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2411" r:id="rId2"/>
    <p:sldId id="2412" r:id="rId3"/>
    <p:sldId id="2413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E9EAEE"/>
    <a:srgbClr val="CFD0DB"/>
    <a:srgbClr val="008000"/>
    <a:srgbClr val="800000"/>
    <a:srgbClr val="FFD279"/>
    <a:srgbClr val="285EA6"/>
    <a:srgbClr val="4343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1995" autoAdjust="0"/>
  </p:normalViewPr>
  <p:slideViewPr>
    <p:cSldViewPr>
      <p:cViewPr varScale="1">
        <p:scale>
          <a:sx n="104" d="100"/>
          <a:sy n="104" d="100"/>
        </p:scale>
        <p:origin x="3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7F88E111-ADD3-4C5E-97A8-DE9BEC6B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DF624E7-1084-4DBE-BF39-2D65AB09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CC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Calibri" pitchFamily="34" charset="0"/>
              </a:defRPr>
            </a:lvl1pPr>
            <a:lvl2pPr>
              <a:buClr>
                <a:srgbClr val="C00000"/>
              </a:buClr>
              <a:defRPr>
                <a:latin typeface="Calibri" pitchFamily="34" charset="0"/>
              </a:defRPr>
            </a:lvl2pPr>
            <a:lvl3pPr>
              <a:buClr>
                <a:srgbClr val="0000CC"/>
              </a:buClr>
              <a:defRPr>
                <a:latin typeface="Calibri" pitchFamily="34" charset="0"/>
              </a:defRPr>
            </a:lvl3pPr>
            <a:lvl4pPr>
              <a:buClr>
                <a:srgbClr val="C00000"/>
              </a:buClr>
              <a:defRPr>
                <a:latin typeface="Calibri" pitchFamily="34" charset="0"/>
              </a:defRPr>
            </a:lvl4pPr>
            <a:lvl5pPr>
              <a:buClr>
                <a:srgbClr val="0000CC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45496" y="6546574"/>
            <a:ext cx="4435822" cy="287613"/>
          </a:xfrm>
          <a:ln/>
        </p:spPr>
        <p:txBody>
          <a:bodyPr tIns="0" bIns="0" anchor="ctr" anchorCtr="0"/>
          <a:lstStyle>
            <a:lvl1pPr>
              <a:defRPr sz="1200" baseline="0">
                <a:latin typeface="Calibri" pitchFamily="34" charset="0"/>
              </a:defRPr>
            </a:lvl1pPr>
          </a:lstStyle>
          <a:p>
            <a:fld id="{9D80430F-4146-4631-9FBE-DB29DF4563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152400" y="832757"/>
            <a:ext cx="883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850" y="63785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57"/>
          <p:cNvSpPr txBox="1">
            <a:spLocks noGrp="1" noChangeArrowheads="1"/>
          </p:cNvSpPr>
          <p:nvPr userDrawn="1"/>
        </p:nvSpPr>
        <p:spPr bwMode="auto">
          <a:xfrm>
            <a:off x="5943600" y="6376988"/>
            <a:ext cx="312737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tIns="228600"/>
          <a:lstStyle/>
          <a:p>
            <a:pPr algn="r">
              <a:defRPr/>
            </a:pPr>
            <a:r>
              <a:rPr lang="en-US" sz="1200" i="0" baseline="0">
                <a:solidFill>
                  <a:schemeClr val="bg1"/>
                </a:solidFill>
                <a:latin typeface="+mn-lt"/>
              </a:rPr>
              <a:t>D. Markovic  /  Slide </a:t>
            </a:r>
            <a:fld id="{2B194E31-93D7-4A20-B1ED-047359E91DCD}" type="slidenum">
              <a:rPr lang="en-US" sz="1200" i="0" baseline="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200" i="0" baseline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SzPct val="120000"/>
        <a:buFont typeface="Wingdings" pitchFamily="2" charset="2"/>
        <a:buChar char="w"/>
        <a:defRPr sz="24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SzPct val="90000"/>
        <a:buFont typeface="Arial" charset="0"/>
        <a:buChar char="●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ECE </a:t>
            </a:r>
            <a:r>
              <a:rPr lang="en-US"/>
              <a:t>M216A project UCLA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23348"/>
            <a:ext cx="8382000" cy="3346174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00CC"/>
                </a:solidFill>
              </a:rPr>
              <a:t>Design Features</a:t>
            </a:r>
          </a:p>
          <a:p>
            <a:pPr>
              <a:buClr>
                <a:srgbClr val="C00000"/>
              </a:buClr>
            </a:pPr>
            <a:r>
              <a:rPr lang="en-US" altLang="zh-TW" b="0" dirty="0">
                <a:latin typeface="Calibri"/>
                <a:cs typeface="Calibri"/>
              </a:rPr>
              <a:t>Used only 10 multipliers and 10 adders. Less area and minimum number of blocks design.</a:t>
            </a:r>
          </a:p>
          <a:p>
            <a:pPr>
              <a:buClr>
                <a:srgbClr val="C00000"/>
              </a:buClr>
            </a:pPr>
            <a:r>
              <a:rPr lang="en-US" altLang="zh-TW" b="0" dirty="0">
                <a:latin typeface="Calibri"/>
                <a:cs typeface="Calibri"/>
              </a:rPr>
              <a:t>Combined with pipelining and parallelism design. Each neuron has only 1 multiplier and 1 adder with pipelining process. 10 neurons with parallelism structure.</a:t>
            </a:r>
          </a:p>
          <a:p>
            <a:pPr>
              <a:buClr>
                <a:srgbClr val="C00000"/>
              </a:buClr>
            </a:pPr>
            <a:r>
              <a:rPr lang="en-US" altLang="zh-TW" b="0" dirty="0">
                <a:latin typeface="Calibri"/>
                <a:cs typeface="Calibri"/>
              </a:rPr>
              <a:t>Feedback loop design allows one adder to add up all values.</a:t>
            </a:r>
          </a:p>
          <a:p>
            <a:pPr>
              <a:buClr>
                <a:srgbClr val="C00000"/>
              </a:buClr>
            </a:pPr>
            <a:r>
              <a:rPr lang="en-US" altLang="zh-TW" b="0" dirty="0">
                <a:latin typeface="Calibri"/>
                <a:cs typeface="Calibri"/>
              </a:rPr>
              <a:t>Object oriented design. Put </a:t>
            </a:r>
            <a:r>
              <a:rPr lang="en-US" altLang="zh-TW" b="0" dirty="0" err="1">
                <a:latin typeface="Calibri"/>
                <a:cs typeface="Calibri"/>
              </a:rPr>
              <a:t>max_selector</a:t>
            </a:r>
            <a:r>
              <a:rPr lang="en-US" altLang="zh-TW" b="0" dirty="0">
                <a:latin typeface="Calibri"/>
                <a:cs typeface="Calibri"/>
              </a:rPr>
              <a:t> and neuron as the sub-module and use them in </a:t>
            </a:r>
            <a:r>
              <a:rPr lang="en-US" altLang="zh-TW" b="0" dirty="0" err="1">
                <a:latin typeface="Calibri"/>
                <a:cs typeface="Calibri"/>
              </a:rPr>
              <a:t>Image_Classifier</a:t>
            </a:r>
            <a:r>
              <a:rPr lang="en-US" altLang="zh-TW" b="0" dirty="0">
                <a:latin typeface="Calibri"/>
                <a:cs typeface="Calibri"/>
              </a:rPr>
              <a:t> which is the top module</a:t>
            </a:r>
            <a:endParaRPr lang="en-US" altLang="zh-TW" sz="2800" b="0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7E576-B50B-46F5-8355-59388E2B446D}"/>
              </a:ext>
            </a:extLst>
          </p:cNvPr>
          <p:cNvSpPr/>
          <p:nvPr/>
        </p:nvSpPr>
        <p:spPr bwMode="auto">
          <a:xfrm>
            <a:off x="838200" y="1758576"/>
            <a:ext cx="1143000" cy="7556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775D3-C4CE-49A6-AF30-9A5ACBC177B8}"/>
              </a:ext>
            </a:extLst>
          </p:cNvPr>
          <p:cNvSpPr/>
          <p:nvPr/>
        </p:nvSpPr>
        <p:spPr bwMode="auto">
          <a:xfrm>
            <a:off x="2895600" y="1796207"/>
            <a:ext cx="990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419DB-C9CF-49FD-A33C-330F89B111C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1981200" y="2136401"/>
            <a:ext cx="914400" cy="27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B90FA4-6896-4B67-A0E9-FF16D9197816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3886200" y="2136401"/>
            <a:ext cx="1295400" cy="27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3D7F654-8CAC-4B73-8EA6-37FC34B2D601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438400" y="1453776"/>
            <a:ext cx="1752606" cy="682626"/>
          </a:xfrm>
          <a:prstGeom prst="bentConnector3">
            <a:avLst>
              <a:gd name="adj1" fmla="val -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A21574-7C0E-4660-A40C-65553BBFA729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453776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A0AC99-B15E-4448-A681-7393E9F618F4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910976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D4892A-CF3B-42EE-8CBF-B8C84DD6FAB3}"/>
              </a:ext>
            </a:extLst>
          </p:cNvPr>
          <p:cNvSpPr/>
          <p:nvPr/>
        </p:nvSpPr>
        <p:spPr bwMode="auto">
          <a:xfrm>
            <a:off x="3238511" y="1455416"/>
            <a:ext cx="228575" cy="22860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E602E7-98A2-4990-B108-2131996BBF46}"/>
              </a:ext>
            </a:extLst>
          </p:cNvPr>
          <p:cNvSpPr/>
          <p:nvPr/>
        </p:nvSpPr>
        <p:spPr bwMode="auto">
          <a:xfrm>
            <a:off x="2400324" y="2139575"/>
            <a:ext cx="228575" cy="22860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ED68DD-C437-48DF-A6EF-B77A6541FF89}"/>
              </a:ext>
            </a:extLst>
          </p:cNvPr>
          <p:cNvSpPr txBox="1"/>
          <p:nvPr/>
        </p:nvSpPr>
        <p:spPr>
          <a:xfrm>
            <a:off x="3185926" y="1572422"/>
            <a:ext cx="33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3D47A-EC35-4910-A918-0749A5EE4557}"/>
              </a:ext>
            </a:extLst>
          </p:cNvPr>
          <p:cNvSpPr txBox="1"/>
          <p:nvPr/>
        </p:nvSpPr>
        <p:spPr>
          <a:xfrm>
            <a:off x="2360818" y="2236852"/>
            <a:ext cx="33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218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142A-37A8-4563-9E37-74C68FBD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Result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30385D-DCB9-4549-ACF5-E54A79AD2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65441"/>
              </p:ext>
            </p:extLst>
          </p:nvPr>
        </p:nvGraphicFramePr>
        <p:xfrm>
          <a:off x="152400" y="914401"/>
          <a:ext cx="8839200" cy="411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156950926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1486367507"/>
                    </a:ext>
                  </a:extLst>
                </a:gridCol>
              </a:tblGrid>
              <a:tr h="418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Technology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Synopsys 32nm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1509329263"/>
                  </a:ext>
                </a:extLst>
              </a:tr>
              <a:tr h="752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Core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Area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otal cell area:               0.54093 mm^2</a:t>
                      </a:r>
                    </a:p>
                    <a:p>
                      <a:pPr algn="l"/>
                      <a:r>
                        <a:rPr lang="en-US" altLang="zh-TW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area:                      0.929131 mm^2</a:t>
                      </a: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563020763"/>
                  </a:ext>
                </a:extLst>
              </a:tr>
              <a:tr h="1421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Power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Internal power:            4.1787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Switching power:         0.6171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Leakage Power:           0.9 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Power:                 0.90516 W</a:t>
                      </a: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2987111228"/>
                  </a:ext>
                </a:extLst>
              </a:tr>
              <a:tr h="41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Energy/Image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Ptotal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*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Nclk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*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Tclk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= 1.477 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uJ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/Image</a:t>
                      </a: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2914176036"/>
                  </a:ext>
                </a:extLst>
              </a:tr>
              <a:tr h="41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Energy-Area Product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1.372 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uJ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*mm^2</a:t>
                      </a: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246858761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034634-FDC3-4D56-8BDA-507C6FC5F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89537"/>
              </p:ext>
            </p:extLst>
          </p:nvPr>
        </p:nvGraphicFramePr>
        <p:xfrm>
          <a:off x="304800" y="506123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76592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2892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Clock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2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 </a:t>
                      </a:r>
                      <a:r>
                        <a:rPr lang="en-US" b="1" dirty="0" err="1"/>
                        <a:t>clk</a:t>
                      </a:r>
                      <a:r>
                        <a:rPr lang="en-US" b="1" dirty="0"/>
                        <a:t> Cycles to 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1632ns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6539-D336-4C91-99D8-397045AC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69F41-594A-49A4-B014-1E963625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1"/>
            <a:ext cx="4419600" cy="1095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E607C-826F-4D92-972D-0F520F454E24}"/>
              </a:ext>
            </a:extLst>
          </p:cNvPr>
          <p:cNvSpPr txBox="1"/>
          <p:nvPr/>
        </p:nvSpPr>
        <p:spPr>
          <a:xfrm>
            <a:off x="138081" y="1143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/>
              <a:t>89% for 200 images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3C7B2-10A9-470E-98B7-D0A86B3B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1" y="3276600"/>
            <a:ext cx="4357719" cy="904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AB6EC-50D3-40D8-9B25-0CF2815129BD}"/>
              </a:ext>
            </a:extLst>
          </p:cNvPr>
          <p:cNvSpPr txBox="1"/>
          <p:nvPr/>
        </p:nvSpPr>
        <p:spPr>
          <a:xfrm>
            <a:off x="76200" y="2999364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/>
              <a:t>84% for 500 images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683F37-EC66-4E8E-BF05-08CDA4A67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833226"/>
            <a:ext cx="4495800" cy="926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B19D5A-AF88-41F3-A785-7ADD3821EBF3}"/>
              </a:ext>
            </a:extLst>
          </p:cNvPr>
          <p:cNvSpPr txBox="1"/>
          <p:nvPr/>
        </p:nvSpPr>
        <p:spPr>
          <a:xfrm>
            <a:off x="138081" y="4572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/>
              <a:t>98% for 10000 images</a:t>
            </a:r>
          </a:p>
        </p:txBody>
      </p:sp>
    </p:spTree>
    <p:extLst>
      <p:ext uri="{BB962C8B-B14F-4D97-AF65-F5344CB8AC3E}">
        <p14:creationId xmlns:p14="http://schemas.microsoft.com/office/powerpoint/2010/main" val="3892053903"/>
      </p:ext>
    </p:extLst>
  </p:cSld>
  <p:clrMapOvr>
    <a:masterClrMapping/>
  </p:clrMapOvr>
</p:sld>
</file>

<file path=ppt/theme/theme1.xml><?xml version="1.0" encoding="utf-8"?>
<a:theme xmlns:a="http://schemas.openxmlformats.org/drawingml/2006/main" name="06.IBM-Aug-07">
  <a:themeElements>
    <a:clrScheme name="06.IBM-Aug-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6.IBM-Aug-07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06.IBM-Aug-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.IBM-Aug-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EE216A-Class-Template</Template>
  <TotalTime>65403</TotalTime>
  <Words>183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Narrow</vt:lpstr>
      <vt:lpstr>Calibri</vt:lpstr>
      <vt:lpstr>Microsoft Sans Serif</vt:lpstr>
      <vt:lpstr>Palatino Linotype</vt:lpstr>
      <vt:lpstr>Times New Roman</vt:lpstr>
      <vt:lpstr>Wingdings</vt:lpstr>
      <vt:lpstr>06.IBM-Aug-07</vt:lpstr>
      <vt:lpstr>ECE M216A project UCLA</vt:lpstr>
      <vt:lpstr>Synthesis Result</vt:lpstr>
      <vt:lpstr>Accuracy result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luke ma</cp:lastModifiedBy>
  <cp:revision>3224</cp:revision>
  <dcterms:created xsi:type="dcterms:W3CDTF">2000-12-04T03:21:06Z</dcterms:created>
  <dcterms:modified xsi:type="dcterms:W3CDTF">2020-12-02T20:57:57Z</dcterms:modified>
</cp:coreProperties>
</file>