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5"/>
  </p:notesMasterIdLst>
  <p:handoutMasterIdLst>
    <p:handoutMasterId r:id="rId6"/>
  </p:handoutMasterIdLst>
  <p:sldIdLst>
    <p:sldId id="2411" r:id="rId2"/>
    <p:sldId id="2412" r:id="rId3"/>
    <p:sldId id="2413" r:id="rId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i="1" kern="1200" baseline="50000">
        <a:solidFill>
          <a:schemeClr val="tx1"/>
        </a:solidFill>
        <a:latin typeface="Microsoft Sans Serif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i="1" kern="1200" baseline="50000">
        <a:solidFill>
          <a:schemeClr val="tx1"/>
        </a:solidFill>
        <a:latin typeface="Microsoft Sans Serif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i="1" kern="1200" baseline="50000">
        <a:solidFill>
          <a:schemeClr val="tx1"/>
        </a:solidFill>
        <a:latin typeface="Microsoft Sans Serif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i="1" kern="1200" baseline="50000">
        <a:solidFill>
          <a:schemeClr val="tx1"/>
        </a:solidFill>
        <a:latin typeface="Microsoft Sans Serif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i="1" kern="1200" baseline="50000">
        <a:solidFill>
          <a:schemeClr val="tx1"/>
        </a:solidFill>
        <a:latin typeface="Microsoft Sans Serif" pitchFamily="34" charset="0"/>
        <a:ea typeface="+mn-ea"/>
        <a:cs typeface="+mn-cs"/>
      </a:defRPr>
    </a:lvl5pPr>
    <a:lvl6pPr marL="2286000" algn="l" defTabSz="914400" rtl="0" eaLnBrk="1" latinLnBrk="0" hangingPunct="1">
      <a:defRPr sz="2400" b="1" i="1" kern="1200" baseline="50000">
        <a:solidFill>
          <a:schemeClr val="tx1"/>
        </a:solidFill>
        <a:latin typeface="Microsoft Sans Serif" pitchFamily="34" charset="0"/>
        <a:ea typeface="+mn-ea"/>
        <a:cs typeface="+mn-cs"/>
      </a:defRPr>
    </a:lvl6pPr>
    <a:lvl7pPr marL="2743200" algn="l" defTabSz="914400" rtl="0" eaLnBrk="1" latinLnBrk="0" hangingPunct="1">
      <a:defRPr sz="2400" b="1" i="1" kern="1200" baseline="50000">
        <a:solidFill>
          <a:schemeClr val="tx1"/>
        </a:solidFill>
        <a:latin typeface="Microsoft Sans Serif" pitchFamily="34" charset="0"/>
        <a:ea typeface="+mn-ea"/>
        <a:cs typeface="+mn-cs"/>
      </a:defRPr>
    </a:lvl7pPr>
    <a:lvl8pPr marL="3200400" algn="l" defTabSz="914400" rtl="0" eaLnBrk="1" latinLnBrk="0" hangingPunct="1">
      <a:defRPr sz="2400" b="1" i="1" kern="1200" baseline="50000">
        <a:solidFill>
          <a:schemeClr val="tx1"/>
        </a:solidFill>
        <a:latin typeface="Microsoft Sans Serif" pitchFamily="34" charset="0"/>
        <a:ea typeface="+mn-ea"/>
        <a:cs typeface="+mn-cs"/>
      </a:defRPr>
    </a:lvl8pPr>
    <a:lvl9pPr marL="3657600" algn="l" defTabSz="914400" rtl="0" eaLnBrk="1" latinLnBrk="0" hangingPunct="1">
      <a:defRPr sz="2400" b="1" i="1" kern="1200" baseline="50000">
        <a:solidFill>
          <a:schemeClr val="tx1"/>
        </a:solidFill>
        <a:latin typeface="Microsoft Sans Serif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000CC"/>
    <a:srgbClr val="E9EAEE"/>
    <a:srgbClr val="CFD0DB"/>
    <a:srgbClr val="008000"/>
    <a:srgbClr val="800000"/>
    <a:srgbClr val="FFD279"/>
    <a:srgbClr val="285EA6"/>
    <a:srgbClr val="4343FF"/>
    <a:srgbClr val="FF9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36" autoAdjust="0"/>
    <p:restoredTop sz="91995" autoAdjust="0"/>
  </p:normalViewPr>
  <p:slideViewPr>
    <p:cSldViewPr>
      <p:cViewPr varScale="1">
        <p:scale>
          <a:sx n="104" d="100"/>
          <a:sy n="104" d="100"/>
        </p:scale>
        <p:origin x="36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692" y="-10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03" tIns="47551" rIns="95103" bIns="47551" numCol="1" anchor="t" anchorCtr="0" compatLnSpc="1">
            <a:prstTxWarp prst="textNoShape">
              <a:avLst/>
            </a:prstTxWarp>
          </a:bodyPr>
          <a:lstStyle>
            <a:lvl1pPr defTabSz="950913">
              <a:defRPr sz="1200" b="0" i="0" baseline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03" tIns="47551" rIns="95103" bIns="47551" numCol="1" anchor="t" anchorCtr="0" compatLnSpc="1">
            <a:prstTxWarp prst="textNoShape">
              <a:avLst/>
            </a:prstTxWarp>
          </a:bodyPr>
          <a:lstStyle>
            <a:lvl1pPr algn="r" defTabSz="950913">
              <a:defRPr sz="1200" b="0" i="0" baseline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03" tIns="47551" rIns="95103" bIns="47551" numCol="1" anchor="b" anchorCtr="0" compatLnSpc="1">
            <a:prstTxWarp prst="textNoShape">
              <a:avLst/>
            </a:prstTxWarp>
          </a:bodyPr>
          <a:lstStyle>
            <a:lvl1pPr defTabSz="950913">
              <a:defRPr sz="1200" b="0" i="0" baseline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103" tIns="47551" rIns="95103" bIns="47551" numCol="1" anchor="b" anchorCtr="0" compatLnSpc="1">
            <a:prstTxWarp prst="textNoShape">
              <a:avLst/>
            </a:prstTxWarp>
          </a:bodyPr>
          <a:lstStyle>
            <a:lvl1pPr algn="r" defTabSz="950913">
              <a:defRPr sz="1200" b="0" i="0" baseline="0">
                <a:latin typeface="Times New Roman" pitchFamily="18" charset="0"/>
              </a:defRPr>
            </a:lvl1pPr>
          </a:lstStyle>
          <a:p>
            <a:pPr>
              <a:defRPr/>
            </a:pPr>
            <a:fld id="{7F88E111-ADD3-4C5E-97A8-DE9BEC6B2C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088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4" tIns="48303" rIns="96604" bIns="48303" numCol="1" anchor="t" anchorCtr="0" compatLnSpc="1">
            <a:prstTxWarp prst="textNoShape">
              <a:avLst/>
            </a:prstTxWarp>
          </a:bodyPr>
          <a:lstStyle>
            <a:lvl1pPr defTabSz="966788">
              <a:defRPr sz="1200" b="0" i="0" baseline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4" tIns="48303" rIns="96604" bIns="48303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 b="0" i="0" baseline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4" tIns="48303" rIns="96604" bIns="483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4" tIns="48303" rIns="96604" bIns="48303" numCol="1" anchor="b" anchorCtr="0" compatLnSpc="1">
            <a:prstTxWarp prst="textNoShape">
              <a:avLst/>
            </a:prstTxWarp>
          </a:bodyPr>
          <a:lstStyle>
            <a:lvl1pPr defTabSz="966788">
              <a:defRPr sz="1200" b="0" i="0" baseline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4" tIns="48303" rIns="96604" bIns="48303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b="0" i="0" baseline="0">
                <a:latin typeface="Times New Roman" pitchFamily="18" charset="0"/>
              </a:defRPr>
            </a:lvl1pPr>
          </a:lstStyle>
          <a:p>
            <a:pPr>
              <a:defRPr/>
            </a:pPr>
            <a:fld id="{1DF624E7-1084-4DBE-BF39-2D65AB09D2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8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rgbClr val="0000CC"/>
                </a:solidFill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562600"/>
          </a:xfrm>
        </p:spPr>
        <p:txBody>
          <a:bodyPr/>
          <a:lstStyle>
            <a:lvl1pPr>
              <a:buClr>
                <a:srgbClr val="0000CC"/>
              </a:buClr>
              <a:defRPr>
                <a:latin typeface="Calibri" pitchFamily="34" charset="0"/>
              </a:defRPr>
            </a:lvl1pPr>
            <a:lvl2pPr>
              <a:buClr>
                <a:srgbClr val="C00000"/>
              </a:buClr>
              <a:defRPr>
                <a:latin typeface="Calibri" pitchFamily="34" charset="0"/>
              </a:defRPr>
            </a:lvl2pPr>
            <a:lvl3pPr>
              <a:buClr>
                <a:srgbClr val="0000CC"/>
              </a:buClr>
              <a:defRPr>
                <a:latin typeface="Calibri" pitchFamily="34" charset="0"/>
              </a:defRPr>
            </a:lvl3pPr>
            <a:lvl4pPr>
              <a:buClr>
                <a:srgbClr val="C00000"/>
              </a:buClr>
              <a:defRPr>
                <a:latin typeface="Calibri" pitchFamily="34" charset="0"/>
              </a:defRPr>
            </a:lvl4pPr>
            <a:lvl5pPr>
              <a:buClr>
                <a:srgbClr val="0000CC"/>
              </a:buCl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4545496" y="6546574"/>
            <a:ext cx="4435822" cy="287613"/>
          </a:xfrm>
          <a:ln/>
        </p:spPr>
        <p:txBody>
          <a:bodyPr tIns="0" bIns="0" anchor="ctr" anchorCtr="0"/>
          <a:lstStyle>
            <a:lvl1pPr>
              <a:defRPr sz="1200" baseline="0">
                <a:latin typeface="Calibri" pitchFamily="34" charset="0"/>
              </a:defRPr>
            </a:lvl1pPr>
          </a:lstStyle>
          <a:p>
            <a:fld id="{9D80430F-4146-4631-9FBE-DB29DF45634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 bwMode="auto">
          <a:xfrm>
            <a:off x="152400" y="832757"/>
            <a:ext cx="88392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883920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14400"/>
            <a:ext cx="8839200" cy="576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850" y="6378575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22860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solidFill>
                  <a:srgbClr val="FF9900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08838" y="63769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22860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Arial" charset="0"/>
              </a:defRPr>
            </a:lvl1pPr>
          </a:lstStyle>
          <a:p>
            <a:r>
              <a:rPr lang="en-US"/>
              <a:t>ChN-</a:t>
            </a:r>
            <a:fld id="{823AF61A-A44D-4D5E-863A-0ECFDC6EFED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1057"/>
          <p:cNvSpPr txBox="1">
            <a:spLocks noGrp="1" noChangeArrowheads="1"/>
          </p:cNvSpPr>
          <p:nvPr userDrawn="1"/>
        </p:nvSpPr>
        <p:spPr bwMode="auto">
          <a:xfrm>
            <a:off x="5943600" y="6376988"/>
            <a:ext cx="3127375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tIns="228600"/>
          <a:lstStyle/>
          <a:p>
            <a:pPr algn="r">
              <a:defRPr/>
            </a:pPr>
            <a:r>
              <a:rPr lang="en-US" sz="1200" i="0" baseline="0">
                <a:solidFill>
                  <a:schemeClr val="bg1"/>
                </a:solidFill>
                <a:latin typeface="+mn-lt"/>
              </a:rPr>
              <a:t>D. Markovic  /  Slide </a:t>
            </a:r>
            <a:fld id="{2B194E31-93D7-4A20-B1ED-047359E91DCD}" type="slidenum">
              <a:rPr lang="en-US" sz="1200" i="0" baseline="0">
                <a:solidFill>
                  <a:schemeClr val="bg1"/>
                </a:solidFill>
                <a:latin typeface="+mn-lt"/>
              </a:rPr>
              <a:pPr algn="r">
                <a:defRPr/>
              </a:pPr>
              <a:t>‹#›</a:t>
            </a:fld>
            <a:endParaRPr lang="en-US" sz="1200" i="0" baseline="0">
              <a:solidFill>
                <a:schemeClr val="bg1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</p:sldLayoutIdLst>
  <p:hf hdr="0" ftr="0" dt="0"/>
  <p:txStyles>
    <p:titleStyle>
      <a:lvl1pPr algn="ct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+mj-ea"/>
          <a:cs typeface="+mj-cs"/>
        </a:defRPr>
      </a:lvl1pPr>
      <a:lvl2pPr algn="ct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2pPr>
      <a:lvl3pPr algn="ct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3pPr>
      <a:lvl4pPr algn="ct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4pPr>
      <a:lvl5pPr algn="ct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 i="1">
          <a:solidFill>
            <a:schemeClr val="bg1"/>
          </a:solidFill>
          <a:latin typeface="Arial Narrow" pitchFamily="34" charset="0"/>
        </a:defRPr>
      </a:lvl6pPr>
      <a:lvl7pPr marL="914400" algn="ct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 i="1">
          <a:solidFill>
            <a:schemeClr val="bg1"/>
          </a:solidFill>
          <a:latin typeface="Arial Narrow" pitchFamily="34" charset="0"/>
        </a:defRPr>
      </a:lvl7pPr>
      <a:lvl8pPr marL="1371600" algn="ct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 i="1">
          <a:solidFill>
            <a:schemeClr val="bg1"/>
          </a:solidFill>
          <a:latin typeface="Arial Narrow" pitchFamily="34" charset="0"/>
        </a:defRPr>
      </a:lvl8pPr>
      <a:lvl9pPr marL="1828800" algn="ct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 i="1">
          <a:solidFill>
            <a:schemeClr val="bg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5000"/>
        </a:spcBef>
        <a:spcAft>
          <a:spcPct val="5000"/>
        </a:spcAft>
        <a:buClr>
          <a:schemeClr val="tx1"/>
        </a:buClr>
        <a:buSzPct val="120000"/>
        <a:buFont typeface="Wingdings" pitchFamily="2" charset="2"/>
        <a:buChar char="w"/>
        <a:defRPr sz="2400" b="1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5000"/>
        </a:spcBef>
        <a:spcAft>
          <a:spcPct val="5000"/>
        </a:spcAft>
        <a:buClr>
          <a:schemeClr val="tx1"/>
        </a:buClr>
        <a:buFont typeface="Arial" charset="0"/>
        <a:buChar char="–"/>
        <a:defRPr sz="24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10000"/>
        </a:spcBef>
        <a:spcAft>
          <a:spcPct val="0"/>
        </a:spcAft>
        <a:buClr>
          <a:schemeClr val="tx1"/>
        </a:buClr>
        <a:buSzPct val="90000"/>
        <a:buFont typeface="Arial" charset="0"/>
        <a:buChar char="●"/>
        <a:defRPr sz="20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10000"/>
        </a:spcBef>
        <a:spcAft>
          <a:spcPct val="0"/>
        </a:spcAft>
        <a:buClr>
          <a:schemeClr val="tx1"/>
        </a:buClr>
        <a:buFont typeface="Arial" charset="0"/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10000"/>
        </a:spcBef>
        <a:spcAft>
          <a:spcPct val="0"/>
        </a:spcAft>
        <a:buFont typeface="Arial" charset="0"/>
        <a:buChar char="»"/>
        <a:defRPr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1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1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1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1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ECE </a:t>
            </a:r>
            <a:r>
              <a:rPr lang="en-US"/>
              <a:t>M216A project UCLA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623348"/>
            <a:ext cx="8382000" cy="3346174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>
                <a:solidFill>
                  <a:srgbClr val="0000CC"/>
                </a:solidFill>
              </a:rPr>
              <a:t>Design Features</a:t>
            </a:r>
          </a:p>
          <a:p>
            <a:pPr>
              <a:buClr>
                <a:srgbClr val="C00000"/>
              </a:buClr>
            </a:pPr>
            <a:r>
              <a:rPr lang="en-US" altLang="zh-TW" b="0" dirty="0">
                <a:latin typeface="Calibri"/>
                <a:cs typeface="Calibri"/>
              </a:rPr>
              <a:t>Used only 10 multipliers and 10 adders. Less area and minimum number of blocks design.</a:t>
            </a:r>
          </a:p>
          <a:p>
            <a:pPr>
              <a:buClr>
                <a:srgbClr val="C00000"/>
              </a:buClr>
            </a:pPr>
            <a:r>
              <a:rPr lang="en-US" altLang="zh-TW" b="0" dirty="0">
                <a:latin typeface="Calibri"/>
                <a:cs typeface="Calibri"/>
              </a:rPr>
              <a:t>Combined with pipelining and parallelism design. Each neuron has only 1 multiplier and 1 adder with pipelining process. 10 neurons with parallelism structure.</a:t>
            </a:r>
          </a:p>
          <a:p>
            <a:pPr>
              <a:buClr>
                <a:srgbClr val="C00000"/>
              </a:buClr>
            </a:pPr>
            <a:r>
              <a:rPr lang="en-US" altLang="zh-TW" b="0" dirty="0">
                <a:latin typeface="Calibri"/>
                <a:cs typeface="Calibri"/>
              </a:rPr>
              <a:t>Feedback loop design allows one adder to add up all values.</a:t>
            </a:r>
          </a:p>
          <a:p>
            <a:pPr>
              <a:buClr>
                <a:srgbClr val="C00000"/>
              </a:buClr>
            </a:pPr>
            <a:r>
              <a:rPr lang="en-US" altLang="zh-TW" b="0" dirty="0">
                <a:latin typeface="Calibri"/>
                <a:cs typeface="Calibri"/>
              </a:rPr>
              <a:t>Object oriented design. Put </a:t>
            </a:r>
            <a:r>
              <a:rPr lang="en-US" altLang="zh-TW" b="0" dirty="0" err="1">
                <a:latin typeface="Calibri"/>
                <a:cs typeface="Calibri"/>
              </a:rPr>
              <a:t>max_selector</a:t>
            </a:r>
            <a:r>
              <a:rPr lang="en-US" altLang="zh-TW" b="0" dirty="0">
                <a:latin typeface="Calibri"/>
                <a:cs typeface="Calibri"/>
              </a:rPr>
              <a:t> and neuron as the sub-module and use them in </a:t>
            </a:r>
            <a:r>
              <a:rPr lang="en-US" altLang="zh-TW" b="0" dirty="0" err="1">
                <a:latin typeface="Calibri"/>
                <a:cs typeface="Calibri"/>
              </a:rPr>
              <a:t>Image_Classifier</a:t>
            </a:r>
            <a:r>
              <a:rPr lang="en-US" altLang="zh-TW" b="0" dirty="0">
                <a:latin typeface="Calibri"/>
                <a:cs typeface="Calibri"/>
              </a:rPr>
              <a:t> which is the top module</a:t>
            </a:r>
            <a:endParaRPr lang="en-US" altLang="zh-TW" sz="2800" b="0" dirty="0">
              <a:solidFill>
                <a:srgbClr val="C00000"/>
              </a:solidFill>
            </a:endParaRPr>
          </a:p>
          <a:p>
            <a:pPr>
              <a:buClr>
                <a:srgbClr val="C00000"/>
              </a:buClr>
            </a:pPr>
            <a:endParaRPr lang="en-US" altLang="zh-TW" sz="2800" b="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80430F-4146-4631-9FBE-DB29DF45634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E7E576-B50B-46F5-8355-59388E2B446D}"/>
              </a:ext>
            </a:extLst>
          </p:cNvPr>
          <p:cNvSpPr/>
          <p:nvPr/>
        </p:nvSpPr>
        <p:spPr bwMode="auto">
          <a:xfrm>
            <a:off x="838200" y="1758576"/>
            <a:ext cx="1143000" cy="7556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</a:rPr>
              <a:t>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E775D3-C4CE-49A6-AF30-9A5ACBC177B8}"/>
              </a:ext>
            </a:extLst>
          </p:cNvPr>
          <p:cNvSpPr/>
          <p:nvPr/>
        </p:nvSpPr>
        <p:spPr bwMode="auto">
          <a:xfrm>
            <a:off x="2895600" y="1796207"/>
            <a:ext cx="990600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itchFamily="18" charset="0"/>
              </a:rPr>
              <a:t>A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D419DB-C9CF-49FD-A33C-330F89B111C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 bwMode="auto">
          <a:xfrm>
            <a:off x="1981200" y="2136401"/>
            <a:ext cx="914400" cy="270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9B90FA4-6896-4B67-A0E9-FF16D9197816}"/>
              </a:ext>
            </a:extLst>
          </p:cNvPr>
          <p:cNvCxnSpPr>
            <a:cxnSpLocks/>
            <a:stCxn id="6" idx="3"/>
          </p:cNvCxnSpPr>
          <p:nvPr/>
        </p:nvCxnSpPr>
        <p:spPr bwMode="auto">
          <a:xfrm flipV="1">
            <a:off x="3886200" y="2136401"/>
            <a:ext cx="1295400" cy="270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43D7F654-8CAC-4B73-8EA6-37FC34B2D601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2438400" y="1453776"/>
            <a:ext cx="1752606" cy="682626"/>
          </a:xfrm>
          <a:prstGeom prst="bentConnector3">
            <a:avLst>
              <a:gd name="adj1" fmla="val -7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3A21574-7C0E-4660-A40C-65553BBFA729}"/>
              </a:ext>
            </a:extLst>
          </p:cNvPr>
          <p:cNvCxnSpPr>
            <a:cxnSpLocks/>
          </p:cNvCxnSpPr>
          <p:nvPr/>
        </p:nvCxnSpPr>
        <p:spPr bwMode="auto">
          <a:xfrm>
            <a:off x="2438400" y="1453776"/>
            <a:ext cx="0" cy="457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BA0AC99-B15E-4448-A681-7393E9F618F4}"/>
              </a:ext>
            </a:extLst>
          </p:cNvPr>
          <p:cNvCxnSpPr>
            <a:cxnSpLocks/>
          </p:cNvCxnSpPr>
          <p:nvPr/>
        </p:nvCxnSpPr>
        <p:spPr bwMode="auto">
          <a:xfrm>
            <a:off x="2438400" y="1910976"/>
            <a:ext cx="4572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C2D4892A-CF3B-42EE-8CBF-B8C84DD6FAB3}"/>
              </a:ext>
            </a:extLst>
          </p:cNvPr>
          <p:cNvSpPr/>
          <p:nvPr/>
        </p:nvSpPr>
        <p:spPr bwMode="auto">
          <a:xfrm>
            <a:off x="3238511" y="1455416"/>
            <a:ext cx="228575" cy="228601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4E602E7-98A2-4990-B108-2131996BBF46}"/>
              </a:ext>
            </a:extLst>
          </p:cNvPr>
          <p:cNvSpPr/>
          <p:nvPr/>
        </p:nvSpPr>
        <p:spPr bwMode="auto">
          <a:xfrm>
            <a:off x="2400324" y="2139575"/>
            <a:ext cx="228575" cy="228601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Palatino Linotype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5ED68DD-C437-48DF-A6EF-B77A6541FF89}"/>
              </a:ext>
            </a:extLst>
          </p:cNvPr>
          <p:cNvSpPr txBox="1"/>
          <p:nvPr/>
        </p:nvSpPr>
        <p:spPr>
          <a:xfrm>
            <a:off x="3185926" y="1572422"/>
            <a:ext cx="333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93D47A-EC35-4910-A918-0749A5EE4557}"/>
              </a:ext>
            </a:extLst>
          </p:cNvPr>
          <p:cNvSpPr txBox="1"/>
          <p:nvPr/>
        </p:nvSpPr>
        <p:spPr>
          <a:xfrm>
            <a:off x="2360818" y="2236852"/>
            <a:ext cx="3337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>
                <a:solidFill>
                  <a:schemeClr val="bg1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721845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2142A-37A8-4563-9E37-74C68FBD7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Synthesis Result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F30385D-DCB9-4549-ACF5-E54A79AD25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0265441"/>
              </p:ext>
            </p:extLst>
          </p:nvPr>
        </p:nvGraphicFramePr>
        <p:xfrm>
          <a:off x="152400" y="914401"/>
          <a:ext cx="8839200" cy="4114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4156950926"/>
                    </a:ext>
                  </a:extLst>
                </a:gridCol>
                <a:gridCol w="5638800">
                  <a:extLst>
                    <a:ext uri="{9D8B030D-6E8A-4147-A177-3AD203B41FA5}">
                      <a16:colId xmlns:a16="http://schemas.microsoft.com/office/drawing/2014/main" val="1486367507"/>
                    </a:ext>
                  </a:extLst>
                </a:gridCol>
              </a:tblGrid>
              <a:tr h="4181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Technology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52" marR="91452" marT="45701" marB="457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Synopsys 32nm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52" marR="91452" marT="45701" marB="45701" anchor="ctr"/>
                </a:tc>
                <a:extLst>
                  <a:ext uri="{0D108BD9-81ED-4DB2-BD59-A6C34878D82A}">
                    <a16:rowId xmlns:a16="http://schemas.microsoft.com/office/drawing/2014/main" val="1509329263"/>
                  </a:ext>
                </a:extLst>
              </a:tr>
              <a:tr h="75271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Core</a:t>
                      </a:r>
                      <a:r>
                        <a:rPr lang="en-US" altLang="zh-TW" sz="2400" b="0" baseline="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Area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52" marR="91452" marT="45701" marB="4570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b="0" kern="1200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T</a:t>
                      </a:r>
                      <a:r>
                        <a:rPr lang="en-US" altLang="zh-CN" sz="2400" b="0" kern="1200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otal cell area:               0.54093 mm^2</a:t>
                      </a:r>
                    </a:p>
                    <a:p>
                      <a:pPr algn="l"/>
                      <a:r>
                        <a:rPr lang="en-US" altLang="zh-TW" sz="2400" b="0" kern="1200" baseline="0" dirty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Total area:                      0.929131 mm^2</a:t>
                      </a:r>
                    </a:p>
                  </a:txBody>
                  <a:tcPr marL="91452" marR="91452" marT="45701" marB="45701" anchor="ctr"/>
                </a:tc>
                <a:extLst>
                  <a:ext uri="{0D108BD9-81ED-4DB2-BD59-A6C34878D82A}">
                    <a16:rowId xmlns:a16="http://schemas.microsoft.com/office/drawing/2014/main" val="563020763"/>
                  </a:ext>
                </a:extLst>
              </a:tr>
              <a:tr h="142181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Power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52" marR="91452" marT="45701" marB="45701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baseline="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Internal power:            4.1787 </a:t>
                      </a:r>
                      <a:r>
                        <a:rPr lang="en-US" altLang="zh-TW" sz="2400" b="0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mW</a:t>
                      </a:r>
                      <a:endParaRPr lang="en-US" altLang="zh-TW" sz="2400" b="0" baseline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baseline="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Switching power:         0.6171 </a:t>
                      </a:r>
                      <a:r>
                        <a:rPr lang="en-US" altLang="zh-TW" sz="2400" b="0" baseline="0" dirty="0" err="1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mW</a:t>
                      </a:r>
                      <a:endParaRPr lang="en-US" altLang="zh-TW" sz="2400" b="0" baseline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baseline="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Leakage Power:           0.9 W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baseline="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Total Power:                 0.90516 W</a:t>
                      </a:r>
                    </a:p>
                  </a:txBody>
                  <a:tcPr marL="91452" marR="91452" marT="45701" marB="45701" anchor="ctr"/>
                </a:tc>
                <a:extLst>
                  <a:ext uri="{0D108BD9-81ED-4DB2-BD59-A6C34878D82A}">
                    <a16:rowId xmlns:a16="http://schemas.microsoft.com/office/drawing/2014/main" val="2987111228"/>
                  </a:ext>
                </a:extLst>
              </a:tr>
              <a:tr h="41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Energy/Image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52" marR="91452" marT="45701" marB="4570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b="0" kern="120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Ptotal</a:t>
                      </a:r>
                      <a:r>
                        <a:rPr lang="en-US" altLang="zh-TW" sz="2400" b="0" kern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*</a:t>
                      </a:r>
                      <a:r>
                        <a:rPr lang="en-US" altLang="zh-TW" sz="2400" b="0" kern="120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Nclk</a:t>
                      </a:r>
                      <a:r>
                        <a:rPr lang="en-US" altLang="zh-TW" sz="2400" b="0" kern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*</a:t>
                      </a:r>
                      <a:r>
                        <a:rPr lang="en-US" altLang="zh-TW" sz="2400" b="0" kern="120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Tclk</a:t>
                      </a:r>
                      <a:r>
                        <a:rPr lang="en-US" altLang="zh-TW" sz="2400" b="0" kern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= 1.477 </a:t>
                      </a:r>
                      <a:r>
                        <a:rPr lang="en-US" altLang="zh-TW" sz="2400" b="0" kern="120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uJ</a:t>
                      </a:r>
                      <a:r>
                        <a:rPr lang="en-US" altLang="zh-TW" sz="2400" b="0" kern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/Image</a:t>
                      </a:r>
                    </a:p>
                  </a:txBody>
                  <a:tcPr marL="91452" marR="91452" marT="45701" marB="45701" anchor="ctr"/>
                </a:tc>
                <a:extLst>
                  <a:ext uri="{0D108BD9-81ED-4DB2-BD59-A6C34878D82A}">
                    <a16:rowId xmlns:a16="http://schemas.microsoft.com/office/drawing/2014/main" val="2914176036"/>
                  </a:ext>
                </a:extLst>
              </a:tr>
              <a:tr h="4181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Energy-Area Product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4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452" marR="91452" marT="45701" marB="457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0" kern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1.372 </a:t>
                      </a:r>
                      <a:r>
                        <a:rPr lang="en-US" altLang="zh-TW" sz="2400" b="0" kern="120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uJ</a:t>
                      </a:r>
                      <a:r>
                        <a:rPr lang="en-US" altLang="zh-TW" sz="2400" b="0" kern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*mm^2</a:t>
                      </a:r>
                    </a:p>
                  </a:txBody>
                  <a:tcPr marL="91452" marR="91452" marT="45701" marB="45701" anchor="ctr"/>
                </a:tc>
                <a:extLst>
                  <a:ext uri="{0D108BD9-81ED-4DB2-BD59-A6C34878D82A}">
                    <a16:rowId xmlns:a16="http://schemas.microsoft.com/office/drawing/2014/main" val="2468587614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3034634-FDC3-4D56-8BDA-507C6FC5F0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789537"/>
              </p:ext>
            </p:extLst>
          </p:nvPr>
        </p:nvGraphicFramePr>
        <p:xfrm>
          <a:off x="304800" y="506123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6765927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4628923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Clock Period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921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N </a:t>
                      </a:r>
                      <a:r>
                        <a:rPr lang="en-US" b="1" dirty="0" err="1"/>
                        <a:t>clk</a:t>
                      </a:r>
                      <a:r>
                        <a:rPr lang="en-US" b="1" dirty="0"/>
                        <a:t> Cycles to finish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816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497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Delay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1632ns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445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2240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E6539-D336-4C91-99D8-397045ACF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result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A69F41-594A-49A4-B014-1E963625E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371601"/>
            <a:ext cx="4419600" cy="10951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FE607C-826F-4D92-972D-0F520F454E24}"/>
              </a:ext>
            </a:extLst>
          </p:cNvPr>
          <p:cNvSpPr txBox="1"/>
          <p:nvPr/>
        </p:nvSpPr>
        <p:spPr>
          <a:xfrm>
            <a:off x="138081" y="1143000"/>
            <a:ext cx="2362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/>
              <a:t>89% for 200 images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C3C7B2-10A9-470E-98B7-D0A86B3BD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81" y="3276600"/>
            <a:ext cx="4357719" cy="9047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EAB6EC-50D3-40D8-9B25-0CF2815129BD}"/>
              </a:ext>
            </a:extLst>
          </p:cNvPr>
          <p:cNvSpPr txBox="1"/>
          <p:nvPr/>
        </p:nvSpPr>
        <p:spPr>
          <a:xfrm>
            <a:off x="76200" y="2999364"/>
            <a:ext cx="2362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/>
              <a:t>84% for 500 images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B19D5A-AF88-41F3-A785-7ADD3821EBF3}"/>
              </a:ext>
            </a:extLst>
          </p:cNvPr>
          <p:cNvSpPr txBox="1"/>
          <p:nvPr/>
        </p:nvSpPr>
        <p:spPr>
          <a:xfrm>
            <a:off x="138081" y="4572000"/>
            <a:ext cx="2362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/>
              <a:t>98% for 1000 images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33C665-A656-4F91-B20C-E8E8F1506D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1" y="4828623"/>
            <a:ext cx="4343400" cy="97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053903"/>
      </p:ext>
    </p:extLst>
  </p:cSld>
  <p:clrMapOvr>
    <a:masterClrMapping/>
  </p:clrMapOvr>
</p:sld>
</file>

<file path=ppt/theme/theme1.xml><?xml version="1.0" encoding="utf-8"?>
<a:theme xmlns:a="http://schemas.openxmlformats.org/drawingml/2006/main" name="06.IBM-Aug-07">
  <a:themeElements>
    <a:clrScheme name="06.IBM-Aug-07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06.IBM-Aug-07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Palatino Linotype" pitchFamily="18" charset="0"/>
          </a:defRPr>
        </a:defPPr>
      </a:lstStyle>
    </a:lnDef>
  </a:objectDefaults>
  <a:extraClrSchemeLst>
    <a:extraClrScheme>
      <a:clrScheme name="06.IBM-Aug-07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6.IBM-Aug-07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6.IBM-Aug-07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6.IBM-Aug-07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6.IBM-Aug-0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6.IBM-Aug-0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6.IBM-Aug-0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EE216A-Class-Template</Template>
  <TotalTime>65403</TotalTime>
  <Words>183</Words>
  <Application>Microsoft Office PowerPoint</Application>
  <PresentationFormat>On-screen Show (4:3)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Arial Narrow</vt:lpstr>
      <vt:lpstr>Calibri</vt:lpstr>
      <vt:lpstr>Microsoft Sans Serif</vt:lpstr>
      <vt:lpstr>Palatino Linotype</vt:lpstr>
      <vt:lpstr>Times New Roman</vt:lpstr>
      <vt:lpstr>Wingdings</vt:lpstr>
      <vt:lpstr>06.IBM-Aug-07</vt:lpstr>
      <vt:lpstr>ECE M216A project UCLA</vt:lpstr>
      <vt:lpstr>Synthesis Result</vt:lpstr>
      <vt:lpstr>Accuracy result</vt:lpstr>
    </vt:vector>
  </TitlesOfParts>
  <Company>U.C.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Dejan</dc:creator>
  <cp:lastModifiedBy>luke ma</cp:lastModifiedBy>
  <cp:revision>3225</cp:revision>
  <dcterms:created xsi:type="dcterms:W3CDTF">2000-12-04T03:21:06Z</dcterms:created>
  <dcterms:modified xsi:type="dcterms:W3CDTF">2020-12-02T21:28:11Z</dcterms:modified>
</cp:coreProperties>
</file>