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5" r:id="rId9"/>
    <p:sldId id="260" r:id="rId10"/>
    <p:sldId id="268" r:id="rId11"/>
    <p:sldId id="269" r:id="rId12"/>
    <p:sldId id="26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7BBF-F247-CC40-AE54-8856FDF2F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4C849-82EA-4649-B1CA-875258966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629FB-7AFE-1E43-9164-C07AA5C82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87A7-69F1-184C-BC2E-6CA5213090B6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2E500-28B4-C443-8651-AEC18BEA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24D3B-B9B0-A04C-9128-955629B1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8F062-C80F-C249-B37E-46AE3A78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E54-BDA4-A246-A1BD-3B62AE786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6A4F5-9A74-8A44-82C6-1109ECC37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7A570-CC3F-F340-BE22-70E0E01C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87A7-69F1-184C-BC2E-6CA5213090B6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1A623-54B1-1A4C-A6B4-E418C1C6D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D636F-9E57-0C47-82B8-177F3154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8F062-C80F-C249-B37E-46AE3A78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8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C948BA-8A01-544A-8746-1F6E4BC6A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4F343-4D32-0944-A1C4-AAEC8A53E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E8917-11A0-5546-A26B-4062C666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87A7-69F1-184C-BC2E-6CA5213090B6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055CB-5B4C-0444-A919-03B2609E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E3D59-DFEC-6441-9BEE-7E3E9087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8F062-C80F-C249-B37E-46AE3A78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8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8840-F58F-FB4E-8BD3-102D82701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E54E8-C6EE-AD4A-B07E-CFB183AA9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39BFB-5375-1344-A5FA-9A5FAF427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87A7-69F1-184C-BC2E-6CA5213090B6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4D53A-8F29-3042-B17E-AA58AFC7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D092B-B9ED-E748-B5FA-075677F9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8F062-C80F-C249-B37E-46AE3A78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1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09633-1B72-5344-8016-B3B9BAF4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22B30-08F3-6641-BC55-446C6CB56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B802C-7CDC-754E-9943-26F1C78AB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87A7-69F1-184C-BC2E-6CA5213090B6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53B1F-A0FB-5C46-8BCC-119E2547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67031-861D-8248-A640-EA7924293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8F062-C80F-C249-B37E-46AE3A78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9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9009-0FAE-4D47-9753-A30A5DFA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374EF-7FE1-734A-A4E7-7C5D13A55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9CD71-2573-2D42-A673-386F78F89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314DC-EF64-B94E-A7A0-224C4B33A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87A7-69F1-184C-BC2E-6CA5213090B6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0360F-4EB8-C64F-B881-DE738FB3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3FEBD-78E9-3E46-AFBE-44996646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8F062-C80F-C249-B37E-46AE3A78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5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DEFE-651B-F340-B31E-713EF8F21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D96D5-747A-3348-A8B4-0DACF26A6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C3745-695B-9049-8D0F-69E4C8C68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D09449-A1B1-7A4F-A8FF-7C1CD22D2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2C49BE-2EA6-9D43-87E7-82B88D015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3D803D-D5DD-8749-B308-DB3AE295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87A7-69F1-184C-BC2E-6CA5213090B6}" type="datetimeFigureOut">
              <a:rPr lang="en-US" smtClean="0"/>
              <a:t>7/7/20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374ED-A3CE-EA47-BAF7-9B8B2151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C99A8-2256-2F4D-8ACA-2ACE3A49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8F062-C80F-C249-B37E-46AE3A78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7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58AA-B0AF-C14A-B29F-25ABDDAB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FD1575-4FF5-694A-8DE1-5BE4EBDB3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87A7-69F1-184C-BC2E-6CA5213090B6}" type="datetimeFigureOut">
              <a:rPr lang="en-US" smtClean="0"/>
              <a:t>7/7/20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2F881-7D52-7740-8F0D-8261F42C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32C73-2683-3E45-A0F2-19935DCF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8F062-C80F-C249-B37E-46AE3A78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2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15C1A3-BED7-3E41-9D78-C3AFD7EF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87A7-69F1-184C-BC2E-6CA5213090B6}" type="datetimeFigureOut">
              <a:rPr lang="en-US" smtClean="0"/>
              <a:t>7/7/20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59D7F-2776-5E43-BD5C-0F94C8C0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D142A-C62B-BE43-A255-79F84167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8F062-C80F-C249-B37E-46AE3A78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8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42476-72CE-024C-B537-CB57BA760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648CE-39E9-B543-B58A-8FE5E7958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E1500-8D6F-B14E-90F1-E949E8B5B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E8658-295D-354B-804E-15641B9D0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87A7-69F1-184C-BC2E-6CA5213090B6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05F25-1BB5-E34C-B2AC-DF982C3E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8FA74-81DA-654B-9159-4FFD1536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8F062-C80F-C249-B37E-46AE3A78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6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3B82-1EA4-A047-A021-69F564C2B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FDFE5E-EF34-C44C-9616-A5BA4D551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04A0F-19C9-374C-BFA5-754C27E54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7B3D0-02B7-CF4F-96A3-B63DCC52B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87A7-69F1-184C-BC2E-6CA5213090B6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BD513-E1C7-CA40-9655-AB6A5FB0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E523C-F8D4-2E41-BF19-F20C7528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8F062-C80F-C249-B37E-46AE3A78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5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FE46B3-C270-F442-9984-83CB7E236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221AC-2C3F-5945-9656-76B18864C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BD1EE-D55D-644E-975A-A08601E81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F87A7-69F1-184C-BC2E-6CA5213090B6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18FD3-E357-9044-8A80-761C967A5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22C8A-4C92-0F43-A3D4-15FF2CFE3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8F062-C80F-C249-B37E-46AE3A78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7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3.jpe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3.jpe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jpe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8CF3C2D-C9B5-7543-8132-928C69218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286000"/>
            <a:ext cx="12192000" cy="457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7DDF43-F77F-7D47-9EFE-1C9906D233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Should you Buy or Lease </a:t>
            </a:r>
            <a:br>
              <a:rPr lang="en-US" dirty="0"/>
            </a:br>
            <a:r>
              <a:rPr lang="en-US" dirty="0"/>
              <a:t>your Next Car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24A17-1C86-A549-9CB2-7D5F3913E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6081" y="3745876"/>
            <a:ext cx="6239838" cy="466528"/>
          </a:xfrm>
        </p:spPr>
        <p:txBody>
          <a:bodyPr/>
          <a:lstStyle/>
          <a:p>
            <a:r>
              <a:rPr lang="en-US" dirty="0"/>
              <a:t>Luke Newman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1ACDA8-5D4C-6547-A324-2A0411E77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69477">
            <a:off x="9792140" y="3929169"/>
            <a:ext cx="1823638" cy="94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89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8A69F1D-3E39-6A40-BF6E-8FB7BECB0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34257"/>
            <a:ext cx="12192000" cy="13664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776A1F-36E8-6945-8A81-AB97AAA845C7}"/>
              </a:ext>
            </a:extLst>
          </p:cNvPr>
          <p:cNvSpPr txBox="1"/>
          <p:nvPr/>
        </p:nvSpPr>
        <p:spPr>
          <a:xfrm>
            <a:off x="636998" y="294158"/>
            <a:ext cx="8979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64106-D643-2D4E-88D2-AD1CD88A0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42413">
            <a:off x="10091506" y="317673"/>
            <a:ext cx="1625600" cy="876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4AD9AC-5FF9-6140-83A4-97F2D20DC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8614" y="1683609"/>
            <a:ext cx="7594771" cy="506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42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8A69F1D-3E39-6A40-BF6E-8FB7BECB0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34257"/>
            <a:ext cx="12192000" cy="13664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776A1F-36E8-6945-8A81-AB97AAA845C7}"/>
              </a:ext>
            </a:extLst>
          </p:cNvPr>
          <p:cNvSpPr txBox="1"/>
          <p:nvPr/>
        </p:nvSpPr>
        <p:spPr>
          <a:xfrm>
            <a:off x="636998" y="294158"/>
            <a:ext cx="8979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64106-D643-2D4E-88D2-AD1CD88A0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42413">
            <a:off x="10091506" y="317673"/>
            <a:ext cx="1625600" cy="876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A551AA-3DE5-1F47-AC0B-61738B24E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1073" y="2060499"/>
            <a:ext cx="5976552" cy="39843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8647D4-9D7D-8E4C-B2D0-74BA1E40E037}"/>
              </a:ext>
            </a:extLst>
          </p:cNvPr>
          <p:cNvSpPr txBox="1"/>
          <p:nvPr/>
        </p:nvSpPr>
        <p:spPr>
          <a:xfrm>
            <a:off x="636998" y="1982912"/>
            <a:ext cx="48494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correlation between mileage and price was strong up until about 70,000 miles. 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Reconfirms belief that cars depreciate less each year they get older.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1028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8A69F1D-3E39-6A40-BF6E-8FB7BECB0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34257"/>
            <a:ext cx="12192000" cy="13664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776A1F-36E8-6945-8A81-AB97AAA845C7}"/>
              </a:ext>
            </a:extLst>
          </p:cNvPr>
          <p:cNvSpPr txBox="1"/>
          <p:nvPr/>
        </p:nvSpPr>
        <p:spPr>
          <a:xfrm>
            <a:off x="636998" y="294158"/>
            <a:ext cx="8979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64106-D643-2D4E-88D2-AD1CD88A0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42413">
            <a:off x="10091506" y="317673"/>
            <a:ext cx="1625600" cy="876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D48977-C788-784E-9CFB-74A2AFE54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4659" y="1719023"/>
            <a:ext cx="6507893" cy="4880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2E20FE-D8B7-E440-9597-F1E1C6CD2540}"/>
              </a:ext>
            </a:extLst>
          </p:cNvPr>
          <p:cNvSpPr txBox="1"/>
          <p:nvPr/>
        </p:nvSpPr>
        <p:spPr>
          <a:xfrm>
            <a:off x="636998" y="1982912"/>
            <a:ext cx="48494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tried 6 different base models to see which algorithms generally performed the best.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Each model was trained with base hyperparameters.</a:t>
            </a:r>
          </a:p>
        </p:txBody>
      </p:sp>
    </p:spTree>
    <p:extLst>
      <p:ext uri="{BB962C8B-B14F-4D97-AF65-F5344CB8AC3E}">
        <p14:creationId xmlns:p14="http://schemas.microsoft.com/office/powerpoint/2010/main" val="2452629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8A69F1D-3E39-6A40-BF6E-8FB7BECB0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34257"/>
            <a:ext cx="12192000" cy="13664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776A1F-36E8-6945-8A81-AB97AAA845C7}"/>
              </a:ext>
            </a:extLst>
          </p:cNvPr>
          <p:cNvSpPr txBox="1"/>
          <p:nvPr/>
        </p:nvSpPr>
        <p:spPr>
          <a:xfrm>
            <a:off x="636998" y="294158"/>
            <a:ext cx="8979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64106-D643-2D4E-88D2-AD1CD88A0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42413">
            <a:off x="10091506" y="317673"/>
            <a:ext cx="1625600" cy="876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8A27D6-79BE-F347-92DF-FC38603761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048000"/>
            <a:ext cx="12192000" cy="381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E77521-4D1D-D542-90A0-07DC39D80802}"/>
              </a:ext>
            </a:extLst>
          </p:cNvPr>
          <p:cNvSpPr txBox="1"/>
          <p:nvPr/>
        </p:nvSpPr>
        <p:spPr>
          <a:xfrm>
            <a:off x="636998" y="1982912"/>
            <a:ext cx="10335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 our final model we predict the depreciation of three cars with different specs and compare with their respective leasing cost. </a:t>
            </a:r>
          </a:p>
        </p:txBody>
      </p:sp>
    </p:spTree>
    <p:extLst>
      <p:ext uri="{BB962C8B-B14F-4D97-AF65-F5344CB8AC3E}">
        <p14:creationId xmlns:p14="http://schemas.microsoft.com/office/powerpoint/2010/main" val="235789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8A69F1D-3E39-6A40-BF6E-8FB7BECB0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34257"/>
            <a:ext cx="12192000" cy="13664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776A1F-36E8-6945-8A81-AB97AAA845C7}"/>
              </a:ext>
            </a:extLst>
          </p:cNvPr>
          <p:cNvSpPr txBox="1"/>
          <p:nvPr/>
        </p:nvSpPr>
        <p:spPr>
          <a:xfrm>
            <a:off x="636998" y="294158"/>
            <a:ext cx="8979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64106-D643-2D4E-88D2-AD1CD88A0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42413">
            <a:off x="10091506" y="317673"/>
            <a:ext cx="1625600" cy="876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CD6B15-1F2F-A043-9C6C-E7F3B2792D3E}"/>
              </a:ext>
            </a:extLst>
          </p:cNvPr>
          <p:cNvSpPr txBox="1"/>
          <p:nvPr/>
        </p:nvSpPr>
        <p:spPr>
          <a:xfrm>
            <a:off x="636998" y="1982912"/>
            <a:ext cx="110470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examine the cost of leasing a car with predicted depreciation cost.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use Acura TLX because it is rated as one of the best cars to lease.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Three lease agreements and their specs are shown below: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81FA40A-F757-4B4D-B239-A73385EAE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00" y="4056544"/>
            <a:ext cx="111760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6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8A69F1D-3E39-6A40-BF6E-8FB7BECB0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34257"/>
            <a:ext cx="12192000" cy="13664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776A1F-36E8-6945-8A81-AB97AAA845C7}"/>
              </a:ext>
            </a:extLst>
          </p:cNvPr>
          <p:cNvSpPr txBox="1"/>
          <p:nvPr/>
        </p:nvSpPr>
        <p:spPr>
          <a:xfrm>
            <a:off x="636998" y="294158"/>
            <a:ext cx="8979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64106-D643-2D4E-88D2-AD1CD88A0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42413">
            <a:off x="10091506" y="317673"/>
            <a:ext cx="1625600" cy="876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BE6127-ABD6-8A47-9CB4-D8EC5A759F26}"/>
              </a:ext>
            </a:extLst>
          </p:cNvPr>
          <p:cNvSpPr txBox="1"/>
          <p:nvPr/>
        </p:nvSpPr>
        <p:spPr>
          <a:xfrm>
            <a:off x="636998" y="1982912"/>
            <a:ext cx="10335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collected from online car marketplace Truecar.com.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EAAB3D-08F9-484B-9EBA-0606DAE6A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998" y="2526770"/>
            <a:ext cx="3048000" cy="428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2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8A69F1D-3E39-6A40-BF6E-8FB7BECB0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34257"/>
            <a:ext cx="12192000" cy="13664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776A1F-36E8-6945-8A81-AB97AAA845C7}"/>
              </a:ext>
            </a:extLst>
          </p:cNvPr>
          <p:cNvSpPr txBox="1"/>
          <p:nvPr/>
        </p:nvSpPr>
        <p:spPr>
          <a:xfrm>
            <a:off x="636998" y="294158"/>
            <a:ext cx="8979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64106-D643-2D4E-88D2-AD1CD88A0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42413">
            <a:off x="10091506" y="317673"/>
            <a:ext cx="1625600" cy="876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BE6127-ABD6-8A47-9CB4-D8EC5A759F26}"/>
              </a:ext>
            </a:extLst>
          </p:cNvPr>
          <p:cNvSpPr txBox="1"/>
          <p:nvPr/>
        </p:nvSpPr>
        <p:spPr>
          <a:xfrm>
            <a:off x="636998" y="1982912"/>
            <a:ext cx="10335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collected from online car marketplace Truecar.com.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EAAB3D-08F9-484B-9EBA-0606DAE6A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998" y="2526770"/>
            <a:ext cx="3048000" cy="428147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A10B91-4BD2-5F41-8E09-EE181B8FE8EB}"/>
              </a:ext>
            </a:extLst>
          </p:cNvPr>
          <p:cNvCxnSpPr/>
          <p:nvPr/>
        </p:nvCxnSpPr>
        <p:spPr>
          <a:xfrm>
            <a:off x="4280899" y="3286897"/>
            <a:ext cx="304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556B00-B268-AE4D-91DC-72EE36987299}"/>
              </a:ext>
            </a:extLst>
          </p:cNvPr>
          <p:cNvSpPr txBox="1"/>
          <p:nvPr/>
        </p:nvSpPr>
        <p:spPr>
          <a:xfrm>
            <a:off x="5033429" y="2638153"/>
            <a:ext cx="1819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316294-4511-C543-BDCA-9AD46E0457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1931" y="5693268"/>
            <a:ext cx="1605934" cy="8625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273DB2-26F9-F74C-8628-0EFE1287D3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8429" y="4310029"/>
            <a:ext cx="1270000" cy="127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490E3F-EB77-714C-8CA3-6648E41FF0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9330" y="4785447"/>
            <a:ext cx="1699569" cy="67192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7BC998-F1BE-2D46-929A-86D73BBB0D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19624" y="3369091"/>
            <a:ext cx="2570549" cy="11054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043BFEB-201A-684D-BAC4-9970AEAB0B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94753" y="2613111"/>
            <a:ext cx="568721" cy="56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8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8A69F1D-3E39-6A40-BF6E-8FB7BECB0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34257"/>
            <a:ext cx="12192000" cy="13664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776A1F-36E8-6945-8A81-AB97AAA845C7}"/>
              </a:ext>
            </a:extLst>
          </p:cNvPr>
          <p:cNvSpPr txBox="1"/>
          <p:nvPr/>
        </p:nvSpPr>
        <p:spPr>
          <a:xfrm>
            <a:off x="636998" y="294158"/>
            <a:ext cx="8979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64106-D643-2D4E-88D2-AD1CD88A0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42413">
            <a:off x="10091506" y="317673"/>
            <a:ext cx="1625600" cy="876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BE6127-ABD6-8A47-9CB4-D8EC5A759F26}"/>
              </a:ext>
            </a:extLst>
          </p:cNvPr>
          <p:cNvSpPr txBox="1"/>
          <p:nvPr/>
        </p:nvSpPr>
        <p:spPr>
          <a:xfrm>
            <a:off x="636998" y="1982912"/>
            <a:ext cx="10335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collected from online car marketplace Truecar.com.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EAAB3D-08F9-484B-9EBA-0606DAE6A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998" y="2526770"/>
            <a:ext cx="3048000" cy="428147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A10B91-4BD2-5F41-8E09-EE181B8FE8EB}"/>
              </a:ext>
            </a:extLst>
          </p:cNvPr>
          <p:cNvCxnSpPr/>
          <p:nvPr/>
        </p:nvCxnSpPr>
        <p:spPr>
          <a:xfrm>
            <a:off x="4280899" y="3286897"/>
            <a:ext cx="304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556B00-B268-AE4D-91DC-72EE36987299}"/>
              </a:ext>
            </a:extLst>
          </p:cNvPr>
          <p:cNvSpPr txBox="1"/>
          <p:nvPr/>
        </p:nvSpPr>
        <p:spPr>
          <a:xfrm>
            <a:off x="5033429" y="2638153"/>
            <a:ext cx="1819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316294-4511-C543-BDCA-9AD46E0457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1931" y="5693268"/>
            <a:ext cx="1605934" cy="8625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273DB2-26F9-F74C-8628-0EFE1287D3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8429" y="4310029"/>
            <a:ext cx="1270000" cy="127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490E3F-EB77-714C-8CA3-6648E41FF0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9330" y="4785447"/>
            <a:ext cx="1699569" cy="67192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7BC998-F1BE-2D46-929A-86D73BBB0D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19624" y="3369091"/>
            <a:ext cx="2570549" cy="11054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043BFEB-201A-684D-BAC4-9970AEAB0B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94753" y="2613111"/>
            <a:ext cx="568721" cy="56872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256DA3E-446C-7B43-9118-27F62C93F072}"/>
              </a:ext>
            </a:extLst>
          </p:cNvPr>
          <p:cNvCxnSpPr/>
          <p:nvPr/>
        </p:nvCxnSpPr>
        <p:spPr>
          <a:xfrm>
            <a:off x="8083308" y="3286897"/>
            <a:ext cx="304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A2BF126-D0C6-6F42-BEF8-5048FF485066}"/>
              </a:ext>
            </a:extLst>
          </p:cNvPr>
          <p:cNvSpPr txBox="1"/>
          <p:nvPr/>
        </p:nvSpPr>
        <p:spPr>
          <a:xfrm>
            <a:off x="8697318" y="2638153"/>
            <a:ext cx="1819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CAE8ED0-AE36-F346-A600-09E0D3E9383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95200" y="4147699"/>
            <a:ext cx="3624215" cy="241614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AEC6466-95CD-494C-95D8-2036CABF415B}"/>
              </a:ext>
            </a:extLst>
          </p:cNvPr>
          <p:cNvSpPr txBox="1"/>
          <p:nvPr/>
        </p:nvSpPr>
        <p:spPr>
          <a:xfrm>
            <a:off x="8940042" y="3712898"/>
            <a:ext cx="1334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  <a:ea typeface="Brush Script MT" panose="03060802040406070304" pitchFamily="66" charset="-122"/>
                <a:cs typeface="Apple Chancery" panose="03020702040506060504" pitchFamily="66" charset="-79"/>
              </a:rPr>
              <a:t>RMSE</a:t>
            </a:r>
          </a:p>
        </p:txBody>
      </p:sp>
    </p:spTree>
    <p:extLst>
      <p:ext uri="{BB962C8B-B14F-4D97-AF65-F5344CB8AC3E}">
        <p14:creationId xmlns:p14="http://schemas.microsoft.com/office/powerpoint/2010/main" val="29143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8A69F1D-3E39-6A40-BF6E-8FB7BECB0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34257"/>
            <a:ext cx="12192000" cy="13664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776A1F-36E8-6945-8A81-AB97AAA845C7}"/>
              </a:ext>
            </a:extLst>
          </p:cNvPr>
          <p:cNvSpPr txBox="1"/>
          <p:nvPr/>
        </p:nvSpPr>
        <p:spPr>
          <a:xfrm>
            <a:off x="636998" y="294158"/>
            <a:ext cx="8979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64106-D643-2D4E-88D2-AD1CD88A0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42413">
            <a:off x="10091506" y="317673"/>
            <a:ext cx="1625600" cy="876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693B95-F4B1-B247-A730-72C0D4EB90F6}"/>
              </a:ext>
            </a:extLst>
          </p:cNvPr>
          <p:cNvSpPr txBox="1"/>
          <p:nvPr/>
        </p:nvSpPr>
        <p:spPr>
          <a:xfrm>
            <a:off x="636998" y="1982912"/>
            <a:ext cx="52348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scores of the best models scored on 10 fold cross-validation are shown here (lower score is better).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best model was obtained through an ensemble of optimized Random Forest and Gradient Boosting tree models.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846616-EEE6-9F42-A7B9-E933AD021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1815" y="1784695"/>
            <a:ext cx="6189813" cy="464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2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8A69F1D-3E39-6A40-BF6E-8FB7BECB0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34257"/>
            <a:ext cx="12192000" cy="13664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776A1F-36E8-6945-8A81-AB97AAA845C7}"/>
              </a:ext>
            </a:extLst>
          </p:cNvPr>
          <p:cNvSpPr txBox="1"/>
          <p:nvPr/>
        </p:nvSpPr>
        <p:spPr>
          <a:xfrm>
            <a:off x="636998" y="294158"/>
            <a:ext cx="8979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64106-D643-2D4E-88D2-AD1CD88A0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42413">
            <a:off x="10091506" y="317673"/>
            <a:ext cx="1625600" cy="876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693B95-F4B1-B247-A730-72C0D4EB90F6}"/>
              </a:ext>
            </a:extLst>
          </p:cNvPr>
          <p:cNvSpPr txBox="1"/>
          <p:nvPr/>
        </p:nvSpPr>
        <p:spPr>
          <a:xfrm>
            <a:off x="636998" y="1982912"/>
            <a:ext cx="51706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Plotting actual price vs predicted price shows us how well our model predicts across the range of values of our target.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are looking for red flags (missing high for one range and low for another).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final test set RMSE was 2207.82.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A2EAC-4DE4-FF40-92F8-D988235A4A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1506" y="2027031"/>
            <a:ext cx="5914768" cy="443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5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0A6F5DF-284A-C142-802D-8F91E8599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946" y="1685940"/>
            <a:ext cx="5170679" cy="505467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8A69F1D-3E39-6A40-BF6E-8FB7BECB0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34257"/>
            <a:ext cx="12192000" cy="13664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776A1F-36E8-6945-8A81-AB97AAA845C7}"/>
              </a:ext>
            </a:extLst>
          </p:cNvPr>
          <p:cNvSpPr txBox="1"/>
          <p:nvPr/>
        </p:nvSpPr>
        <p:spPr>
          <a:xfrm>
            <a:off x="636998" y="294158"/>
            <a:ext cx="8979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64106-D643-2D4E-88D2-AD1CD88A05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42413">
            <a:off x="10091506" y="317673"/>
            <a:ext cx="1625600" cy="876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EB302C-3E17-A74C-9DC9-9D5F43134161}"/>
              </a:ext>
            </a:extLst>
          </p:cNvPr>
          <p:cNvSpPr txBox="1"/>
          <p:nvPr/>
        </p:nvSpPr>
        <p:spPr>
          <a:xfrm>
            <a:off x="636998" y="1982912"/>
            <a:ext cx="48494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red line represents the predicted depreciation while the shaded area surrounding represents the 95% confidence intervals.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cost to lease is $12,000 more expensive.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4440A3-9351-2347-A56D-061217CA95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5510" y="1945841"/>
            <a:ext cx="874122" cy="411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10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8A69F1D-3E39-6A40-BF6E-8FB7BECB0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34257"/>
            <a:ext cx="12192000" cy="13664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776A1F-36E8-6945-8A81-AB97AAA845C7}"/>
              </a:ext>
            </a:extLst>
          </p:cNvPr>
          <p:cNvSpPr txBox="1"/>
          <p:nvPr/>
        </p:nvSpPr>
        <p:spPr>
          <a:xfrm>
            <a:off x="636998" y="294158"/>
            <a:ext cx="8979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64106-D643-2D4E-88D2-AD1CD88A0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42413">
            <a:off x="10091506" y="317673"/>
            <a:ext cx="1625600" cy="876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8FF581-13BA-6B40-8E10-A1EB09EC1DF5}"/>
              </a:ext>
            </a:extLst>
          </p:cNvPr>
          <p:cNvSpPr txBox="1"/>
          <p:nvPr/>
        </p:nvSpPr>
        <p:spPr>
          <a:xfrm>
            <a:off x="636998" y="1982912"/>
            <a:ext cx="103358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can model different cars who also have high rated leases and see by how much can you finance a new car that it will still be worth buying and reselling.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Take this problem further and try to model multiple car makes and models that can still accurately predict the value of a car.</a:t>
            </a:r>
          </a:p>
        </p:txBody>
      </p:sp>
    </p:spTree>
    <p:extLst>
      <p:ext uri="{BB962C8B-B14F-4D97-AF65-F5344CB8AC3E}">
        <p14:creationId xmlns:p14="http://schemas.microsoft.com/office/powerpoint/2010/main" val="1613127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341</Words>
  <Application>Microsoft Macintosh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Garamond</vt:lpstr>
      <vt:lpstr>Office Theme</vt:lpstr>
      <vt:lpstr>Should you Buy or Lease  your Next Car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Should you Buy or Lease  your Next Car</dc:title>
  <dc:creator>luken2</dc:creator>
  <cp:lastModifiedBy>luken2</cp:lastModifiedBy>
  <cp:revision>12</cp:revision>
  <dcterms:created xsi:type="dcterms:W3CDTF">2020-07-07T19:52:43Z</dcterms:created>
  <dcterms:modified xsi:type="dcterms:W3CDTF">2020-07-07T22:25:39Z</dcterms:modified>
</cp:coreProperties>
</file>