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68" r:id="rId5"/>
    <p:sldId id="261" r:id="rId6"/>
    <p:sldId id="269" r:id="rId7"/>
    <p:sldId id="270" r:id="rId8"/>
    <p:sldId id="260" r:id="rId9"/>
    <p:sldId id="263"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C7"/>
    <a:srgbClr val="ABF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30"/>
    <p:restoredTop sz="94694"/>
  </p:normalViewPr>
  <p:slideViewPr>
    <p:cSldViewPr snapToGrid="0" snapToObjects="1">
      <p:cViewPr varScale="1">
        <p:scale>
          <a:sx n="98" d="100"/>
          <a:sy n="98"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65440716577369E-2"/>
          <c:y val="9.5387835552582456E-2"/>
          <c:w val="0.94583452263779533"/>
          <c:h val="0.76752769638732188"/>
        </c:manualLayout>
      </c:layout>
      <c:barChart>
        <c:barDir val="col"/>
        <c:grouping val="clustered"/>
        <c:varyColors val="0"/>
        <c:ser>
          <c:idx val="0"/>
          <c:order val="0"/>
          <c:tx>
            <c:strRef>
              <c:f>Sheet1!$B$1</c:f>
              <c:strCache>
                <c:ptCount val="1"/>
                <c:pt idx="0">
                  <c:v>Draft picks</c:v>
                </c:pt>
              </c:strCache>
            </c:strRef>
          </c:tx>
          <c:spPr>
            <a:solidFill>
              <a:srgbClr val="0080C7"/>
            </a:solidFill>
            <a:ln>
              <a:noFill/>
            </a:ln>
            <a:effectLst/>
          </c:spPr>
          <c:invertIfNegative val="0"/>
          <c:cat>
            <c:strRef>
              <c:f>Sheet1!$A$2:$A$8</c:f>
              <c:strCache>
                <c:ptCount val="7"/>
                <c:pt idx="0">
                  <c:v>Round 1</c:v>
                </c:pt>
                <c:pt idx="1">
                  <c:v>Round 2</c:v>
                </c:pt>
                <c:pt idx="2">
                  <c:v>Round 3</c:v>
                </c:pt>
                <c:pt idx="3">
                  <c:v>Round 4</c:v>
                </c:pt>
                <c:pt idx="4">
                  <c:v>Round 5</c:v>
                </c:pt>
                <c:pt idx="5">
                  <c:v>Round 6</c:v>
                </c:pt>
                <c:pt idx="6">
                  <c:v>Round 7</c:v>
                </c:pt>
              </c:strCache>
            </c:strRef>
          </c:cat>
          <c:val>
            <c:numRef>
              <c:f>Sheet1!$B$2:$B$8</c:f>
              <c:numCache>
                <c:formatCode>General</c:formatCode>
                <c:ptCount val="7"/>
                <c:pt idx="0">
                  <c:v>4</c:v>
                </c:pt>
                <c:pt idx="1">
                  <c:v>4</c:v>
                </c:pt>
                <c:pt idx="2">
                  <c:v>4</c:v>
                </c:pt>
                <c:pt idx="3">
                  <c:v>6</c:v>
                </c:pt>
                <c:pt idx="4">
                  <c:v>6</c:v>
                </c:pt>
                <c:pt idx="5">
                  <c:v>7</c:v>
                </c:pt>
                <c:pt idx="6">
                  <c:v>8</c:v>
                </c:pt>
              </c:numCache>
            </c:numRef>
          </c:val>
          <c:extLst>
            <c:ext xmlns:c16="http://schemas.microsoft.com/office/drawing/2014/chart" uri="{C3380CC4-5D6E-409C-BE32-E72D297353CC}">
              <c16:uniqueId val="{00000000-3DCB-6F4B-91C7-C0C6442B5E7E}"/>
            </c:ext>
          </c:extLst>
        </c:ser>
        <c:dLbls>
          <c:showLegendKey val="0"/>
          <c:showVal val="0"/>
          <c:showCatName val="0"/>
          <c:showSerName val="0"/>
          <c:showPercent val="0"/>
          <c:showBubbleSize val="0"/>
        </c:dLbls>
        <c:gapWidth val="219"/>
        <c:overlap val="-27"/>
        <c:axId val="1255109407"/>
        <c:axId val="1255111039"/>
      </c:barChart>
      <c:catAx>
        <c:axId val="1255109407"/>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no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5111039"/>
        <c:crosses val="autoZero"/>
        <c:auto val="1"/>
        <c:lblAlgn val="ctr"/>
        <c:lblOffset val="100"/>
        <c:noMultiLvlLbl val="0"/>
      </c:catAx>
      <c:valAx>
        <c:axId val="1255111039"/>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no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5109407"/>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C7B4F-A36C-8445-ABA3-9651F0188BEA}" type="datetimeFigureOut">
              <a:rPr lang="en-US" smtClean="0"/>
              <a:t>10/29/19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C1F47-28E8-8548-BF9E-5AAC2AABDAE7}" type="slidenum">
              <a:rPr lang="en-US" smtClean="0"/>
              <a:t>‹#›</a:t>
            </a:fld>
            <a:endParaRPr lang="en-US"/>
          </a:p>
        </p:txBody>
      </p:sp>
    </p:spTree>
    <p:extLst>
      <p:ext uri="{BB962C8B-B14F-4D97-AF65-F5344CB8AC3E}">
        <p14:creationId xmlns:p14="http://schemas.microsoft.com/office/powerpoint/2010/main" val="288295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Luke and I’m going to tell you about the benefits machine learning can have in the NFL DRAFT</a:t>
            </a:r>
          </a:p>
        </p:txBody>
      </p:sp>
      <p:sp>
        <p:nvSpPr>
          <p:cNvPr id="4" name="Slide Number Placeholder 3"/>
          <p:cNvSpPr>
            <a:spLocks noGrp="1"/>
          </p:cNvSpPr>
          <p:nvPr>
            <p:ph type="sldNum" sz="quarter" idx="5"/>
          </p:nvPr>
        </p:nvSpPr>
        <p:spPr/>
        <p:txBody>
          <a:bodyPr/>
          <a:lstStyle/>
          <a:p>
            <a:fld id="{B49C1F47-28E8-8548-BF9E-5AAC2AABDAE7}" type="slidenum">
              <a:rPr lang="en-US" smtClean="0"/>
              <a:t>1</a:t>
            </a:fld>
            <a:endParaRPr lang="en-US"/>
          </a:p>
        </p:txBody>
      </p:sp>
    </p:spTree>
    <p:extLst>
      <p:ext uri="{BB962C8B-B14F-4D97-AF65-F5344CB8AC3E}">
        <p14:creationId xmlns:p14="http://schemas.microsoft.com/office/powerpoint/2010/main" val="1830517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C1F47-28E8-8548-BF9E-5AAC2AABDAE7}" type="slidenum">
              <a:rPr lang="en-US" smtClean="0"/>
              <a:t>10</a:t>
            </a:fld>
            <a:endParaRPr lang="en-US"/>
          </a:p>
        </p:txBody>
      </p:sp>
    </p:spTree>
    <p:extLst>
      <p:ext uri="{BB962C8B-B14F-4D97-AF65-F5344CB8AC3E}">
        <p14:creationId xmlns:p14="http://schemas.microsoft.com/office/powerpoint/2010/main" val="301889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C1F47-28E8-8548-BF9E-5AAC2AABDAE7}" type="slidenum">
              <a:rPr lang="en-US" smtClean="0"/>
              <a:t>11</a:t>
            </a:fld>
            <a:endParaRPr lang="en-US"/>
          </a:p>
        </p:txBody>
      </p:sp>
    </p:spTree>
    <p:extLst>
      <p:ext uri="{BB962C8B-B14F-4D97-AF65-F5344CB8AC3E}">
        <p14:creationId xmlns:p14="http://schemas.microsoft.com/office/powerpoint/2010/main" val="138969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every year the NFL draft happens and about 250 college football players will be recruited to a team during one of seven rounds.  The first round being the more desired players and the seventh round being less noticed players.  My goal is to predict which college players will be drafted based on their stats.</a:t>
            </a:r>
          </a:p>
        </p:txBody>
      </p:sp>
      <p:sp>
        <p:nvSpPr>
          <p:cNvPr id="4" name="Slide Number Placeholder 3"/>
          <p:cNvSpPr>
            <a:spLocks noGrp="1"/>
          </p:cNvSpPr>
          <p:nvPr>
            <p:ph type="sldNum" sz="quarter" idx="5"/>
          </p:nvPr>
        </p:nvSpPr>
        <p:spPr/>
        <p:txBody>
          <a:bodyPr/>
          <a:lstStyle/>
          <a:p>
            <a:fld id="{B49C1F47-28E8-8548-BF9E-5AAC2AABDAE7}" type="slidenum">
              <a:rPr lang="en-US" smtClean="0"/>
              <a:t>2</a:t>
            </a:fld>
            <a:endParaRPr lang="en-US"/>
          </a:p>
        </p:txBody>
      </p:sp>
    </p:spTree>
    <p:extLst>
      <p:ext uri="{BB962C8B-B14F-4D97-AF65-F5344CB8AC3E}">
        <p14:creationId xmlns:p14="http://schemas.microsoft.com/office/powerpoint/2010/main" val="366252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data came from two websites.  One with every college football players stats and the other with whether they got drafted.  I used ROC AUC score to measure performance of models which has a score of 1 for models which predict perfectly and 0.5 for models which predict right half the time. Tools.  </a:t>
            </a:r>
          </a:p>
        </p:txBody>
      </p:sp>
      <p:sp>
        <p:nvSpPr>
          <p:cNvPr id="4" name="Slide Number Placeholder 3"/>
          <p:cNvSpPr>
            <a:spLocks noGrp="1"/>
          </p:cNvSpPr>
          <p:nvPr>
            <p:ph type="sldNum" sz="quarter" idx="5"/>
          </p:nvPr>
        </p:nvSpPr>
        <p:spPr/>
        <p:txBody>
          <a:bodyPr/>
          <a:lstStyle/>
          <a:p>
            <a:fld id="{B49C1F47-28E8-8548-BF9E-5AAC2AABDAE7}" type="slidenum">
              <a:rPr lang="en-US" smtClean="0"/>
              <a:t>3</a:t>
            </a:fld>
            <a:endParaRPr lang="en-US"/>
          </a:p>
        </p:txBody>
      </p:sp>
    </p:spTree>
    <p:extLst>
      <p:ext uri="{BB962C8B-B14F-4D97-AF65-F5344CB8AC3E}">
        <p14:creationId xmlns:p14="http://schemas.microsoft.com/office/powerpoint/2010/main" val="198919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ROC curve for my final model.  I chose to use gradient boosting which gave me a score of 0.935.</a:t>
            </a:r>
          </a:p>
        </p:txBody>
      </p:sp>
      <p:sp>
        <p:nvSpPr>
          <p:cNvPr id="4" name="Slide Number Placeholder 3"/>
          <p:cNvSpPr>
            <a:spLocks noGrp="1"/>
          </p:cNvSpPr>
          <p:nvPr>
            <p:ph type="sldNum" sz="quarter" idx="5"/>
          </p:nvPr>
        </p:nvSpPr>
        <p:spPr/>
        <p:txBody>
          <a:bodyPr/>
          <a:lstStyle/>
          <a:p>
            <a:fld id="{B49C1F47-28E8-8548-BF9E-5AAC2AABDAE7}" type="slidenum">
              <a:rPr lang="en-US" smtClean="0"/>
              <a:t>4</a:t>
            </a:fld>
            <a:endParaRPr lang="en-US"/>
          </a:p>
        </p:txBody>
      </p:sp>
    </p:spTree>
    <p:extLst>
      <p:ext uri="{BB962C8B-B14F-4D97-AF65-F5344CB8AC3E}">
        <p14:creationId xmlns:p14="http://schemas.microsoft.com/office/powerpoint/2010/main" val="428726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confusion matrix for my model.  The boxes in blue show my model predicted 3607 not drafted players correctly and 85 drafted players correctly out of unseen data consisting of 3800 undrafted and 120 drafted</a:t>
            </a:r>
          </a:p>
        </p:txBody>
      </p:sp>
      <p:sp>
        <p:nvSpPr>
          <p:cNvPr id="4" name="Slide Number Placeholder 3"/>
          <p:cNvSpPr>
            <a:spLocks noGrp="1"/>
          </p:cNvSpPr>
          <p:nvPr>
            <p:ph type="sldNum" sz="quarter" idx="5"/>
          </p:nvPr>
        </p:nvSpPr>
        <p:spPr/>
        <p:txBody>
          <a:bodyPr/>
          <a:lstStyle/>
          <a:p>
            <a:fld id="{B49C1F47-28E8-8548-BF9E-5AAC2AABDAE7}" type="slidenum">
              <a:rPr lang="en-US" smtClean="0"/>
              <a:t>5</a:t>
            </a:fld>
            <a:endParaRPr lang="en-US"/>
          </a:p>
        </p:txBody>
      </p:sp>
    </p:spTree>
    <p:extLst>
      <p:ext uri="{BB962C8B-B14F-4D97-AF65-F5344CB8AC3E}">
        <p14:creationId xmlns:p14="http://schemas.microsoft.com/office/powerpoint/2010/main" val="61033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looking at just the false negatives, players who got drafted but my model predicted wouldn’t.  They tended to be higher round draft picks.</a:t>
            </a:r>
          </a:p>
        </p:txBody>
      </p:sp>
      <p:sp>
        <p:nvSpPr>
          <p:cNvPr id="4" name="Slide Number Placeholder 3"/>
          <p:cNvSpPr>
            <a:spLocks noGrp="1"/>
          </p:cNvSpPr>
          <p:nvPr>
            <p:ph type="sldNum" sz="quarter" idx="5"/>
          </p:nvPr>
        </p:nvSpPr>
        <p:spPr/>
        <p:txBody>
          <a:bodyPr/>
          <a:lstStyle/>
          <a:p>
            <a:fld id="{B49C1F47-28E8-8548-BF9E-5AAC2AABDAE7}" type="slidenum">
              <a:rPr lang="en-US" smtClean="0"/>
              <a:t>6</a:t>
            </a:fld>
            <a:endParaRPr lang="en-US"/>
          </a:p>
        </p:txBody>
      </p:sp>
    </p:spTree>
    <p:extLst>
      <p:ext uri="{BB962C8B-B14F-4D97-AF65-F5344CB8AC3E}">
        <p14:creationId xmlns:p14="http://schemas.microsoft.com/office/powerpoint/2010/main" val="152591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looking at the false positives, players who were not drafted but my model predicted they would be.  These players consist of your potential late round draft picks and juniors who might have the skill to go pro or are worth to keep an eye out for next years drafted.  </a:t>
            </a:r>
          </a:p>
        </p:txBody>
      </p:sp>
      <p:sp>
        <p:nvSpPr>
          <p:cNvPr id="4" name="Slide Number Placeholder 3"/>
          <p:cNvSpPr>
            <a:spLocks noGrp="1"/>
          </p:cNvSpPr>
          <p:nvPr>
            <p:ph type="sldNum" sz="quarter" idx="5"/>
          </p:nvPr>
        </p:nvSpPr>
        <p:spPr/>
        <p:txBody>
          <a:bodyPr/>
          <a:lstStyle/>
          <a:p>
            <a:fld id="{B49C1F47-28E8-8548-BF9E-5AAC2AABDAE7}" type="slidenum">
              <a:rPr lang="en-US" smtClean="0"/>
              <a:t>7</a:t>
            </a:fld>
            <a:endParaRPr lang="en-US"/>
          </a:p>
        </p:txBody>
      </p:sp>
    </p:spTree>
    <p:extLst>
      <p:ext uri="{BB962C8B-B14F-4D97-AF65-F5344CB8AC3E}">
        <p14:creationId xmlns:p14="http://schemas.microsoft.com/office/powerpoint/2010/main" val="1691150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C1F47-28E8-8548-BF9E-5AAC2AABDAE7}" type="slidenum">
              <a:rPr lang="en-US" smtClean="0"/>
              <a:t>8</a:t>
            </a:fld>
            <a:endParaRPr lang="en-US"/>
          </a:p>
        </p:txBody>
      </p:sp>
    </p:spTree>
    <p:extLst>
      <p:ext uri="{BB962C8B-B14F-4D97-AF65-F5344CB8AC3E}">
        <p14:creationId xmlns:p14="http://schemas.microsoft.com/office/powerpoint/2010/main" val="110690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C1F47-28E8-8548-BF9E-5AAC2AABDAE7}" type="slidenum">
              <a:rPr lang="en-US" smtClean="0"/>
              <a:t>9</a:t>
            </a:fld>
            <a:endParaRPr lang="en-US"/>
          </a:p>
        </p:txBody>
      </p:sp>
    </p:spTree>
    <p:extLst>
      <p:ext uri="{BB962C8B-B14F-4D97-AF65-F5344CB8AC3E}">
        <p14:creationId xmlns:p14="http://schemas.microsoft.com/office/powerpoint/2010/main" val="361432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90A4-8573-7541-9E36-D8EBC9E50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AA0031-29AC-824A-BD0B-6641718F1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7FFEE5-17D0-B84C-9918-5E23AC007C95}"/>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5" name="Footer Placeholder 4">
            <a:extLst>
              <a:ext uri="{FF2B5EF4-FFF2-40B4-BE49-F238E27FC236}">
                <a16:creationId xmlns:a16="http://schemas.microsoft.com/office/drawing/2014/main" id="{655D78CB-93DF-5347-AA76-1DAEF6365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329D-B639-C845-9FD6-779668305C68}"/>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175767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0B36-FCDF-AB41-8AEA-3E0A525776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8566C-0374-4946-9027-A34869063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F446A-D0DD-5B4F-9DE7-5AD347ACF2BE}"/>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5" name="Footer Placeholder 4">
            <a:extLst>
              <a:ext uri="{FF2B5EF4-FFF2-40B4-BE49-F238E27FC236}">
                <a16:creationId xmlns:a16="http://schemas.microsoft.com/office/drawing/2014/main" id="{91FD4D31-9306-4A4B-B54C-192F589DF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F9FCE-BB9B-3049-87BF-674EAB77F32C}"/>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3302260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EE499-C8EF-E44C-BDB4-7E73F3786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F1B178-72D4-144C-9C32-B38A1681D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7D29-48CD-8F47-870E-010B20DA187D}"/>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5" name="Footer Placeholder 4">
            <a:extLst>
              <a:ext uri="{FF2B5EF4-FFF2-40B4-BE49-F238E27FC236}">
                <a16:creationId xmlns:a16="http://schemas.microsoft.com/office/drawing/2014/main" id="{F1866A44-DA89-D741-A96B-1928B28D2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0ECA2-C3D9-6D45-B377-EF7730789912}"/>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112192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0102-5D65-4F4F-B913-5E8C007ED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9ED31-94B4-6944-9128-E27F44F5D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EDD4A-598A-3540-B559-B3AEB4EAA530}"/>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5" name="Footer Placeholder 4">
            <a:extLst>
              <a:ext uri="{FF2B5EF4-FFF2-40B4-BE49-F238E27FC236}">
                <a16:creationId xmlns:a16="http://schemas.microsoft.com/office/drawing/2014/main" id="{53C1E225-85E1-0D41-AA1E-1FB76A15D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0AAFE-0C20-5F42-BEBD-6339182108C4}"/>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19006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B661-0F55-CA44-B447-9831E6F79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DDA8F4-0C1E-E44D-A806-A313B4CB0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4FBBD-D666-124D-BF58-63C351528D30}"/>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5" name="Footer Placeholder 4">
            <a:extLst>
              <a:ext uri="{FF2B5EF4-FFF2-40B4-BE49-F238E27FC236}">
                <a16:creationId xmlns:a16="http://schemas.microsoft.com/office/drawing/2014/main" id="{F29C1C01-057F-794D-B942-86F0D34C0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EFADC-EA9F-6C42-861D-E784A173AF16}"/>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3097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3EE0-D94F-6C4D-9C33-D825F1B00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FF34E-EC26-ED46-8639-274A5F9AA4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4A9C8-B16A-D646-BEF5-4F1390EE3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092C3-9DF6-CC4B-A7BC-9067963139C3}"/>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6" name="Footer Placeholder 5">
            <a:extLst>
              <a:ext uri="{FF2B5EF4-FFF2-40B4-BE49-F238E27FC236}">
                <a16:creationId xmlns:a16="http://schemas.microsoft.com/office/drawing/2014/main" id="{1857F1AA-979D-4C4F-B577-A90348912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E6673-DCA7-B643-9AD7-98CA6FACB0F2}"/>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325247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023A-F1E0-EE4E-94B1-695DBBCCA9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506EF-722F-D248-B1EE-1A42FD1B8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533C3-B7BA-DC4A-84B7-36671A1BD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19D4D-E160-B84A-945D-E0BABA306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F1326-8218-6B4C-BB82-DB936529E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8170C-C6AA-BD47-9522-6A9EEA944D60}"/>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8" name="Footer Placeholder 7">
            <a:extLst>
              <a:ext uri="{FF2B5EF4-FFF2-40B4-BE49-F238E27FC236}">
                <a16:creationId xmlns:a16="http://schemas.microsoft.com/office/drawing/2014/main" id="{13615033-25B5-7445-9597-F950A8F8E7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460A1-E241-7942-8E29-43711699D697}"/>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129916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D802-A7C8-2C4A-982B-8DD3D65D2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64B3D-4419-4044-82C0-4C4F4F6977E5}"/>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4" name="Footer Placeholder 3">
            <a:extLst>
              <a:ext uri="{FF2B5EF4-FFF2-40B4-BE49-F238E27FC236}">
                <a16:creationId xmlns:a16="http://schemas.microsoft.com/office/drawing/2014/main" id="{22164A02-102C-5B4C-9637-20CAAC053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68FB19-2167-A343-9A3A-A610C00C97BC}"/>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43368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729D5-FA7A-8B41-885C-0A34CCC9CF1C}"/>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3" name="Footer Placeholder 2">
            <a:extLst>
              <a:ext uri="{FF2B5EF4-FFF2-40B4-BE49-F238E27FC236}">
                <a16:creationId xmlns:a16="http://schemas.microsoft.com/office/drawing/2014/main" id="{13FDCB0B-35EE-4C4B-9AC9-7E0DD3628B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2AF83E-66F2-524D-A819-F0A15E054C9B}"/>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13675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5A23-75A0-5F44-844B-2FBA9F512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E2890A-7F82-D740-8325-625D03C2B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2F583-46CA-ED4E-B343-6CCF24BE4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374E4-3A6E-9342-BB59-3C1EAD50FAB1}"/>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6" name="Footer Placeholder 5">
            <a:extLst>
              <a:ext uri="{FF2B5EF4-FFF2-40B4-BE49-F238E27FC236}">
                <a16:creationId xmlns:a16="http://schemas.microsoft.com/office/drawing/2014/main" id="{2AE2FCE3-493F-B147-BB73-CE9F4ABA5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1438A-E4FF-D542-A3DC-CE9231D47AA5}"/>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2932844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2C3F-DDD4-574E-B1C5-45CC87148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B18A9-76BE-C449-A1D5-F7BE2C141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82EE0-045A-F14D-9AAD-4CC964AAE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326AD-9620-1B4F-898A-8ADB4517BC5C}"/>
              </a:ext>
            </a:extLst>
          </p:cNvPr>
          <p:cNvSpPr>
            <a:spLocks noGrp="1"/>
          </p:cNvSpPr>
          <p:nvPr>
            <p:ph type="dt" sz="half" idx="10"/>
          </p:nvPr>
        </p:nvSpPr>
        <p:spPr/>
        <p:txBody>
          <a:bodyPr/>
          <a:lstStyle/>
          <a:p>
            <a:fld id="{616F154C-A748-0748-A3CD-C4E643B601DF}" type="datetimeFigureOut">
              <a:rPr lang="en-US" smtClean="0"/>
              <a:t>10/29/19</a:t>
            </a:fld>
            <a:endParaRPr lang="en-US"/>
          </a:p>
        </p:txBody>
      </p:sp>
      <p:sp>
        <p:nvSpPr>
          <p:cNvPr id="6" name="Footer Placeholder 5">
            <a:extLst>
              <a:ext uri="{FF2B5EF4-FFF2-40B4-BE49-F238E27FC236}">
                <a16:creationId xmlns:a16="http://schemas.microsoft.com/office/drawing/2014/main" id="{0DCD411E-529E-9D4C-8304-8BE033904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E6A50-BE3D-AC4A-850F-CF2A1DFDA074}"/>
              </a:ext>
            </a:extLst>
          </p:cNvPr>
          <p:cNvSpPr>
            <a:spLocks noGrp="1"/>
          </p:cNvSpPr>
          <p:nvPr>
            <p:ph type="sldNum" sz="quarter" idx="12"/>
          </p:nvPr>
        </p:nvSpPr>
        <p:spPr/>
        <p:txBody>
          <a:bodyPr/>
          <a:lstStyle/>
          <a:p>
            <a:fld id="{AD02C88A-F447-1545-A22A-4C8AE7FBCDB7}" type="slidenum">
              <a:rPr lang="en-US" smtClean="0"/>
              <a:t>‹#›</a:t>
            </a:fld>
            <a:endParaRPr lang="en-US"/>
          </a:p>
        </p:txBody>
      </p:sp>
    </p:spTree>
    <p:extLst>
      <p:ext uri="{BB962C8B-B14F-4D97-AF65-F5344CB8AC3E}">
        <p14:creationId xmlns:p14="http://schemas.microsoft.com/office/powerpoint/2010/main" val="267869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F467E-C5C3-D748-A725-A2AB962B6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6E539-E6F2-2C41-9B44-86167D6A5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74024-F494-2B40-822B-EEF82AF82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F154C-A748-0748-A3CD-C4E643B601DF}" type="datetimeFigureOut">
              <a:rPr lang="en-US" smtClean="0"/>
              <a:t>10/29/19</a:t>
            </a:fld>
            <a:endParaRPr lang="en-US"/>
          </a:p>
        </p:txBody>
      </p:sp>
      <p:sp>
        <p:nvSpPr>
          <p:cNvPr id="5" name="Footer Placeholder 4">
            <a:extLst>
              <a:ext uri="{FF2B5EF4-FFF2-40B4-BE49-F238E27FC236}">
                <a16:creationId xmlns:a16="http://schemas.microsoft.com/office/drawing/2014/main" id="{FE95DA2D-F90A-324C-95B7-542A6B876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FF5193-2D80-D741-AA3F-647E35884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2C88A-F447-1545-A22A-4C8AE7FBCDB7}" type="slidenum">
              <a:rPr lang="en-US" smtClean="0"/>
              <a:t>‹#›</a:t>
            </a:fld>
            <a:endParaRPr lang="en-US"/>
          </a:p>
        </p:txBody>
      </p:sp>
    </p:spTree>
    <p:extLst>
      <p:ext uri="{BB962C8B-B14F-4D97-AF65-F5344CB8AC3E}">
        <p14:creationId xmlns:p14="http://schemas.microsoft.com/office/powerpoint/2010/main" val="3812481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C7"/>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CAF2B3B4-1825-C44B-B12E-CEA2DBF2B307}"/>
              </a:ext>
            </a:extLst>
          </p:cNvPr>
          <p:cNvPicPr>
            <a:picLocks/>
          </p:cNvPicPr>
          <p:nvPr/>
        </p:nvPicPr>
        <p:blipFill rotWithShape="1">
          <a:blip r:embed="rId3"/>
          <a:srcRect l="18962" r="1036"/>
          <a:stretch/>
        </p:blipFill>
        <p:spPr>
          <a:xfrm>
            <a:off x="0" y="511304"/>
            <a:ext cx="5486400" cy="5195312"/>
          </a:xfrm>
          <a:prstGeom prst="rect">
            <a:avLst/>
          </a:prstGeom>
          <a:solidFill>
            <a:srgbClr val="0070C0"/>
          </a:solidFill>
        </p:spPr>
      </p:pic>
      <p:cxnSp>
        <p:nvCxnSpPr>
          <p:cNvPr id="6" name="Straight Connector 5">
            <a:extLst>
              <a:ext uri="{FF2B5EF4-FFF2-40B4-BE49-F238E27FC236}">
                <a16:creationId xmlns:a16="http://schemas.microsoft.com/office/drawing/2014/main" id="{F6170D31-71EB-2641-A87F-6F13A5F29641}"/>
              </a:ext>
            </a:extLst>
          </p:cNvPr>
          <p:cNvCxnSpPr>
            <a:cxnSpLocks/>
          </p:cNvCxnSpPr>
          <p:nvPr/>
        </p:nvCxnSpPr>
        <p:spPr>
          <a:xfrm>
            <a:off x="4389120" y="1920240"/>
            <a:ext cx="685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C4C3D5-A14E-0D4D-94A5-FEB83A86727B}"/>
              </a:ext>
            </a:extLst>
          </p:cNvPr>
          <p:cNvCxnSpPr>
            <a:cxnSpLocks/>
          </p:cNvCxnSpPr>
          <p:nvPr/>
        </p:nvCxnSpPr>
        <p:spPr>
          <a:xfrm>
            <a:off x="4389120" y="4297680"/>
            <a:ext cx="685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1A17C3-96B1-C643-B462-E53B83C98A59}"/>
              </a:ext>
            </a:extLst>
          </p:cNvPr>
          <p:cNvSpPr>
            <a:spLocks noGrp="1"/>
          </p:cNvSpPr>
          <p:nvPr>
            <p:ph type="ctrTitle"/>
          </p:nvPr>
        </p:nvSpPr>
        <p:spPr>
          <a:xfrm>
            <a:off x="4389120" y="2194560"/>
            <a:ext cx="6858000" cy="1828800"/>
          </a:xfrm>
          <a:solidFill>
            <a:srgbClr val="0080C7"/>
          </a:solidFill>
        </p:spPr>
        <p:txBody>
          <a:bodyPr anchor="ctr">
            <a:normAutofit/>
          </a:bodyPr>
          <a:lstStyle/>
          <a:p>
            <a:pPr algn="l"/>
            <a:r>
              <a:rPr lang="en-US" sz="4800" b="1" dirty="0">
                <a:solidFill>
                  <a:schemeClr val="bg1"/>
                </a:solidFill>
                <a:latin typeface="Arial" panose="020B0604020202020204" pitchFamily="34" charset="0"/>
                <a:cs typeface="Arial" panose="020B0604020202020204" pitchFamily="34" charset="0"/>
              </a:rPr>
              <a:t>Machine Learning and  the NFL Draft</a:t>
            </a:r>
          </a:p>
        </p:txBody>
      </p:sp>
      <p:sp>
        <p:nvSpPr>
          <p:cNvPr id="10" name="TextBox 9">
            <a:extLst>
              <a:ext uri="{FF2B5EF4-FFF2-40B4-BE49-F238E27FC236}">
                <a16:creationId xmlns:a16="http://schemas.microsoft.com/office/drawing/2014/main" id="{A7692397-F984-6A47-9F52-2353F10D1A58}"/>
              </a:ext>
            </a:extLst>
          </p:cNvPr>
          <p:cNvSpPr txBox="1"/>
          <p:nvPr/>
        </p:nvSpPr>
        <p:spPr>
          <a:xfrm>
            <a:off x="9013019" y="4389120"/>
            <a:ext cx="2108063"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Luke Newman</a:t>
            </a:r>
          </a:p>
        </p:txBody>
      </p:sp>
    </p:spTree>
    <p:extLst>
      <p:ext uri="{BB962C8B-B14F-4D97-AF65-F5344CB8AC3E}">
        <p14:creationId xmlns:p14="http://schemas.microsoft.com/office/powerpoint/2010/main" val="372661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80C7"/>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CAF2B3B4-1825-C44B-B12E-CEA2DBF2B307}"/>
              </a:ext>
            </a:extLst>
          </p:cNvPr>
          <p:cNvPicPr>
            <a:picLocks/>
          </p:cNvPicPr>
          <p:nvPr/>
        </p:nvPicPr>
        <p:blipFill rotWithShape="1">
          <a:blip r:embed="rId3"/>
          <a:srcRect l="18962" r="1036"/>
          <a:stretch/>
        </p:blipFill>
        <p:spPr>
          <a:xfrm>
            <a:off x="0" y="511304"/>
            <a:ext cx="5486400" cy="5195312"/>
          </a:xfrm>
          <a:prstGeom prst="rect">
            <a:avLst/>
          </a:prstGeom>
          <a:solidFill>
            <a:srgbClr val="0070C0"/>
          </a:solidFill>
        </p:spPr>
      </p:pic>
      <p:cxnSp>
        <p:nvCxnSpPr>
          <p:cNvPr id="6" name="Straight Connector 5">
            <a:extLst>
              <a:ext uri="{FF2B5EF4-FFF2-40B4-BE49-F238E27FC236}">
                <a16:creationId xmlns:a16="http://schemas.microsoft.com/office/drawing/2014/main" id="{F6170D31-71EB-2641-A87F-6F13A5F29641}"/>
              </a:ext>
            </a:extLst>
          </p:cNvPr>
          <p:cNvCxnSpPr>
            <a:cxnSpLocks/>
          </p:cNvCxnSpPr>
          <p:nvPr/>
        </p:nvCxnSpPr>
        <p:spPr>
          <a:xfrm>
            <a:off x="4389120" y="1920240"/>
            <a:ext cx="685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C4C3D5-A14E-0D4D-94A5-FEB83A86727B}"/>
              </a:ext>
            </a:extLst>
          </p:cNvPr>
          <p:cNvCxnSpPr>
            <a:cxnSpLocks/>
          </p:cNvCxnSpPr>
          <p:nvPr/>
        </p:nvCxnSpPr>
        <p:spPr>
          <a:xfrm>
            <a:off x="4389120" y="4297680"/>
            <a:ext cx="685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1A17C3-96B1-C643-B462-E53B83C98A59}"/>
              </a:ext>
            </a:extLst>
          </p:cNvPr>
          <p:cNvSpPr>
            <a:spLocks noGrp="1"/>
          </p:cNvSpPr>
          <p:nvPr>
            <p:ph type="ctrTitle"/>
          </p:nvPr>
        </p:nvSpPr>
        <p:spPr>
          <a:xfrm>
            <a:off x="4389120" y="2194560"/>
            <a:ext cx="6858000" cy="1828800"/>
          </a:xfrm>
          <a:solidFill>
            <a:srgbClr val="0080C7"/>
          </a:solidFill>
        </p:spPr>
        <p:txBody>
          <a:bodyPr anchor="ctr">
            <a:normAutofit/>
          </a:bodyPr>
          <a:lstStyle/>
          <a:p>
            <a:r>
              <a:rPr lang="en-US" sz="7200" b="1"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413178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Appendix</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69DD669-AB2D-DA46-BE23-1AF67911E3FF}"/>
              </a:ext>
            </a:extLst>
          </p:cNvPr>
          <p:cNvSpPr txBox="1"/>
          <p:nvPr/>
        </p:nvSpPr>
        <p:spPr>
          <a:xfrm>
            <a:off x="420129" y="1870948"/>
            <a:ext cx="11487440" cy="5016758"/>
          </a:xfrm>
          <a:prstGeom prst="rect">
            <a:avLst/>
          </a:prstGeom>
          <a:noFill/>
        </p:spPr>
        <p:txBody>
          <a:bodyPr wrap="non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Hyper parameter tuning can take a long time but is very important for</a:t>
            </a:r>
          </a:p>
          <a:p>
            <a:r>
              <a:rPr lang="en-US" sz="2800" dirty="0">
                <a:latin typeface="Arial" panose="020B0604020202020204" pitchFamily="34" charset="0"/>
                <a:cs typeface="Arial" panose="020B0604020202020204" pitchFamily="34" charset="0"/>
              </a:rPr>
              <a:t>    models that don’t come with good default settings.  Using </a:t>
            </a:r>
          </a:p>
          <a:p>
            <a:r>
              <a:rPr lang="en-US" sz="2800" dirty="0">
                <a:latin typeface="Arial" panose="020B0604020202020204" pitchFamily="34" charset="0"/>
                <a:cs typeface="Arial" panose="020B0604020202020204" pitchFamily="34" charset="0"/>
              </a:rPr>
              <a:t>    RandomizedSearchCV and GridSearchCV boosted performance</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Dealing with imbalanced data can be arduous.  Using oversampling</a:t>
            </a:r>
          </a:p>
          <a:p>
            <a:r>
              <a:rPr lang="en-US" sz="2800" dirty="0">
                <a:latin typeface="Arial" panose="020B0604020202020204" pitchFamily="34" charset="0"/>
                <a:cs typeface="Arial" panose="020B0604020202020204" pitchFamily="34" charset="0"/>
              </a:rPr>
              <a:t>     techniques help a lot but require a lot more model testing</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13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Introduction</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97395D-981E-844F-938F-CAC8331B9676}"/>
              </a:ext>
            </a:extLst>
          </p:cNvPr>
          <p:cNvSpPr txBox="1"/>
          <p:nvPr/>
        </p:nvSpPr>
        <p:spPr>
          <a:xfrm>
            <a:off x="420129" y="1828800"/>
            <a:ext cx="9798910"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Use machine learning to predict college players with good probability of being drafted</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17" name="Picture 16" descr="A screenshot of a cell phone&#10;&#10;Description automatically generated">
            <a:extLst>
              <a:ext uri="{FF2B5EF4-FFF2-40B4-BE49-F238E27FC236}">
                <a16:creationId xmlns:a16="http://schemas.microsoft.com/office/drawing/2014/main" id="{0D1486EE-FED7-1D4D-874B-2A583EA54633}"/>
              </a:ext>
            </a:extLst>
          </p:cNvPr>
          <p:cNvPicPr>
            <a:picLocks noChangeAspect="1"/>
          </p:cNvPicPr>
          <p:nvPr/>
        </p:nvPicPr>
        <p:blipFill>
          <a:blip r:embed="rId4"/>
          <a:stretch>
            <a:fillRect/>
          </a:stretch>
        </p:blipFill>
        <p:spPr>
          <a:xfrm>
            <a:off x="5516882" y="3122188"/>
            <a:ext cx="5676900" cy="3407281"/>
          </a:xfrm>
          <a:prstGeom prst="rect">
            <a:avLst/>
          </a:prstGeom>
        </p:spPr>
      </p:pic>
      <p:pic>
        <p:nvPicPr>
          <p:cNvPr id="21" name="Picture 20" descr="A close up of a person&#10;&#10;Description automatically generated">
            <a:extLst>
              <a:ext uri="{FF2B5EF4-FFF2-40B4-BE49-F238E27FC236}">
                <a16:creationId xmlns:a16="http://schemas.microsoft.com/office/drawing/2014/main" id="{BCFCECE7-CA45-5948-A439-53B638F8EEB6}"/>
              </a:ext>
            </a:extLst>
          </p:cNvPr>
          <p:cNvPicPr>
            <a:picLocks noChangeAspect="1"/>
          </p:cNvPicPr>
          <p:nvPr/>
        </p:nvPicPr>
        <p:blipFill>
          <a:blip r:embed="rId5"/>
          <a:stretch>
            <a:fillRect/>
          </a:stretch>
        </p:blipFill>
        <p:spPr>
          <a:xfrm>
            <a:off x="557009" y="3305235"/>
            <a:ext cx="4822994" cy="3407281"/>
          </a:xfrm>
          <a:prstGeom prst="rect">
            <a:avLst/>
          </a:prstGeom>
        </p:spPr>
      </p:pic>
    </p:spTree>
    <p:extLst>
      <p:ext uri="{BB962C8B-B14F-4D97-AF65-F5344CB8AC3E}">
        <p14:creationId xmlns:p14="http://schemas.microsoft.com/office/powerpoint/2010/main" val="32320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Methodology</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97395D-981E-844F-938F-CAC8331B9676}"/>
              </a:ext>
            </a:extLst>
          </p:cNvPr>
          <p:cNvSpPr txBox="1"/>
          <p:nvPr/>
        </p:nvSpPr>
        <p:spPr>
          <a:xfrm>
            <a:off x="420129" y="1828800"/>
            <a:ext cx="10199974" cy="433965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Webscraped data </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2800" dirty="0">
                <a:latin typeface="Arial" panose="020B0604020202020204" pitchFamily="34" charset="0"/>
                <a:cs typeface="Arial" panose="020B0604020202020204" pitchFamily="34" charset="0"/>
              </a:rPr>
              <a:t>Cfbstats.com</a:t>
            </a:r>
          </a:p>
          <a:p>
            <a:pPr marL="800100" lvl="1"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2800" dirty="0">
                <a:latin typeface="Arial" panose="020B0604020202020204" pitchFamily="34" charset="0"/>
                <a:cs typeface="Arial" panose="020B0604020202020204" pitchFamily="34" charset="0"/>
              </a:rPr>
              <a:t>Pro-Football-Reference.com</a:t>
            </a:r>
          </a:p>
          <a:p>
            <a:pPr marL="800100" lvl="1" indent="-342900">
              <a:buFont typeface="Courier New" panose="02070309020205020404" pitchFamily="49" charset="0"/>
              <a:buChar char="o"/>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Used ROC AUC score to measure performance of models</a:t>
            </a:r>
          </a:p>
          <a:p>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Pandas, numpy, sklearn, imblearn, xgboost</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66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ROC Curve</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5CB91EEC-2750-324C-91F9-592C4422CF7D}"/>
              </a:ext>
            </a:extLst>
          </p:cNvPr>
          <p:cNvPicPr>
            <a:picLocks noChangeAspect="1"/>
          </p:cNvPicPr>
          <p:nvPr/>
        </p:nvPicPr>
        <p:blipFill>
          <a:blip r:embed="rId4"/>
          <a:stretch>
            <a:fillRect/>
          </a:stretch>
        </p:blipFill>
        <p:spPr>
          <a:xfrm>
            <a:off x="420129" y="1920240"/>
            <a:ext cx="7190671" cy="4818491"/>
          </a:xfrm>
          <a:prstGeom prst="rect">
            <a:avLst/>
          </a:prstGeom>
        </p:spPr>
      </p:pic>
      <p:sp>
        <p:nvSpPr>
          <p:cNvPr id="10" name="TextBox 9">
            <a:extLst>
              <a:ext uri="{FF2B5EF4-FFF2-40B4-BE49-F238E27FC236}">
                <a16:creationId xmlns:a16="http://schemas.microsoft.com/office/drawing/2014/main" id="{47BFF6B4-5B62-BC44-B355-CA5D94F12008}"/>
              </a:ext>
            </a:extLst>
          </p:cNvPr>
          <p:cNvSpPr txBox="1"/>
          <p:nvPr/>
        </p:nvSpPr>
        <p:spPr>
          <a:xfrm>
            <a:off x="420129" y="6437865"/>
            <a:ext cx="217239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False Positive Rate</a:t>
            </a:r>
          </a:p>
        </p:txBody>
      </p:sp>
      <p:sp>
        <p:nvSpPr>
          <p:cNvPr id="11" name="TextBox 10">
            <a:extLst>
              <a:ext uri="{FF2B5EF4-FFF2-40B4-BE49-F238E27FC236}">
                <a16:creationId xmlns:a16="http://schemas.microsoft.com/office/drawing/2014/main" id="{5CFBC824-81DB-F440-A7EA-7352E410DCB8}"/>
              </a:ext>
            </a:extLst>
          </p:cNvPr>
          <p:cNvSpPr txBox="1"/>
          <p:nvPr/>
        </p:nvSpPr>
        <p:spPr>
          <a:xfrm>
            <a:off x="1097280" y="2011680"/>
            <a:ext cx="6400800" cy="182880"/>
          </a:xfrm>
          <a:prstGeom prst="rect">
            <a:avLst/>
          </a:prstGeom>
          <a:solidFill>
            <a:schemeClr val="bg1"/>
          </a:solidFill>
        </p:spPr>
        <p:txBody>
          <a:bodyPr wrap="none" rtlCol="0">
            <a:noAutofit/>
          </a:bodyPr>
          <a:lstStyle/>
          <a:p>
            <a:endParaRPr lang="en-US" dirty="0"/>
          </a:p>
        </p:txBody>
      </p:sp>
      <p:sp>
        <p:nvSpPr>
          <p:cNvPr id="12" name="TextBox 11">
            <a:extLst>
              <a:ext uri="{FF2B5EF4-FFF2-40B4-BE49-F238E27FC236}">
                <a16:creationId xmlns:a16="http://schemas.microsoft.com/office/drawing/2014/main" id="{6DC420AC-7FBD-DE42-A189-2F1BF6D4BB5B}"/>
              </a:ext>
            </a:extLst>
          </p:cNvPr>
          <p:cNvSpPr txBox="1"/>
          <p:nvPr/>
        </p:nvSpPr>
        <p:spPr>
          <a:xfrm rot="5400000">
            <a:off x="5257800" y="4069080"/>
            <a:ext cx="4206240" cy="274320"/>
          </a:xfrm>
          <a:prstGeom prst="rect">
            <a:avLst/>
          </a:prstGeom>
          <a:solidFill>
            <a:schemeClr val="bg1"/>
          </a:solidFill>
        </p:spPr>
        <p:txBody>
          <a:bodyPr wrap="none" rtlCol="0">
            <a:noAutofit/>
          </a:bodyPr>
          <a:lstStyle/>
          <a:p>
            <a:endParaRPr lang="en-US" dirty="0"/>
          </a:p>
        </p:txBody>
      </p:sp>
      <p:graphicFrame>
        <p:nvGraphicFramePr>
          <p:cNvPr id="14" name="Table 13">
            <a:extLst>
              <a:ext uri="{FF2B5EF4-FFF2-40B4-BE49-F238E27FC236}">
                <a16:creationId xmlns:a16="http://schemas.microsoft.com/office/drawing/2014/main" id="{CDCC676C-150A-7342-A6F2-BD2FD75331F4}"/>
              </a:ext>
            </a:extLst>
          </p:cNvPr>
          <p:cNvGraphicFramePr>
            <a:graphicFrameLocks noGrp="1"/>
          </p:cNvGraphicFramePr>
          <p:nvPr>
            <p:extLst>
              <p:ext uri="{D42A27DB-BD31-4B8C-83A1-F6EECF244321}">
                <p14:modId xmlns:p14="http://schemas.microsoft.com/office/powerpoint/2010/main" val="4239242214"/>
              </p:ext>
            </p:extLst>
          </p:nvPr>
        </p:nvGraphicFramePr>
        <p:xfrm>
          <a:off x="7610800" y="3780831"/>
          <a:ext cx="4092948" cy="376426"/>
        </p:xfrm>
        <a:graphic>
          <a:graphicData uri="http://schemas.openxmlformats.org/drawingml/2006/table">
            <a:tbl>
              <a:tblPr firstRow="1" bandRow="1">
                <a:tableStyleId>{5C22544A-7EE6-4342-B048-85BDC9FD1C3A}</a:tableStyleId>
              </a:tblPr>
              <a:tblGrid>
                <a:gridCol w="2046474">
                  <a:extLst>
                    <a:ext uri="{9D8B030D-6E8A-4147-A177-3AD203B41FA5}">
                      <a16:colId xmlns:a16="http://schemas.microsoft.com/office/drawing/2014/main" val="3731170801"/>
                    </a:ext>
                  </a:extLst>
                </a:gridCol>
                <a:gridCol w="2046474">
                  <a:extLst>
                    <a:ext uri="{9D8B030D-6E8A-4147-A177-3AD203B41FA5}">
                      <a16:colId xmlns:a16="http://schemas.microsoft.com/office/drawing/2014/main" val="2481589333"/>
                    </a:ext>
                  </a:extLst>
                </a:gridCol>
              </a:tblGrid>
              <a:tr h="376426">
                <a:tc>
                  <a:txBody>
                    <a:bodyPr/>
                    <a:lstStyle/>
                    <a:p>
                      <a:r>
                        <a:rPr lang="en-US" dirty="0">
                          <a:solidFill>
                            <a:schemeClr val="bg1"/>
                          </a:solidFill>
                          <a:latin typeface="Arial" panose="020B0604020202020204" pitchFamily="34" charset="0"/>
                          <a:cs typeface="Arial" panose="020B0604020202020204" pitchFamily="34" charset="0"/>
                        </a:rPr>
                        <a:t>ROC AUC Score</a:t>
                      </a:r>
                    </a:p>
                  </a:txBody>
                  <a:tcPr anchor="ctr">
                    <a:solidFill>
                      <a:srgbClr val="0080C7"/>
                    </a:solidFill>
                  </a:tcPr>
                </a:tc>
                <a:tc>
                  <a:txBody>
                    <a:bodyPr/>
                    <a:lstStyle/>
                    <a:p>
                      <a:r>
                        <a:rPr lang="en-US" dirty="0">
                          <a:solidFill>
                            <a:schemeClr val="tx1"/>
                          </a:solidFill>
                          <a:latin typeface="Arial" panose="020B0604020202020204" pitchFamily="34" charset="0"/>
                          <a:cs typeface="Arial" panose="020B0604020202020204" pitchFamily="34" charset="0"/>
                        </a:rPr>
                        <a:t>0.935</a:t>
                      </a:r>
                    </a:p>
                  </a:txBody>
                  <a:tcPr>
                    <a:solidFill>
                      <a:schemeClr val="accent1">
                        <a:lumMod val="20000"/>
                        <a:lumOff val="80000"/>
                        <a:alpha val="50000"/>
                      </a:schemeClr>
                    </a:solidFill>
                  </a:tcPr>
                </a:tc>
                <a:extLst>
                  <a:ext uri="{0D108BD9-81ED-4DB2-BD59-A6C34878D82A}">
                    <a16:rowId xmlns:a16="http://schemas.microsoft.com/office/drawing/2014/main" val="1524865774"/>
                  </a:ext>
                </a:extLst>
              </a:tr>
            </a:tbl>
          </a:graphicData>
        </a:graphic>
      </p:graphicFrame>
      <p:sp>
        <p:nvSpPr>
          <p:cNvPr id="9" name="TextBox 8">
            <a:extLst>
              <a:ext uri="{FF2B5EF4-FFF2-40B4-BE49-F238E27FC236}">
                <a16:creationId xmlns:a16="http://schemas.microsoft.com/office/drawing/2014/main" id="{B1470C26-848E-2A43-BDB5-60657C8E6D01}"/>
              </a:ext>
            </a:extLst>
          </p:cNvPr>
          <p:cNvSpPr txBox="1"/>
          <p:nvPr/>
        </p:nvSpPr>
        <p:spPr>
          <a:xfrm>
            <a:off x="420129" y="1828800"/>
            <a:ext cx="207402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True Positive Rate</a:t>
            </a:r>
          </a:p>
        </p:txBody>
      </p:sp>
      <p:sp>
        <p:nvSpPr>
          <p:cNvPr id="3" name="TextBox 2">
            <a:extLst>
              <a:ext uri="{FF2B5EF4-FFF2-40B4-BE49-F238E27FC236}">
                <a16:creationId xmlns:a16="http://schemas.microsoft.com/office/drawing/2014/main" id="{7D710519-22C5-7A4F-8C98-C70DF460EADE}"/>
              </a:ext>
            </a:extLst>
          </p:cNvPr>
          <p:cNvSpPr txBox="1"/>
          <p:nvPr/>
        </p:nvSpPr>
        <p:spPr>
          <a:xfrm>
            <a:off x="7610800" y="3429000"/>
            <a:ext cx="4092948" cy="374904"/>
          </a:xfrm>
          <a:prstGeom prst="rect">
            <a:avLst/>
          </a:prstGeom>
          <a:solidFill>
            <a:srgbClr val="0080C7"/>
          </a:solidFill>
        </p:spPr>
        <p:txBody>
          <a:bodyPr wrap="square" rtlCol="0" anchor="ctr">
            <a:noAutofit/>
          </a:bodyPr>
          <a:lstStyle/>
          <a:p>
            <a:pPr algn="ctr"/>
            <a:r>
              <a:rPr lang="en-US" sz="2400" dirty="0">
                <a:solidFill>
                  <a:schemeClr val="bg1"/>
                </a:solidFill>
                <a:latin typeface="Arial" panose="020B0604020202020204" pitchFamily="34" charset="0"/>
                <a:cs typeface="Arial" panose="020B0604020202020204" pitchFamily="34" charset="0"/>
              </a:rPr>
              <a:t>XGBClassifier</a:t>
            </a:r>
          </a:p>
        </p:txBody>
      </p:sp>
    </p:spTree>
    <p:extLst>
      <p:ext uri="{BB962C8B-B14F-4D97-AF65-F5344CB8AC3E}">
        <p14:creationId xmlns:p14="http://schemas.microsoft.com/office/powerpoint/2010/main" val="189106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Confusion Matrix</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3A92DAF-FE35-C540-9E07-CB1347E9FCB8}"/>
              </a:ext>
            </a:extLst>
          </p:cNvPr>
          <p:cNvGraphicFramePr>
            <a:graphicFrameLocks noGrp="1"/>
          </p:cNvGraphicFramePr>
          <p:nvPr>
            <p:extLst>
              <p:ext uri="{D42A27DB-BD31-4B8C-83A1-F6EECF244321}">
                <p14:modId xmlns:p14="http://schemas.microsoft.com/office/powerpoint/2010/main" val="3952707603"/>
              </p:ext>
            </p:extLst>
          </p:nvPr>
        </p:nvGraphicFramePr>
        <p:xfrm>
          <a:off x="420129" y="2390370"/>
          <a:ext cx="7286292" cy="3435664"/>
        </p:xfrm>
        <a:graphic>
          <a:graphicData uri="http://schemas.openxmlformats.org/drawingml/2006/table">
            <a:tbl>
              <a:tblPr firstRow="1" bandRow="1">
                <a:tableStyleId>{5C22544A-7EE6-4342-B048-85BDC9FD1C3A}</a:tableStyleId>
              </a:tblPr>
              <a:tblGrid>
                <a:gridCol w="2428764">
                  <a:extLst>
                    <a:ext uri="{9D8B030D-6E8A-4147-A177-3AD203B41FA5}">
                      <a16:colId xmlns:a16="http://schemas.microsoft.com/office/drawing/2014/main" val="3394279010"/>
                    </a:ext>
                  </a:extLst>
                </a:gridCol>
                <a:gridCol w="2428764">
                  <a:extLst>
                    <a:ext uri="{9D8B030D-6E8A-4147-A177-3AD203B41FA5}">
                      <a16:colId xmlns:a16="http://schemas.microsoft.com/office/drawing/2014/main" val="1835608523"/>
                    </a:ext>
                  </a:extLst>
                </a:gridCol>
                <a:gridCol w="2428764">
                  <a:extLst>
                    <a:ext uri="{9D8B030D-6E8A-4147-A177-3AD203B41FA5}">
                      <a16:colId xmlns:a16="http://schemas.microsoft.com/office/drawing/2014/main" val="1097318557"/>
                    </a:ext>
                  </a:extLst>
                </a:gridCol>
              </a:tblGrid>
              <a:tr h="1161536">
                <a:tc>
                  <a:txBody>
                    <a:bodyPr/>
                    <a:lstStyle/>
                    <a:p>
                      <a:endParaRPr lang="en-US" b="1" dirty="0"/>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panose="020B0604020202020204" pitchFamily="34" charset="0"/>
                          <a:cs typeface="Arial" panose="020B0604020202020204" pitchFamily="34" charset="0"/>
                        </a:rPr>
                        <a:t>Predicted Undrafted</a:t>
                      </a:r>
                    </a:p>
                  </a:txBody>
                  <a:tcPr anchor="ctr">
                    <a:solidFill>
                      <a:schemeClr val="accent1">
                        <a:lumMod val="20000"/>
                        <a:lumOff val="80000"/>
                        <a:alpha val="50000"/>
                      </a:schemeClr>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Predicted Drafted</a:t>
                      </a:r>
                    </a:p>
                  </a:txBody>
                  <a:tcPr anchor="ctr">
                    <a:solidFill>
                      <a:schemeClr val="accent1">
                        <a:lumMod val="20000"/>
                        <a:lumOff val="80000"/>
                        <a:alpha val="50000"/>
                      </a:schemeClr>
                    </a:solidFill>
                  </a:tcPr>
                </a:tc>
                <a:extLst>
                  <a:ext uri="{0D108BD9-81ED-4DB2-BD59-A6C34878D82A}">
                    <a16:rowId xmlns:a16="http://schemas.microsoft.com/office/drawing/2014/main" val="868442100"/>
                  </a:ext>
                </a:extLst>
              </a:tr>
              <a:tr h="1137064">
                <a:tc>
                  <a:txBody>
                    <a:bodyPr/>
                    <a:lstStyle/>
                    <a:p>
                      <a:pPr algn="ctr"/>
                      <a:r>
                        <a:rPr lang="en-US" b="1" dirty="0">
                          <a:solidFill>
                            <a:schemeClr val="tx1"/>
                          </a:solidFill>
                          <a:latin typeface="Arial" panose="020B0604020202020204" pitchFamily="34" charset="0"/>
                          <a:cs typeface="Arial" panose="020B0604020202020204" pitchFamily="34" charset="0"/>
                        </a:rPr>
                        <a:t>Actual Undrafted</a:t>
                      </a:r>
                    </a:p>
                  </a:txBody>
                  <a:tcPr anchor="ctr">
                    <a:solidFill>
                      <a:schemeClr val="accent1">
                        <a:lumMod val="20000"/>
                        <a:lumOff val="80000"/>
                        <a:alpha val="50000"/>
                      </a:schemeClr>
                    </a:solidFill>
                  </a:tcPr>
                </a:tc>
                <a:tc>
                  <a:txBody>
                    <a:bodyPr/>
                    <a:lstStyle/>
                    <a:p>
                      <a:pPr algn="ctr"/>
                      <a:r>
                        <a:rPr lang="en-US" b="1" dirty="0">
                          <a:solidFill>
                            <a:schemeClr val="bg1"/>
                          </a:solidFill>
                          <a:latin typeface="Arial" panose="020B0604020202020204" pitchFamily="34" charset="0"/>
                          <a:cs typeface="Arial" panose="020B0604020202020204" pitchFamily="34" charset="0"/>
                        </a:rPr>
                        <a:t>3607</a:t>
                      </a:r>
                    </a:p>
                  </a:txBody>
                  <a:tcPr anchor="ctr">
                    <a:solidFill>
                      <a:srgbClr val="0080C7"/>
                    </a:solidFill>
                  </a:tcPr>
                </a:tc>
                <a:tc>
                  <a:txBody>
                    <a:bodyPr/>
                    <a:lstStyle/>
                    <a:p>
                      <a:pPr algn="ctr"/>
                      <a:r>
                        <a:rPr lang="en-US" b="1" dirty="0">
                          <a:solidFill>
                            <a:schemeClr val="tx1"/>
                          </a:solidFill>
                          <a:latin typeface="Arial" panose="020B0604020202020204" pitchFamily="34" charset="0"/>
                          <a:cs typeface="Arial" panose="020B0604020202020204" pitchFamily="34" charset="0"/>
                        </a:rPr>
                        <a:t>219</a:t>
                      </a:r>
                    </a:p>
                  </a:txBody>
                  <a:tcPr anchor="ctr">
                    <a:solidFill>
                      <a:schemeClr val="accent1">
                        <a:lumMod val="20000"/>
                        <a:lumOff val="80000"/>
                        <a:alpha val="50000"/>
                      </a:schemeClr>
                    </a:solidFill>
                  </a:tcPr>
                </a:tc>
                <a:extLst>
                  <a:ext uri="{0D108BD9-81ED-4DB2-BD59-A6C34878D82A}">
                    <a16:rowId xmlns:a16="http://schemas.microsoft.com/office/drawing/2014/main" val="2709761638"/>
                  </a:ext>
                </a:extLst>
              </a:tr>
              <a:tr h="1137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pitchFamily="34" charset="0"/>
                          <a:cs typeface="Arial" panose="020B0604020202020204" pitchFamily="34" charset="0"/>
                        </a:rPr>
                        <a:t>Actual Drafted</a:t>
                      </a:r>
                    </a:p>
                  </a:txBody>
                  <a:tcPr anchor="ctr">
                    <a:solidFill>
                      <a:schemeClr val="accent1">
                        <a:lumMod val="20000"/>
                        <a:lumOff val="80000"/>
                        <a:alpha val="50000"/>
                      </a:schemeClr>
                    </a:solidFill>
                  </a:tcPr>
                </a:tc>
                <a:tc>
                  <a:txBody>
                    <a:bodyPr/>
                    <a:lstStyle/>
                    <a:p>
                      <a:pPr algn="ctr"/>
                      <a:r>
                        <a:rPr lang="en-US" b="1" dirty="0">
                          <a:solidFill>
                            <a:schemeClr val="tx1"/>
                          </a:solidFill>
                          <a:latin typeface="Arial" panose="020B0604020202020204" pitchFamily="34" charset="0"/>
                          <a:cs typeface="Arial" panose="020B0604020202020204" pitchFamily="34" charset="0"/>
                        </a:rPr>
                        <a:t>39</a:t>
                      </a:r>
                    </a:p>
                  </a:txBody>
                  <a:tcPr anchor="ctr">
                    <a:solidFill>
                      <a:schemeClr val="accent1">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rial" panose="020B0604020202020204" pitchFamily="34" charset="0"/>
                          <a:cs typeface="Arial" panose="020B0604020202020204" pitchFamily="34" charset="0"/>
                        </a:rPr>
                        <a:t>85</a:t>
                      </a:r>
                    </a:p>
                  </a:txBody>
                  <a:tcPr anchor="ctr">
                    <a:solidFill>
                      <a:srgbClr val="0080C7"/>
                    </a:solidFill>
                  </a:tcPr>
                </a:tc>
                <a:extLst>
                  <a:ext uri="{0D108BD9-81ED-4DB2-BD59-A6C34878D82A}">
                    <a16:rowId xmlns:a16="http://schemas.microsoft.com/office/drawing/2014/main" val="1168565171"/>
                  </a:ext>
                </a:extLst>
              </a:tr>
            </a:tbl>
          </a:graphicData>
        </a:graphic>
      </p:graphicFrame>
      <p:cxnSp>
        <p:nvCxnSpPr>
          <p:cNvPr id="11" name="Straight Connector 10">
            <a:extLst>
              <a:ext uri="{FF2B5EF4-FFF2-40B4-BE49-F238E27FC236}">
                <a16:creationId xmlns:a16="http://schemas.microsoft.com/office/drawing/2014/main" id="{6D459BFA-04E4-9C46-BCE3-A749A61BB424}"/>
              </a:ext>
            </a:extLst>
          </p:cNvPr>
          <p:cNvCxnSpPr>
            <a:cxnSpLocks/>
          </p:cNvCxnSpPr>
          <p:nvPr/>
        </p:nvCxnSpPr>
        <p:spPr>
          <a:xfrm>
            <a:off x="420130" y="3568242"/>
            <a:ext cx="728347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624205-570A-894C-89B7-C62BF87BC798}"/>
              </a:ext>
            </a:extLst>
          </p:cNvPr>
          <p:cNvCxnSpPr>
            <a:cxnSpLocks/>
          </p:cNvCxnSpPr>
          <p:nvPr/>
        </p:nvCxnSpPr>
        <p:spPr>
          <a:xfrm>
            <a:off x="420130" y="4681537"/>
            <a:ext cx="728347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49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False Negatives</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EB43C4-E341-9045-8ADF-423281F77D9F}"/>
              </a:ext>
            </a:extLst>
          </p:cNvPr>
          <p:cNvSpPr txBox="1"/>
          <p:nvPr/>
        </p:nvSpPr>
        <p:spPr>
          <a:xfrm>
            <a:off x="6531370" y="2232970"/>
            <a:ext cx="5240501" cy="3785652"/>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Drafted players who were  predicted Undrafted</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Typically higher round draft picks</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5F125C9A-10E1-EE47-8B1F-C8FEBDC2B815}"/>
              </a:ext>
            </a:extLst>
          </p:cNvPr>
          <p:cNvGraphicFramePr/>
          <p:nvPr>
            <p:extLst>
              <p:ext uri="{D42A27DB-BD31-4B8C-83A1-F6EECF244321}">
                <p14:modId xmlns:p14="http://schemas.microsoft.com/office/powerpoint/2010/main" val="2642097731"/>
              </p:ext>
            </p:extLst>
          </p:nvPr>
        </p:nvGraphicFramePr>
        <p:xfrm>
          <a:off x="420129" y="1997839"/>
          <a:ext cx="5675870" cy="430077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56E34CBE-22E4-5A48-A9C7-19E71ECDA77B}"/>
              </a:ext>
            </a:extLst>
          </p:cNvPr>
          <p:cNvSpPr txBox="1"/>
          <p:nvPr/>
        </p:nvSpPr>
        <p:spPr>
          <a:xfrm>
            <a:off x="420129" y="1813173"/>
            <a:ext cx="177484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Drafted Players</a:t>
            </a:r>
          </a:p>
        </p:txBody>
      </p:sp>
    </p:spTree>
    <p:extLst>
      <p:ext uri="{BB962C8B-B14F-4D97-AF65-F5344CB8AC3E}">
        <p14:creationId xmlns:p14="http://schemas.microsoft.com/office/powerpoint/2010/main" val="102812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False Positives</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8A0D97C4-F2A7-FA42-8912-1988037C716F}"/>
              </a:ext>
            </a:extLst>
          </p:cNvPr>
          <p:cNvGraphicFramePr>
            <a:graphicFrameLocks noGrp="1"/>
          </p:cNvGraphicFramePr>
          <p:nvPr>
            <p:extLst>
              <p:ext uri="{D42A27DB-BD31-4B8C-83A1-F6EECF244321}">
                <p14:modId xmlns:p14="http://schemas.microsoft.com/office/powerpoint/2010/main" val="487359739"/>
              </p:ext>
            </p:extLst>
          </p:nvPr>
        </p:nvGraphicFramePr>
        <p:xfrm>
          <a:off x="420129" y="1997839"/>
          <a:ext cx="5675870" cy="3788214"/>
        </p:xfrm>
        <a:graphic>
          <a:graphicData uri="http://schemas.openxmlformats.org/drawingml/2006/table">
            <a:tbl>
              <a:tblPr firstRow="1" bandRow="1">
                <a:tableStyleId>{5C22544A-7EE6-4342-B048-85BDC9FD1C3A}</a:tableStyleId>
              </a:tblPr>
              <a:tblGrid>
                <a:gridCol w="2837935">
                  <a:extLst>
                    <a:ext uri="{9D8B030D-6E8A-4147-A177-3AD203B41FA5}">
                      <a16:colId xmlns:a16="http://schemas.microsoft.com/office/drawing/2014/main" val="2199509785"/>
                    </a:ext>
                  </a:extLst>
                </a:gridCol>
                <a:gridCol w="2837935">
                  <a:extLst>
                    <a:ext uri="{9D8B030D-6E8A-4147-A177-3AD203B41FA5}">
                      <a16:colId xmlns:a16="http://schemas.microsoft.com/office/drawing/2014/main" val="4239303184"/>
                    </a:ext>
                  </a:extLst>
                </a:gridCol>
              </a:tblGrid>
              <a:tr h="1894107">
                <a:tc>
                  <a:txBody>
                    <a:bodyPr/>
                    <a:lstStyle/>
                    <a:p>
                      <a:pPr algn="ctr"/>
                      <a:r>
                        <a:rPr lang="en-US" sz="2400" dirty="0">
                          <a:solidFill>
                            <a:schemeClr val="bg1"/>
                          </a:solidFill>
                          <a:latin typeface="Arial" panose="020B0604020202020204" pitchFamily="34" charset="0"/>
                          <a:cs typeface="Arial" panose="020B0604020202020204" pitchFamily="34" charset="0"/>
                        </a:rPr>
                        <a:t>Jr</a:t>
                      </a:r>
                    </a:p>
                  </a:txBody>
                  <a:tcPr anchor="ctr">
                    <a:solidFill>
                      <a:srgbClr val="0080C7"/>
                    </a:solidFill>
                  </a:tcPr>
                </a:tc>
                <a:tc>
                  <a:txBody>
                    <a:bodyPr/>
                    <a:lstStyle/>
                    <a:p>
                      <a:pPr algn="ctr"/>
                      <a:r>
                        <a:rPr lang="en-US" sz="2400" dirty="0">
                          <a:solidFill>
                            <a:schemeClr val="tx1"/>
                          </a:solidFill>
                          <a:latin typeface="Arial" panose="020B0604020202020204" pitchFamily="34" charset="0"/>
                          <a:cs typeface="Arial" panose="020B0604020202020204" pitchFamily="34" charset="0"/>
                        </a:rPr>
                        <a:t>43</a:t>
                      </a:r>
                    </a:p>
                  </a:txBody>
                  <a:tcPr anchor="ctr">
                    <a:solidFill>
                      <a:schemeClr val="accent1">
                        <a:lumMod val="20000"/>
                        <a:lumOff val="80000"/>
                        <a:alpha val="50000"/>
                      </a:schemeClr>
                    </a:solidFill>
                  </a:tcPr>
                </a:tc>
                <a:extLst>
                  <a:ext uri="{0D108BD9-81ED-4DB2-BD59-A6C34878D82A}">
                    <a16:rowId xmlns:a16="http://schemas.microsoft.com/office/drawing/2014/main" val="3183713524"/>
                  </a:ext>
                </a:extLst>
              </a:tr>
              <a:tr h="1894107">
                <a:tc>
                  <a:txBody>
                    <a:bodyPr/>
                    <a:lstStyle/>
                    <a:p>
                      <a:pPr algn="ctr"/>
                      <a:r>
                        <a:rPr lang="en-US" sz="2400" b="1" dirty="0">
                          <a:solidFill>
                            <a:schemeClr val="bg1"/>
                          </a:solidFill>
                          <a:latin typeface="Arial" panose="020B0604020202020204" pitchFamily="34" charset="0"/>
                          <a:cs typeface="Arial" panose="020B0604020202020204" pitchFamily="34" charset="0"/>
                        </a:rPr>
                        <a:t>Sr</a:t>
                      </a:r>
                    </a:p>
                  </a:txBody>
                  <a:tcPr anchor="ctr">
                    <a:solidFill>
                      <a:srgbClr val="0080C7"/>
                    </a:solidFill>
                  </a:tcPr>
                </a:tc>
                <a:tc>
                  <a:txBody>
                    <a:bodyPr/>
                    <a:lstStyle/>
                    <a:p>
                      <a:pPr algn="ctr"/>
                      <a:r>
                        <a:rPr lang="en-US" sz="2400" b="1" dirty="0">
                          <a:latin typeface="Arial" panose="020B0604020202020204" pitchFamily="34" charset="0"/>
                          <a:cs typeface="Arial" panose="020B0604020202020204" pitchFamily="34" charset="0"/>
                        </a:rPr>
                        <a:t>174</a:t>
                      </a:r>
                    </a:p>
                  </a:txBody>
                  <a:tcPr anchor="ctr">
                    <a:solidFill>
                      <a:schemeClr val="accent1">
                        <a:lumMod val="20000"/>
                        <a:lumOff val="80000"/>
                        <a:alpha val="50000"/>
                      </a:schemeClr>
                    </a:solidFill>
                  </a:tcPr>
                </a:tc>
                <a:extLst>
                  <a:ext uri="{0D108BD9-81ED-4DB2-BD59-A6C34878D82A}">
                    <a16:rowId xmlns:a16="http://schemas.microsoft.com/office/drawing/2014/main" val="1752469038"/>
                  </a:ext>
                </a:extLst>
              </a:tr>
            </a:tbl>
          </a:graphicData>
        </a:graphic>
      </p:graphicFrame>
      <p:cxnSp>
        <p:nvCxnSpPr>
          <p:cNvPr id="8" name="Straight Connector 7">
            <a:extLst>
              <a:ext uri="{FF2B5EF4-FFF2-40B4-BE49-F238E27FC236}">
                <a16:creationId xmlns:a16="http://schemas.microsoft.com/office/drawing/2014/main" id="{BCFA2A64-3B7A-0744-8440-E4EB954A2CD0}"/>
              </a:ext>
            </a:extLst>
          </p:cNvPr>
          <p:cNvCxnSpPr>
            <a:cxnSpLocks/>
            <a:stCxn id="5" idx="1"/>
            <a:endCxn id="5" idx="3"/>
          </p:cNvCxnSpPr>
          <p:nvPr/>
        </p:nvCxnSpPr>
        <p:spPr>
          <a:xfrm>
            <a:off x="420129" y="3891946"/>
            <a:ext cx="56758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425E46-D388-664B-91E1-EF280AA458F1}"/>
              </a:ext>
            </a:extLst>
          </p:cNvPr>
          <p:cNvSpPr txBox="1"/>
          <p:nvPr/>
        </p:nvSpPr>
        <p:spPr>
          <a:xfrm>
            <a:off x="6531370" y="2232970"/>
            <a:ext cx="5240501" cy="4647426"/>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Undrafted players who were predicted drafted</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Potential late round draft picks</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Young future prospects</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4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Conclusions</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D2B3D9-3D79-7844-ACD9-0684371C9CBC}"/>
              </a:ext>
            </a:extLst>
          </p:cNvPr>
          <p:cNvSpPr txBox="1"/>
          <p:nvPr/>
        </p:nvSpPr>
        <p:spPr>
          <a:xfrm>
            <a:off x="420130" y="1870948"/>
            <a:ext cx="9599082" cy="409342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Machine learning can help recruiters narrow down search</a:t>
            </a:r>
          </a:p>
          <a:p>
            <a:r>
              <a:rPr lang="en-US" sz="28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Late round draft picks can be very crucial</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Tom Brady was a 6</a:t>
            </a:r>
            <a:r>
              <a:rPr lang="en-US" sz="2800" baseline="30000" dirty="0">
                <a:latin typeface="Arial" panose="020B0604020202020204" pitchFamily="34" charset="0"/>
                <a:cs typeface="Arial" panose="020B0604020202020204" pitchFamily="34" charset="0"/>
              </a:rPr>
              <a:t>th</a:t>
            </a:r>
            <a:r>
              <a:rPr lang="en-US" sz="2800" dirty="0">
                <a:latin typeface="Arial" panose="020B0604020202020204" pitchFamily="34" charset="0"/>
                <a:cs typeface="Arial" panose="020B0604020202020204" pitchFamily="34" charset="0"/>
              </a:rPr>
              <a:t> round draft pick</a:t>
            </a:r>
          </a:p>
          <a:p>
            <a:r>
              <a:rPr lang="en-US" sz="2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29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3C0D-7E4A-0347-A69E-7334D13AD50E}"/>
              </a:ext>
            </a:extLst>
          </p:cNvPr>
          <p:cNvSpPr>
            <a:spLocks noGrp="1"/>
          </p:cNvSpPr>
          <p:nvPr>
            <p:ph type="title"/>
          </p:nvPr>
        </p:nvSpPr>
        <p:spPr>
          <a:xfrm>
            <a:off x="420129" y="420135"/>
            <a:ext cx="9798909" cy="860025"/>
          </a:xfrm>
        </p:spPr>
        <p:txBody>
          <a:bodyPr>
            <a:noAutofit/>
          </a:bodyPr>
          <a:lstStyle/>
          <a:p>
            <a:r>
              <a:rPr lang="en-US" sz="5400" dirty="0">
                <a:latin typeface="Arial" panose="020B0604020202020204" pitchFamily="34" charset="0"/>
                <a:cs typeface="Arial" panose="020B0604020202020204" pitchFamily="34" charset="0"/>
              </a:rPr>
              <a:t>Further Work</a:t>
            </a:r>
          </a:p>
        </p:txBody>
      </p:sp>
      <p:pic>
        <p:nvPicPr>
          <p:cNvPr id="6" name="Picture 5" descr="A picture containing shirt&#10;&#10;Description automatically generated">
            <a:extLst>
              <a:ext uri="{FF2B5EF4-FFF2-40B4-BE49-F238E27FC236}">
                <a16:creationId xmlns:a16="http://schemas.microsoft.com/office/drawing/2014/main" id="{FA5D75CB-B384-9344-8B76-DCDBECBAF213}"/>
              </a:ext>
            </a:extLst>
          </p:cNvPr>
          <p:cNvPicPr>
            <a:picLocks noChangeAspect="1"/>
          </p:cNvPicPr>
          <p:nvPr/>
        </p:nvPicPr>
        <p:blipFill>
          <a:blip r:embed="rId3"/>
          <a:stretch>
            <a:fillRect/>
          </a:stretch>
        </p:blipFill>
        <p:spPr>
          <a:xfrm>
            <a:off x="10822871" y="99089"/>
            <a:ext cx="949000" cy="1183542"/>
          </a:xfrm>
          <a:prstGeom prst="rect">
            <a:avLst/>
          </a:prstGeom>
        </p:spPr>
      </p:pic>
      <p:cxnSp>
        <p:nvCxnSpPr>
          <p:cNvPr id="4" name="Straight Connector 3">
            <a:extLst>
              <a:ext uri="{FF2B5EF4-FFF2-40B4-BE49-F238E27FC236}">
                <a16:creationId xmlns:a16="http://schemas.microsoft.com/office/drawing/2014/main" id="{0423AC12-43FB-374D-A30C-23D846919427}"/>
              </a:ext>
            </a:extLst>
          </p:cNvPr>
          <p:cNvCxnSpPr/>
          <p:nvPr/>
        </p:nvCxnSpPr>
        <p:spPr>
          <a:xfrm>
            <a:off x="0" y="1371600"/>
            <a:ext cx="12207240" cy="0"/>
          </a:xfrm>
          <a:prstGeom prst="line">
            <a:avLst/>
          </a:prstGeom>
          <a:ln w="31750">
            <a:solidFill>
              <a:srgbClr val="0080C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481355-76FA-7E49-9F46-3C6A5CD8D3BC}"/>
              </a:ext>
            </a:extLst>
          </p:cNvPr>
          <p:cNvSpPr txBox="1"/>
          <p:nvPr/>
        </p:nvSpPr>
        <p:spPr>
          <a:xfrm>
            <a:off x="420129" y="1870948"/>
            <a:ext cx="10645661" cy="4708981"/>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Gather more data including new features </a:t>
            </a:r>
          </a:p>
          <a:p>
            <a:r>
              <a:rPr lang="en-US" sz="2800" dirty="0">
                <a:latin typeface="Arial" panose="020B0604020202020204" pitchFamily="34" charset="0"/>
                <a:cs typeface="Arial" panose="020B0604020202020204" pitchFamily="34" charset="0"/>
              </a:rPr>
              <a:t> </a:t>
            </a:r>
          </a:p>
          <a:p>
            <a:pPr marL="800100" lvl="1" indent="-342900">
              <a:buFont typeface="Courier New" panose="02070309020205020404" pitchFamily="49" charset="0"/>
              <a:buChar char="o"/>
            </a:pPr>
            <a:r>
              <a:rPr lang="en-US" sz="2800" dirty="0">
                <a:latin typeface="Arial" panose="020B0604020202020204" pitchFamily="34" charset="0"/>
                <a:cs typeface="Arial" panose="020B0604020202020204" pitchFamily="34" charset="0"/>
              </a:rPr>
              <a:t>College</a:t>
            </a:r>
          </a:p>
          <a:p>
            <a:pPr marL="800100" lvl="1" indent="-342900">
              <a:buFont typeface="Courier New" panose="02070309020205020404" pitchFamily="49" charset="0"/>
              <a:buChar char="o"/>
            </a:pPr>
            <a:endParaRPr lang="en-US" sz="2800" dirty="0">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2800" dirty="0">
                <a:latin typeface="Arial" panose="020B0604020202020204" pitchFamily="34" charset="0"/>
                <a:cs typeface="Arial" panose="020B0604020202020204" pitchFamily="34" charset="0"/>
              </a:rPr>
              <a:t>Conference</a:t>
            </a:r>
          </a:p>
          <a:p>
            <a:pPr marL="800100" lvl="1" indent="-342900">
              <a:buFont typeface="Courier New" panose="02070309020205020404" pitchFamily="49" charset="0"/>
              <a:buChar char="o"/>
            </a:pPr>
            <a:endParaRPr lang="en-US" sz="2800" dirty="0">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2800" dirty="0">
                <a:latin typeface="Arial" panose="020B0604020202020204" pitchFamily="34" charset="0"/>
                <a:cs typeface="Arial" panose="020B0604020202020204" pitchFamily="34" charset="0"/>
              </a:rPr>
              <a:t>Wins    </a:t>
            </a: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Build models based on a given position </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91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1705</TotalTime>
  <Words>508</Words>
  <Application>Microsoft Macintosh PowerPoint</Application>
  <PresentationFormat>Widescreen</PresentationFormat>
  <Paragraphs>99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Machine Learning and  the NFL Draft</vt:lpstr>
      <vt:lpstr>Introduction</vt:lpstr>
      <vt:lpstr>Methodology</vt:lpstr>
      <vt:lpstr>ROC Curve</vt:lpstr>
      <vt:lpstr>Confusion Matrix</vt:lpstr>
      <vt:lpstr>False Negatives</vt:lpstr>
      <vt:lpstr>False Positives</vt:lpstr>
      <vt:lpstr>Conclusions</vt:lpstr>
      <vt:lpstr>Further Work</vt:lpstr>
      <vt:lpstr>Questions?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NFL DRAFT</dc:title>
  <dc:creator>luken2</dc:creator>
  <cp:lastModifiedBy>luken2</cp:lastModifiedBy>
  <cp:revision>59</cp:revision>
  <dcterms:created xsi:type="dcterms:W3CDTF">2019-10-28T23:51:58Z</dcterms:created>
  <dcterms:modified xsi:type="dcterms:W3CDTF">2019-10-30T19:22:11Z</dcterms:modified>
</cp:coreProperties>
</file>