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192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Natural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c:spPr>
          </c:marker>
          <c:cat>
            <c:strRef>
              <c:f>Sheet1!$B$1:$N$1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strCache>
            </c:strRef>
          </c:cat>
          <c:val>
            <c:numRef>
              <c:f>Sheet1!$B$2:$N$2</c:f>
              <c:numCache>
                <c:formatCode>General</c:formatCode>
                <c:ptCount val="13"/>
                <c:pt idx="0">
                  <c:v>126</c:v>
                </c:pt>
                <c:pt idx="1">
                  <c:v>115.5</c:v>
                </c:pt>
                <c:pt idx="2">
                  <c:v>105</c:v>
                </c:pt>
                <c:pt idx="3">
                  <c:v>94.5</c:v>
                </c:pt>
                <c:pt idx="4">
                  <c:v>84</c:v>
                </c:pt>
                <c:pt idx="5">
                  <c:v>73.5</c:v>
                </c:pt>
                <c:pt idx="6">
                  <c:v>63</c:v>
                </c:pt>
                <c:pt idx="7">
                  <c:v>52.5</c:v>
                </c:pt>
                <c:pt idx="8">
                  <c:v>42</c:v>
                </c:pt>
                <c:pt idx="9">
                  <c:v>31.5</c:v>
                </c:pt>
                <c:pt idx="10">
                  <c:v>21</c:v>
                </c:pt>
                <c:pt idx="11">
                  <c:v>10.5</c:v>
                </c:pt>
                <c:pt idx="1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Real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Sheet1!$B$1:$N$1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strCache>
            </c:strRef>
          </c:cat>
          <c:val>
            <c:numRef>
              <c:f>Sheet1!$B$3:$N$3</c:f>
              <c:numCache>
                <c:formatCode>General</c:formatCode>
                <c:ptCount val="13"/>
                <c:pt idx="0">
                  <c:v>126</c:v>
                </c:pt>
                <c:pt idx="1">
                  <c:v>126</c:v>
                </c:pt>
                <c:pt idx="2">
                  <c:v>126</c:v>
                </c:pt>
                <c:pt idx="3">
                  <c:v>126</c:v>
                </c:pt>
                <c:pt idx="4">
                  <c:v>121</c:v>
                </c:pt>
                <c:pt idx="5">
                  <c:v>108</c:v>
                </c:pt>
                <c:pt idx="6">
                  <c:v>95</c:v>
                </c:pt>
                <c:pt idx="7">
                  <c:v>95</c:v>
                </c:pt>
                <c:pt idx="8">
                  <c:v>90</c:v>
                </c:pt>
                <c:pt idx="9">
                  <c:v>80</c:v>
                </c:pt>
                <c:pt idx="10">
                  <c:v>65</c:v>
                </c:pt>
                <c:pt idx="11">
                  <c:v>55</c:v>
                </c:pt>
                <c:pt idx="12">
                  <c:v>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52587248"/>
        <c:axId val="-552580176"/>
      </c:lineChart>
      <c:catAx>
        <c:axId val="-5525872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552580176"/>
        <c:crosses val="autoZero"/>
        <c:auto val="1"/>
        <c:lblAlgn val="ctr"/>
        <c:lblOffset val="100"/>
        <c:noMultiLvlLbl val="0"/>
      </c:catAx>
      <c:valAx>
        <c:axId val="-5525801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Walkway Bold" pitchFamily="2" charset="0"/>
              </a:defRPr>
            </a:pPr>
            <a:endParaRPr lang="en-US"/>
          </a:p>
        </c:txPr>
        <c:crossAx val="-552587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62621240547289"/>
          <c:y val="0.13109991228696208"/>
          <c:w val="0.22577043200228541"/>
          <c:h val="0.20957200181411742"/>
        </c:manualLayout>
      </c:layout>
      <c:overlay val="1"/>
      <c:txPr>
        <a:bodyPr/>
        <a:lstStyle/>
        <a:p>
          <a:pPr>
            <a:defRPr sz="800">
              <a:latin typeface="Walkway SemiBold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617653587633077"/>
          <c:y val="5.4142305497389763E-2"/>
          <c:w val="0.51438332185382074"/>
          <c:h val="0.900472641842514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Walkway SemiBold" pitchFamily="2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Not Started</c:v>
                </c:pt>
                <c:pt idx="1">
                  <c:v>In Progress</c:v>
                </c:pt>
                <c:pt idx="2">
                  <c:v>Complete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30</c:v>
                </c:pt>
                <c:pt idx="2">
                  <c:v>80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layout>
        <c:manualLayout>
          <c:xMode val="edge"/>
          <c:yMode val="edge"/>
          <c:x val="5.2355456446983042E-2"/>
          <c:y val="0.32080745479536615"/>
          <c:w val="0.21515333711332751"/>
          <c:h val="0.30321023402266284"/>
        </c:manualLayout>
      </c:layout>
      <c:overlay val="0"/>
      <c:txPr>
        <a:bodyPr/>
        <a:lstStyle/>
        <a:p>
          <a:pPr>
            <a:defRPr sz="800">
              <a:latin typeface="Walkway SemiBold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</c:spPr>
          <c:cat>
            <c:strRef>
              <c:f>Sheet1!$B$1:$N$1</c:f>
              <c:strCach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strCache>
            </c:strRef>
          </c:cat>
          <c:val>
            <c:numRef>
              <c:f>Sheet1!$B$3:$N$3</c:f>
              <c:numCache>
                <c:formatCode>General</c:formatCode>
                <c:ptCount val="13"/>
                <c:pt idx="0">
                  <c:v>80</c:v>
                </c:pt>
                <c:pt idx="1">
                  <c:v>90</c:v>
                </c:pt>
                <c:pt idx="2">
                  <c:v>120</c:v>
                </c:pt>
                <c:pt idx="3">
                  <c:v>115</c:v>
                </c:pt>
                <c:pt idx="4">
                  <c:v>70</c:v>
                </c:pt>
                <c:pt idx="5">
                  <c:v>80</c:v>
                </c:pt>
                <c:pt idx="6">
                  <c:v>92</c:v>
                </c:pt>
                <c:pt idx="7">
                  <c:v>95</c:v>
                </c:pt>
                <c:pt idx="8">
                  <c:v>110</c:v>
                </c:pt>
                <c:pt idx="9">
                  <c:v>104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52595408"/>
        <c:axId val="-552592688"/>
      </c:areaChart>
      <c:catAx>
        <c:axId val="-5525954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552592688"/>
        <c:crosses val="autoZero"/>
        <c:auto val="1"/>
        <c:lblAlgn val="ctr"/>
        <c:lblOffset val="100"/>
        <c:noMultiLvlLbl val="0"/>
      </c:catAx>
      <c:valAx>
        <c:axId val="-552592688"/>
        <c:scaling>
          <c:orientation val="minMax"/>
        </c:scaling>
        <c:delete val="0"/>
        <c:axPos val="l"/>
        <c:minorGridlines>
          <c:spPr>
            <a:ln>
              <a:solidFill>
                <a:schemeClr val="bg1">
                  <a:lumMod val="9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Walkway Bold" pitchFamily="2" charset="0"/>
              </a:defRPr>
            </a:pPr>
            <a:endParaRPr lang="en-US"/>
          </a:p>
        </c:txPr>
        <c:crossAx val="-552595408"/>
        <c:crosses val="autoZero"/>
        <c:crossBetween val="midCat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0995-F045-492E-999C-BBA2B1661E0A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5353-5296-400C-AF5D-FB7A7AB02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0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65353-5296-400C-AF5D-FB7A7AB024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2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1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1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7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1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8E5A-6BEA-4828-8DEB-F155E0140A2F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1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gi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2050337"/>
            <a:ext cx="6858000" cy="1372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2774" y="225458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Planned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8496" y="2487621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154" y="2512840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452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Walkway UltraBold" pitchFamily="2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08496" y="3034277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774" y="300676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points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72594" y="225458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Delivered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658316" y="2487621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72594" y="2482360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latin typeface="Walkway UltraBold" pitchFamily="2" charset="0"/>
              </a:rPr>
              <a:t>4xx</a:t>
            </a:r>
            <a:endParaRPr lang="en-GB" sz="3200" b="1" dirty="0">
              <a:solidFill>
                <a:srgbClr val="C00000"/>
              </a:solidFill>
              <a:latin typeface="Walkway UltraBold" pitchFamily="2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658316" y="3034277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2594" y="300676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points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05701" y="2637197"/>
            <a:ext cx="122153" cy="243727"/>
            <a:chOff x="4091141" y="1451938"/>
            <a:chExt cx="122153" cy="243727"/>
          </a:xfrm>
        </p:grpSpPr>
        <p:sp>
          <p:nvSpPr>
            <p:cNvPr id="3" name="Isosceles Triangle 2"/>
            <p:cNvSpPr/>
            <p:nvPr/>
          </p:nvSpPr>
          <p:spPr>
            <a:xfrm>
              <a:off x="4091141" y="1451938"/>
              <a:ext cx="122153" cy="99577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4091141" y="1596088"/>
              <a:ext cx="122153" cy="9957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141" y="1564336"/>
              <a:ext cx="122153" cy="193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87924" y="2643645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5% productivity increase compared to previous sprint</a:t>
            </a:r>
            <a:endParaRPr lang="en-GB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152748" y="1972081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The Stats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pic>
        <p:nvPicPr>
          <p:cNvPr id="1026" name="Picture 2" descr="http://etc.usf.edu/clipart/34200/34204/nclock-10-10_34204_lg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80" y="2708219"/>
            <a:ext cx="131056" cy="1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38226" y="2660799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Translating into 410 hours of estimated work</a:t>
            </a:r>
            <a:endParaRPr lang="en-GB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2090" y="225458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Logged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917812" y="2487621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32090" y="2512840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550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Walkway UltraBold" pitchFamily="2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917812" y="3034277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32090" y="300676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hours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7067" y="2660799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real effort put in by the team (as logged in Jira) </a:t>
            </a:r>
            <a:endParaRPr lang="en-GB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http://www.clker.com/cliparts/I/G/7/j/7/r/desk-work-md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595" y1="31522" x2="78595" y2="31522"/>
                        <a14:foregroundMark x1="69231" y1="46377" x2="69231" y2="46377"/>
                        <a14:foregroundMark x1="56522" y1="41304" x2="56522" y2="41304"/>
                        <a14:foregroundMark x1="33110" y1="68116" x2="33110" y2="68116"/>
                        <a14:foregroundMark x1="24080" y1="14493" x2="24080" y2="144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11" t="6789" r="10273" b="7068"/>
          <a:stretch/>
        </p:blipFill>
        <p:spPr bwMode="auto">
          <a:xfrm>
            <a:off x="5689836" y="2698429"/>
            <a:ext cx="146570" cy="1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-1" y="0"/>
            <a:ext cx="6858002" cy="461665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r>
              <a:rPr lang="en-GB" sz="2400" smtClean="0">
                <a:solidFill>
                  <a:schemeClr val="bg1"/>
                </a:solidFill>
                <a:latin typeface="Fertigo Pro" pitchFamily="2" charset="0"/>
              </a:rPr>
              <a:t>Sprint 1 </a:t>
            </a:r>
            <a:r>
              <a:rPr lang="en-GB" sz="2400" dirty="0" smtClean="0">
                <a:solidFill>
                  <a:schemeClr val="bg1"/>
                </a:solidFill>
                <a:latin typeface="Fertigo Pro" pitchFamily="2" charset="0"/>
              </a:rPr>
              <a:t>Overview</a:t>
            </a:r>
            <a:endParaRPr lang="en-GB" sz="2400" dirty="0">
              <a:solidFill>
                <a:schemeClr val="bg1"/>
              </a:solidFill>
              <a:latin typeface="Fertigo Pro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323" y="3564427"/>
            <a:ext cx="3357315" cy="20173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347704"/>
              </p:ext>
            </p:extLst>
          </p:nvPr>
        </p:nvGraphicFramePr>
        <p:xfrm>
          <a:off x="164952" y="3766389"/>
          <a:ext cx="2912392" cy="173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Pentagon 57"/>
          <p:cNvSpPr/>
          <p:nvPr/>
        </p:nvSpPr>
        <p:spPr>
          <a:xfrm>
            <a:off x="152748" y="3483276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The </a:t>
            </a:r>
            <a:r>
              <a:rPr lang="en-GB" sz="1000" dirty="0" err="1" smtClean="0">
                <a:solidFill>
                  <a:schemeClr val="bg1"/>
                </a:solidFill>
                <a:latin typeface="Walkway UltraBold" pitchFamily="2" charset="0"/>
              </a:rPr>
              <a:t>Burndown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94980" y="3564427"/>
            <a:ext cx="3363021" cy="20173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Pentagon 50"/>
          <p:cNvSpPr/>
          <p:nvPr/>
        </p:nvSpPr>
        <p:spPr>
          <a:xfrm>
            <a:off x="3648051" y="3483276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The Point Breakdown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93399150"/>
              </p:ext>
            </p:extLst>
          </p:nvPr>
        </p:nvGraphicFramePr>
        <p:xfrm>
          <a:off x="3587924" y="3672439"/>
          <a:ext cx="3153444" cy="180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Rectangle 52"/>
          <p:cNvSpPr/>
          <p:nvPr/>
        </p:nvSpPr>
        <p:spPr>
          <a:xfrm>
            <a:off x="-323" y="5716380"/>
            <a:ext cx="6858324" cy="1391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522450" y="592063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Live Bugs Addressed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08172" y="615366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2450" y="6178883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5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08172" y="6700320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2450" y="667281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i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ssues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72270" y="592063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Sprint Bugs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657992" y="615366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72270" y="6148403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12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Walkway UltraBold" pitchFamily="2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657992" y="6700320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72270" y="667281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i</a:t>
            </a:r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ssues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405377" y="6303240"/>
            <a:ext cx="122153" cy="243727"/>
            <a:chOff x="4091141" y="1451938"/>
            <a:chExt cx="122153" cy="243727"/>
          </a:xfrm>
        </p:grpSpPr>
        <p:sp>
          <p:nvSpPr>
            <p:cNvPr id="66" name="Isosceles Triangle 65"/>
            <p:cNvSpPr/>
            <p:nvPr/>
          </p:nvSpPr>
          <p:spPr>
            <a:xfrm>
              <a:off x="4091141" y="1451938"/>
              <a:ext cx="122153" cy="9957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Isosceles Triangle 66"/>
            <p:cNvSpPr/>
            <p:nvPr/>
          </p:nvSpPr>
          <p:spPr>
            <a:xfrm flipV="1">
              <a:off x="4091141" y="1596088"/>
              <a:ext cx="122153" cy="9957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91141" y="1564336"/>
              <a:ext cx="122153" cy="193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87600" y="6309236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GB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 increase in bugs compared to previous sprint</a:t>
            </a:r>
            <a:endParaRPr lang="en-GB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Pentagon 69"/>
          <p:cNvSpPr/>
          <p:nvPr/>
        </p:nvSpPr>
        <p:spPr>
          <a:xfrm>
            <a:off x="152424" y="5638124"/>
            <a:ext cx="1525586" cy="162302"/>
          </a:xfrm>
          <a:prstGeom prst="homePlate">
            <a:avLst>
              <a:gd name="adj" fmla="val 32363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The Distractions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pic>
        <p:nvPicPr>
          <p:cNvPr id="71" name="Picture 2" descr="http://etc.usf.edu/clipart/34200/34204/nclock-10-10_34204_lg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6260068"/>
            <a:ext cx="131056" cy="1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211992" y="6287124"/>
            <a:ext cx="82358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Approx. 10 hours effort</a:t>
            </a:r>
            <a:endParaRPr lang="en-GB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1766" y="592063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Blockers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917488" y="615366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22241" y="6210180"/>
            <a:ext cx="152169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ertigo Pro" pitchFamily="2" charset="0"/>
              </a:rPr>
              <a:t>“Many tasks were underestimated”</a:t>
            </a:r>
            <a:endParaRPr lang="en-GB" sz="600" dirty="0">
              <a:solidFill>
                <a:schemeClr val="tx1">
                  <a:lumMod val="50000"/>
                  <a:lumOff val="50000"/>
                </a:schemeClr>
              </a:solidFill>
              <a:latin typeface="Fertigo Pro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11030" y="6446427"/>
            <a:ext cx="823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Bug Theme: </a:t>
            </a:r>
          </a:p>
          <a:p>
            <a:r>
              <a:rPr lang="en-GB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too temperamental</a:t>
            </a:r>
            <a:endParaRPr lang="en-GB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" name="Picture 4" descr="http://cdn1.iconfinder.com/data/icons/dot/256/arrow_up_1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43" y="6462226"/>
            <a:ext cx="127841" cy="1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933353" y="6664976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retrospective quotes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917488" y="669193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17488" y="6369893"/>
            <a:ext cx="152169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ertigo Pro" pitchFamily="2" charset="0"/>
              </a:rPr>
              <a:t>“Testing environments not ready”</a:t>
            </a:r>
            <a:endParaRPr lang="en-GB" sz="600" dirty="0">
              <a:solidFill>
                <a:schemeClr val="tx1">
                  <a:lumMod val="50000"/>
                  <a:lumOff val="50000"/>
                </a:schemeClr>
              </a:solidFill>
              <a:latin typeface="Fertigo Pro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17488" y="6522293"/>
            <a:ext cx="152169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ertigo Pro" pitchFamily="2" charset="0"/>
              </a:rPr>
              <a:t>“Resources not protected”</a:t>
            </a:r>
            <a:endParaRPr lang="en-GB" sz="600" dirty="0">
              <a:solidFill>
                <a:schemeClr val="tx1">
                  <a:lumMod val="50000"/>
                  <a:lumOff val="50000"/>
                </a:schemeClr>
              </a:solidFill>
              <a:latin typeface="Fertigo Pro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-323" y="633155"/>
            <a:ext cx="3357315" cy="127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Pentagon 97"/>
          <p:cNvSpPr/>
          <p:nvPr/>
        </p:nvSpPr>
        <p:spPr>
          <a:xfrm>
            <a:off x="157146" y="554899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Objectives Achieved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44237" y="815248"/>
            <a:ext cx="3212755" cy="83099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GB" sz="900" dirty="0" smtClean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Configure basic data: Factory, Zone, Agent, Customer, Zone Price, Agent Price</a:t>
            </a:r>
            <a:endParaRPr lang="en-GB" sz="900" dirty="0" smtClean="0">
              <a:solidFill>
                <a:schemeClr val="accent3">
                  <a:lumMod val="50000"/>
                </a:schemeClr>
              </a:solidFill>
              <a:latin typeface="Fertigo Pro" pitchFamily="2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 smtClean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Create Cost, Price List Factory, Price List Zone</a:t>
            </a:r>
            <a:endParaRPr lang="en-GB" sz="900" dirty="0" smtClean="0">
              <a:solidFill>
                <a:schemeClr val="accent3">
                  <a:lumMod val="50000"/>
                </a:schemeClr>
              </a:solidFill>
              <a:latin typeface="Fertigo Pro" pitchFamily="2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 smtClean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Creat</a:t>
            </a:r>
            <a:r>
              <a:rPr lang="en-GB" sz="900" dirty="0" smtClean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e Project</a:t>
            </a:r>
            <a:endParaRPr lang="en-GB" sz="900" dirty="0" smtClean="0">
              <a:solidFill>
                <a:schemeClr val="accent3">
                  <a:lumMod val="50000"/>
                </a:schemeClr>
              </a:solidFill>
              <a:latin typeface="Fertigo Pro" pitchFamily="2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 smtClean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Create Product with basic price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 smtClean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Fixed bugs related to UI</a:t>
            </a:r>
            <a:r>
              <a:rPr lang="en-GB" sz="900" smtClean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, business logic</a:t>
            </a:r>
            <a:endParaRPr lang="en-GB" sz="900" dirty="0" smtClean="0">
              <a:solidFill>
                <a:schemeClr val="accent3">
                  <a:lumMod val="50000"/>
                </a:schemeClr>
              </a:solidFill>
              <a:latin typeface="Fertigo Pro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490540" y="633155"/>
            <a:ext cx="3367461" cy="127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Pentagon 115"/>
          <p:cNvSpPr/>
          <p:nvPr/>
        </p:nvSpPr>
        <p:spPr>
          <a:xfrm>
            <a:off x="3648009" y="554899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Objectives Not Achieved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35100" y="815248"/>
            <a:ext cx="32127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GB" sz="900" dirty="0" smtClean="0">
                <a:solidFill>
                  <a:srgbClr val="C00000"/>
                </a:solidFill>
                <a:latin typeface="Fertigo Pro" pitchFamily="2" charset="0"/>
              </a:rPr>
              <a:t>Create Product with manual price </a:t>
            </a:r>
            <a:endParaRPr lang="en-GB" sz="900" dirty="0" smtClean="0">
              <a:solidFill>
                <a:srgbClr val="C00000"/>
              </a:solidFill>
              <a:latin typeface="Fertigo Pro" pitchFamily="2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 smtClean="0">
                <a:solidFill>
                  <a:srgbClr val="C00000"/>
                </a:solidFill>
                <a:latin typeface="Fertigo Pro" pitchFamily="2" charset="0"/>
              </a:rPr>
              <a:t>UI for Order – Factory View</a:t>
            </a:r>
            <a:endParaRPr lang="en-GB" sz="900" dirty="0">
              <a:solidFill>
                <a:srgbClr val="C00000"/>
              </a:solidFill>
              <a:latin typeface="Fertigo Pro" pitchFamily="2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-2223" y="7266133"/>
            <a:ext cx="3357315" cy="18770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9" name="Chart 118"/>
          <p:cNvGraphicFramePr/>
          <p:nvPr>
            <p:extLst>
              <p:ext uri="{D42A27DB-BD31-4B8C-83A1-F6EECF244321}">
                <p14:modId xmlns:p14="http://schemas.microsoft.com/office/powerpoint/2010/main" val="3533511546"/>
              </p:ext>
            </p:extLst>
          </p:nvPr>
        </p:nvGraphicFramePr>
        <p:xfrm>
          <a:off x="163052" y="7468095"/>
          <a:ext cx="2912392" cy="163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20" name="Pentagon 119"/>
          <p:cNvSpPr/>
          <p:nvPr/>
        </p:nvSpPr>
        <p:spPr>
          <a:xfrm>
            <a:off x="150848" y="7184982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Velocity per Sprint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94980" y="7266132"/>
            <a:ext cx="3357315" cy="187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Pentagon 122"/>
          <p:cNvSpPr/>
          <p:nvPr/>
        </p:nvSpPr>
        <p:spPr>
          <a:xfrm>
            <a:off x="3648051" y="7184982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 smtClean="0">
                <a:solidFill>
                  <a:schemeClr val="bg1"/>
                </a:solidFill>
                <a:latin typeface="Walkway UltraBold" pitchFamily="2" charset="0"/>
              </a:rPr>
              <a:t>Releases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55628" y="7379148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01.03.2013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  <a:latin typeface="Walkway SemiBold" pitchFamily="2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649939" y="7643930"/>
            <a:ext cx="28117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655628" y="7665556"/>
            <a:ext cx="122115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Features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Walkway UltraBold" pitchFamily="2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511402" y="7717567"/>
            <a:ext cx="16325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Awesome feature #1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Incredible Widget #2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“Better than </a:t>
            </a: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oogle” Search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“Download the internet” Page</a:t>
            </a:r>
            <a:endParaRPr lang="en-GB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655628" y="8244394"/>
            <a:ext cx="122115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Fixes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Walkway UltraBold" pitchFamily="2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11402" y="8286438"/>
            <a:ext cx="1632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 #123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 #456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 #789</a:t>
            </a:r>
            <a:endParaRPr lang="en-GB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649939" y="8200692"/>
            <a:ext cx="28117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78435" y="92332"/>
            <a:ext cx="211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GB" sz="1200" dirty="0">
              <a:solidFill>
                <a:schemeClr val="bg1"/>
              </a:solidFill>
              <a:latin typeface="Fertigo Pro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660192" y="8671839"/>
            <a:ext cx="122115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Release </a:t>
            </a:r>
          </a:p>
          <a:p>
            <a:r>
              <a:rPr lang="en-GB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Notes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Walkway UltraBold" pitchFamily="2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11402" y="8724356"/>
            <a:ext cx="163250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GB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http://release.notes</a:t>
            </a:r>
            <a:endParaRPr lang="en-GB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3649939" y="8638610"/>
            <a:ext cx="28117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A6092D6A1FF47A45093AEFA3C8223" ma:contentTypeVersion="0" ma:contentTypeDescription="Create a new document." ma:contentTypeScope="" ma:versionID="6bb1103d7d6176db34821f3f99a152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587B3-9CA1-4085-818C-EFEA26ACB8DB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F94F04B-7288-489C-A988-3A252780D7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5D40D8-16FF-4E5D-B923-B3CDD2EB6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200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Fertigo Pro</vt:lpstr>
      <vt:lpstr>Walkway SemiBold</vt:lpstr>
      <vt:lpstr>Walkway UltraBold</vt:lpstr>
      <vt:lpstr>Office Theme</vt:lpstr>
      <vt:lpstr>PowerPoint Presentation</vt:lpstr>
    </vt:vector>
  </TitlesOfParts>
  <Company>Reed Business Information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Marinos, Theodoros (RBI-UK)</dc:creator>
  <cp:lastModifiedBy>nguyen nam phuong</cp:lastModifiedBy>
  <cp:revision>40</cp:revision>
  <dcterms:created xsi:type="dcterms:W3CDTF">2013-03-06T14:36:35Z</dcterms:created>
  <dcterms:modified xsi:type="dcterms:W3CDTF">2016-08-19T09:54:10Z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0x010100C0BA6092D6A1FF47A45093AEFA3C8223</vt:lpwstr>
  </property>
</Properties>
</file>