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9" r:id="rId4"/>
    <p:sldId id="267" r:id="rId5"/>
    <p:sldId id="268" r:id="rId6"/>
    <p:sldId id="269" r:id="rId7"/>
    <p:sldId id="270" r:id="rId8"/>
    <p:sldId id="264" r:id="rId9"/>
    <p:sldId id="271" r:id="rId10"/>
    <p:sldId id="265" r:id="rId11"/>
    <p:sldId id="272" r:id="rId12"/>
    <p:sldId id="273" r:id="rId13"/>
    <p:sldId id="274" r:id="rId14"/>
    <p:sldId id="262" r:id="rId15"/>
    <p:sldId id="276" r:id="rId16"/>
    <p:sldId id="263" r:id="rId17"/>
    <p:sldId id="277" r:id="rId18"/>
    <p:sldId id="278" r:id="rId19"/>
    <p:sldId id="279" r:id="rId20"/>
    <p:sldId id="260" r:id="rId21"/>
    <p:sldId id="280" r:id="rId22"/>
    <p:sldId id="281" r:id="rId23"/>
    <p:sldId id="283" r:id="rId24"/>
    <p:sldId id="285" r:id="rId25"/>
    <p:sldId id="258" r:id="rId26"/>
    <p:sldId id="261" r:id="rId27"/>
    <p:sldId id="286" r:id="rId28"/>
    <p:sldId id="287" r:id="rId29"/>
    <p:sldId id="288" r:id="rId30"/>
    <p:sldId id="289" r:id="rId31"/>
    <p:sldId id="290" r:id="rId32"/>
    <p:sldId id="292" r:id="rId33"/>
    <p:sldId id="291" r:id="rId34"/>
    <p:sldId id="293" r:id="rId35"/>
    <p:sldId id="25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8" autoAdjust="0"/>
    <p:restoredTop sz="94660"/>
  </p:normalViewPr>
  <p:slideViewPr>
    <p:cSldViewPr snapToGrid="0">
      <p:cViewPr varScale="1">
        <p:scale>
          <a:sx n="61" d="100"/>
          <a:sy n="61" d="100"/>
        </p:scale>
        <p:origin x="43"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6BB765E5-A4BB-46A7-96FD-2A3439D113F5}" type="datetimeFigureOut">
              <a:rPr lang="en-US" smtClean="0"/>
              <a:t>6/8/2020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B14AF62A-5B4D-44C3-9B40-E3DAD605FA92}"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8935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765E5-A4BB-46A7-96FD-2A3439D113F5}"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AF62A-5B4D-44C3-9B40-E3DAD605FA92}" type="slidenum">
              <a:rPr lang="en-US" smtClean="0"/>
              <a:t>‹#›</a:t>
            </a:fld>
            <a:endParaRPr lang="en-US"/>
          </a:p>
        </p:txBody>
      </p:sp>
    </p:spTree>
    <p:extLst>
      <p:ext uri="{BB962C8B-B14F-4D97-AF65-F5344CB8AC3E}">
        <p14:creationId xmlns:p14="http://schemas.microsoft.com/office/powerpoint/2010/main" val="57526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6BB765E5-A4BB-46A7-96FD-2A3439D113F5}" type="datetimeFigureOut">
              <a:rPr lang="en-US" smtClean="0"/>
              <a:t>6/8/2020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B14AF62A-5B4D-44C3-9B40-E3DAD605FA92}"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30020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765E5-A4BB-46A7-96FD-2A3439D113F5}"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AF62A-5B4D-44C3-9B40-E3DAD605FA92}" type="slidenum">
              <a:rPr lang="en-US" smtClean="0"/>
              <a:t>‹#›</a:t>
            </a:fld>
            <a:endParaRPr lang="en-US"/>
          </a:p>
        </p:txBody>
      </p:sp>
    </p:spTree>
    <p:extLst>
      <p:ext uri="{BB962C8B-B14F-4D97-AF65-F5344CB8AC3E}">
        <p14:creationId xmlns:p14="http://schemas.microsoft.com/office/powerpoint/2010/main" val="309177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6BB765E5-A4BB-46A7-96FD-2A3439D113F5}" type="datetimeFigureOut">
              <a:rPr lang="en-US" smtClean="0"/>
              <a:t>6/8/2020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B14AF62A-5B4D-44C3-9B40-E3DAD605FA92}"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700619"/>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B765E5-A4BB-46A7-96FD-2A3439D113F5}"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AF62A-5B4D-44C3-9B40-E3DAD605FA92}" type="slidenum">
              <a:rPr lang="en-US" smtClean="0"/>
              <a:t>‹#›</a:t>
            </a:fld>
            <a:endParaRPr lang="en-US"/>
          </a:p>
        </p:txBody>
      </p:sp>
    </p:spTree>
    <p:extLst>
      <p:ext uri="{BB962C8B-B14F-4D97-AF65-F5344CB8AC3E}">
        <p14:creationId xmlns:p14="http://schemas.microsoft.com/office/powerpoint/2010/main" val="414770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B765E5-A4BB-46A7-96FD-2A3439D113F5}"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4AF62A-5B4D-44C3-9B40-E3DAD605FA92}" type="slidenum">
              <a:rPr lang="en-US" smtClean="0"/>
              <a:t>‹#›</a:t>
            </a:fld>
            <a:endParaRPr lang="en-US"/>
          </a:p>
        </p:txBody>
      </p:sp>
    </p:spTree>
    <p:extLst>
      <p:ext uri="{BB962C8B-B14F-4D97-AF65-F5344CB8AC3E}">
        <p14:creationId xmlns:p14="http://schemas.microsoft.com/office/powerpoint/2010/main" val="1038587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B765E5-A4BB-46A7-96FD-2A3439D113F5}"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4AF62A-5B4D-44C3-9B40-E3DAD605FA92}" type="slidenum">
              <a:rPr lang="en-US" smtClean="0"/>
              <a:t>‹#›</a:t>
            </a:fld>
            <a:endParaRPr lang="en-US"/>
          </a:p>
        </p:txBody>
      </p:sp>
    </p:spTree>
    <p:extLst>
      <p:ext uri="{BB962C8B-B14F-4D97-AF65-F5344CB8AC3E}">
        <p14:creationId xmlns:p14="http://schemas.microsoft.com/office/powerpoint/2010/main" val="340068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765E5-A4BB-46A7-96FD-2A3439D113F5}"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4AF62A-5B4D-44C3-9B40-E3DAD605FA92}" type="slidenum">
              <a:rPr lang="en-US" smtClean="0"/>
              <a:t>‹#›</a:t>
            </a:fld>
            <a:endParaRPr lang="en-US"/>
          </a:p>
        </p:txBody>
      </p:sp>
    </p:spTree>
    <p:extLst>
      <p:ext uri="{BB962C8B-B14F-4D97-AF65-F5344CB8AC3E}">
        <p14:creationId xmlns:p14="http://schemas.microsoft.com/office/powerpoint/2010/main" val="93913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B765E5-A4BB-46A7-96FD-2A3439D113F5}"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AF62A-5B4D-44C3-9B40-E3DAD605FA92}" type="slidenum">
              <a:rPr lang="en-US" smtClean="0"/>
              <a:t>‹#›</a:t>
            </a:fld>
            <a:endParaRPr lang="en-US"/>
          </a:p>
        </p:txBody>
      </p:sp>
    </p:spTree>
    <p:extLst>
      <p:ext uri="{BB962C8B-B14F-4D97-AF65-F5344CB8AC3E}">
        <p14:creationId xmlns:p14="http://schemas.microsoft.com/office/powerpoint/2010/main" val="83654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B765E5-A4BB-46A7-96FD-2A3439D113F5}"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AF62A-5B4D-44C3-9B40-E3DAD605FA92}" type="slidenum">
              <a:rPr lang="en-US" smtClean="0"/>
              <a:t>‹#›</a:t>
            </a:fld>
            <a:endParaRPr lang="en-US"/>
          </a:p>
        </p:txBody>
      </p:sp>
    </p:spTree>
    <p:extLst>
      <p:ext uri="{BB962C8B-B14F-4D97-AF65-F5344CB8AC3E}">
        <p14:creationId xmlns:p14="http://schemas.microsoft.com/office/powerpoint/2010/main" val="262921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6BB765E5-A4BB-46A7-96FD-2A3439D113F5}" type="datetimeFigureOut">
              <a:rPr lang="en-US" smtClean="0"/>
              <a:t>6/8/2020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B14AF62A-5B4D-44C3-9B40-E3DAD605FA92}"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715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en.wikipedia.org/wiki/COVID-19_pandemic_lockdowns#United_States" TargetMode="External"/><Relationship Id="rId3" Type="http://schemas.openxmlformats.org/officeDocument/2006/relationships/hyperlink" Target="https://www.nytimes.com/interactive/2020/us/states-reopen-map-coronavirus.html" TargetMode="External"/><Relationship Id="rId7" Type="http://schemas.openxmlformats.org/officeDocument/2006/relationships/hyperlink" Target="https://worldpopulationreview.com/states/state-densities/" TargetMode="External"/><Relationship Id="rId2" Type="http://schemas.openxmlformats.org/officeDocument/2006/relationships/hyperlink" Target="https://github.com/TheEconomist/covid-19-excess-deaths-tracker" TargetMode="External"/><Relationship Id="rId1" Type="http://schemas.openxmlformats.org/officeDocument/2006/relationships/slideLayout" Target="../slideLayouts/slideLayout2.xml"/><Relationship Id="rId6" Type="http://schemas.openxmlformats.org/officeDocument/2006/relationships/hyperlink" Target="https://dqydj.com/" TargetMode="External"/><Relationship Id="rId5" Type="http://schemas.openxmlformats.org/officeDocument/2006/relationships/hyperlink" Target="https://state.1keydata.com/" TargetMode="External"/><Relationship Id="rId10" Type="http://schemas.openxmlformats.org/officeDocument/2006/relationships/hyperlink" Target="https://www.dol.gov/ui/data.pdf" TargetMode="External"/><Relationship Id="rId4" Type="http://schemas.openxmlformats.org/officeDocument/2006/relationships/hyperlink" Target="https://www.latlong.net/category/states-236-14.html" TargetMode="External"/><Relationship Id="rId9" Type="http://schemas.openxmlformats.org/officeDocument/2006/relationships/hyperlink" Target="https://www.census.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7B2A-8339-40CE-95C4-6D990CF51C7E}"/>
              </a:ext>
            </a:extLst>
          </p:cNvPr>
          <p:cNvSpPr>
            <a:spLocks noGrp="1"/>
          </p:cNvSpPr>
          <p:nvPr>
            <p:ph type="ctrTitle"/>
          </p:nvPr>
        </p:nvSpPr>
        <p:spPr/>
        <p:txBody>
          <a:bodyPr>
            <a:normAutofit/>
          </a:bodyPr>
          <a:lstStyle/>
          <a:p>
            <a:r>
              <a:rPr lang="en-US" sz="6600" dirty="0"/>
              <a:t>Mortality rates in 2020</a:t>
            </a:r>
            <a:br>
              <a:rPr lang="en-US" sz="6600" dirty="0"/>
            </a:br>
            <a:br>
              <a:rPr lang="en-US" sz="3600" dirty="0"/>
            </a:br>
            <a:br>
              <a:rPr lang="en-US" sz="3600" dirty="0"/>
            </a:br>
            <a:r>
              <a:rPr lang="en-US" sz="2000" dirty="0"/>
              <a:t>Using </a:t>
            </a:r>
            <a:r>
              <a:rPr lang="en-US" sz="2000" dirty="0" err="1"/>
              <a:t>tiMe</a:t>
            </a:r>
            <a:r>
              <a:rPr lang="en-US" sz="2000" dirty="0"/>
              <a:t>-series models to put state numbers in context</a:t>
            </a:r>
          </a:p>
        </p:txBody>
      </p:sp>
      <p:sp>
        <p:nvSpPr>
          <p:cNvPr id="3" name="Subtitle 2">
            <a:extLst>
              <a:ext uri="{FF2B5EF4-FFF2-40B4-BE49-F238E27FC236}">
                <a16:creationId xmlns:a16="http://schemas.microsoft.com/office/drawing/2014/main" id="{182D7CD9-B4DE-4785-9DCE-25706D8F68F9}"/>
              </a:ext>
            </a:extLst>
          </p:cNvPr>
          <p:cNvSpPr>
            <a:spLocks noGrp="1"/>
          </p:cNvSpPr>
          <p:nvPr>
            <p:ph type="subTitle" idx="1"/>
          </p:nvPr>
        </p:nvSpPr>
        <p:spPr/>
        <p:txBody>
          <a:bodyPr/>
          <a:lstStyle/>
          <a:p>
            <a:r>
              <a:rPr lang="en-US" dirty="0"/>
              <a:t>Luken Weaver, General Assembly, DSI Immersive, 6/9/2020</a:t>
            </a:r>
          </a:p>
        </p:txBody>
      </p:sp>
    </p:spTree>
    <p:extLst>
      <p:ext uri="{BB962C8B-B14F-4D97-AF65-F5344CB8AC3E}">
        <p14:creationId xmlns:p14="http://schemas.microsoft.com/office/powerpoint/2010/main" val="94920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12B2-B98E-4D4E-8D52-19DDC7B436B9}"/>
              </a:ext>
            </a:extLst>
          </p:cNvPr>
          <p:cNvSpPr>
            <a:spLocks noGrp="1"/>
          </p:cNvSpPr>
          <p:nvPr>
            <p:ph type="title"/>
          </p:nvPr>
        </p:nvSpPr>
        <p:spPr>
          <a:xfrm>
            <a:off x="264288" y="229659"/>
            <a:ext cx="7809053" cy="678813"/>
          </a:xfrm>
        </p:spPr>
        <p:txBody>
          <a:bodyPr>
            <a:normAutofit/>
          </a:bodyPr>
          <a:lstStyle/>
          <a:p>
            <a:pPr algn="l"/>
            <a:r>
              <a:rPr lang="en-US" sz="2800" dirty="0"/>
              <a:t>Not just Connecticut</a:t>
            </a:r>
          </a:p>
        </p:txBody>
      </p:sp>
      <p:pic>
        <p:nvPicPr>
          <p:cNvPr id="11" name="Picture 10">
            <a:extLst>
              <a:ext uri="{FF2B5EF4-FFF2-40B4-BE49-F238E27FC236}">
                <a16:creationId xmlns:a16="http://schemas.microsoft.com/office/drawing/2014/main" id="{351D0326-3F92-4973-8F14-C8A1EB077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9" y="1290577"/>
            <a:ext cx="11434266" cy="2580629"/>
          </a:xfrm>
          <a:prstGeom prst="rect">
            <a:avLst/>
          </a:prstGeom>
        </p:spPr>
      </p:pic>
      <p:sp>
        <p:nvSpPr>
          <p:cNvPr id="14" name="TextBox 13">
            <a:extLst>
              <a:ext uri="{FF2B5EF4-FFF2-40B4-BE49-F238E27FC236}">
                <a16:creationId xmlns:a16="http://schemas.microsoft.com/office/drawing/2014/main" id="{FFFF3898-632F-4B68-9478-C1E4DFDD633A}"/>
              </a:ext>
            </a:extLst>
          </p:cNvPr>
          <p:cNvSpPr txBox="1"/>
          <p:nvPr/>
        </p:nvSpPr>
        <p:spPr>
          <a:xfrm>
            <a:off x="1122744" y="4427316"/>
            <a:ext cx="9282897" cy="923330"/>
          </a:xfrm>
          <a:prstGeom prst="rect">
            <a:avLst/>
          </a:prstGeom>
          <a:noFill/>
        </p:spPr>
        <p:txBody>
          <a:bodyPr wrap="square" rtlCol="0">
            <a:spAutoFit/>
          </a:bodyPr>
          <a:lstStyle/>
          <a:p>
            <a:r>
              <a:rPr lang="en-US" dirty="0"/>
              <a:t>And while not overly wide-spread, CT was not the only state that presented this kind of non-credible data set.  States are highly inconsistent with their reporting, making more recent data shakier in its reliability than it might seem.</a:t>
            </a:r>
          </a:p>
        </p:txBody>
      </p:sp>
    </p:spTree>
    <p:extLst>
      <p:ext uri="{BB962C8B-B14F-4D97-AF65-F5344CB8AC3E}">
        <p14:creationId xmlns:p14="http://schemas.microsoft.com/office/powerpoint/2010/main" val="74749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FF7B-7E15-469F-9992-2BD58D4C527B}"/>
              </a:ext>
            </a:extLst>
          </p:cNvPr>
          <p:cNvSpPr>
            <a:spLocks noGrp="1"/>
          </p:cNvSpPr>
          <p:nvPr>
            <p:ph type="title"/>
          </p:nvPr>
        </p:nvSpPr>
        <p:spPr>
          <a:xfrm>
            <a:off x="733063" y="368696"/>
            <a:ext cx="4272988" cy="516767"/>
          </a:xfrm>
        </p:spPr>
        <p:txBody>
          <a:bodyPr>
            <a:normAutofit fontScale="90000"/>
          </a:bodyPr>
          <a:lstStyle/>
          <a:p>
            <a:pPr algn="l"/>
            <a:r>
              <a:rPr lang="en-US" sz="2800" dirty="0"/>
              <a:t>Cutting down the test data</a:t>
            </a:r>
          </a:p>
        </p:txBody>
      </p:sp>
      <p:pic>
        <p:nvPicPr>
          <p:cNvPr id="5" name="Content Placeholder 4">
            <a:extLst>
              <a:ext uri="{FF2B5EF4-FFF2-40B4-BE49-F238E27FC236}">
                <a16:creationId xmlns:a16="http://schemas.microsoft.com/office/drawing/2014/main" id="{9C8DD291-DDB6-4B0C-BF48-93DBB9813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585" y="936704"/>
            <a:ext cx="10845478" cy="3308702"/>
          </a:xfrm>
        </p:spPr>
      </p:pic>
      <p:sp>
        <p:nvSpPr>
          <p:cNvPr id="6" name="TextBox 5">
            <a:extLst>
              <a:ext uri="{FF2B5EF4-FFF2-40B4-BE49-F238E27FC236}">
                <a16:creationId xmlns:a16="http://schemas.microsoft.com/office/drawing/2014/main" id="{15BACCA2-6D04-4D8C-8D4E-31262991AF89}"/>
              </a:ext>
            </a:extLst>
          </p:cNvPr>
          <p:cNvSpPr txBox="1"/>
          <p:nvPr/>
        </p:nvSpPr>
        <p:spPr>
          <a:xfrm>
            <a:off x="1770927" y="4641448"/>
            <a:ext cx="8229600" cy="923330"/>
          </a:xfrm>
          <a:prstGeom prst="rect">
            <a:avLst/>
          </a:prstGeom>
          <a:noFill/>
        </p:spPr>
        <p:txBody>
          <a:bodyPr wrap="square" rtlCol="0">
            <a:spAutoFit/>
          </a:bodyPr>
          <a:lstStyle/>
          <a:p>
            <a:r>
              <a:rPr lang="en-US" dirty="0"/>
              <a:t>Ultimately, the decision was made to cut off the last three weeks of our dataset as unreliable in general, leaving the above as our 2020 data that our model’s forecast will be compared to.</a:t>
            </a:r>
          </a:p>
        </p:txBody>
      </p:sp>
    </p:spTree>
    <p:extLst>
      <p:ext uri="{BB962C8B-B14F-4D97-AF65-F5344CB8AC3E}">
        <p14:creationId xmlns:p14="http://schemas.microsoft.com/office/powerpoint/2010/main" val="10448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EF7-F361-4EAC-9F5B-A0A2C0C03108}"/>
              </a:ext>
            </a:extLst>
          </p:cNvPr>
          <p:cNvSpPr>
            <a:spLocks noGrp="1"/>
          </p:cNvSpPr>
          <p:nvPr>
            <p:ph type="title"/>
          </p:nvPr>
        </p:nvSpPr>
        <p:spPr>
          <a:xfrm>
            <a:off x="761999" y="559678"/>
            <a:ext cx="5170026" cy="574641"/>
          </a:xfrm>
        </p:spPr>
        <p:txBody>
          <a:bodyPr>
            <a:normAutofit fontScale="90000"/>
          </a:bodyPr>
          <a:lstStyle/>
          <a:p>
            <a:pPr algn="l"/>
            <a:r>
              <a:rPr lang="en-US" sz="2800" dirty="0"/>
              <a:t>How do we handle training data?</a:t>
            </a:r>
          </a:p>
        </p:txBody>
      </p:sp>
      <p:pic>
        <p:nvPicPr>
          <p:cNvPr id="5" name="Picture 4">
            <a:extLst>
              <a:ext uri="{FF2B5EF4-FFF2-40B4-BE49-F238E27FC236}">
                <a16:creationId xmlns:a16="http://schemas.microsoft.com/office/drawing/2014/main" id="{87219E86-E4F9-430E-8A03-6EC59C1C805A}"/>
              </a:ext>
            </a:extLst>
          </p:cNvPr>
          <p:cNvPicPr>
            <a:picLocks noChangeAspect="1"/>
          </p:cNvPicPr>
          <p:nvPr/>
        </p:nvPicPr>
        <p:blipFill>
          <a:blip r:embed="rId2"/>
          <a:stretch>
            <a:fillRect/>
          </a:stretch>
        </p:blipFill>
        <p:spPr>
          <a:xfrm>
            <a:off x="248656" y="1943483"/>
            <a:ext cx="2708977" cy="3923739"/>
          </a:xfrm>
          <a:prstGeom prst="rect">
            <a:avLst/>
          </a:prstGeom>
        </p:spPr>
      </p:pic>
      <p:pic>
        <p:nvPicPr>
          <p:cNvPr id="6" name="Picture 5">
            <a:extLst>
              <a:ext uri="{FF2B5EF4-FFF2-40B4-BE49-F238E27FC236}">
                <a16:creationId xmlns:a16="http://schemas.microsoft.com/office/drawing/2014/main" id="{923B5D7F-7653-4158-8F46-5654A4A52004}"/>
              </a:ext>
            </a:extLst>
          </p:cNvPr>
          <p:cNvPicPr>
            <a:picLocks noChangeAspect="1"/>
          </p:cNvPicPr>
          <p:nvPr/>
        </p:nvPicPr>
        <p:blipFill>
          <a:blip r:embed="rId3"/>
          <a:stretch>
            <a:fillRect/>
          </a:stretch>
        </p:blipFill>
        <p:spPr>
          <a:xfrm>
            <a:off x="2595542" y="3932463"/>
            <a:ext cx="7017887" cy="1853051"/>
          </a:xfrm>
          <a:prstGeom prst="rect">
            <a:avLst/>
          </a:prstGeom>
        </p:spPr>
      </p:pic>
      <p:pic>
        <p:nvPicPr>
          <p:cNvPr id="4" name="Content Placeholder 3">
            <a:extLst>
              <a:ext uri="{FF2B5EF4-FFF2-40B4-BE49-F238E27FC236}">
                <a16:creationId xmlns:a16="http://schemas.microsoft.com/office/drawing/2014/main" id="{805F20A9-0458-4113-907A-692C066A0609}"/>
              </a:ext>
            </a:extLst>
          </p:cNvPr>
          <p:cNvPicPr>
            <a:picLocks noGrp="1" noChangeAspect="1"/>
          </p:cNvPicPr>
          <p:nvPr>
            <p:ph idx="1"/>
          </p:nvPr>
        </p:nvPicPr>
        <p:blipFill>
          <a:blip r:embed="rId4"/>
          <a:stretch>
            <a:fillRect/>
          </a:stretch>
        </p:blipFill>
        <p:spPr>
          <a:xfrm>
            <a:off x="2595542" y="1943483"/>
            <a:ext cx="6860974" cy="1988980"/>
          </a:xfrm>
          <a:prstGeom prst="rect">
            <a:avLst/>
          </a:prstGeom>
        </p:spPr>
      </p:pic>
      <p:sp>
        <p:nvSpPr>
          <p:cNvPr id="7" name="TextBox 6">
            <a:extLst>
              <a:ext uri="{FF2B5EF4-FFF2-40B4-BE49-F238E27FC236}">
                <a16:creationId xmlns:a16="http://schemas.microsoft.com/office/drawing/2014/main" id="{28DEA8E5-3593-413D-AF4C-830CED415E71}"/>
              </a:ext>
            </a:extLst>
          </p:cNvPr>
          <p:cNvSpPr txBox="1"/>
          <p:nvPr/>
        </p:nvSpPr>
        <p:spPr>
          <a:xfrm>
            <a:off x="248656" y="1574151"/>
            <a:ext cx="2567651" cy="369332"/>
          </a:xfrm>
          <a:prstGeom prst="rect">
            <a:avLst/>
          </a:prstGeom>
          <a:noFill/>
        </p:spPr>
        <p:txBody>
          <a:bodyPr wrap="square" rtlCol="0">
            <a:spAutoFit/>
          </a:bodyPr>
          <a:lstStyle/>
          <a:p>
            <a:r>
              <a:rPr lang="en-US" u="sng" dirty="0"/>
              <a:t>Dickey-Fuller edge cases</a:t>
            </a:r>
          </a:p>
        </p:txBody>
      </p:sp>
      <p:sp>
        <p:nvSpPr>
          <p:cNvPr id="8" name="TextBox 7">
            <a:extLst>
              <a:ext uri="{FF2B5EF4-FFF2-40B4-BE49-F238E27FC236}">
                <a16:creationId xmlns:a16="http://schemas.microsoft.com/office/drawing/2014/main" id="{F5E8909E-6FB1-491B-A868-60A9EF2E7955}"/>
              </a:ext>
            </a:extLst>
          </p:cNvPr>
          <p:cNvSpPr txBox="1"/>
          <p:nvPr/>
        </p:nvSpPr>
        <p:spPr>
          <a:xfrm>
            <a:off x="3472405" y="2079412"/>
            <a:ext cx="2054506" cy="369332"/>
          </a:xfrm>
          <a:prstGeom prst="rect">
            <a:avLst/>
          </a:prstGeom>
          <a:noFill/>
        </p:spPr>
        <p:txBody>
          <a:bodyPr wrap="square" rtlCol="0">
            <a:spAutoFit/>
          </a:bodyPr>
          <a:lstStyle/>
          <a:p>
            <a:r>
              <a:rPr lang="en-US" dirty="0"/>
              <a:t>All States</a:t>
            </a:r>
          </a:p>
        </p:txBody>
      </p:sp>
      <p:sp>
        <p:nvSpPr>
          <p:cNvPr id="9" name="TextBox 8">
            <a:extLst>
              <a:ext uri="{FF2B5EF4-FFF2-40B4-BE49-F238E27FC236}">
                <a16:creationId xmlns:a16="http://schemas.microsoft.com/office/drawing/2014/main" id="{92238105-2509-4F8A-8358-B2778B3EF7F9}"/>
              </a:ext>
            </a:extLst>
          </p:cNvPr>
          <p:cNvSpPr txBox="1"/>
          <p:nvPr/>
        </p:nvSpPr>
        <p:spPr>
          <a:xfrm>
            <a:off x="3362446" y="4062714"/>
            <a:ext cx="2066081" cy="369332"/>
          </a:xfrm>
          <a:prstGeom prst="rect">
            <a:avLst/>
          </a:prstGeom>
          <a:noFill/>
        </p:spPr>
        <p:txBody>
          <a:bodyPr wrap="square" rtlCol="0">
            <a:spAutoFit/>
          </a:bodyPr>
          <a:lstStyle/>
          <a:p>
            <a:r>
              <a:rPr lang="en-US" dirty="0"/>
              <a:t>FL</a:t>
            </a:r>
          </a:p>
        </p:txBody>
      </p:sp>
      <p:sp>
        <p:nvSpPr>
          <p:cNvPr id="10" name="TextBox 9">
            <a:extLst>
              <a:ext uri="{FF2B5EF4-FFF2-40B4-BE49-F238E27FC236}">
                <a16:creationId xmlns:a16="http://schemas.microsoft.com/office/drawing/2014/main" id="{D8C732A1-5189-46A5-89C1-2F7BB1BC40DB}"/>
              </a:ext>
            </a:extLst>
          </p:cNvPr>
          <p:cNvSpPr txBox="1"/>
          <p:nvPr/>
        </p:nvSpPr>
        <p:spPr>
          <a:xfrm>
            <a:off x="9560688" y="1943483"/>
            <a:ext cx="2558005" cy="1477328"/>
          </a:xfrm>
          <a:prstGeom prst="rect">
            <a:avLst/>
          </a:prstGeom>
          <a:noFill/>
        </p:spPr>
        <p:txBody>
          <a:bodyPr wrap="square" rtlCol="0">
            <a:spAutoFit/>
          </a:bodyPr>
          <a:lstStyle/>
          <a:p>
            <a:r>
              <a:rPr lang="en-US" dirty="0"/>
              <a:t>Most states, and the country overall, seem stationary, but some would fail a Dickey-Fuller test at sigma = 0.1</a:t>
            </a:r>
          </a:p>
        </p:txBody>
      </p:sp>
      <p:sp>
        <p:nvSpPr>
          <p:cNvPr id="11" name="TextBox 10">
            <a:extLst>
              <a:ext uri="{FF2B5EF4-FFF2-40B4-BE49-F238E27FC236}">
                <a16:creationId xmlns:a16="http://schemas.microsoft.com/office/drawing/2014/main" id="{08393F31-13A3-4FEA-813A-D82D36B555F1}"/>
              </a:ext>
            </a:extLst>
          </p:cNvPr>
          <p:cNvSpPr txBox="1"/>
          <p:nvPr/>
        </p:nvSpPr>
        <p:spPr>
          <a:xfrm>
            <a:off x="9613429" y="4485190"/>
            <a:ext cx="2558004" cy="646331"/>
          </a:xfrm>
          <a:prstGeom prst="rect">
            <a:avLst/>
          </a:prstGeom>
          <a:noFill/>
        </p:spPr>
        <p:txBody>
          <a:bodyPr wrap="square" rtlCol="0">
            <a:spAutoFit/>
          </a:bodyPr>
          <a:lstStyle/>
          <a:p>
            <a:r>
              <a:rPr lang="en-US" dirty="0"/>
              <a:t>Florida fails even a more relaxed sigma = 0.5</a:t>
            </a:r>
          </a:p>
        </p:txBody>
      </p:sp>
    </p:spTree>
    <p:extLst>
      <p:ext uri="{BB962C8B-B14F-4D97-AF65-F5344CB8AC3E}">
        <p14:creationId xmlns:p14="http://schemas.microsoft.com/office/powerpoint/2010/main" val="3795166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E79F-1FB3-4C7F-9984-3EDC50145DB5}"/>
              </a:ext>
            </a:extLst>
          </p:cNvPr>
          <p:cNvSpPr>
            <a:spLocks noGrp="1"/>
          </p:cNvSpPr>
          <p:nvPr>
            <p:ph type="title"/>
          </p:nvPr>
        </p:nvSpPr>
        <p:spPr/>
        <p:txBody>
          <a:bodyPr/>
          <a:lstStyle/>
          <a:p>
            <a:r>
              <a:rPr lang="en-US" dirty="0"/>
              <a:t>What do we train our model on?</a:t>
            </a:r>
          </a:p>
        </p:txBody>
      </p:sp>
      <p:sp>
        <p:nvSpPr>
          <p:cNvPr id="3" name="Content Placeholder 2">
            <a:extLst>
              <a:ext uri="{FF2B5EF4-FFF2-40B4-BE49-F238E27FC236}">
                <a16:creationId xmlns:a16="http://schemas.microsoft.com/office/drawing/2014/main" id="{B22808B0-CC92-4C72-B5FC-424FF0C542D2}"/>
              </a:ext>
            </a:extLst>
          </p:cNvPr>
          <p:cNvSpPr>
            <a:spLocks noGrp="1"/>
          </p:cNvSpPr>
          <p:nvPr>
            <p:ph idx="1"/>
          </p:nvPr>
        </p:nvSpPr>
        <p:spPr/>
        <p:txBody>
          <a:bodyPr/>
          <a:lstStyle/>
          <a:p>
            <a:r>
              <a:rPr lang="en-US" dirty="0"/>
              <a:t>Using one model to forecast all states would miss any dynamics happening at the individual state-level, defeating the purpose of comparison.  Each state needs its own model.</a:t>
            </a:r>
          </a:p>
          <a:p>
            <a:r>
              <a:rPr lang="en-US" dirty="0"/>
              <a:t>However, there would be concerns over consistency if comparing the results of two differently designed models.  </a:t>
            </a:r>
          </a:p>
          <a:p>
            <a:r>
              <a:rPr lang="en-US" dirty="0"/>
              <a:t>Additionally, grid-searching to find the best parameters for each state would be computationally intensive.</a:t>
            </a:r>
          </a:p>
          <a:p>
            <a:r>
              <a:rPr lang="en-US" dirty="0"/>
              <a:t>The decision was made to find tune a model to best predict trends at a national level, then use those parameters to fit on each state’s training data (i.e. death rate prior to 2020).</a:t>
            </a:r>
          </a:p>
        </p:txBody>
      </p:sp>
    </p:spTree>
    <p:extLst>
      <p:ext uri="{BB962C8B-B14F-4D97-AF65-F5344CB8AC3E}">
        <p14:creationId xmlns:p14="http://schemas.microsoft.com/office/powerpoint/2010/main" val="259850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4AB0-12E6-4D76-A25F-7D3A8FFB252C}"/>
              </a:ext>
            </a:extLst>
          </p:cNvPr>
          <p:cNvSpPr>
            <a:spLocks noGrp="1"/>
          </p:cNvSpPr>
          <p:nvPr>
            <p:ph type="title"/>
          </p:nvPr>
        </p:nvSpPr>
        <p:spPr>
          <a:xfrm>
            <a:off x="761999" y="559678"/>
            <a:ext cx="6935165" cy="682048"/>
          </a:xfrm>
        </p:spPr>
        <p:txBody>
          <a:bodyPr>
            <a:normAutofit fontScale="90000"/>
          </a:bodyPr>
          <a:lstStyle/>
          <a:p>
            <a:pPr algn="l"/>
            <a:r>
              <a:rPr lang="en-US" sz="2800" dirty="0"/>
              <a:t>Our training data.  Commence grid-search…</a:t>
            </a:r>
          </a:p>
        </p:txBody>
      </p:sp>
      <p:pic>
        <p:nvPicPr>
          <p:cNvPr id="5" name="Content Placeholder 4">
            <a:extLst>
              <a:ext uri="{FF2B5EF4-FFF2-40B4-BE49-F238E27FC236}">
                <a16:creationId xmlns:a16="http://schemas.microsoft.com/office/drawing/2014/main" id="{9EB76CBB-7AC2-47F1-BBA1-83C418C59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41726"/>
            <a:ext cx="10586859" cy="4270444"/>
          </a:xfrm>
        </p:spPr>
      </p:pic>
    </p:spTree>
    <p:extLst>
      <p:ext uri="{BB962C8B-B14F-4D97-AF65-F5344CB8AC3E}">
        <p14:creationId xmlns:p14="http://schemas.microsoft.com/office/powerpoint/2010/main" val="103715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4AB0-12E6-4D76-A25F-7D3A8FFB252C}"/>
              </a:ext>
            </a:extLst>
          </p:cNvPr>
          <p:cNvSpPr>
            <a:spLocks noGrp="1"/>
          </p:cNvSpPr>
          <p:nvPr>
            <p:ph type="title"/>
          </p:nvPr>
        </p:nvSpPr>
        <p:spPr>
          <a:xfrm>
            <a:off x="761999" y="559678"/>
            <a:ext cx="6935165" cy="682048"/>
          </a:xfrm>
        </p:spPr>
        <p:txBody>
          <a:bodyPr>
            <a:normAutofit/>
          </a:bodyPr>
          <a:lstStyle/>
          <a:p>
            <a:pPr algn="l"/>
            <a:r>
              <a:rPr lang="en-US" sz="2800" dirty="0"/>
              <a:t>50+ hours later…</a:t>
            </a:r>
          </a:p>
        </p:txBody>
      </p:sp>
      <p:pic>
        <p:nvPicPr>
          <p:cNvPr id="5" name="Content Placeholder 4">
            <a:extLst>
              <a:ext uri="{FF2B5EF4-FFF2-40B4-BE49-F238E27FC236}">
                <a16:creationId xmlns:a16="http://schemas.microsoft.com/office/drawing/2014/main" id="{9EB76CBB-7AC2-47F1-BBA1-83C418C59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41726"/>
            <a:ext cx="10586859" cy="4270444"/>
          </a:xfrm>
        </p:spPr>
      </p:pic>
    </p:spTree>
    <p:extLst>
      <p:ext uri="{BB962C8B-B14F-4D97-AF65-F5344CB8AC3E}">
        <p14:creationId xmlns:p14="http://schemas.microsoft.com/office/powerpoint/2010/main" val="516594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C3F5-DFC4-4CC1-9D73-B1DEDFBD1230}"/>
              </a:ext>
            </a:extLst>
          </p:cNvPr>
          <p:cNvSpPr>
            <a:spLocks noGrp="1"/>
          </p:cNvSpPr>
          <p:nvPr>
            <p:ph type="title"/>
          </p:nvPr>
        </p:nvSpPr>
        <p:spPr>
          <a:xfrm>
            <a:off x="762000" y="559678"/>
            <a:ext cx="9591554" cy="516768"/>
          </a:xfrm>
        </p:spPr>
        <p:txBody>
          <a:bodyPr>
            <a:normAutofit/>
          </a:bodyPr>
          <a:lstStyle/>
          <a:p>
            <a:pPr algn="l"/>
            <a:r>
              <a:rPr lang="en-US" sz="2800" dirty="0"/>
              <a:t>50+ hours later…</a:t>
            </a:r>
          </a:p>
        </p:txBody>
      </p:sp>
      <p:pic>
        <p:nvPicPr>
          <p:cNvPr id="5" name="Content Placeholder 4">
            <a:extLst>
              <a:ext uri="{FF2B5EF4-FFF2-40B4-BE49-F238E27FC236}">
                <a16:creationId xmlns:a16="http://schemas.microsoft.com/office/drawing/2014/main" id="{A3493253-C09B-4557-825F-6F88715C8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191" y="1213657"/>
            <a:ext cx="10192635" cy="4298513"/>
          </a:xfrm>
        </p:spPr>
      </p:pic>
    </p:spTree>
    <p:extLst>
      <p:ext uri="{BB962C8B-B14F-4D97-AF65-F5344CB8AC3E}">
        <p14:creationId xmlns:p14="http://schemas.microsoft.com/office/powerpoint/2010/main" val="124333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C3F5-DFC4-4CC1-9D73-B1DEDFBD1230}"/>
              </a:ext>
            </a:extLst>
          </p:cNvPr>
          <p:cNvSpPr>
            <a:spLocks noGrp="1"/>
          </p:cNvSpPr>
          <p:nvPr>
            <p:ph type="title"/>
          </p:nvPr>
        </p:nvSpPr>
        <p:spPr>
          <a:xfrm>
            <a:off x="762000" y="559678"/>
            <a:ext cx="9591554" cy="516768"/>
          </a:xfrm>
        </p:spPr>
        <p:txBody>
          <a:bodyPr>
            <a:normAutofit/>
          </a:bodyPr>
          <a:lstStyle/>
          <a:p>
            <a:pPr algn="l"/>
            <a:r>
              <a:rPr lang="en-US" sz="2800" dirty="0"/>
              <a:t>50+ hours later…</a:t>
            </a:r>
          </a:p>
        </p:txBody>
      </p:sp>
      <p:pic>
        <p:nvPicPr>
          <p:cNvPr id="5" name="Content Placeholder 4">
            <a:extLst>
              <a:ext uri="{FF2B5EF4-FFF2-40B4-BE49-F238E27FC236}">
                <a16:creationId xmlns:a16="http://schemas.microsoft.com/office/drawing/2014/main" id="{A3493253-C09B-4557-825F-6F88715C8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191" y="1213657"/>
            <a:ext cx="10192635" cy="4298513"/>
          </a:xfrm>
        </p:spPr>
      </p:pic>
      <p:sp>
        <p:nvSpPr>
          <p:cNvPr id="3" name="TextBox 2">
            <a:extLst>
              <a:ext uri="{FF2B5EF4-FFF2-40B4-BE49-F238E27FC236}">
                <a16:creationId xmlns:a16="http://schemas.microsoft.com/office/drawing/2014/main" id="{40E84614-C421-4019-B7A4-40C26786835D}"/>
              </a:ext>
            </a:extLst>
          </p:cNvPr>
          <p:cNvSpPr txBox="1"/>
          <p:nvPr/>
        </p:nvSpPr>
        <p:spPr>
          <a:xfrm>
            <a:off x="5254907" y="5573209"/>
            <a:ext cx="5822066" cy="646331"/>
          </a:xfrm>
          <a:prstGeom prst="rect">
            <a:avLst/>
          </a:prstGeom>
          <a:noFill/>
        </p:spPr>
        <p:txBody>
          <a:bodyPr wrap="square" rtlCol="0">
            <a:spAutoFit/>
          </a:bodyPr>
          <a:lstStyle/>
          <a:p>
            <a:r>
              <a:rPr lang="en-US" dirty="0"/>
              <a:t>An Arima model order (3, 1, 1) with a seasonal component of order (3, 1, 0) received our best AIC score*</a:t>
            </a:r>
          </a:p>
        </p:txBody>
      </p:sp>
      <p:sp>
        <p:nvSpPr>
          <p:cNvPr id="4" name="TextBox 3">
            <a:extLst>
              <a:ext uri="{FF2B5EF4-FFF2-40B4-BE49-F238E27FC236}">
                <a16:creationId xmlns:a16="http://schemas.microsoft.com/office/drawing/2014/main" id="{5444A49B-F1E7-4773-BE36-359A56419E8B}"/>
              </a:ext>
            </a:extLst>
          </p:cNvPr>
          <p:cNvSpPr txBox="1"/>
          <p:nvPr/>
        </p:nvSpPr>
        <p:spPr>
          <a:xfrm>
            <a:off x="5254907" y="6175094"/>
            <a:ext cx="5822066" cy="646331"/>
          </a:xfrm>
          <a:prstGeom prst="rect">
            <a:avLst/>
          </a:prstGeom>
          <a:noFill/>
        </p:spPr>
        <p:txBody>
          <a:bodyPr wrap="square" rtlCol="0">
            <a:spAutoFit/>
          </a:bodyPr>
          <a:lstStyle/>
          <a:p>
            <a:r>
              <a:rPr lang="en-US" sz="1200" i="1" dirty="0"/>
              <a:t>* some models did in fact score slightly better, but as they received convergence warnings and had features scored with concerningly high p-values for significance, they were discarded</a:t>
            </a:r>
          </a:p>
        </p:txBody>
      </p:sp>
    </p:spTree>
    <p:extLst>
      <p:ext uri="{BB962C8B-B14F-4D97-AF65-F5344CB8AC3E}">
        <p14:creationId xmlns:p14="http://schemas.microsoft.com/office/powerpoint/2010/main" val="922644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1F61-0575-4EE4-82B8-6B44D96DB814}"/>
              </a:ext>
            </a:extLst>
          </p:cNvPr>
          <p:cNvSpPr>
            <a:spLocks noGrp="1"/>
          </p:cNvSpPr>
          <p:nvPr>
            <p:ph type="title"/>
          </p:nvPr>
        </p:nvSpPr>
        <p:spPr/>
        <p:txBody>
          <a:bodyPr/>
          <a:lstStyle/>
          <a:p>
            <a:r>
              <a:rPr lang="en-US" dirty="0"/>
              <a:t>Converting forecasts into a parameter of interest</a:t>
            </a:r>
          </a:p>
        </p:txBody>
      </p:sp>
      <p:sp>
        <p:nvSpPr>
          <p:cNvPr id="3" name="Content Placeholder 2">
            <a:extLst>
              <a:ext uri="{FF2B5EF4-FFF2-40B4-BE49-F238E27FC236}">
                <a16:creationId xmlns:a16="http://schemas.microsoft.com/office/drawing/2014/main" id="{80CEC797-E5D0-45CA-B8A5-1178A6E9A21F}"/>
              </a:ext>
            </a:extLst>
          </p:cNvPr>
          <p:cNvSpPr>
            <a:spLocks noGrp="1"/>
          </p:cNvSpPr>
          <p:nvPr>
            <p:ph idx="1"/>
          </p:nvPr>
        </p:nvSpPr>
        <p:spPr/>
        <p:txBody>
          <a:bodyPr/>
          <a:lstStyle/>
          <a:p>
            <a:r>
              <a:rPr lang="en-US" dirty="0"/>
              <a:t>A model with the parameters above was fit to each state’s weekly death rate data for the year, and this model was then used to forecast the data for 2020 as far as the data that we do have was deemed reliable enough.</a:t>
            </a:r>
          </a:p>
          <a:p>
            <a:r>
              <a:rPr lang="en-US" dirty="0"/>
              <a:t>The mean of each state’s residuals was then calculated, deriving the target metric for each state, termed Death Rate Change (or DRC).</a:t>
            </a:r>
          </a:p>
        </p:txBody>
      </p:sp>
    </p:spTree>
    <p:extLst>
      <p:ext uri="{BB962C8B-B14F-4D97-AF65-F5344CB8AC3E}">
        <p14:creationId xmlns:p14="http://schemas.microsoft.com/office/powerpoint/2010/main" val="412082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1C50-8B7E-49F2-852F-4B6280FE9816}"/>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C77AA76A-E57D-4164-8802-0F34C7512F62}"/>
              </a:ext>
            </a:extLst>
          </p:cNvPr>
          <p:cNvPicPr>
            <a:picLocks noGrp="1" noChangeAspect="1"/>
          </p:cNvPicPr>
          <p:nvPr>
            <p:ph idx="1"/>
          </p:nvPr>
        </p:nvPicPr>
        <p:blipFill>
          <a:blip r:embed="rId2"/>
          <a:stretch>
            <a:fillRect/>
          </a:stretch>
        </p:blipFill>
        <p:spPr>
          <a:xfrm>
            <a:off x="5401374" y="1"/>
            <a:ext cx="2058342" cy="6858000"/>
          </a:xfrm>
          <a:prstGeom prst="rect">
            <a:avLst/>
          </a:prstGeom>
        </p:spPr>
      </p:pic>
      <p:pic>
        <p:nvPicPr>
          <p:cNvPr id="5" name="Picture 4">
            <a:extLst>
              <a:ext uri="{FF2B5EF4-FFF2-40B4-BE49-F238E27FC236}">
                <a16:creationId xmlns:a16="http://schemas.microsoft.com/office/drawing/2014/main" id="{26940503-44E2-4A2D-B675-761795E4090E}"/>
              </a:ext>
            </a:extLst>
          </p:cNvPr>
          <p:cNvPicPr>
            <a:picLocks noChangeAspect="1"/>
          </p:cNvPicPr>
          <p:nvPr/>
        </p:nvPicPr>
        <p:blipFill>
          <a:blip r:embed="rId3"/>
          <a:stretch>
            <a:fillRect/>
          </a:stretch>
        </p:blipFill>
        <p:spPr>
          <a:xfrm>
            <a:off x="8288249" y="461850"/>
            <a:ext cx="1030314" cy="6396150"/>
          </a:xfrm>
          <a:prstGeom prst="rect">
            <a:avLst/>
          </a:prstGeom>
        </p:spPr>
      </p:pic>
      <p:cxnSp>
        <p:nvCxnSpPr>
          <p:cNvPr id="12" name="Connector: Elbow 11">
            <a:extLst>
              <a:ext uri="{FF2B5EF4-FFF2-40B4-BE49-F238E27FC236}">
                <a16:creationId xmlns:a16="http://schemas.microsoft.com/office/drawing/2014/main" id="{088D078C-9323-45AA-9D33-A4373A12074E}"/>
              </a:ext>
            </a:extLst>
          </p:cNvPr>
          <p:cNvCxnSpPr>
            <a:cxnSpLocks/>
          </p:cNvCxnSpPr>
          <p:nvPr/>
        </p:nvCxnSpPr>
        <p:spPr>
          <a:xfrm flipV="1">
            <a:off x="7600325" y="601882"/>
            <a:ext cx="640080" cy="6126480"/>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8C1F5A3-C628-4AD7-9D56-A7B065027530}"/>
              </a:ext>
            </a:extLst>
          </p:cNvPr>
          <p:cNvSpPr txBox="1"/>
          <p:nvPr/>
        </p:nvSpPr>
        <p:spPr>
          <a:xfrm>
            <a:off x="1921397" y="2790428"/>
            <a:ext cx="3188825" cy="1754326"/>
          </a:xfrm>
          <a:prstGeom prst="rect">
            <a:avLst/>
          </a:prstGeom>
          <a:noFill/>
        </p:spPr>
        <p:txBody>
          <a:bodyPr wrap="square" rtlCol="0">
            <a:spAutoFit/>
          </a:bodyPr>
          <a:lstStyle/>
          <a:p>
            <a:r>
              <a:rPr lang="en-US" dirty="0"/>
              <a:t>Taking out the two cities (NYC and DC), exactly half of US states experienced fewer reported fatalities from all causes so far in 2020 than our model forecast.</a:t>
            </a:r>
          </a:p>
        </p:txBody>
      </p:sp>
    </p:spTree>
    <p:extLst>
      <p:ext uri="{BB962C8B-B14F-4D97-AF65-F5344CB8AC3E}">
        <p14:creationId xmlns:p14="http://schemas.microsoft.com/office/powerpoint/2010/main" val="147055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CFEF-DBE7-453A-8203-AEA2AE864821}"/>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575AB6ED-14BF-4B8F-9E20-0F515B8696E9}"/>
              </a:ext>
            </a:extLst>
          </p:cNvPr>
          <p:cNvSpPr>
            <a:spLocks noGrp="1"/>
          </p:cNvSpPr>
          <p:nvPr>
            <p:ph idx="1"/>
          </p:nvPr>
        </p:nvSpPr>
        <p:spPr/>
        <p:txBody>
          <a:bodyPr/>
          <a:lstStyle/>
          <a:p>
            <a:r>
              <a:rPr lang="en-US" dirty="0"/>
              <a:t>The 2020 covid-19 outbreak has killed over 100,000 Americans, by official estimates.</a:t>
            </a:r>
          </a:p>
          <a:p>
            <a:r>
              <a:rPr lang="en-US" dirty="0"/>
              <a:t>The ensuing lockdown has led to the loss of over 36.5 million jobs.</a:t>
            </a:r>
          </a:p>
          <a:p>
            <a:r>
              <a:rPr lang="en-US" dirty="0"/>
              <a:t>Both of these presumably have large-scale ripple effects, making an accounting of the full consequences, their analysis, and the relative risk assessment of different policy approaches difficult.</a:t>
            </a:r>
          </a:p>
          <a:p>
            <a:endParaRPr lang="en-US" dirty="0"/>
          </a:p>
        </p:txBody>
      </p:sp>
      <p:pic>
        <p:nvPicPr>
          <p:cNvPr id="4" name="Content Placeholder 3">
            <a:extLst>
              <a:ext uri="{FF2B5EF4-FFF2-40B4-BE49-F238E27FC236}">
                <a16:creationId xmlns:a16="http://schemas.microsoft.com/office/drawing/2014/main" id="{5AB31D3D-1C9F-4406-AA1C-92CF85F1822D}"/>
              </a:ext>
            </a:extLst>
          </p:cNvPr>
          <p:cNvPicPr>
            <a:picLocks noChangeAspect="1"/>
          </p:cNvPicPr>
          <p:nvPr/>
        </p:nvPicPr>
        <p:blipFill>
          <a:blip r:embed="rId2"/>
          <a:stretch>
            <a:fillRect/>
          </a:stretch>
        </p:blipFill>
        <p:spPr>
          <a:xfrm>
            <a:off x="1010050" y="3887326"/>
            <a:ext cx="6248400" cy="771303"/>
          </a:xfrm>
          <a:prstGeom prst="rect">
            <a:avLst/>
          </a:prstGeom>
        </p:spPr>
      </p:pic>
      <p:pic>
        <p:nvPicPr>
          <p:cNvPr id="5" name="Picture 4">
            <a:extLst>
              <a:ext uri="{FF2B5EF4-FFF2-40B4-BE49-F238E27FC236}">
                <a16:creationId xmlns:a16="http://schemas.microsoft.com/office/drawing/2014/main" id="{19616F55-5681-4FEF-8E74-95F941A4FFFE}"/>
              </a:ext>
            </a:extLst>
          </p:cNvPr>
          <p:cNvPicPr>
            <a:picLocks noChangeAspect="1"/>
          </p:cNvPicPr>
          <p:nvPr/>
        </p:nvPicPr>
        <p:blipFill>
          <a:blip r:embed="rId3"/>
          <a:stretch>
            <a:fillRect/>
          </a:stretch>
        </p:blipFill>
        <p:spPr>
          <a:xfrm>
            <a:off x="227621" y="3863038"/>
            <a:ext cx="782429" cy="795591"/>
          </a:xfrm>
          <a:prstGeom prst="rect">
            <a:avLst/>
          </a:prstGeom>
        </p:spPr>
      </p:pic>
      <p:pic>
        <p:nvPicPr>
          <p:cNvPr id="6" name="Picture 5">
            <a:extLst>
              <a:ext uri="{FF2B5EF4-FFF2-40B4-BE49-F238E27FC236}">
                <a16:creationId xmlns:a16="http://schemas.microsoft.com/office/drawing/2014/main" id="{1035629A-36B2-4185-95E8-5A8F1BED3A92}"/>
              </a:ext>
            </a:extLst>
          </p:cNvPr>
          <p:cNvPicPr>
            <a:picLocks noChangeAspect="1"/>
          </p:cNvPicPr>
          <p:nvPr/>
        </p:nvPicPr>
        <p:blipFill>
          <a:blip r:embed="rId4"/>
          <a:stretch>
            <a:fillRect/>
          </a:stretch>
        </p:blipFill>
        <p:spPr>
          <a:xfrm>
            <a:off x="4538033" y="5238881"/>
            <a:ext cx="6591871" cy="883997"/>
          </a:xfrm>
          <a:prstGeom prst="rect">
            <a:avLst/>
          </a:prstGeom>
        </p:spPr>
      </p:pic>
      <p:pic>
        <p:nvPicPr>
          <p:cNvPr id="7" name="Picture 6">
            <a:extLst>
              <a:ext uri="{FF2B5EF4-FFF2-40B4-BE49-F238E27FC236}">
                <a16:creationId xmlns:a16="http://schemas.microsoft.com/office/drawing/2014/main" id="{92CE13CA-5042-4484-8737-D131A9E32E24}"/>
              </a:ext>
            </a:extLst>
          </p:cNvPr>
          <p:cNvPicPr>
            <a:picLocks noChangeAspect="1"/>
          </p:cNvPicPr>
          <p:nvPr/>
        </p:nvPicPr>
        <p:blipFill>
          <a:blip r:embed="rId5"/>
          <a:stretch>
            <a:fillRect/>
          </a:stretch>
        </p:blipFill>
        <p:spPr>
          <a:xfrm>
            <a:off x="4542950" y="4793072"/>
            <a:ext cx="1425063" cy="445809"/>
          </a:xfrm>
          <a:prstGeom prst="rect">
            <a:avLst/>
          </a:prstGeom>
        </p:spPr>
      </p:pic>
    </p:spTree>
    <p:extLst>
      <p:ext uri="{BB962C8B-B14F-4D97-AF65-F5344CB8AC3E}">
        <p14:creationId xmlns:p14="http://schemas.microsoft.com/office/powerpoint/2010/main" val="229663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53DB5F0-4249-4A52-A4A1-99BB575E58FD}"/>
              </a:ext>
            </a:extLst>
          </p:cNvPr>
          <p:cNvSpPr/>
          <p:nvPr/>
        </p:nvSpPr>
        <p:spPr>
          <a:xfrm>
            <a:off x="3139629" y="0"/>
            <a:ext cx="8583509" cy="12943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093A2-C9CD-4883-9ED3-FB4EF08B4A31}"/>
              </a:ext>
            </a:extLst>
          </p:cNvPr>
          <p:cNvSpPr>
            <a:spLocks noGrp="1"/>
          </p:cNvSpPr>
          <p:nvPr>
            <p:ph type="title"/>
          </p:nvPr>
        </p:nvSpPr>
        <p:spPr>
          <a:xfrm>
            <a:off x="7889232" y="79954"/>
            <a:ext cx="3833906" cy="920173"/>
          </a:xfrm>
        </p:spPr>
        <p:txBody>
          <a:bodyPr/>
          <a:lstStyle/>
          <a:p>
            <a:r>
              <a:rPr lang="en-US" dirty="0"/>
              <a:t>Results</a:t>
            </a:r>
          </a:p>
        </p:txBody>
      </p:sp>
      <p:pic>
        <p:nvPicPr>
          <p:cNvPr id="5" name="Content Placeholder 4">
            <a:extLst>
              <a:ext uri="{FF2B5EF4-FFF2-40B4-BE49-F238E27FC236}">
                <a16:creationId xmlns:a16="http://schemas.microsoft.com/office/drawing/2014/main" id="{05259D99-956D-4B76-BB95-F8C10A84B8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2607" y="1206595"/>
            <a:ext cx="8800531" cy="4785170"/>
          </a:xfrm>
        </p:spPr>
      </p:pic>
      <p:pic>
        <p:nvPicPr>
          <p:cNvPr id="7" name="Picture 6">
            <a:extLst>
              <a:ext uri="{FF2B5EF4-FFF2-40B4-BE49-F238E27FC236}">
                <a16:creationId xmlns:a16="http://schemas.microsoft.com/office/drawing/2014/main" id="{23378CE6-3A9E-4A97-A38B-A81BD3D6B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010" y="4640443"/>
            <a:ext cx="1846997" cy="1366807"/>
          </a:xfrm>
          <a:prstGeom prst="rect">
            <a:avLst/>
          </a:prstGeom>
        </p:spPr>
      </p:pic>
      <p:pic>
        <p:nvPicPr>
          <p:cNvPr id="9" name="Picture 8">
            <a:extLst>
              <a:ext uri="{FF2B5EF4-FFF2-40B4-BE49-F238E27FC236}">
                <a16:creationId xmlns:a16="http://schemas.microsoft.com/office/drawing/2014/main" id="{18614E17-B5C4-4BBD-B0FA-BA7585A67B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090" y="5248751"/>
            <a:ext cx="1009738" cy="743014"/>
          </a:xfrm>
          <a:prstGeom prst="rect">
            <a:avLst/>
          </a:prstGeom>
        </p:spPr>
      </p:pic>
      <p:pic>
        <p:nvPicPr>
          <p:cNvPr id="11" name="Picture 10">
            <a:extLst>
              <a:ext uri="{FF2B5EF4-FFF2-40B4-BE49-F238E27FC236}">
                <a16:creationId xmlns:a16="http://schemas.microsoft.com/office/drawing/2014/main" id="{E8BE31CC-601F-4726-BDA0-C9A82B47FD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7446" y="5635743"/>
            <a:ext cx="1281680" cy="356022"/>
          </a:xfrm>
          <a:prstGeom prst="rect">
            <a:avLst/>
          </a:prstGeom>
        </p:spPr>
      </p:pic>
      <p:pic>
        <p:nvPicPr>
          <p:cNvPr id="14" name="Picture 13">
            <a:extLst>
              <a:ext uri="{FF2B5EF4-FFF2-40B4-BE49-F238E27FC236}">
                <a16:creationId xmlns:a16="http://schemas.microsoft.com/office/drawing/2014/main" id="{E3D1F67B-302D-4FE6-A5ED-39130C2ED162}"/>
              </a:ext>
            </a:extLst>
          </p:cNvPr>
          <p:cNvPicPr>
            <a:picLocks noChangeAspect="1"/>
          </p:cNvPicPr>
          <p:nvPr/>
        </p:nvPicPr>
        <p:blipFill>
          <a:blip r:embed="rId6"/>
          <a:stretch>
            <a:fillRect/>
          </a:stretch>
        </p:blipFill>
        <p:spPr>
          <a:xfrm>
            <a:off x="69771" y="0"/>
            <a:ext cx="3069858" cy="6198233"/>
          </a:xfrm>
          <a:prstGeom prst="rect">
            <a:avLst/>
          </a:prstGeom>
        </p:spPr>
      </p:pic>
      <p:sp>
        <p:nvSpPr>
          <p:cNvPr id="15" name="Rectangle 14">
            <a:extLst>
              <a:ext uri="{FF2B5EF4-FFF2-40B4-BE49-F238E27FC236}">
                <a16:creationId xmlns:a16="http://schemas.microsoft.com/office/drawing/2014/main" id="{C6CA269C-4048-4620-843E-0A9040F02129}"/>
              </a:ext>
            </a:extLst>
          </p:cNvPr>
          <p:cNvSpPr/>
          <p:nvPr/>
        </p:nvSpPr>
        <p:spPr>
          <a:xfrm>
            <a:off x="2835797" y="0"/>
            <a:ext cx="86810" cy="6117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C3EF48F-F02C-4FD4-9802-94950F0CC753}"/>
              </a:ext>
            </a:extLst>
          </p:cNvPr>
          <p:cNvPicPr>
            <a:picLocks noChangeAspect="1"/>
          </p:cNvPicPr>
          <p:nvPr/>
        </p:nvPicPr>
        <p:blipFill>
          <a:blip r:embed="rId7"/>
          <a:stretch>
            <a:fillRect/>
          </a:stretch>
        </p:blipFill>
        <p:spPr>
          <a:xfrm>
            <a:off x="1326956" y="4364607"/>
            <a:ext cx="2336825" cy="1436175"/>
          </a:xfrm>
          <a:prstGeom prst="rect">
            <a:avLst/>
          </a:prstGeom>
        </p:spPr>
      </p:pic>
      <p:sp>
        <p:nvSpPr>
          <p:cNvPr id="20" name="Rectangle 19">
            <a:extLst>
              <a:ext uri="{FF2B5EF4-FFF2-40B4-BE49-F238E27FC236}">
                <a16:creationId xmlns:a16="http://schemas.microsoft.com/office/drawing/2014/main" id="{1F09E125-7099-464D-A083-18A93A0FA1B0}"/>
              </a:ext>
            </a:extLst>
          </p:cNvPr>
          <p:cNvSpPr/>
          <p:nvPr/>
        </p:nvSpPr>
        <p:spPr>
          <a:xfrm>
            <a:off x="3139629" y="5991765"/>
            <a:ext cx="8583509" cy="2064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692CD91-8F03-4145-BB54-00D34C16AE94}"/>
              </a:ext>
            </a:extLst>
          </p:cNvPr>
          <p:cNvSpPr txBox="1"/>
          <p:nvPr/>
        </p:nvSpPr>
        <p:spPr>
          <a:xfrm>
            <a:off x="2458714" y="866235"/>
            <a:ext cx="2037144" cy="461665"/>
          </a:xfrm>
          <a:prstGeom prst="rect">
            <a:avLst/>
          </a:prstGeom>
          <a:noFill/>
        </p:spPr>
        <p:txBody>
          <a:bodyPr wrap="square" rtlCol="0">
            <a:spAutoFit/>
          </a:bodyPr>
          <a:lstStyle/>
          <a:p>
            <a:r>
              <a:rPr lang="en-US" sz="1200" dirty="0"/>
              <a:t>Only two cities in our data set (for comparison)</a:t>
            </a:r>
          </a:p>
        </p:txBody>
      </p:sp>
      <p:cxnSp>
        <p:nvCxnSpPr>
          <p:cNvPr id="26" name="Straight Connector 25">
            <a:extLst>
              <a:ext uri="{FF2B5EF4-FFF2-40B4-BE49-F238E27FC236}">
                <a16:creationId xmlns:a16="http://schemas.microsoft.com/office/drawing/2014/main" id="{16832F48-7B0C-43A1-97BD-4301E7F7F1D8}"/>
              </a:ext>
            </a:extLst>
          </p:cNvPr>
          <p:cNvCxnSpPr/>
          <p:nvPr/>
        </p:nvCxnSpPr>
        <p:spPr>
          <a:xfrm flipV="1">
            <a:off x="3139629" y="393539"/>
            <a:ext cx="0" cy="472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F4D61F-C742-4337-B41A-91129BB08B9E}"/>
              </a:ext>
            </a:extLst>
          </p:cNvPr>
          <p:cNvCxnSpPr/>
          <p:nvPr/>
        </p:nvCxnSpPr>
        <p:spPr>
          <a:xfrm flipH="1">
            <a:off x="2835797" y="410901"/>
            <a:ext cx="303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14EA0B-CF00-4DB2-A78A-850F5F5A8174}"/>
              </a:ext>
            </a:extLst>
          </p:cNvPr>
          <p:cNvCxnSpPr>
            <a:stCxn id="21" idx="1"/>
          </p:cNvCxnSpPr>
          <p:nvPr/>
        </p:nvCxnSpPr>
        <p:spPr>
          <a:xfrm flipH="1">
            <a:off x="1261641" y="1097068"/>
            <a:ext cx="1197073" cy="10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DF13A3B-DA2E-4275-A9AD-042688567D78}"/>
              </a:ext>
            </a:extLst>
          </p:cNvPr>
          <p:cNvSpPr txBox="1"/>
          <p:nvPr/>
        </p:nvSpPr>
        <p:spPr>
          <a:xfrm>
            <a:off x="3146322" y="5404814"/>
            <a:ext cx="765256" cy="215444"/>
          </a:xfrm>
          <a:prstGeom prst="rect">
            <a:avLst/>
          </a:prstGeom>
          <a:noFill/>
        </p:spPr>
        <p:txBody>
          <a:bodyPr wrap="square" rtlCol="0">
            <a:spAutoFit/>
          </a:bodyPr>
          <a:lstStyle/>
          <a:p>
            <a:r>
              <a:rPr lang="en-US" sz="800" dirty="0"/>
              <a:t>NYC</a:t>
            </a:r>
          </a:p>
        </p:txBody>
      </p:sp>
      <p:sp>
        <p:nvSpPr>
          <p:cNvPr id="32" name="TextBox 31">
            <a:extLst>
              <a:ext uri="{FF2B5EF4-FFF2-40B4-BE49-F238E27FC236}">
                <a16:creationId xmlns:a16="http://schemas.microsoft.com/office/drawing/2014/main" id="{B97CBB03-DB50-4730-9551-7735BCDFC223}"/>
              </a:ext>
            </a:extLst>
          </p:cNvPr>
          <p:cNvSpPr txBox="1"/>
          <p:nvPr/>
        </p:nvSpPr>
        <p:spPr>
          <a:xfrm>
            <a:off x="2372810" y="4490977"/>
            <a:ext cx="1140106" cy="830997"/>
          </a:xfrm>
          <a:prstGeom prst="rect">
            <a:avLst/>
          </a:prstGeom>
          <a:noFill/>
        </p:spPr>
        <p:txBody>
          <a:bodyPr wrap="square" rtlCol="0">
            <a:spAutoFit/>
          </a:bodyPr>
          <a:lstStyle/>
          <a:p>
            <a:r>
              <a:rPr lang="en-US" sz="1200" dirty="0"/>
              <a:t>Excepting NYC, data is normally distributed</a:t>
            </a:r>
          </a:p>
        </p:txBody>
      </p:sp>
      <p:sp>
        <p:nvSpPr>
          <p:cNvPr id="33" name="TextBox 32">
            <a:extLst>
              <a:ext uri="{FF2B5EF4-FFF2-40B4-BE49-F238E27FC236}">
                <a16:creationId xmlns:a16="http://schemas.microsoft.com/office/drawing/2014/main" id="{CF5F9D2F-06BA-4108-BAD8-3E5F01CE52B0}"/>
              </a:ext>
            </a:extLst>
          </p:cNvPr>
          <p:cNvSpPr txBox="1"/>
          <p:nvPr/>
        </p:nvSpPr>
        <p:spPr>
          <a:xfrm>
            <a:off x="3512915" y="324091"/>
            <a:ext cx="4948177" cy="369332"/>
          </a:xfrm>
          <a:prstGeom prst="rect">
            <a:avLst/>
          </a:prstGeom>
          <a:noFill/>
        </p:spPr>
        <p:txBody>
          <a:bodyPr wrap="square" rtlCol="0">
            <a:spAutoFit/>
          </a:bodyPr>
          <a:lstStyle/>
          <a:p>
            <a:r>
              <a:rPr lang="en-US" dirty="0"/>
              <a:t>Death Rate Change, per million population, US</a:t>
            </a:r>
          </a:p>
        </p:txBody>
      </p:sp>
    </p:spTree>
    <p:extLst>
      <p:ext uri="{BB962C8B-B14F-4D97-AF65-F5344CB8AC3E}">
        <p14:creationId xmlns:p14="http://schemas.microsoft.com/office/powerpoint/2010/main" val="1721627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D904-73FB-4F9C-B7AC-29E8463A7FAE}"/>
              </a:ext>
            </a:extLst>
          </p:cNvPr>
          <p:cNvSpPr>
            <a:spLocks noGrp="1"/>
          </p:cNvSpPr>
          <p:nvPr>
            <p:ph type="title"/>
          </p:nvPr>
        </p:nvSpPr>
        <p:spPr>
          <a:xfrm>
            <a:off x="1135283" y="952754"/>
            <a:ext cx="9921433" cy="4952492"/>
          </a:xfrm>
        </p:spPr>
        <p:txBody>
          <a:bodyPr/>
          <a:lstStyle/>
          <a:p>
            <a:pPr algn="ctr"/>
            <a:br>
              <a:rPr lang="en-US" dirty="0"/>
            </a:br>
            <a:br>
              <a:rPr lang="en-US" dirty="0"/>
            </a:br>
            <a:r>
              <a:rPr lang="en-US" dirty="0"/>
              <a:t>Part Two</a:t>
            </a:r>
            <a:br>
              <a:rPr lang="en-US" dirty="0"/>
            </a:br>
            <a:br>
              <a:rPr lang="en-US" dirty="0"/>
            </a:br>
            <a:r>
              <a:rPr lang="en-US" dirty="0"/>
              <a:t>Regression Modeling</a:t>
            </a:r>
          </a:p>
        </p:txBody>
      </p:sp>
    </p:spTree>
    <p:extLst>
      <p:ext uri="{BB962C8B-B14F-4D97-AF65-F5344CB8AC3E}">
        <p14:creationId xmlns:p14="http://schemas.microsoft.com/office/powerpoint/2010/main" val="143040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3B88-E282-4DE1-B3BD-EC0C9D4BE8BA}"/>
              </a:ext>
            </a:extLst>
          </p:cNvPr>
          <p:cNvSpPr>
            <a:spLocks noGrp="1"/>
          </p:cNvSpPr>
          <p:nvPr>
            <p:ph type="title"/>
          </p:nvPr>
        </p:nvSpPr>
        <p:spPr/>
        <p:txBody>
          <a:bodyPr/>
          <a:lstStyle/>
          <a:p>
            <a:r>
              <a:rPr lang="en-US" dirty="0"/>
              <a:t>The data, revisited</a:t>
            </a:r>
          </a:p>
        </p:txBody>
      </p:sp>
      <p:sp>
        <p:nvSpPr>
          <p:cNvPr id="3" name="Content Placeholder 2">
            <a:extLst>
              <a:ext uri="{FF2B5EF4-FFF2-40B4-BE49-F238E27FC236}">
                <a16:creationId xmlns:a16="http://schemas.microsoft.com/office/drawing/2014/main" id="{08533801-5089-444D-B9DE-71082924A51A}"/>
              </a:ext>
            </a:extLst>
          </p:cNvPr>
          <p:cNvSpPr>
            <a:spLocks noGrp="1"/>
          </p:cNvSpPr>
          <p:nvPr>
            <p:ph idx="1"/>
          </p:nvPr>
        </p:nvSpPr>
        <p:spPr/>
        <p:txBody>
          <a:bodyPr/>
          <a:lstStyle/>
          <a:p>
            <a:pPr marL="0" indent="0">
              <a:buNone/>
            </a:pPr>
            <a:r>
              <a:rPr lang="en-US" dirty="0"/>
              <a:t>Key metrics that might explain a state’s resilience or vulnerability to a health crisis, or that have been heard explained as such, were gathered from government or journalistic sources cited at the end of this slideshow.  Initial features:</a:t>
            </a:r>
          </a:p>
          <a:p>
            <a:pPr marL="0" indent="0">
              <a:buNone/>
            </a:pPr>
            <a:endParaRPr lang="en-US" dirty="0"/>
          </a:p>
          <a:p>
            <a:r>
              <a:rPr lang="en-US" sz="1600" dirty="0"/>
              <a:t>Median Household Income</a:t>
            </a:r>
          </a:p>
          <a:p>
            <a:r>
              <a:rPr lang="en-US" sz="1600" dirty="0"/>
              <a:t>Median Age</a:t>
            </a:r>
          </a:p>
          <a:p>
            <a:r>
              <a:rPr lang="en-US" sz="1600" dirty="0"/>
              <a:t>Population Density</a:t>
            </a:r>
          </a:p>
          <a:p>
            <a:r>
              <a:rPr lang="en-US" sz="1600" dirty="0"/>
              <a:t>Latitude/Longitude</a:t>
            </a:r>
          </a:p>
          <a:p>
            <a:r>
              <a:rPr lang="en-US" sz="1600" dirty="0"/>
              <a:t>% Population Un-Insured, under 65</a:t>
            </a:r>
          </a:p>
          <a:p>
            <a:r>
              <a:rPr lang="en-US" sz="1600" dirty="0"/>
              <a:t>Political Party of Governor</a:t>
            </a:r>
          </a:p>
          <a:p>
            <a:r>
              <a:rPr lang="en-US" sz="1600" dirty="0"/>
              <a:t>Proportion of time under stay-at-home order</a:t>
            </a:r>
          </a:p>
          <a:p>
            <a:endParaRPr lang="en-US" dirty="0"/>
          </a:p>
        </p:txBody>
      </p:sp>
      <p:sp>
        <p:nvSpPr>
          <p:cNvPr id="4" name="TextBox 3">
            <a:extLst>
              <a:ext uri="{FF2B5EF4-FFF2-40B4-BE49-F238E27FC236}">
                <a16:creationId xmlns:a16="http://schemas.microsoft.com/office/drawing/2014/main" id="{8627A078-C885-47CD-82C7-6DA164828C79}"/>
              </a:ext>
            </a:extLst>
          </p:cNvPr>
          <p:cNvSpPr txBox="1"/>
          <p:nvPr/>
        </p:nvSpPr>
        <p:spPr>
          <a:xfrm>
            <a:off x="6621780" y="5901056"/>
            <a:ext cx="2217420" cy="646331"/>
          </a:xfrm>
          <a:prstGeom prst="rect">
            <a:avLst/>
          </a:prstGeom>
          <a:noFill/>
        </p:spPr>
        <p:txBody>
          <a:bodyPr wrap="square" rtlCol="0">
            <a:spAutoFit/>
          </a:bodyPr>
          <a:lstStyle/>
          <a:p>
            <a:r>
              <a:rPr lang="en-US" sz="1200" i="1" dirty="0"/>
              <a:t>* NYC and DC are excluded from part two of this analysis for dissimilarity of information</a:t>
            </a:r>
          </a:p>
        </p:txBody>
      </p:sp>
    </p:spTree>
    <p:extLst>
      <p:ext uri="{BB962C8B-B14F-4D97-AF65-F5344CB8AC3E}">
        <p14:creationId xmlns:p14="http://schemas.microsoft.com/office/powerpoint/2010/main" val="1580038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33E1-E6C9-4A7F-90B1-0F579FB5171C}"/>
              </a:ext>
            </a:extLst>
          </p:cNvPr>
          <p:cNvSpPr>
            <a:spLocks noGrp="1"/>
          </p:cNvSpPr>
          <p:nvPr>
            <p:ph type="title"/>
          </p:nvPr>
        </p:nvSpPr>
        <p:spPr>
          <a:xfrm>
            <a:off x="373380" y="278121"/>
            <a:ext cx="5897880" cy="690388"/>
          </a:xfrm>
        </p:spPr>
        <p:txBody>
          <a:bodyPr>
            <a:normAutofit fontScale="90000"/>
          </a:bodyPr>
          <a:lstStyle/>
          <a:p>
            <a:pPr algn="ctr"/>
            <a:r>
              <a:rPr lang="en-US" sz="4400" dirty="0"/>
              <a:t>Data problems, part two</a:t>
            </a:r>
          </a:p>
        </p:txBody>
      </p:sp>
      <p:pic>
        <p:nvPicPr>
          <p:cNvPr id="5" name="Content Placeholder 4">
            <a:extLst>
              <a:ext uri="{FF2B5EF4-FFF2-40B4-BE49-F238E27FC236}">
                <a16:creationId xmlns:a16="http://schemas.microsoft.com/office/drawing/2014/main" id="{30B3EA8E-C7F5-4B4D-BE0D-7A7814BC4F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211" y="1296169"/>
            <a:ext cx="9832454" cy="3005654"/>
          </a:xfrm>
        </p:spPr>
      </p:pic>
      <p:sp>
        <p:nvSpPr>
          <p:cNvPr id="6" name="TextBox 5">
            <a:extLst>
              <a:ext uri="{FF2B5EF4-FFF2-40B4-BE49-F238E27FC236}">
                <a16:creationId xmlns:a16="http://schemas.microsoft.com/office/drawing/2014/main" id="{C13A528E-049B-4444-B963-5587AB07EB14}"/>
              </a:ext>
            </a:extLst>
          </p:cNvPr>
          <p:cNvSpPr txBox="1"/>
          <p:nvPr/>
        </p:nvSpPr>
        <p:spPr>
          <a:xfrm>
            <a:off x="3530278" y="4762982"/>
            <a:ext cx="7459884" cy="646331"/>
          </a:xfrm>
          <a:prstGeom prst="rect">
            <a:avLst/>
          </a:prstGeom>
          <a:noFill/>
        </p:spPr>
        <p:txBody>
          <a:bodyPr wrap="square" rtlCol="0">
            <a:spAutoFit/>
          </a:bodyPr>
          <a:lstStyle/>
          <a:p>
            <a:r>
              <a:rPr lang="en-US" dirty="0"/>
              <a:t>In part one, the decision was made to exclude the data after 4/18/2020 as incomplete…</a:t>
            </a:r>
          </a:p>
        </p:txBody>
      </p:sp>
    </p:spTree>
    <p:extLst>
      <p:ext uri="{BB962C8B-B14F-4D97-AF65-F5344CB8AC3E}">
        <p14:creationId xmlns:p14="http://schemas.microsoft.com/office/powerpoint/2010/main" val="1602585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33E1-E6C9-4A7F-90B1-0F579FB5171C}"/>
              </a:ext>
            </a:extLst>
          </p:cNvPr>
          <p:cNvSpPr>
            <a:spLocks noGrp="1"/>
          </p:cNvSpPr>
          <p:nvPr>
            <p:ph type="title"/>
          </p:nvPr>
        </p:nvSpPr>
        <p:spPr>
          <a:xfrm>
            <a:off x="373380" y="278121"/>
            <a:ext cx="5897880" cy="690388"/>
          </a:xfrm>
        </p:spPr>
        <p:txBody>
          <a:bodyPr>
            <a:normAutofit fontScale="90000"/>
          </a:bodyPr>
          <a:lstStyle/>
          <a:p>
            <a:pPr algn="ctr"/>
            <a:r>
              <a:rPr lang="en-US" sz="4400" dirty="0"/>
              <a:t>Data problems, part two</a:t>
            </a:r>
          </a:p>
        </p:txBody>
      </p:sp>
      <p:sp>
        <p:nvSpPr>
          <p:cNvPr id="6" name="TextBox 5">
            <a:extLst>
              <a:ext uri="{FF2B5EF4-FFF2-40B4-BE49-F238E27FC236}">
                <a16:creationId xmlns:a16="http://schemas.microsoft.com/office/drawing/2014/main" id="{C13A528E-049B-4444-B963-5587AB07EB14}"/>
              </a:ext>
            </a:extLst>
          </p:cNvPr>
          <p:cNvSpPr txBox="1"/>
          <p:nvPr/>
        </p:nvSpPr>
        <p:spPr>
          <a:xfrm>
            <a:off x="3530278" y="4762982"/>
            <a:ext cx="7459884" cy="923330"/>
          </a:xfrm>
          <a:prstGeom prst="rect">
            <a:avLst/>
          </a:prstGeom>
          <a:noFill/>
        </p:spPr>
        <p:txBody>
          <a:bodyPr wrap="square" rtlCol="0">
            <a:spAutoFit/>
          </a:bodyPr>
          <a:lstStyle/>
          <a:p>
            <a:r>
              <a:rPr lang="en-US" dirty="0"/>
              <a:t>However, this means that our data does not include anything from the period after certain states re-opened.  This difference in local policy will not be captured in our data.</a:t>
            </a:r>
          </a:p>
        </p:txBody>
      </p:sp>
      <p:pic>
        <p:nvPicPr>
          <p:cNvPr id="7" name="Picture 6">
            <a:extLst>
              <a:ext uri="{FF2B5EF4-FFF2-40B4-BE49-F238E27FC236}">
                <a16:creationId xmlns:a16="http://schemas.microsoft.com/office/drawing/2014/main" id="{BDD4235F-4997-47F5-9965-BF9A43B4BFF4}"/>
              </a:ext>
            </a:extLst>
          </p:cNvPr>
          <p:cNvPicPr>
            <a:picLocks noChangeAspect="1"/>
          </p:cNvPicPr>
          <p:nvPr/>
        </p:nvPicPr>
        <p:blipFill>
          <a:blip r:embed="rId2"/>
          <a:stretch>
            <a:fillRect/>
          </a:stretch>
        </p:blipFill>
        <p:spPr>
          <a:xfrm>
            <a:off x="1035616" y="1348740"/>
            <a:ext cx="10120768" cy="2910840"/>
          </a:xfrm>
          <a:prstGeom prst="rect">
            <a:avLst/>
          </a:prstGeom>
        </p:spPr>
      </p:pic>
      <p:sp>
        <p:nvSpPr>
          <p:cNvPr id="8" name="TextBox 7">
            <a:extLst>
              <a:ext uri="{FF2B5EF4-FFF2-40B4-BE49-F238E27FC236}">
                <a16:creationId xmlns:a16="http://schemas.microsoft.com/office/drawing/2014/main" id="{F5639C04-F1AB-4537-94BE-82FF74E7BCF2}"/>
              </a:ext>
            </a:extLst>
          </p:cNvPr>
          <p:cNvSpPr txBox="1"/>
          <p:nvPr/>
        </p:nvSpPr>
        <p:spPr>
          <a:xfrm>
            <a:off x="8605380" y="3890248"/>
            <a:ext cx="2718148" cy="276999"/>
          </a:xfrm>
          <a:prstGeom prst="rect">
            <a:avLst/>
          </a:prstGeom>
          <a:noFill/>
        </p:spPr>
        <p:txBody>
          <a:bodyPr wrap="square" rtlCol="0">
            <a:spAutoFit/>
          </a:bodyPr>
          <a:lstStyle/>
          <a:p>
            <a:r>
              <a:rPr lang="en-US" sz="1200" i="1" dirty="0"/>
              <a:t>Credit New York Times</a:t>
            </a:r>
          </a:p>
        </p:txBody>
      </p:sp>
    </p:spTree>
    <p:extLst>
      <p:ext uri="{BB962C8B-B14F-4D97-AF65-F5344CB8AC3E}">
        <p14:creationId xmlns:p14="http://schemas.microsoft.com/office/powerpoint/2010/main" val="1234565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7C4419-0A8D-411A-AE0F-68E179146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77" y="664192"/>
            <a:ext cx="7269450" cy="4490113"/>
          </a:xfrm>
        </p:spPr>
      </p:pic>
      <p:pic>
        <p:nvPicPr>
          <p:cNvPr id="7" name="Picture 6">
            <a:extLst>
              <a:ext uri="{FF2B5EF4-FFF2-40B4-BE49-F238E27FC236}">
                <a16:creationId xmlns:a16="http://schemas.microsoft.com/office/drawing/2014/main" id="{1C8ACE6A-478A-4084-B546-633AE70FC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77" y="5234333"/>
            <a:ext cx="2019475" cy="883997"/>
          </a:xfrm>
          <a:prstGeom prst="rect">
            <a:avLst/>
          </a:prstGeom>
        </p:spPr>
      </p:pic>
      <p:sp>
        <p:nvSpPr>
          <p:cNvPr id="8" name="TextBox 7">
            <a:extLst>
              <a:ext uri="{FF2B5EF4-FFF2-40B4-BE49-F238E27FC236}">
                <a16:creationId xmlns:a16="http://schemas.microsoft.com/office/drawing/2014/main" id="{CB2B5284-B6D7-4C84-9300-DFE4082DD0A9}"/>
              </a:ext>
            </a:extLst>
          </p:cNvPr>
          <p:cNvSpPr txBox="1"/>
          <p:nvPr/>
        </p:nvSpPr>
        <p:spPr>
          <a:xfrm>
            <a:off x="2061485" y="620558"/>
            <a:ext cx="3669459" cy="369332"/>
          </a:xfrm>
          <a:prstGeom prst="rect">
            <a:avLst/>
          </a:prstGeom>
          <a:noFill/>
        </p:spPr>
        <p:txBody>
          <a:bodyPr wrap="square" rtlCol="0">
            <a:spAutoFit/>
          </a:bodyPr>
          <a:lstStyle/>
          <a:p>
            <a:r>
              <a:rPr lang="en-US" dirty="0"/>
              <a:t>US Stay-At-Home Orders by County</a:t>
            </a:r>
          </a:p>
        </p:txBody>
      </p:sp>
      <p:sp>
        <p:nvSpPr>
          <p:cNvPr id="9" name="TextBox 8">
            <a:extLst>
              <a:ext uri="{FF2B5EF4-FFF2-40B4-BE49-F238E27FC236}">
                <a16:creationId xmlns:a16="http://schemas.microsoft.com/office/drawing/2014/main" id="{AA27FF5F-CECD-4430-B06C-2F1A7691BF09}"/>
              </a:ext>
            </a:extLst>
          </p:cNvPr>
          <p:cNvSpPr txBox="1"/>
          <p:nvPr/>
        </p:nvSpPr>
        <p:spPr>
          <a:xfrm>
            <a:off x="5556777" y="4957196"/>
            <a:ext cx="2688608" cy="230832"/>
          </a:xfrm>
          <a:prstGeom prst="rect">
            <a:avLst/>
          </a:prstGeom>
          <a:noFill/>
        </p:spPr>
        <p:txBody>
          <a:bodyPr wrap="square" rtlCol="0">
            <a:spAutoFit/>
          </a:bodyPr>
          <a:lstStyle/>
          <a:p>
            <a:r>
              <a:rPr lang="en-US" sz="900" i="1" dirty="0"/>
              <a:t>Credit to Minh Nguyen for production</a:t>
            </a:r>
          </a:p>
        </p:txBody>
      </p:sp>
      <p:sp>
        <p:nvSpPr>
          <p:cNvPr id="11" name="Title 10">
            <a:extLst>
              <a:ext uri="{FF2B5EF4-FFF2-40B4-BE49-F238E27FC236}">
                <a16:creationId xmlns:a16="http://schemas.microsoft.com/office/drawing/2014/main" id="{6941144D-9363-4A9E-AE5B-13FB142D4910}"/>
              </a:ext>
            </a:extLst>
          </p:cNvPr>
          <p:cNvSpPr>
            <a:spLocks noGrp="1"/>
          </p:cNvSpPr>
          <p:nvPr>
            <p:ph type="title"/>
          </p:nvPr>
        </p:nvSpPr>
        <p:spPr>
          <a:xfrm>
            <a:off x="693481" y="-1"/>
            <a:ext cx="2148104" cy="486137"/>
          </a:xfrm>
        </p:spPr>
        <p:txBody>
          <a:bodyPr>
            <a:noAutofit/>
          </a:bodyPr>
          <a:lstStyle/>
          <a:p>
            <a:r>
              <a:rPr lang="en-US" sz="2800" dirty="0"/>
              <a:t>Lockdowns</a:t>
            </a:r>
          </a:p>
        </p:txBody>
      </p:sp>
      <p:sp>
        <p:nvSpPr>
          <p:cNvPr id="12" name="TextBox 11">
            <a:extLst>
              <a:ext uri="{FF2B5EF4-FFF2-40B4-BE49-F238E27FC236}">
                <a16:creationId xmlns:a16="http://schemas.microsoft.com/office/drawing/2014/main" id="{CEF1A5A3-F670-4BF1-8008-CA611222A8C1}"/>
              </a:ext>
            </a:extLst>
          </p:cNvPr>
          <p:cNvSpPr txBox="1"/>
          <p:nvPr/>
        </p:nvSpPr>
        <p:spPr>
          <a:xfrm>
            <a:off x="7659666" y="1428280"/>
            <a:ext cx="4371583" cy="2585323"/>
          </a:xfrm>
          <a:prstGeom prst="rect">
            <a:avLst/>
          </a:prstGeom>
          <a:noFill/>
        </p:spPr>
        <p:txBody>
          <a:bodyPr wrap="square" rtlCol="0">
            <a:spAutoFit/>
          </a:bodyPr>
          <a:lstStyle/>
          <a:p>
            <a:r>
              <a:rPr lang="en-US" dirty="0"/>
              <a:t>Due to the absence of any information regarding end-points of lockdowns, this feature was changed to an ordinal encoding of this information regarding stay-at-home order start-time.</a:t>
            </a:r>
          </a:p>
          <a:p>
            <a:endParaRPr lang="en-US" dirty="0"/>
          </a:p>
          <a:p>
            <a:r>
              <a:rPr lang="en-US" dirty="0"/>
              <a:t>Future versions of this model should use the originally proposed ‘percent time under lockdown’ metric, as the data permits.</a:t>
            </a:r>
          </a:p>
        </p:txBody>
      </p:sp>
    </p:spTree>
    <p:extLst>
      <p:ext uri="{BB962C8B-B14F-4D97-AF65-F5344CB8AC3E}">
        <p14:creationId xmlns:p14="http://schemas.microsoft.com/office/powerpoint/2010/main" val="2421750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595A-0EEB-4F65-8481-51E22F138952}"/>
              </a:ext>
            </a:extLst>
          </p:cNvPr>
          <p:cNvSpPr>
            <a:spLocks noGrp="1"/>
          </p:cNvSpPr>
          <p:nvPr>
            <p:ph type="title"/>
          </p:nvPr>
        </p:nvSpPr>
        <p:spPr>
          <a:xfrm>
            <a:off x="761999" y="559678"/>
            <a:ext cx="4937343" cy="1525906"/>
          </a:xfrm>
        </p:spPr>
        <p:txBody>
          <a:bodyPr/>
          <a:lstStyle/>
          <a:p>
            <a:r>
              <a:rPr lang="en-US" dirty="0"/>
              <a:t>Underwhelming Correlations</a:t>
            </a:r>
          </a:p>
        </p:txBody>
      </p:sp>
      <p:pic>
        <p:nvPicPr>
          <p:cNvPr id="5" name="Content Placeholder 4">
            <a:extLst>
              <a:ext uri="{FF2B5EF4-FFF2-40B4-BE49-F238E27FC236}">
                <a16:creationId xmlns:a16="http://schemas.microsoft.com/office/drawing/2014/main" id="{CE5C797D-DEB4-4456-BDC5-9A02682FE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9863" y="667351"/>
            <a:ext cx="4384109" cy="5078529"/>
          </a:xfrm>
        </p:spPr>
      </p:pic>
      <p:sp>
        <p:nvSpPr>
          <p:cNvPr id="6" name="Rectangle 5">
            <a:extLst>
              <a:ext uri="{FF2B5EF4-FFF2-40B4-BE49-F238E27FC236}">
                <a16:creationId xmlns:a16="http://schemas.microsoft.com/office/drawing/2014/main" id="{91278159-79BB-4D99-9CA8-72A722164C19}"/>
              </a:ext>
            </a:extLst>
          </p:cNvPr>
          <p:cNvSpPr/>
          <p:nvPr/>
        </p:nvSpPr>
        <p:spPr>
          <a:xfrm>
            <a:off x="6344433" y="920663"/>
            <a:ext cx="3344449" cy="5511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0A9EB6-75C3-4BDF-8F0D-5461BF70DC37}"/>
              </a:ext>
            </a:extLst>
          </p:cNvPr>
          <p:cNvSpPr txBox="1"/>
          <p:nvPr/>
        </p:nvSpPr>
        <p:spPr>
          <a:xfrm>
            <a:off x="1653435" y="2744950"/>
            <a:ext cx="4296428" cy="923330"/>
          </a:xfrm>
          <a:prstGeom prst="rect">
            <a:avLst/>
          </a:prstGeom>
          <a:noFill/>
        </p:spPr>
        <p:txBody>
          <a:bodyPr wrap="square" rtlCol="0">
            <a:spAutoFit/>
          </a:bodyPr>
          <a:lstStyle/>
          <a:p>
            <a:r>
              <a:rPr lang="en-US" dirty="0"/>
              <a:t>The correlation numbers here were so low that a very simple, binary, ‘</a:t>
            </a:r>
            <a:r>
              <a:rPr lang="en-US" dirty="0" err="1"/>
              <a:t>is_coastal</a:t>
            </a:r>
            <a:r>
              <a:rPr lang="en-US" dirty="0"/>
              <a:t>’ feature was added…</a:t>
            </a:r>
          </a:p>
        </p:txBody>
      </p:sp>
    </p:spTree>
    <p:extLst>
      <p:ext uri="{BB962C8B-B14F-4D97-AF65-F5344CB8AC3E}">
        <p14:creationId xmlns:p14="http://schemas.microsoft.com/office/powerpoint/2010/main" val="243098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595A-0EEB-4F65-8481-51E22F138952}"/>
              </a:ext>
            </a:extLst>
          </p:cNvPr>
          <p:cNvSpPr>
            <a:spLocks noGrp="1"/>
          </p:cNvSpPr>
          <p:nvPr>
            <p:ph type="title"/>
          </p:nvPr>
        </p:nvSpPr>
        <p:spPr>
          <a:xfrm>
            <a:off x="761999" y="559678"/>
            <a:ext cx="4937343" cy="1607325"/>
          </a:xfrm>
        </p:spPr>
        <p:txBody>
          <a:bodyPr/>
          <a:lstStyle/>
          <a:p>
            <a:r>
              <a:rPr lang="en-US" dirty="0"/>
              <a:t>Underwhelming Correlations</a:t>
            </a:r>
          </a:p>
        </p:txBody>
      </p:sp>
      <p:pic>
        <p:nvPicPr>
          <p:cNvPr id="5" name="Content Placeholder 4">
            <a:extLst>
              <a:ext uri="{FF2B5EF4-FFF2-40B4-BE49-F238E27FC236}">
                <a16:creationId xmlns:a16="http://schemas.microsoft.com/office/drawing/2014/main" id="{CE5C797D-DEB4-4456-BDC5-9A02682FE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9863" y="667351"/>
            <a:ext cx="4384109" cy="5078529"/>
          </a:xfrm>
        </p:spPr>
      </p:pic>
      <p:sp>
        <p:nvSpPr>
          <p:cNvPr id="3" name="TextBox 2">
            <a:extLst>
              <a:ext uri="{FF2B5EF4-FFF2-40B4-BE49-F238E27FC236}">
                <a16:creationId xmlns:a16="http://schemas.microsoft.com/office/drawing/2014/main" id="{FFCE60F0-F9BB-48E7-8A4D-6CF8C5A97EDB}"/>
              </a:ext>
            </a:extLst>
          </p:cNvPr>
          <p:cNvSpPr txBox="1"/>
          <p:nvPr/>
        </p:nvSpPr>
        <p:spPr>
          <a:xfrm>
            <a:off x="1929008" y="2686833"/>
            <a:ext cx="3770334" cy="646331"/>
          </a:xfrm>
          <a:prstGeom prst="rect">
            <a:avLst/>
          </a:prstGeom>
          <a:noFill/>
        </p:spPr>
        <p:txBody>
          <a:bodyPr wrap="square" rtlCol="0">
            <a:spAutoFit/>
          </a:bodyPr>
          <a:lstStyle/>
          <a:p>
            <a:r>
              <a:rPr lang="en-US" dirty="0"/>
              <a:t>… and immediately became our top feature.</a:t>
            </a:r>
          </a:p>
        </p:txBody>
      </p:sp>
    </p:spTree>
    <p:extLst>
      <p:ext uri="{BB962C8B-B14F-4D97-AF65-F5344CB8AC3E}">
        <p14:creationId xmlns:p14="http://schemas.microsoft.com/office/powerpoint/2010/main" val="50832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595A-0EEB-4F65-8481-51E22F138952}"/>
              </a:ext>
            </a:extLst>
          </p:cNvPr>
          <p:cNvSpPr>
            <a:spLocks noGrp="1"/>
          </p:cNvSpPr>
          <p:nvPr>
            <p:ph type="title"/>
          </p:nvPr>
        </p:nvSpPr>
        <p:spPr>
          <a:xfrm>
            <a:off x="761999" y="559679"/>
            <a:ext cx="4937343" cy="749292"/>
          </a:xfrm>
        </p:spPr>
        <p:txBody>
          <a:bodyPr>
            <a:normAutofit fontScale="90000"/>
          </a:bodyPr>
          <a:lstStyle/>
          <a:p>
            <a:r>
              <a:rPr lang="en-US" dirty="0"/>
              <a:t>And Surprising</a:t>
            </a:r>
          </a:p>
        </p:txBody>
      </p:sp>
      <p:pic>
        <p:nvPicPr>
          <p:cNvPr id="5" name="Content Placeholder 4">
            <a:extLst>
              <a:ext uri="{FF2B5EF4-FFF2-40B4-BE49-F238E27FC236}">
                <a16:creationId xmlns:a16="http://schemas.microsoft.com/office/drawing/2014/main" id="{CE5C797D-DEB4-4456-BDC5-9A02682FE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9863" y="667351"/>
            <a:ext cx="4384109" cy="5078529"/>
          </a:xfrm>
        </p:spPr>
      </p:pic>
      <p:sp>
        <p:nvSpPr>
          <p:cNvPr id="3" name="TextBox 2">
            <a:extLst>
              <a:ext uri="{FF2B5EF4-FFF2-40B4-BE49-F238E27FC236}">
                <a16:creationId xmlns:a16="http://schemas.microsoft.com/office/drawing/2014/main" id="{FFCE60F0-F9BB-48E7-8A4D-6CF8C5A97EDB}"/>
              </a:ext>
            </a:extLst>
          </p:cNvPr>
          <p:cNvSpPr txBox="1"/>
          <p:nvPr/>
        </p:nvSpPr>
        <p:spPr>
          <a:xfrm>
            <a:off x="1858028" y="1913953"/>
            <a:ext cx="377033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Uninsured rate and median age negatively</a:t>
            </a:r>
            <a:r>
              <a:rPr lang="en-US" i="1" dirty="0"/>
              <a:t> </a:t>
            </a:r>
            <a:r>
              <a:rPr lang="en-US" dirty="0"/>
              <a:t>correlated with mortality</a:t>
            </a:r>
          </a:p>
          <a:p>
            <a:endParaRPr lang="en-US" dirty="0"/>
          </a:p>
          <a:p>
            <a:pPr marL="285750" indent="-285750">
              <a:buFont typeface="Arial" panose="020B0604020202020204" pitchFamily="34" charset="0"/>
              <a:buChar char="•"/>
            </a:pPr>
            <a:r>
              <a:rPr lang="en-US" dirty="0"/>
              <a:t>Household income and early lockdowns positively correlated with a higher death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86146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03D9-BEBB-481F-BFF3-BF302ACE4A29}"/>
              </a:ext>
            </a:extLst>
          </p:cNvPr>
          <p:cNvSpPr>
            <a:spLocks noGrp="1"/>
          </p:cNvSpPr>
          <p:nvPr>
            <p:ph type="title"/>
          </p:nvPr>
        </p:nvSpPr>
        <p:spPr>
          <a:xfrm>
            <a:off x="473900" y="275573"/>
            <a:ext cx="2876811" cy="469726"/>
          </a:xfrm>
        </p:spPr>
        <p:txBody>
          <a:bodyPr>
            <a:normAutofit/>
          </a:bodyPr>
          <a:lstStyle/>
          <a:p>
            <a:r>
              <a:rPr lang="en-US" sz="2000" dirty="0"/>
              <a:t>Not much to go on…</a:t>
            </a:r>
          </a:p>
        </p:txBody>
      </p:sp>
      <p:sp>
        <p:nvSpPr>
          <p:cNvPr id="5" name="TextBox 4">
            <a:extLst>
              <a:ext uri="{FF2B5EF4-FFF2-40B4-BE49-F238E27FC236}">
                <a16:creationId xmlns:a16="http://schemas.microsoft.com/office/drawing/2014/main" id="{0EA281C4-F3CE-47CB-AD45-E6EACEE7D96A}"/>
              </a:ext>
            </a:extLst>
          </p:cNvPr>
          <p:cNvSpPr txBox="1"/>
          <p:nvPr/>
        </p:nvSpPr>
        <p:spPr>
          <a:xfrm>
            <a:off x="313151" y="745299"/>
            <a:ext cx="436532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This </a:t>
            </a:r>
            <a:r>
              <a:rPr lang="en-US" dirty="0" err="1"/>
              <a:t>pairplot</a:t>
            </a:r>
            <a:r>
              <a:rPr lang="en-US" dirty="0"/>
              <a:t> presented just to show the lack of linear relationships in our data</a:t>
            </a:r>
          </a:p>
          <a:p>
            <a:endParaRPr lang="en-US" dirty="0"/>
          </a:p>
          <a:p>
            <a:pPr marL="285750" indent="-285750">
              <a:buFont typeface="Arial" panose="020B0604020202020204" pitchFamily="34" charset="0"/>
              <a:buChar char="•"/>
            </a:pPr>
            <a:r>
              <a:rPr lang="en-US" dirty="0"/>
              <a:t>Our parameter of interest is the bottom row and right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stronger correlation between latitude and household income (circled in green) than anything to our scaled DRC metric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stronger correlation between latitude and longitude (red), and that is basically just an abstract picture of the United States</a:t>
            </a:r>
          </a:p>
        </p:txBody>
      </p:sp>
      <p:pic>
        <p:nvPicPr>
          <p:cNvPr id="11" name="Content Placeholder 10">
            <a:extLst>
              <a:ext uri="{FF2B5EF4-FFF2-40B4-BE49-F238E27FC236}">
                <a16:creationId xmlns:a16="http://schemas.microsoft.com/office/drawing/2014/main" id="{241E6DB1-C24A-40B7-95AC-422C4E561741}"/>
              </a:ext>
            </a:extLst>
          </p:cNvPr>
          <p:cNvPicPr>
            <a:picLocks noGrp="1" noChangeAspect="1"/>
          </p:cNvPicPr>
          <p:nvPr>
            <p:ph idx="1"/>
          </p:nvPr>
        </p:nvPicPr>
        <p:blipFill>
          <a:blip r:embed="rId2"/>
          <a:stretch>
            <a:fillRect/>
          </a:stretch>
        </p:blipFill>
        <p:spPr>
          <a:xfrm>
            <a:off x="5279721" y="100504"/>
            <a:ext cx="6438379" cy="6524161"/>
          </a:xfrm>
          <a:prstGeom prst="rect">
            <a:avLst/>
          </a:prstGeom>
        </p:spPr>
      </p:pic>
      <p:sp>
        <p:nvSpPr>
          <p:cNvPr id="12" name="Oval 11">
            <a:extLst>
              <a:ext uri="{FF2B5EF4-FFF2-40B4-BE49-F238E27FC236}">
                <a16:creationId xmlns:a16="http://schemas.microsoft.com/office/drawing/2014/main" id="{16763BA9-ACFE-4E25-8EB1-76B7FEE3ADC1}"/>
              </a:ext>
            </a:extLst>
          </p:cNvPr>
          <p:cNvSpPr/>
          <p:nvPr/>
        </p:nvSpPr>
        <p:spPr>
          <a:xfrm>
            <a:off x="5329825" y="1321496"/>
            <a:ext cx="839243" cy="84550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EC11D8D-A90F-43A2-813A-D25A91F00CF1}"/>
              </a:ext>
            </a:extLst>
          </p:cNvPr>
          <p:cNvSpPr/>
          <p:nvPr/>
        </p:nvSpPr>
        <p:spPr>
          <a:xfrm>
            <a:off x="5924811" y="56367"/>
            <a:ext cx="958241" cy="8956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37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7627-3052-4C7B-803E-E860726C3B26}"/>
              </a:ext>
            </a:extLst>
          </p:cNvPr>
          <p:cNvSpPr>
            <a:spLocks noGrp="1"/>
          </p:cNvSpPr>
          <p:nvPr>
            <p:ph type="title"/>
          </p:nvPr>
        </p:nvSpPr>
        <p:spPr/>
        <p:txBody>
          <a:bodyPr/>
          <a:lstStyle/>
          <a:p>
            <a:r>
              <a:rPr lang="en-US" dirty="0"/>
              <a:t>The granular level</a:t>
            </a:r>
          </a:p>
        </p:txBody>
      </p:sp>
      <p:sp>
        <p:nvSpPr>
          <p:cNvPr id="9" name="Content Placeholder 8">
            <a:extLst>
              <a:ext uri="{FF2B5EF4-FFF2-40B4-BE49-F238E27FC236}">
                <a16:creationId xmlns:a16="http://schemas.microsoft.com/office/drawing/2014/main" id="{60B0864B-9BC3-4027-870D-4E895E798C88}"/>
              </a:ext>
            </a:extLst>
          </p:cNvPr>
          <p:cNvSpPr>
            <a:spLocks noGrp="1"/>
          </p:cNvSpPr>
          <p:nvPr>
            <p:ph idx="1"/>
          </p:nvPr>
        </p:nvSpPr>
        <p:spPr/>
        <p:txBody>
          <a:bodyPr/>
          <a:lstStyle/>
          <a:p>
            <a:r>
              <a:rPr lang="en-US" dirty="0"/>
              <a:t>Inconsistencies with how key metrics are tracked and reported, and the potential for blind spots toward other markers, further muddy the waters of what can be considered an accurate assessment of the situation.</a:t>
            </a:r>
          </a:p>
        </p:txBody>
      </p:sp>
      <p:pic>
        <p:nvPicPr>
          <p:cNvPr id="10" name="Picture 9">
            <a:extLst>
              <a:ext uri="{FF2B5EF4-FFF2-40B4-BE49-F238E27FC236}">
                <a16:creationId xmlns:a16="http://schemas.microsoft.com/office/drawing/2014/main" id="{E645F080-7709-4F66-ABEB-A9FAA6DA5B4E}"/>
              </a:ext>
            </a:extLst>
          </p:cNvPr>
          <p:cNvPicPr>
            <a:picLocks noChangeAspect="1"/>
          </p:cNvPicPr>
          <p:nvPr/>
        </p:nvPicPr>
        <p:blipFill>
          <a:blip r:embed="rId2"/>
          <a:stretch>
            <a:fillRect/>
          </a:stretch>
        </p:blipFill>
        <p:spPr>
          <a:xfrm>
            <a:off x="3228189" y="5194602"/>
            <a:ext cx="7578747" cy="903048"/>
          </a:xfrm>
          <a:prstGeom prst="rect">
            <a:avLst/>
          </a:prstGeom>
        </p:spPr>
      </p:pic>
      <p:pic>
        <p:nvPicPr>
          <p:cNvPr id="12" name="Picture 11">
            <a:extLst>
              <a:ext uri="{FF2B5EF4-FFF2-40B4-BE49-F238E27FC236}">
                <a16:creationId xmlns:a16="http://schemas.microsoft.com/office/drawing/2014/main" id="{5BE2D0E4-38BC-4EEC-B2BA-981EF98731D1}"/>
              </a:ext>
            </a:extLst>
          </p:cNvPr>
          <p:cNvPicPr>
            <a:picLocks noChangeAspect="1"/>
          </p:cNvPicPr>
          <p:nvPr/>
        </p:nvPicPr>
        <p:blipFill>
          <a:blip r:embed="rId3"/>
          <a:stretch>
            <a:fillRect/>
          </a:stretch>
        </p:blipFill>
        <p:spPr>
          <a:xfrm>
            <a:off x="3228188" y="4859293"/>
            <a:ext cx="1764183" cy="335309"/>
          </a:xfrm>
          <a:prstGeom prst="rect">
            <a:avLst/>
          </a:prstGeom>
        </p:spPr>
      </p:pic>
      <p:pic>
        <p:nvPicPr>
          <p:cNvPr id="15" name="Picture 14">
            <a:extLst>
              <a:ext uri="{FF2B5EF4-FFF2-40B4-BE49-F238E27FC236}">
                <a16:creationId xmlns:a16="http://schemas.microsoft.com/office/drawing/2014/main" id="{895331E9-4E09-426E-9D31-83EEC8B4FCC8}"/>
              </a:ext>
            </a:extLst>
          </p:cNvPr>
          <p:cNvPicPr>
            <a:picLocks noChangeAspect="1"/>
          </p:cNvPicPr>
          <p:nvPr/>
        </p:nvPicPr>
        <p:blipFill>
          <a:blip r:embed="rId4"/>
          <a:stretch>
            <a:fillRect/>
          </a:stretch>
        </p:blipFill>
        <p:spPr>
          <a:xfrm>
            <a:off x="160897" y="3926301"/>
            <a:ext cx="7754022" cy="792549"/>
          </a:xfrm>
          <a:prstGeom prst="rect">
            <a:avLst/>
          </a:prstGeom>
        </p:spPr>
      </p:pic>
      <p:pic>
        <p:nvPicPr>
          <p:cNvPr id="16" name="Picture 15">
            <a:extLst>
              <a:ext uri="{FF2B5EF4-FFF2-40B4-BE49-F238E27FC236}">
                <a16:creationId xmlns:a16="http://schemas.microsoft.com/office/drawing/2014/main" id="{0B80CD7C-CA1E-412F-B6BB-17B18F71D226}"/>
              </a:ext>
            </a:extLst>
          </p:cNvPr>
          <p:cNvPicPr>
            <a:picLocks noChangeAspect="1"/>
          </p:cNvPicPr>
          <p:nvPr/>
        </p:nvPicPr>
        <p:blipFill>
          <a:blip r:embed="rId5"/>
          <a:stretch>
            <a:fillRect/>
          </a:stretch>
        </p:blipFill>
        <p:spPr>
          <a:xfrm>
            <a:off x="160897" y="3526216"/>
            <a:ext cx="986876" cy="400085"/>
          </a:xfrm>
          <a:prstGeom prst="rect">
            <a:avLst/>
          </a:prstGeom>
        </p:spPr>
      </p:pic>
    </p:spTree>
    <p:extLst>
      <p:ext uri="{BB962C8B-B14F-4D97-AF65-F5344CB8AC3E}">
        <p14:creationId xmlns:p14="http://schemas.microsoft.com/office/powerpoint/2010/main" val="3094702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A3C8-4D1C-422D-B115-E48FE4AA885E}"/>
              </a:ext>
            </a:extLst>
          </p:cNvPr>
          <p:cNvSpPr>
            <a:spLocks noGrp="1"/>
          </p:cNvSpPr>
          <p:nvPr>
            <p:ph type="title"/>
          </p:nvPr>
        </p:nvSpPr>
        <p:spPr/>
        <p:txBody>
          <a:bodyPr>
            <a:normAutofit/>
          </a:bodyPr>
          <a:lstStyle/>
          <a:p>
            <a:r>
              <a:rPr lang="en-US" sz="2800" dirty="0"/>
              <a:t>Confirmation</a:t>
            </a:r>
          </a:p>
        </p:txBody>
      </p:sp>
      <p:sp>
        <p:nvSpPr>
          <p:cNvPr id="3" name="Content Placeholder 2">
            <a:extLst>
              <a:ext uri="{FF2B5EF4-FFF2-40B4-BE49-F238E27FC236}">
                <a16:creationId xmlns:a16="http://schemas.microsoft.com/office/drawing/2014/main" id="{637CA83E-96A6-43DC-ADB1-68C4AF2E1319}"/>
              </a:ext>
            </a:extLst>
          </p:cNvPr>
          <p:cNvSpPr>
            <a:spLocks noGrp="1"/>
          </p:cNvSpPr>
          <p:nvPr>
            <p:ph idx="1"/>
          </p:nvPr>
        </p:nvSpPr>
        <p:spPr>
          <a:xfrm>
            <a:off x="5181600" y="1027134"/>
            <a:ext cx="6248398" cy="5197088"/>
          </a:xfrm>
        </p:spPr>
        <p:txBody>
          <a:bodyPr/>
          <a:lstStyle/>
          <a:p>
            <a:pPr marL="0" indent="0">
              <a:buNone/>
            </a:pPr>
            <a:r>
              <a:rPr lang="en-US" dirty="0"/>
              <a:t>For the sake of completeness, a battery of simple models were run on the data, including:</a:t>
            </a:r>
          </a:p>
          <a:p>
            <a:endParaRPr lang="en-US" sz="1600" dirty="0"/>
          </a:p>
          <a:p>
            <a:r>
              <a:rPr lang="en-US" sz="1600" dirty="0"/>
              <a:t>Linear regression</a:t>
            </a:r>
          </a:p>
          <a:p>
            <a:r>
              <a:rPr lang="en-US" sz="1600" dirty="0"/>
              <a:t>Support vector regression</a:t>
            </a:r>
          </a:p>
          <a:p>
            <a:r>
              <a:rPr lang="en-US" sz="1600" dirty="0"/>
              <a:t>Decision tree</a:t>
            </a:r>
          </a:p>
          <a:p>
            <a:r>
              <a:rPr lang="en-US" sz="1600" dirty="0"/>
              <a:t>Bagged decision tree</a:t>
            </a:r>
          </a:p>
          <a:p>
            <a:r>
              <a:rPr lang="en-US" sz="1600" dirty="0"/>
              <a:t>Random forest</a:t>
            </a:r>
          </a:p>
          <a:p>
            <a:r>
              <a:rPr lang="en-US" sz="1600" dirty="0"/>
              <a:t>K Nearest Neighbors regression</a:t>
            </a:r>
          </a:p>
          <a:p>
            <a:r>
              <a:rPr lang="en-US" sz="1600" dirty="0"/>
              <a:t>ADA boosting</a:t>
            </a:r>
          </a:p>
          <a:p>
            <a:endParaRPr lang="en-US" sz="1600" dirty="0"/>
          </a:p>
          <a:p>
            <a:pPr marL="0" indent="0">
              <a:buNone/>
            </a:pPr>
            <a:r>
              <a:rPr lang="en-US" dirty="0"/>
              <a:t>None consistently outperformed baseline</a:t>
            </a:r>
          </a:p>
        </p:txBody>
      </p:sp>
    </p:spTree>
    <p:extLst>
      <p:ext uri="{BB962C8B-B14F-4D97-AF65-F5344CB8AC3E}">
        <p14:creationId xmlns:p14="http://schemas.microsoft.com/office/powerpoint/2010/main" val="408086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7077-3168-441E-8956-FD19AF8746CD}"/>
              </a:ext>
            </a:extLst>
          </p:cNvPr>
          <p:cNvSpPr>
            <a:spLocks noGrp="1"/>
          </p:cNvSpPr>
          <p:nvPr>
            <p:ph type="title"/>
          </p:nvPr>
        </p:nvSpPr>
        <p:spPr>
          <a:xfrm>
            <a:off x="918575" y="2412395"/>
            <a:ext cx="10354849" cy="2033210"/>
          </a:xfrm>
        </p:spPr>
        <p:txBody>
          <a:bodyPr/>
          <a:lstStyle/>
          <a:p>
            <a:pPr algn="ctr"/>
            <a:r>
              <a:rPr lang="en-US" dirty="0"/>
              <a:t>Conclusions</a:t>
            </a:r>
          </a:p>
        </p:txBody>
      </p:sp>
    </p:spTree>
    <p:extLst>
      <p:ext uri="{BB962C8B-B14F-4D97-AF65-F5344CB8AC3E}">
        <p14:creationId xmlns:p14="http://schemas.microsoft.com/office/powerpoint/2010/main" val="262817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E0E-D450-4E59-BEE6-5213B4F5CC9F}"/>
              </a:ext>
            </a:extLst>
          </p:cNvPr>
          <p:cNvSpPr>
            <a:spLocks noGrp="1"/>
          </p:cNvSpPr>
          <p:nvPr>
            <p:ph type="title"/>
          </p:nvPr>
        </p:nvSpPr>
        <p:spPr>
          <a:xfrm>
            <a:off x="762000" y="559677"/>
            <a:ext cx="3753634" cy="1087495"/>
          </a:xfrm>
        </p:spPr>
        <p:txBody>
          <a:bodyPr>
            <a:normAutofit/>
          </a:bodyPr>
          <a:lstStyle/>
          <a:p>
            <a:r>
              <a:rPr lang="en-US" dirty="0"/>
              <a:t>Caveats</a:t>
            </a:r>
          </a:p>
        </p:txBody>
      </p:sp>
      <p:sp>
        <p:nvSpPr>
          <p:cNvPr id="3" name="Content Placeholder 2">
            <a:extLst>
              <a:ext uri="{FF2B5EF4-FFF2-40B4-BE49-F238E27FC236}">
                <a16:creationId xmlns:a16="http://schemas.microsoft.com/office/drawing/2014/main" id="{B5452355-12B7-4F8E-88FD-7C14B3876319}"/>
              </a:ext>
            </a:extLst>
          </p:cNvPr>
          <p:cNvSpPr>
            <a:spLocks noGrp="1"/>
          </p:cNvSpPr>
          <p:nvPr>
            <p:ph idx="1"/>
          </p:nvPr>
        </p:nvSpPr>
        <p:spPr/>
        <p:txBody>
          <a:bodyPr>
            <a:normAutofit lnSpcReduction="10000"/>
          </a:bodyPr>
          <a:lstStyle/>
          <a:p>
            <a:r>
              <a:rPr lang="en-US" dirty="0"/>
              <a:t>The concept of this project was always to get as large-scale a picture of what is happening as possible.  The available data is not comprehensive or reliable enough yet to support this approach.</a:t>
            </a:r>
          </a:p>
          <a:p>
            <a:endParaRPr lang="en-US" dirty="0"/>
          </a:p>
          <a:p>
            <a:r>
              <a:rPr lang="en-US" dirty="0"/>
              <a:t>At the end of the year, or even a couple years from now, after ripple effects have had time to play out, this will be a more representative picture of results.</a:t>
            </a:r>
          </a:p>
          <a:p>
            <a:endParaRPr lang="en-US" dirty="0"/>
          </a:p>
          <a:p>
            <a:r>
              <a:rPr lang="en-US" dirty="0"/>
              <a:t>City and country comparisons remain very appealing levels of analysis for this approach.</a:t>
            </a:r>
          </a:p>
          <a:p>
            <a:endParaRPr lang="en-US" dirty="0"/>
          </a:p>
          <a:p>
            <a:r>
              <a:rPr lang="en-US" dirty="0"/>
              <a:t>Another possibility would be to do the same from the other direction, trying to find inflection points in a localities economic prosperity.</a:t>
            </a:r>
          </a:p>
        </p:txBody>
      </p:sp>
      <p:sp>
        <p:nvSpPr>
          <p:cNvPr id="4" name="TextBox 3">
            <a:extLst>
              <a:ext uri="{FF2B5EF4-FFF2-40B4-BE49-F238E27FC236}">
                <a16:creationId xmlns:a16="http://schemas.microsoft.com/office/drawing/2014/main" id="{716A6B38-047D-4DEC-99CA-8BC1B2200EC1}"/>
              </a:ext>
            </a:extLst>
          </p:cNvPr>
          <p:cNvSpPr txBox="1"/>
          <p:nvPr/>
        </p:nvSpPr>
        <p:spPr>
          <a:xfrm>
            <a:off x="93945" y="1778696"/>
            <a:ext cx="5035463"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are more factors affecting mortality rates than just Covid-19.</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There are more objectives to policy and societies than just reducing mortality rates.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time-series model could just be over-estimating (a normal year’s) death rates, hence the seemingly normal distribution in DRC (the relative comparison between states should still be relevant, even in this case).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68864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B496-5E7B-462C-8BAF-4F43CE895CAB}"/>
              </a:ext>
            </a:extLst>
          </p:cNvPr>
          <p:cNvSpPr>
            <a:spLocks noGrp="1"/>
          </p:cNvSpPr>
          <p:nvPr>
            <p:ph type="title"/>
          </p:nvPr>
        </p:nvSpPr>
        <p:spPr>
          <a:xfrm>
            <a:off x="762000" y="569066"/>
            <a:ext cx="3833906" cy="1134474"/>
          </a:xfrm>
        </p:spPr>
        <p:txBody>
          <a:bodyPr/>
          <a:lstStyle/>
          <a:p>
            <a:r>
              <a:rPr lang="en-US" dirty="0"/>
              <a:t>Conclusions</a:t>
            </a:r>
          </a:p>
        </p:txBody>
      </p:sp>
      <p:sp>
        <p:nvSpPr>
          <p:cNvPr id="3" name="Content Placeholder 2">
            <a:extLst>
              <a:ext uri="{FF2B5EF4-FFF2-40B4-BE49-F238E27FC236}">
                <a16:creationId xmlns:a16="http://schemas.microsoft.com/office/drawing/2014/main" id="{7FA1234E-BBD0-4257-A3EB-C3591FA8DF14}"/>
              </a:ext>
            </a:extLst>
          </p:cNvPr>
          <p:cNvSpPr>
            <a:spLocks noGrp="1"/>
          </p:cNvSpPr>
          <p:nvPr>
            <p:ph idx="1"/>
          </p:nvPr>
        </p:nvSpPr>
        <p:spPr/>
        <p:txBody>
          <a:bodyPr>
            <a:normAutofit/>
          </a:bodyPr>
          <a:lstStyle/>
          <a:p>
            <a:r>
              <a:rPr lang="en-US" dirty="0"/>
              <a:t>No considered feature, or combination thereof, was a strong predictor of having a higher mortality rate in 2020 than would be expected, </a:t>
            </a:r>
            <a:r>
              <a:rPr lang="en-US" dirty="0" err="1"/>
              <a:t>covid</a:t>
            </a:r>
            <a:r>
              <a:rPr lang="en-US" dirty="0"/>
              <a:t>-related or not.</a:t>
            </a:r>
          </a:p>
          <a:p>
            <a:endParaRPr lang="en-US" dirty="0"/>
          </a:p>
          <a:p>
            <a:r>
              <a:rPr lang="en-US" dirty="0"/>
              <a:t>While it has dominated the consciousness and attention of America as a whole, the </a:t>
            </a:r>
            <a:r>
              <a:rPr lang="en-US" i="1" dirty="0"/>
              <a:t>lethal</a:t>
            </a:r>
            <a:r>
              <a:rPr lang="en-US" dirty="0"/>
              <a:t> consequences is largely only a true crisis in certain localities as of the time represented in this data set.</a:t>
            </a:r>
          </a:p>
          <a:p>
            <a:endParaRPr lang="en-US" dirty="0"/>
          </a:p>
          <a:p>
            <a:r>
              <a:rPr lang="en-US" dirty="0"/>
              <a:t>This does not imply causation anywhere.  It is still unclear whether lockdowns are good or bad, places are safe or unsafe from future infection, etc.  At least as far as this analysis goes.</a:t>
            </a:r>
          </a:p>
        </p:txBody>
      </p:sp>
      <p:sp>
        <p:nvSpPr>
          <p:cNvPr id="4" name="TextBox 3">
            <a:extLst>
              <a:ext uri="{FF2B5EF4-FFF2-40B4-BE49-F238E27FC236}">
                <a16:creationId xmlns:a16="http://schemas.microsoft.com/office/drawing/2014/main" id="{2071455D-CF38-4342-A041-3D7CA5D3074E}"/>
              </a:ext>
            </a:extLst>
          </p:cNvPr>
          <p:cNvSpPr txBox="1"/>
          <p:nvPr/>
        </p:nvSpPr>
        <p:spPr>
          <a:xfrm>
            <a:off x="475989" y="1703540"/>
            <a:ext cx="4119917"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While the data is not settled enough yet, the fundamental idea in this approach seems to have promise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Using a time-series model, rather than a rolling average, is a better baseline for any excess death analysis if there is the possibility of trend in the data.</a:t>
            </a:r>
          </a:p>
        </p:txBody>
      </p:sp>
    </p:spTree>
    <p:extLst>
      <p:ext uri="{BB962C8B-B14F-4D97-AF65-F5344CB8AC3E}">
        <p14:creationId xmlns:p14="http://schemas.microsoft.com/office/powerpoint/2010/main" val="39637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90EB-596D-41A4-97CC-60C1FEB50C42}"/>
              </a:ext>
            </a:extLst>
          </p:cNvPr>
          <p:cNvSpPr>
            <a:spLocks noGrp="1"/>
          </p:cNvSpPr>
          <p:nvPr>
            <p:ph type="title"/>
          </p:nvPr>
        </p:nvSpPr>
        <p:spPr>
          <a:xfrm>
            <a:off x="758868" y="952754"/>
            <a:ext cx="10674263" cy="4952492"/>
          </a:xfrm>
        </p:spPr>
        <p:txBody>
          <a:bodyPr/>
          <a:lstStyle/>
          <a:p>
            <a:pPr algn="ctr"/>
            <a:br>
              <a:rPr lang="en-US" dirty="0"/>
            </a:br>
            <a:br>
              <a:rPr lang="en-US" dirty="0"/>
            </a:br>
            <a:br>
              <a:rPr lang="en-US" dirty="0"/>
            </a:br>
            <a:r>
              <a:rPr lang="en-US" dirty="0"/>
              <a:t>Thank You</a:t>
            </a:r>
          </a:p>
        </p:txBody>
      </p:sp>
    </p:spTree>
    <p:extLst>
      <p:ext uri="{BB962C8B-B14F-4D97-AF65-F5344CB8AC3E}">
        <p14:creationId xmlns:p14="http://schemas.microsoft.com/office/powerpoint/2010/main" val="1889315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9981-9B95-42FA-9C2E-D65F09E36680}"/>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A098B1C2-DD3F-43F7-9978-5E6C6A1B4CF8}"/>
              </a:ext>
            </a:extLst>
          </p:cNvPr>
          <p:cNvSpPr>
            <a:spLocks noGrp="1"/>
          </p:cNvSpPr>
          <p:nvPr>
            <p:ph idx="1"/>
          </p:nvPr>
        </p:nvSpPr>
        <p:spPr/>
        <p:txBody>
          <a:bodyPr>
            <a:normAutofit/>
          </a:bodyPr>
          <a:lstStyle/>
          <a:p>
            <a:r>
              <a:rPr lang="en-US" sz="1400" dirty="0">
                <a:hlinkClick r:id="rId2"/>
              </a:rPr>
              <a:t>https://github.com/TheEconomist/covid-19-excess-deaths-tracker</a:t>
            </a:r>
            <a:endParaRPr lang="en-US" sz="1400" dirty="0"/>
          </a:p>
          <a:p>
            <a:r>
              <a:rPr lang="en-US" sz="1400" dirty="0">
                <a:hlinkClick r:id="rId3"/>
              </a:rPr>
              <a:t>https://www.nytimes.com/interactive/2020/us/states-reopen-map-coronavirus.html</a:t>
            </a:r>
            <a:endParaRPr lang="en-US" sz="1400" dirty="0"/>
          </a:p>
          <a:p>
            <a:r>
              <a:rPr lang="en-US" sz="1400" dirty="0">
                <a:hlinkClick r:id="rId4"/>
              </a:rPr>
              <a:t>https://www.latlong.net/category/states-236-14.html</a:t>
            </a:r>
            <a:endParaRPr lang="en-US" sz="1400" dirty="0"/>
          </a:p>
          <a:p>
            <a:r>
              <a:rPr lang="en-US" sz="1400" dirty="0">
                <a:hlinkClick r:id="rId5"/>
              </a:rPr>
              <a:t>https://state.1keydata.com/</a:t>
            </a:r>
            <a:endParaRPr lang="en-US" sz="1400" dirty="0"/>
          </a:p>
          <a:p>
            <a:r>
              <a:rPr lang="en-US" sz="1400" dirty="0">
                <a:hlinkClick r:id="rId6"/>
              </a:rPr>
              <a:t>https://dqydj.com/</a:t>
            </a:r>
            <a:endParaRPr lang="en-US" sz="1400" dirty="0"/>
          </a:p>
          <a:p>
            <a:r>
              <a:rPr lang="en-US" sz="1400" dirty="0">
                <a:hlinkClick r:id="rId7"/>
              </a:rPr>
              <a:t>https://worldpopulationreview.com/states/state-densities/</a:t>
            </a:r>
            <a:endParaRPr lang="en-US" sz="1400" dirty="0"/>
          </a:p>
          <a:p>
            <a:r>
              <a:rPr lang="en-US" sz="1400" dirty="0">
                <a:hlinkClick r:id="rId8"/>
              </a:rPr>
              <a:t>https://en.wikipedia.org/wiki/COVID-19_pandemic_lockdowns#United_States</a:t>
            </a:r>
            <a:endParaRPr lang="en-US" sz="1400" dirty="0"/>
          </a:p>
          <a:p>
            <a:r>
              <a:rPr lang="en-US" sz="1400" dirty="0">
                <a:hlinkClick r:id="rId9"/>
              </a:rPr>
              <a:t>https://www.census.gov/</a:t>
            </a:r>
            <a:endParaRPr lang="en-US" sz="1400" dirty="0"/>
          </a:p>
          <a:p>
            <a:r>
              <a:rPr lang="en-US" sz="1400" dirty="0">
                <a:hlinkClick r:id="rId10"/>
              </a:rPr>
              <a:t>https://www.dol.gov/ui/data.pdf</a:t>
            </a:r>
            <a:endParaRPr lang="en-US" sz="1400" dirty="0"/>
          </a:p>
        </p:txBody>
      </p:sp>
    </p:spTree>
    <p:extLst>
      <p:ext uri="{BB962C8B-B14F-4D97-AF65-F5344CB8AC3E}">
        <p14:creationId xmlns:p14="http://schemas.microsoft.com/office/powerpoint/2010/main" val="127608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D2A5-7CDE-4797-BF47-2643DE898355}"/>
              </a:ext>
            </a:extLst>
          </p:cNvPr>
          <p:cNvSpPr>
            <a:spLocks noGrp="1"/>
          </p:cNvSpPr>
          <p:nvPr>
            <p:ph type="title"/>
          </p:nvPr>
        </p:nvSpPr>
        <p:spPr/>
        <p:txBody>
          <a:bodyPr/>
          <a:lstStyle/>
          <a:p>
            <a:r>
              <a:rPr lang="en-US" dirty="0"/>
              <a:t>The questions</a:t>
            </a:r>
          </a:p>
        </p:txBody>
      </p:sp>
      <p:sp>
        <p:nvSpPr>
          <p:cNvPr id="3" name="Content Placeholder 2">
            <a:extLst>
              <a:ext uri="{FF2B5EF4-FFF2-40B4-BE49-F238E27FC236}">
                <a16:creationId xmlns:a16="http://schemas.microsoft.com/office/drawing/2014/main" id="{FFE555EF-EEB3-4CA6-BA01-E03BCC606688}"/>
              </a:ext>
            </a:extLst>
          </p:cNvPr>
          <p:cNvSpPr>
            <a:spLocks noGrp="1"/>
          </p:cNvSpPr>
          <p:nvPr>
            <p:ph idx="1"/>
          </p:nvPr>
        </p:nvSpPr>
        <p:spPr/>
        <p:txBody>
          <a:bodyPr/>
          <a:lstStyle/>
          <a:p>
            <a:r>
              <a:rPr lang="en-US" dirty="0"/>
              <a:t>When controlling for past years in a given area, do we see a noticeable change in overall mortality rate in 2020, compared to what a ‘typical’ year would be?</a:t>
            </a:r>
          </a:p>
          <a:p>
            <a:pPr marL="0" indent="0">
              <a:buNone/>
            </a:pPr>
            <a:endParaRPr lang="en-US" dirty="0"/>
          </a:p>
          <a:p>
            <a:r>
              <a:rPr lang="en-US" dirty="0"/>
              <a:t>Can this change be reliably predicted from other features about the area? Are static features more or less predictive than policy response?</a:t>
            </a:r>
          </a:p>
          <a:p>
            <a:endParaRPr lang="en-US" dirty="0"/>
          </a:p>
          <a:p>
            <a:pPr marL="0" indent="0">
              <a:buNone/>
            </a:pPr>
            <a:endParaRPr lang="en-US" dirty="0"/>
          </a:p>
        </p:txBody>
      </p:sp>
    </p:spTree>
    <p:extLst>
      <p:ext uri="{BB962C8B-B14F-4D97-AF65-F5344CB8AC3E}">
        <p14:creationId xmlns:p14="http://schemas.microsoft.com/office/powerpoint/2010/main" val="346818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4EC7-BEF8-41C1-B973-AD71AEB0603C}"/>
              </a:ext>
            </a:extLst>
          </p:cNvPr>
          <p:cNvSpPr>
            <a:spLocks noGrp="1"/>
          </p:cNvSpPr>
          <p:nvPr>
            <p:ph type="title"/>
          </p:nvPr>
        </p:nvSpPr>
        <p:spPr/>
        <p:txBody>
          <a:bodyPr/>
          <a:lstStyle/>
          <a:p>
            <a:r>
              <a:rPr lang="en-US" dirty="0"/>
              <a:t>The proposal</a:t>
            </a:r>
          </a:p>
        </p:txBody>
      </p:sp>
      <p:sp>
        <p:nvSpPr>
          <p:cNvPr id="3" name="Content Placeholder 2">
            <a:extLst>
              <a:ext uri="{FF2B5EF4-FFF2-40B4-BE49-F238E27FC236}">
                <a16:creationId xmlns:a16="http://schemas.microsoft.com/office/drawing/2014/main" id="{E6F163DE-F6D3-4C56-A4B4-EAAF3C7C82A8}"/>
              </a:ext>
            </a:extLst>
          </p:cNvPr>
          <p:cNvSpPr>
            <a:spLocks noGrp="1"/>
          </p:cNvSpPr>
          <p:nvPr>
            <p:ph idx="1"/>
          </p:nvPr>
        </p:nvSpPr>
        <p:spPr/>
        <p:txBody>
          <a:bodyPr/>
          <a:lstStyle/>
          <a:p>
            <a:r>
              <a:rPr lang="en-US" dirty="0"/>
              <a:t>Use historical data to construct a time-series model that will predict death rates for 2020 for each state*</a:t>
            </a:r>
          </a:p>
          <a:p>
            <a:r>
              <a:rPr lang="en-US" dirty="0"/>
              <a:t>If 2020 is in fact an aberrant year in terms of mortality, these forecasts will be inaccurate by design</a:t>
            </a:r>
          </a:p>
          <a:p>
            <a:r>
              <a:rPr lang="en-US" dirty="0"/>
              <a:t>The </a:t>
            </a:r>
            <a:r>
              <a:rPr lang="en-US" i="1" dirty="0"/>
              <a:t>degree</a:t>
            </a:r>
            <a:r>
              <a:rPr lang="en-US" dirty="0"/>
              <a:t> by which the observed numbers differ from the model can be a parameter of interest in itself, representing the degree to which a state has been knocked ‘off course’ by the crisis</a:t>
            </a:r>
          </a:p>
          <a:p>
            <a:r>
              <a:rPr lang="en-US" dirty="0"/>
              <a:t>Can this metric be predicted? Feed possible explanatory features into a supervised learning model and look for patterns.</a:t>
            </a:r>
          </a:p>
          <a:p>
            <a:pPr marL="0" indent="0">
              <a:buNone/>
            </a:pPr>
            <a:endParaRPr lang="en-US" dirty="0"/>
          </a:p>
        </p:txBody>
      </p:sp>
      <p:sp>
        <p:nvSpPr>
          <p:cNvPr id="4" name="TextBox 3">
            <a:extLst>
              <a:ext uri="{FF2B5EF4-FFF2-40B4-BE49-F238E27FC236}">
                <a16:creationId xmlns:a16="http://schemas.microsoft.com/office/drawing/2014/main" id="{F29C1C83-FC6C-4B5E-B742-A01FA384EFF3}"/>
              </a:ext>
            </a:extLst>
          </p:cNvPr>
          <p:cNvSpPr txBox="1"/>
          <p:nvPr/>
        </p:nvSpPr>
        <p:spPr>
          <a:xfrm>
            <a:off x="4925028" y="5937813"/>
            <a:ext cx="6036197" cy="738664"/>
          </a:xfrm>
          <a:prstGeom prst="rect">
            <a:avLst/>
          </a:prstGeom>
          <a:noFill/>
        </p:spPr>
        <p:txBody>
          <a:bodyPr wrap="square" rtlCol="0">
            <a:spAutoFit/>
          </a:bodyPr>
          <a:lstStyle/>
          <a:p>
            <a:r>
              <a:rPr lang="en-US" sz="1400" i="1" dirty="0"/>
              <a:t>* Comparing either smaller-scale (cities) or larger-scale (countries) areas would likely be a better fit for the second part of this project.  Due to the constraints of available data, states were chosen as the unit of analysis as proof of concept.</a:t>
            </a:r>
          </a:p>
        </p:txBody>
      </p:sp>
    </p:spTree>
    <p:extLst>
      <p:ext uri="{BB962C8B-B14F-4D97-AF65-F5344CB8AC3E}">
        <p14:creationId xmlns:p14="http://schemas.microsoft.com/office/powerpoint/2010/main" val="116416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DA10-8559-4F89-B7B0-A94E07BC6BC8}"/>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7065E5E3-F56D-4991-80C8-52171CBC7A3E}"/>
              </a:ext>
            </a:extLst>
          </p:cNvPr>
          <p:cNvSpPr>
            <a:spLocks noGrp="1"/>
          </p:cNvSpPr>
          <p:nvPr>
            <p:ph idx="1"/>
          </p:nvPr>
        </p:nvSpPr>
        <p:spPr/>
        <p:txBody>
          <a:bodyPr/>
          <a:lstStyle/>
          <a:p>
            <a:r>
              <a:rPr lang="en-US" dirty="0"/>
              <a:t>The Economist’s James Tozer and Martín González author and maintain a Covid-19 Excess Deaths tracker </a:t>
            </a:r>
            <a:r>
              <a:rPr lang="en-US" dirty="0" err="1"/>
              <a:t>github</a:t>
            </a:r>
            <a:r>
              <a:rPr lang="en-US" dirty="0"/>
              <a:t>.  The historical weekly death rates they collated from the CDC will be the basis of part one of this analysis.</a:t>
            </a:r>
          </a:p>
          <a:p>
            <a:r>
              <a:rPr lang="en-US" dirty="0"/>
              <a:t>For part two, select data was gathered about each state from the Department of Labor, Census Bureau, and independent websites listed in the citations section at the end of this presentation.</a:t>
            </a:r>
          </a:p>
        </p:txBody>
      </p:sp>
    </p:spTree>
    <p:extLst>
      <p:ext uri="{BB962C8B-B14F-4D97-AF65-F5344CB8AC3E}">
        <p14:creationId xmlns:p14="http://schemas.microsoft.com/office/powerpoint/2010/main" val="157874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71C1-7B49-41CA-BC44-2F1CCBE376D9}"/>
              </a:ext>
            </a:extLst>
          </p:cNvPr>
          <p:cNvSpPr>
            <a:spLocks noGrp="1"/>
          </p:cNvSpPr>
          <p:nvPr>
            <p:ph type="title"/>
          </p:nvPr>
        </p:nvSpPr>
        <p:spPr>
          <a:xfrm>
            <a:off x="3074043" y="1389899"/>
            <a:ext cx="6043914" cy="4078202"/>
          </a:xfrm>
        </p:spPr>
        <p:txBody>
          <a:bodyPr/>
          <a:lstStyle/>
          <a:p>
            <a:pPr algn="ctr"/>
            <a:r>
              <a:rPr lang="en-US" dirty="0"/>
              <a:t>Part One</a:t>
            </a:r>
            <a:br>
              <a:rPr lang="en-US" dirty="0"/>
            </a:br>
            <a:br>
              <a:rPr lang="en-US" dirty="0"/>
            </a:br>
            <a:r>
              <a:rPr lang="en-US" dirty="0"/>
              <a:t>Time Series</a:t>
            </a:r>
          </a:p>
        </p:txBody>
      </p:sp>
    </p:spTree>
    <p:extLst>
      <p:ext uri="{BB962C8B-B14F-4D97-AF65-F5344CB8AC3E}">
        <p14:creationId xmlns:p14="http://schemas.microsoft.com/office/powerpoint/2010/main" val="145834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33E1-E6C9-4A7F-90B1-0F579FB5171C}"/>
              </a:ext>
            </a:extLst>
          </p:cNvPr>
          <p:cNvSpPr>
            <a:spLocks noGrp="1"/>
          </p:cNvSpPr>
          <p:nvPr>
            <p:ph type="title"/>
          </p:nvPr>
        </p:nvSpPr>
        <p:spPr>
          <a:xfrm>
            <a:off x="762000" y="559678"/>
            <a:ext cx="5702461" cy="690388"/>
          </a:xfrm>
        </p:spPr>
        <p:txBody>
          <a:bodyPr>
            <a:normAutofit fontScale="90000"/>
          </a:bodyPr>
          <a:lstStyle/>
          <a:p>
            <a:pPr algn="ctr"/>
            <a:r>
              <a:rPr lang="en-US" sz="4400" dirty="0"/>
              <a:t>Data problems</a:t>
            </a:r>
          </a:p>
        </p:txBody>
      </p:sp>
      <p:pic>
        <p:nvPicPr>
          <p:cNvPr id="5" name="Content Placeholder 4">
            <a:extLst>
              <a:ext uri="{FF2B5EF4-FFF2-40B4-BE49-F238E27FC236}">
                <a16:creationId xmlns:a16="http://schemas.microsoft.com/office/drawing/2014/main" id="{30B3EA8E-C7F5-4B4D-BE0D-7A7814BC4F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111" y="1461578"/>
            <a:ext cx="9832454" cy="3005654"/>
          </a:xfrm>
        </p:spPr>
      </p:pic>
      <p:sp>
        <p:nvSpPr>
          <p:cNvPr id="6" name="TextBox 5">
            <a:extLst>
              <a:ext uri="{FF2B5EF4-FFF2-40B4-BE49-F238E27FC236}">
                <a16:creationId xmlns:a16="http://schemas.microsoft.com/office/drawing/2014/main" id="{C13A528E-049B-4444-B963-5587AB07EB14}"/>
              </a:ext>
            </a:extLst>
          </p:cNvPr>
          <p:cNvSpPr txBox="1"/>
          <p:nvPr/>
        </p:nvSpPr>
        <p:spPr>
          <a:xfrm>
            <a:off x="3530278" y="4762982"/>
            <a:ext cx="7459884" cy="923330"/>
          </a:xfrm>
          <a:prstGeom prst="rect">
            <a:avLst/>
          </a:prstGeom>
          <a:noFill/>
        </p:spPr>
        <p:txBody>
          <a:bodyPr wrap="square" rtlCol="0">
            <a:spAutoFit/>
          </a:bodyPr>
          <a:lstStyle/>
          <a:p>
            <a:r>
              <a:rPr lang="en-US" dirty="0"/>
              <a:t>Death rates spike in the week ending April 11</a:t>
            </a:r>
            <a:r>
              <a:rPr lang="en-US" baseline="30000" dirty="0"/>
              <a:t>th</a:t>
            </a:r>
            <a:r>
              <a:rPr lang="en-US" dirty="0"/>
              <a:t>.  A come-down afterward is expected.  However, we are seeing death rates drop significantly below averages for the year.</a:t>
            </a:r>
          </a:p>
        </p:txBody>
      </p:sp>
    </p:spTree>
    <p:extLst>
      <p:ext uri="{BB962C8B-B14F-4D97-AF65-F5344CB8AC3E}">
        <p14:creationId xmlns:p14="http://schemas.microsoft.com/office/powerpoint/2010/main" val="12596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AE6387-EE5E-4F68-9F13-B1664662B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10" y="905992"/>
            <a:ext cx="11347640" cy="3201415"/>
          </a:xfrm>
        </p:spPr>
      </p:pic>
      <p:sp>
        <p:nvSpPr>
          <p:cNvPr id="6" name="Rectangle 5">
            <a:extLst>
              <a:ext uri="{FF2B5EF4-FFF2-40B4-BE49-F238E27FC236}">
                <a16:creationId xmlns:a16="http://schemas.microsoft.com/office/drawing/2014/main" id="{B9A8C119-57FD-4282-AB8F-CA29BE414C0B}"/>
              </a:ext>
            </a:extLst>
          </p:cNvPr>
          <p:cNvSpPr/>
          <p:nvPr/>
        </p:nvSpPr>
        <p:spPr>
          <a:xfrm>
            <a:off x="3819646" y="956199"/>
            <a:ext cx="4739833" cy="1678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48290D6C-30CF-419D-9AAE-E0D98088B027}"/>
              </a:ext>
            </a:extLst>
          </p:cNvPr>
          <p:cNvSpPr>
            <a:spLocks noGrp="1"/>
          </p:cNvSpPr>
          <p:nvPr>
            <p:ph type="title"/>
          </p:nvPr>
        </p:nvSpPr>
        <p:spPr>
          <a:xfrm>
            <a:off x="271710" y="252949"/>
            <a:ext cx="4151454" cy="464681"/>
          </a:xfrm>
        </p:spPr>
        <p:txBody>
          <a:bodyPr>
            <a:noAutofit/>
          </a:bodyPr>
          <a:lstStyle/>
          <a:p>
            <a:pPr algn="l"/>
            <a:r>
              <a:rPr lang="en-US" sz="2800" dirty="0"/>
              <a:t>Not just missing values</a:t>
            </a:r>
          </a:p>
        </p:txBody>
      </p:sp>
      <p:sp>
        <p:nvSpPr>
          <p:cNvPr id="11" name="TextBox 10">
            <a:extLst>
              <a:ext uri="{FF2B5EF4-FFF2-40B4-BE49-F238E27FC236}">
                <a16:creationId xmlns:a16="http://schemas.microsoft.com/office/drawing/2014/main" id="{EB9FC7FA-B1EA-4815-BCA2-4D6C415A99C2}"/>
              </a:ext>
            </a:extLst>
          </p:cNvPr>
          <p:cNvSpPr txBox="1"/>
          <p:nvPr/>
        </p:nvSpPr>
        <p:spPr>
          <a:xfrm>
            <a:off x="879676" y="4323144"/>
            <a:ext cx="9265534" cy="1200329"/>
          </a:xfrm>
          <a:prstGeom prst="rect">
            <a:avLst/>
          </a:prstGeom>
          <a:noFill/>
        </p:spPr>
        <p:txBody>
          <a:bodyPr wrap="square" rtlCol="0">
            <a:spAutoFit/>
          </a:bodyPr>
          <a:lstStyle/>
          <a:p>
            <a:r>
              <a:rPr lang="en-US" dirty="0"/>
              <a:t>Connecticut leaps out as the most severe example.  In addition to some missing values that had not yet been reported as of the data pull, the numbers that had been reported are significantly lower than average at precisely the time that one would expect them to be very high, from reports of covid-19’s spread.</a:t>
            </a:r>
          </a:p>
        </p:txBody>
      </p:sp>
      <p:sp>
        <p:nvSpPr>
          <p:cNvPr id="12" name="TextBox 11">
            <a:extLst>
              <a:ext uri="{FF2B5EF4-FFF2-40B4-BE49-F238E27FC236}">
                <a16:creationId xmlns:a16="http://schemas.microsoft.com/office/drawing/2014/main" id="{1FCA1D55-4A96-437F-A667-FE0CA0F0991D}"/>
              </a:ext>
            </a:extLst>
          </p:cNvPr>
          <p:cNvSpPr txBox="1"/>
          <p:nvPr/>
        </p:nvSpPr>
        <p:spPr>
          <a:xfrm>
            <a:off x="2448046" y="855449"/>
            <a:ext cx="7697164" cy="369332"/>
          </a:xfrm>
          <a:prstGeom prst="rect">
            <a:avLst/>
          </a:prstGeom>
          <a:noFill/>
        </p:spPr>
        <p:txBody>
          <a:bodyPr wrap="square" rtlCol="0">
            <a:spAutoFit/>
          </a:bodyPr>
          <a:lstStyle/>
          <a:p>
            <a:r>
              <a:rPr lang="en-US" dirty="0"/>
              <a:t>Connecticut weekly death rate</a:t>
            </a:r>
          </a:p>
        </p:txBody>
      </p:sp>
    </p:spTree>
    <p:extLst>
      <p:ext uri="{BB962C8B-B14F-4D97-AF65-F5344CB8AC3E}">
        <p14:creationId xmlns:p14="http://schemas.microsoft.com/office/powerpoint/2010/main" val="370690886"/>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
  <TotalTime>1814</TotalTime>
  <Words>1812</Words>
  <Application>Microsoft Office PowerPoint</Application>
  <PresentationFormat>Widescreen</PresentationFormat>
  <Paragraphs>143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Schoolbook</vt:lpstr>
      <vt:lpstr>Corbel</vt:lpstr>
      <vt:lpstr>Headlines</vt:lpstr>
      <vt:lpstr>Mortality rates in 2020   Using tiMe-series models to put state numbers in context</vt:lpstr>
      <vt:lpstr>The big picture</vt:lpstr>
      <vt:lpstr>The granular level</vt:lpstr>
      <vt:lpstr>The questions</vt:lpstr>
      <vt:lpstr>The proposal</vt:lpstr>
      <vt:lpstr>The data</vt:lpstr>
      <vt:lpstr>Part One  Time Series</vt:lpstr>
      <vt:lpstr>Data problems</vt:lpstr>
      <vt:lpstr>Not just missing values</vt:lpstr>
      <vt:lpstr>Not just Connecticut</vt:lpstr>
      <vt:lpstr>Cutting down the test data</vt:lpstr>
      <vt:lpstr>How do we handle training data?</vt:lpstr>
      <vt:lpstr>What do we train our model on?</vt:lpstr>
      <vt:lpstr>Our training data.  Commence grid-search…</vt:lpstr>
      <vt:lpstr>50+ hours later…</vt:lpstr>
      <vt:lpstr>50+ hours later…</vt:lpstr>
      <vt:lpstr>50+ hours later…</vt:lpstr>
      <vt:lpstr>Converting forecasts into a parameter of interest</vt:lpstr>
      <vt:lpstr>Results</vt:lpstr>
      <vt:lpstr>Results</vt:lpstr>
      <vt:lpstr>  Part Two  Regression Modeling</vt:lpstr>
      <vt:lpstr>The data, revisited</vt:lpstr>
      <vt:lpstr>Data problems, part two</vt:lpstr>
      <vt:lpstr>Data problems, part two</vt:lpstr>
      <vt:lpstr>Lockdowns</vt:lpstr>
      <vt:lpstr>Underwhelming Correlations</vt:lpstr>
      <vt:lpstr>Underwhelming Correlations</vt:lpstr>
      <vt:lpstr>And Surprising</vt:lpstr>
      <vt:lpstr>Not much to go on…</vt:lpstr>
      <vt:lpstr>Confirmation</vt:lpstr>
      <vt:lpstr>Conclusions</vt:lpstr>
      <vt:lpstr>Caveats</vt:lpstr>
      <vt:lpstr>Conclusions</vt:lpstr>
      <vt:lpstr>   Thank You</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Luken Weaver</dc:creator>
  <cp:lastModifiedBy>Luken Weaver</cp:lastModifiedBy>
  <cp:revision>40</cp:revision>
  <dcterms:created xsi:type="dcterms:W3CDTF">2020-06-07T00:39:16Z</dcterms:created>
  <dcterms:modified xsi:type="dcterms:W3CDTF">2020-06-09T21:05:39Z</dcterms:modified>
</cp:coreProperties>
</file>