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62" r:id="rId3"/>
    <p:sldId id="257" r:id="rId4"/>
    <p:sldId id="259" r:id="rId5"/>
    <p:sldId id="260" r:id="rId6"/>
    <p:sldId id="261" r:id="rId7"/>
    <p:sldId id="263" r:id="rId8"/>
    <p:sldId id="258"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60" d="100"/>
          <a:sy n="60" d="100"/>
        </p:scale>
        <p:origin x="34" y="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3/27/2020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35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3/27/2020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7205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3/27/2020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7230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3/27/2020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7868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3/27/2020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485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3/27/2020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35931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3/27/2020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2299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3/27/2020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6272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3/27/2020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2790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3/27/2020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603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3/27/2020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62466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3/27/2020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3209224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696" r:id="rId6"/>
    <p:sldLayoutId id="2147483692" r:id="rId7"/>
    <p:sldLayoutId id="2147483693" r:id="rId8"/>
    <p:sldLayoutId id="2147483694" r:id="rId9"/>
    <p:sldLayoutId id="2147483695"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publicdomainpictures.net/view-image.php?image=40267&amp;picture=&amp;jazyk=jp"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insightbyseymour.com/2014/09/03/the-choice-is-yours/" TargetMode="External"/><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tampabay.com/florida-politics/buzz/2020/02/04/should-all-florida-high-schoolers-have-to-take-the-sat-or-act-lawmakers-say-yes/" TargetMode="External"/><Relationship Id="rId2" Type="http://schemas.openxmlformats.org/officeDocument/2006/relationships/hyperlink" Target="https://blog.prepscholar.com/which-states-require-the-sat" TargetMode="External"/><Relationship Id="rId1" Type="http://schemas.openxmlformats.org/officeDocument/2006/relationships/slideLayout" Target="../slideLayouts/slideLayout2.xml"/><Relationship Id="rId5" Type="http://schemas.openxmlformats.org/officeDocument/2006/relationships/hyperlink" Target="https://www.chicagotribune.com/news/ct-illinois-chooses-sat-met-20160211-story.html" TargetMode="External"/><Relationship Id="rId4" Type="http://schemas.openxmlformats.org/officeDocument/2006/relationships/hyperlink" Target="https://www.denverpost.com/2017/03/06/colorado-juniors-sat-college-exa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A545C4-D11D-4345-8930-26939154D0E1}"/>
              </a:ext>
            </a:extLst>
          </p:cNvPr>
          <p:cNvPicPr>
            <a:picLocks noChangeAspect="1"/>
          </p:cNvPicPr>
          <p:nvPr/>
        </p:nvPicPr>
        <p:blipFill rotWithShape="1">
          <a:blip r:embed="rId2"/>
          <a:srcRect r="18789"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9D75EE-324F-4EC5-AB89-55CBED2C9354}"/>
              </a:ext>
            </a:extLst>
          </p:cNvPr>
          <p:cNvSpPr>
            <a:spLocks noGrp="1"/>
          </p:cNvSpPr>
          <p:nvPr>
            <p:ph type="ctrTitle"/>
          </p:nvPr>
        </p:nvSpPr>
        <p:spPr>
          <a:xfrm>
            <a:off x="477981" y="1122363"/>
            <a:ext cx="4023360" cy="3204134"/>
          </a:xfrm>
        </p:spPr>
        <p:txBody>
          <a:bodyPr anchor="b">
            <a:normAutofit/>
          </a:bodyPr>
          <a:lstStyle/>
          <a:p>
            <a:r>
              <a:rPr lang="en-US" sz="4800"/>
              <a:t>Improving SAT Participation</a:t>
            </a:r>
          </a:p>
        </p:txBody>
      </p:sp>
      <p:sp>
        <p:nvSpPr>
          <p:cNvPr id="3" name="Subtitle 2">
            <a:extLst>
              <a:ext uri="{FF2B5EF4-FFF2-40B4-BE49-F238E27FC236}">
                <a16:creationId xmlns:a16="http://schemas.microsoft.com/office/drawing/2014/main" id="{0578BB57-635F-47F6-B9FB-E89091EAC5D2}"/>
              </a:ext>
            </a:extLst>
          </p:cNvPr>
          <p:cNvSpPr>
            <a:spLocks noGrp="1"/>
          </p:cNvSpPr>
          <p:nvPr>
            <p:ph type="subTitle" idx="1"/>
          </p:nvPr>
        </p:nvSpPr>
        <p:spPr>
          <a:xfrm>
            <a:off x="477980" y="4872922"/>
            <a:ext cx="4023359" cy="1208141"/>
          </a:xfrm>
        </p:spPr>
        <p:txBody>
          <a:bodyPr>
            <a:normAutofit fontScale="92500" lnSpcReduction="20000"/>
          </a:bodyPr>
          <a:lstStyle/>
          <a:p>
            <a:r>
              <a:rPr lang="en-US" sz="2000" dirty="0"/>
              <a:t>Recognizing Patterns</a:t>
            </a:r>
          </a:p>
          <a:p>
            <a:endParaRPr lang="en-US" sz="2000" dirty="0"/>
          </a:p>
          <a:p>
            <a:r>
              <a:rPr lang="en-US" sz="2000" dirty="0"/>
              <a:t>By Luken Weaver, GA 3/27/2020</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939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2A55-61BE-4FD2-BB74-A2CBAFA16F74}"/>
              </a:ext>
            </a:extLst>
          </p:cNvPr>
          <p:cNvSpPr>
            <a:spLocks noGrp="1"/>
          </p:cNvSpPr>
          <p:nvPr>
            <p:ph type="title"/>
          </p:nvPr>
        </p:nvSpPr>
        <p:spPr>
          <a:xfrm>
            <a:off x="1115568" y="548640"/>
            <a:ext cx="5926582" cy="416560"/>
          </a:xfrm>
        </p:spPr>
        <p:txBody>
          <a:bodyPr>
            <a:noAutofit/>
          </a:bodyPr>
          <a:lstStyle/>
          <a:p>
            <a:r>
              <a:rPr lang="en-US" sz="2400" dirty="0"/>
              <a:t>Setting a Baseline</a:t>
            </a:r>
          </a:p>
        </p:txBody>
      </p:sp>
      <p:pic>
        <p:nvPicPr>
          <p:cNvPr id="5" name="Content Placeholder 4">
            <a:extLst>
              <a:ext uri="{FF2B5EF4-FFF2-40B4-BE49-F238E27FC236}">
                <a16:creationId xmlns:a16="http://schemas.microsoft.com/office/drawing/2014/main" id="{1FBD37A9-F10A-4E3F-9D2C-252768B396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53" y="2254250"/>
            <a:ext cx="5821547" cy="4513725"/>
          </a:xfrm>
        </p:spPr>
      </p:pic>
      <p:pic>
        <p:nvPicPr>
          <p:cNvPr id="9" name="Picture 8">
            <a:extLst>
              <a:ext uri="{FF2B5EF4-FFF2-40B4-BE49-F238E27FC236}">
                <a16:creationId xmlns:a16="http://schemas.microsoft.com/office/drawing/2014/main" id="{D0A6A626-C159-4E11-A8CD-8F33C1FCC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560" y="2190750"/>
            <a:ext cx="6103327" cy="4667250"/>
          </a:xfrm>
          <a:prstGeom prst="rect">
            <a:avLst/>
          </a:prstGeom>
        </p:spPr>
      </p:pic>
      <p:sp>
        <p:nvSpPr>
          <p:cNvPr id="10" name="TextBox 9">
            <a:extLst>
              <a:ext uri="{FF2B5EF4-FFF2-40B4-BE49-F238E27FC236}">
                <a16:creationId xmlns:a16="http://schemas.microsoft.com/office/drawing/2014/main" id="{5AED57E9-8CDB-413A-95F2-E42D0FD24A4D}"/>
              </a:ext>
            </a:extLst>
          </p:cNvPr>
          <p:cNvSpPr txBox="1"/>
          <p:nvPr/>
        </p:nvSpPr>
        <p:spPr>
          <a:xfrm>
            <a:off x="831850" y="1250950"/>
            <a:ext cx="10077450" cy="646331"/>
          </a:xfrm>
          <a:prstGeom prst="rect">
            <a:avLst/>
          </a:prstGeom>
          <a:noFill/>
        </p:spPr>
        <p:txBody>
          <a:bodyPr wrap="square" rtlCol="0">
            <a:spAutoFit/>
          </a:bodyPr>
          <a:lstStyle/>
          <a:p>
            <a:r>
              <a:rPr lang="en-US" dirty="0"/>
              <a:t>Familiarity is important</a:t>
            </a:r>
          </a:p>
          <a:p>
            <a:r>
              <a:rPr lang="en-US" dirty="0"/>
              <a:t>Change is hard</a:t>
            </a:r>
          </a:p>
        </p:txBody>
      </p:sp>
    </p:spTree>
    <p:extLst>
      <p:ext uri="{BB962C8B-B14F-4D97-AF65-F5344CB8AC3E}">
        <p14:creationId xmlns:p14="http://schemas.microsoft.com/office/powerpoint/2010/main" val="415822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9BDF-CF29-4A74-AF7A-949C48B96889}"/>
              </a:ext>
            </a:extLst>
          </p:cNvPr>
          <p:cNvSpPr>
            <a:spLocks noGrp="1"/>
          </p:cNvSpPr>
          <p:nvPr>
            <p:ph type="title"/>
          </p:nvPr>
        </p:nvSpPr>
        <p:spPr>
          <a:xfrm>
            <a:off x="1115568" y="548640"/>
            <a:ext cx="7362888" cy="221076"/>
          </a:xfrm>
        </p:spPr>
        <p:txBody>
          <a:bodyPr>
            <a:normAutofit fontScale="90000"/>
          </a:bodyPr>
          <a:lstStyle/>
          <a:p>
            <a:r>
              <a:rPr lang="en-US" dirty="0"/>
              <a:t>The Situation Right Now</a:t>
            </a:r>
          </a:p>
        </p:txBody>
      </p:sp>
      <p:pic>
        <p:nvPicPr>
          <p:cNvPr id="15" name="Content Placeholder 14">
            <a:extLst>
              <a:ext uri="{FF2B5EF4-FFF2-40B4-BE49-F238E27FC236}">
                <a16:creationId xmlns:a16="http://schemas.microsoft.com/office/drawing/2014/main" id="{DB1B85B9-A6A6-4F98-B6B2-4C5EB04DCC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1055" y="943337"/>
            <a:ext cx="6694802" cy="4543516"/>
          </a:xfrm>
        </p:spPr>
      </p:pic>
      <p:sp>
        <p:nvSpPr>
          <p:cNvPr id="16" name="TextBox 15">
            <a:extLst>
              <a:ext uri="{FF2B5EF4-FFF2-40B4-BE49-F238E27FC236}">
                <a16:creationId xmlns:a16="http://schemas.microsoft.com/office/drawing/2014/main" id="{1BFD590C-3ADC-48E1-B3F0-8A79FC3C686E}"/>
              </a:ext>
            </a:extLst>
          </p:cNvPr>
          <p:cNvSpPr txBox="1"/>
          <p:nvPr/>
        </p:nvSpPr>
        <p:spPr>
          <a:xfrm>
            <a:off x="792866" y="1082233"/>
            <a:ext cx="4404167"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ACT is the choice of more states, with 12 requiring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ACT has better utilization in the states in which it has foothold.  Though 12 states require it be taken, 17 states have 100% participation rates in the ACT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SAT is required in 8 states, and offered in some capacity by the College Board in 20.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Only 5 states had 100% participation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However</a:t>
            </a:r>
            <a:r>
              <a:rPr lang="en-US" dirty="0"/>
              <a:t>, some progress has been made.</a:t>
            </a:r>
            <a:endParaRPr lang="en-US" b="1" dirty="0"/>
          </a:p>
        </p:txBody>
      </p:sp>
    </p:spTree>
    <p:extLst>
      <p:ext uri="{BB962C8B-B14F-4D97-AF65-F5344CB8AC3E}">
        <p14:creationId xmlns:p14="http://schemas.microsoft.com/office/powerpoint/2010/main" val="535497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1F71-24CE-492B-B124-5BA5440E3D4E}"/>
              </a:ext>
            </a:extLst>
          </p:cNvPr>
          <p:cNvSpPr>
            <a:spLocks noGrp="1"/>
          </p:cNvSpPr>
          <p:nvPr>
            <p:ph type="title"/>
          </p:nvPr>
        </p:nvSpPr>
        <p:spPr>
          <a:xfrm>
            <a:off x="1115568" y="548640"/>
            <a:ext cx="6402832" cy="60960"/>
          </a:xfrm>
        </p:spPr>
        <p:txBody>
          <a:bodyPr>
            <a:normAutofit fontScale="90000"/>
          </a:bodyPr>
          <a:lstStyle/>
          <a:p>
            <a:r>
              <a:rPr lang="en-US" dirty="0"/>
              <a:t>Victories</a:t>
            </a:r>
          </a:p>
        </p:txBody>
      </p:sp>
      <p:pic>
        <p:nvPicPr>
          <p:cNvPr id="5" name="Content Placeholder 4">
            <a:extLst>
              <a:ext uri="{FF2B5EF4-FFF2-40B4-BE49-F238E27FC236}">
                <a16:creationId xmlns:a16="http://schemas.microsoft.com/office/drawing/2014/main" id="{A8C27277-BCC1-447A-BA4C-4C5832BEA2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9428" y="2590800"/>
            <a:ext cx="5554980" cy="4267200"/>
          </a:xfrm>
        </p:spPr>
      </p:pic>
      <p:pic>
        <p:nvPicPr>
          <p:cNvPr id="7" name="Picture 6">
            <a:extLst>
              <a:ext uri="{FF2B5EF4-FFF2-40B4-BE49-F238E27FC236}">
                <a16:creationId xmlns:a16="http://schemas.microsoft.com/office/drawing/2014/main" id="{8261AF04-1B43-44E1-9A90-C1F4FBF86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77" y="2590800"/>
            <a:ext cx="5554979" cy="4267200"/>
          </a:xfrm>
          <a:prstGeom prst="rect">
            <a:avLst/>
          </a:prstGeom>
        </p:spPr>
      </p:pic>
      <p:sp>
        <p:nvSpPr>
          <p:cNvPr id="17" name="TextBox 16">
            <a:extLst>
              <a:ext uri="{FF2B5EF4-FFF2-40B4-BE49-F238E27FC236}">
                <a16:creationId xmlns:a16="http://schemas.microsoft.com/office/drawing/2014/main" id="{D0AC85EC-9C67-4502-A778-07FC2F922841}"/>
              </a:ext>
            </a:extLst>
          </p:cNvPr>
          <p:cNvSpPr txBox="1"/>
          <p:nvPr/>
        </p:nvSpPr>
        <p:spPr>
          <a:xfrm>
            <a:off x="869950" y="1187450"/>
            <a:ext cx="9093200" cy="646331"/>
          </a:xfrm>
          <a:prstGeom prst="rect">
            <a:avLst/>
          </a:prstGeom>
          <a:noFill/>
        </p:spPr>
        <p:txBody>
          <a:bodyPr wrap="square" rtlCol="0">
            <a:spAutoFit/>
          </a:bodyPr>
          <a:lstStyle/>
          <a:p>
            <a:r>
              <a:rPr lang="en-US" dirty="0"/>
              <a:t>Between 2017 and 2018, Colorado and Illinois went from almost exclusively using the ACT to the reverse, rising to 100 and 90 percent use of the SAT</a:t>
            </a:r>
          </a:p>
        </p:txBody>
      </p:sp>
    </p:spTree>
    <p:extLst>
      <p:ext uri="{BB962C8B-B14F-4D97-AF65-F5344CB8AC3E}">
        <p14:creationId xmlns:p14="http://schemas.microsoft.com/office/powerpoint/2010/main" val="235824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BD3E-90ED-451B-860D-6C2964C0BB68}"/>
              </a:ext>
            </a:extLst>
          </p:cNvPr>
          <p:cNvSpPr>
            <a:spLocks noGrp="1"/>
          </p:cNvSpPr>
          <p:nvPr>
            <p:ph type="title"/>
          </p:nvPr>
        </p:nvSpPr>
        <p:spPr>
          <a:xfrm>
            <a:off x="1115568" y="548640"/>
            <a:ext cx="8472932" cy="645160"/>
          </a:xfrm>
        </p:spPr>
        <p:txBody>
          <a:bodyPr>
            <a:normAutofit/>
          </a:bodyPr>
          <a:lstStyle/>
          <a:p>
            <a:r>
              <a:rPr lang="en-US" sz="3600" dirty="0"/>
              <a:t>Big Fish</a:t>
            </a:r>
          </a:p>
        </p:txBody>
      </p:sp>
      <p:pic>
        <p:nvPicPr>
          <p:cNvPr id="15" name="Content Placeholder 14">
            <a:extLst>
              <a:ext uri="{FF2B5EF4-FFF2-40B4-BE49-F238E27FC236}">
                <a16:creationId xmlns:a16="http://schemas.microsoft.com/office/drawing/2014/main" id="{F9C12499-13E4-4FF2-82AE-9AC71875C5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360" y="3094955"/>
            <a:ext cx="1707028" cy="480102"/>
          </a:xfrm>
        </p:spPr>
      </p:pic>
      <p:pic>
        <p:nvPicPr>
          <p:cNvPr id="17" name="Picture 16">
            <a:extLst>
              <a:ext uri="{FF2B5EF4-FFF2-40B4-BE49-F238E27FC236}">
                <a16:creationId xmlns:a16="http://schemas.microsoft.com/office/drawing/2014/main" id="{10C68839-147E-4CD7-A2D8-5802BE4A6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660" y="3679787"/>
            <a:ext cx="10615580" cy="598222"/>
          </a:xfrm>
          <a:prstGeom prst="rect">
            <a:avLst/>
          </a:prstGeom>
        </p:spPr>
      </p:pic>
      <p:pic>
        <p:nvPicPr>
          <p:cNvPr id="19" name="Picture 18">
            <a:extLst>
              <a:ext uri="{FF2B5EF4-FFF2-40B4-BE49-F238E27FC236}">
                <a16:creationId xmlns:a16="http://schemas.microsoft.com/office/drawing/2014/main" id="{C2CFCECA-CFC0-4929-80CE-E7EE362D09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0627" y="1900481"/>
            <a:ext cx="2942597" cy="511239"/>
          </a:xfrm>
          <a:prstGeom prst="rect">
            <a:avLst/>
          </a:prstGeom>
        </p:spPr>
      </p:pic>
      <p:pic>
        <p:nvPicPr>
          <p:cNvPr id="21" name="Picture 20">
            <a:extLst>
              <a:ext uri="{FF2B5EF4-FFF2-40B4-BE49-F238E27FC236}">
                <a16:creationId xmlns:a16="http://schemas.microsoft.com/office/drawing/2014/main" id="{B9C18471-8CFA-4505-9DFB-34889C5677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4703" y="2382698"/>
            <a:ext cx="9635975" cy="1179576"/>
          </a:xfrm>
          <a:prstGeom prst="rect">
            <a:avLst/>
          </a:prstGeom>
        </p:spPr>
      </p:pic>
      <p:sp>
        <p:nvSpPr>
          <p:cNvPr id="22" name="TextBox 21">
            <a:extLst>
              <a:ext uri="{FF2B5EF4-FFF2-40B4-BE49-F238E27FC236}">
                <a16:creationId xmlns:a16="http://schemas.microsoft.com/office/drawing/2014/main" id="{80FC56DA-0905-4890-A31F-5EA48EA49086}"/>
              </a:ext>
            </a:extLst>
          </p:cNvPr>
          <p:cNvSpPr txBox="1"/>
          <p:nvPr/>
        </p:nvSpPr>
        <p:spPr>
          <a:xfrm>
            <a:off x="539750" y="4731205"/>
            <a:ext cx="11112500" cy="923330"/>
          </a:xfrm>
          <a:prstGeom prst="rect">
            <a:avLst/>
          </a:prstGeom>
          <a:noFill/>
        </p:spPr>
        <p:txBody>
          <a:bodyPr wrap="square" rtlCol="0">
            <a:spAutoFit/>
          </a:bodyPr>
          <a:lstStyle/>
          <a:p>
            <a:r>
              <a:rPr lang="en-US" dirty="0"/>
              <a:t>States have limited resources, and a need to assess their education system.  By revamping the SAT in 2016 to be more in line with Common Core standards, the College Board was able to win state contracts away from the ACT as a valid test of knowledge, and not just assessment</a:t>
            </a:r>
          </a:p>
        </p:txBody>
      </p:sp>
      <p:pic>
        <p:nvPicPr>
          <p:cNvPr id="27" name="Picture 26">
            <a:extLst>
              <a:ext uri="{FF2B5EF4-FFF2-40B4-BE49-F238E27FC236}">
                <a16:creationId xmlns:a16="http://schemas.microsoft.com/office/drawing/2014/main" id="{AEEF5EFE-78EA-49D0-8F43-FABFEDF8B44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59150" y="41570"/>
            <a:ext cx="2200827" cy="2200827"/>
          </a:xfrm>
          <a:prstGeom prst="rect">
            <a:avLst/>
          </a:prstGeom>
        </p:spPr>
      </p:pic>
    </p:spTree>
    <p:extLst>
      <p:ext uri="{BB962C8B-B14F-4D97-AF65-F5344CB8AC3E}">
        <p14:creationId xmlns:p14="http://schemas.microsoft.com/office/powerpoint/2010/main" val="328418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CDF4-7CE8-4C95-9A5B-01C12D98B4D0}"/>
              </a:ext>
            </a:extLst>
          </p:cNvPr>
          <p:cNvSpPr>
            <a:spLocks noGrp="1"/>
          </p:cNvSpPr>
          <p:nvPr>
            <p:ph type="title"/>
          </p:nvPr>
        </p:nvSpPr>
        <p:spPr>
          <a:xfrm>
            <a:off x="1035701" y="343529"/>
            <a:ext cx="3879199" cy="742608"/>
          </a:xfrm>
        </p:spPr>
        <p:txBody>
          <a:bodyPr>
            <a:normAutofit fontScale="90000"/>
          </a:bodyPr>
          <a:lstStyle/>
          <a:p>
            <a:r>
              <a:rPr lang="en-US" sz="2800" dirty="0"/>
              <a:t>Another Possibility: </a:t>
            </a:r>
            <a:br>
              <a:rPr lang="en-US" sz="2800" dirty="0"/>
            </a:br>
            <a:r>
              <a:rPr lang="en-US" sz="2800" dirty="0"/>
              <a:t>Battleground States</a:t>
            </a:r>
          </a:p>
        </p:txBody>
      </p:sp>
      <p:pic>
        <p:nvPicPr>
          <p:cNvPr id="5" name="Content Placeholder 4">
            <a:extLst>
              <a:ext uri="{FF2B5EF4-FFF2-40B4-BE49-F238E27FC236}">
                <a16:creationId xmlns:a16="http://schemas.microsoft.com/office/drawing/2014/main" id="{F28EB4D4-D50B-4AA1-B4A2-EC3567F5A3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586" y="1517650"/>
            <a:ext cx="3231685" cy="688517"/>
          </a:xfrm>
        </p:spPr>
      </p:pic>
      <p:pic>
        <p:nvPicPr>
          <p:cNvPr id="7" name="Picture 6">
            <a:extLst>
              <a:ext uri="{FF2B5EF4-FFF2-40B4-BE49-F238E27FC236}">
                <a16:creationId xmlns:a16="http://schemas.microsoft.com/office/drawing/2014/main" id="{DCB085F6-3673-4220-8430-53F10FD84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187" y="2206167"/>
            <a:ext cx="5136325" cy="1360288"/>
          </a:xfrm>
          <a:prstGeom prst="rect">
            <a:avLst/>
          </a:prstGeom>
        </p:spPr>
      </p:pic>
      <p:sp>
        <p:nvSpPr>
          <p:cNvPr id="8" name="TextBox 7">
            <a:extLst>
              <a:ext uri="{FF2B5EF4-FFF2-40B4-BE49-F238E27FC236}">
                <a16:creationId xmlns:a16="http://schemas.microsoft.com/office/drawing/2014/main" id="{715C0E44-0FBF-4E6C-8058-FF945B6CECD2}"/>
              </a:ext>
            </a:extLst>
          </p:cNvPr>
          <p:cNvSpPr txBox="1"/>
          <p:nvPr/>
        </p:nvSpPr>
        <p:spPr>
          <a:xfrm>
            <a:off x="311150" y="4267672"/>
            <a:ext cx="5302250" cy="1754326"/>
          </a:xfrm>
          <a:prstGeom prst="rect">
            <a:avLst/>
          </a:prstGeom>
          <a:noFill/>
        </p:spPr>
        <p:txBody>
          <a:bodyPr wrap="square" rtlCol="0">
            <a:spAutoFit/>
          </a:bodyPr>
          <a:lstStyle/>
          <a:p>
            <a:r>
              <a:rPr lang="en-US" dirty="0"/>
              <a:t>Some states are moving toward mandatory testing, but have no entrenched “go to” yet.</a:t>
            </a:r>
          </a:p>
          <a:p>
            <a:endParaRPr lang="en-US" dirty="0"/>
          </a:p>
          <a:p>
            <a:r>
              <a:rPr lang="en-US" dirty="0"/>
              <a:t>A state like Florida, which ranked 39</a:t>
            </a:r>
            <a:r>
              <a:rPr lang="en-US" baseline="30000" dirty="0"/>
              <a:t>th</a:t>
            </a:r>
            <a:r>
              <a:rPr lang="en-US" dirty="0"/>
              <a:t> in ACT but 24</a:t>
            </a:r>
            <a:r>
              <a:rPr lang="en-US" baseline="30000" dirty="0"/>
              <a:t>th</a:t>
            </a:r>
            <a:r>
              <a:rPr lang="en-US" dirty="0"/>
              <a:t> in SAT in 2018, might look favorably on wider adoption with the right push</a:t>
            </a:r>
          </a:p>
        </p:txBody>
      </p:sp>
      <p:pic>
        <p:nvPicPr>
          <p:cNvPr id="12" name="Picture 11">
            <a:extLst>
              <a:ext uri="{FF2B5EF4-FFF2-40B4-BE49-F238E27FC236}">
                <a16:creationId xmlns:a16="http://schemas.microsoft.com/office/drawing/2014/main" id="{3C60147B-2BF7-4E64-977B-FBD6A80A74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2211" y="838200"/>
            <a:ext cx="4986188" cy="5975350"/>
          </a:xfrm>
          <a:prstGeom prst="rect">
            <a:avLst/>
          </a:prstGeom>
        </p:spPr>
      </p:pic>
    </p:spTree>
    <p:extLst>
      <p:ext uri="{BB962C8B-B14F-4D97-AF65-F5344CB8AC3E}">
        <p14:creationId xmlns:p14="http://schemas.microsoft.com/office/powerpoint/2010/main" val="234137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5C22-4F0E-4174-9358-7DD226812980}"/>
              </a:ext>
            </a:extLst>
          </p:cNvPr>
          <p:cNvSpPr>
            <a:spLocks noGrp="1"/>
          </p:cNvSpPr>
          <p:nvPr>
            <p:ph type="title"/>
          </p:nvPr>
        </p:nvSpPr>
        <p:spPr>
          <a:xfrm>
            <a:off x="3141218" y="685800"/>
            <a:ext cx="4243832" cy="530860"/>
          </a:xfrm>
        </p:spPr>
        <p:txBody>
          <a:bodyPr>
            <a:normAutofit/>
          </a:bodyPr>
          <a:lstStyle/>
          <a:p>
            <a:r>
              <a:rPr lang="en-US" sz="3200" dirty="0"/>
              <a:t>Possible Pathways</a:t>
            </a:r>
          </a:p>
        </p:txBody>
      </p:sp>
      <p:sp>
        <p:nvSpPr>
          <p:cNvPr id="3" name="Content Placeholder 2">
            <a:extLst>
              <a:ext uri="{FF2B5EF4-FFF2-40B4-BE49-F238E27FC236}">
                <a16:creationId xmlns:a16="http://schemas.microsoft.com/office/drawing/2014/main" id="{CA08680D-372E-4B63-9156-10442E709F22}"/>
              </a:ext>
            </a:extLst>
          </p:cNvPr>
          <p:cNvSpPr>
            <a:spLocks noGrp="1"/>
          </p:cNvSpPr>
          <p:nvPr>
            <p:ph idx="1"/>
          </p:nvPr>
        </p:nvSpPr>
        <p:spPr>
          <a:xfrm>
            <a:off x="1011936" y="2617724"/>
            <a:ext cx="10168128" cy="3694176"/>
          </a:xfrm>
        </p:spPr>
        <p:txBody>
          <a:bodyPr>
            <a:normAutofit fontScale="92500"/>
          </a:bodyPr>
          <a:lstStyle/>
          <a:p>
            <a:r>
              <a:rPr lang="en-US" dirty="0"/>
              <a:t>Optimize participation in states where the SAT is dominant: appeal to student, state, and college motivations to get 100%</a:t>
            </a:r>
          </a:p>
          <a:p>
            <a:r>
              <a:rPr lang="en-US" dirty="0"/>
              <a:t>Iterate on big victories; leverage alignment with Common Core to appeal to state bodies</a:t>
            </a:r>
          </a:p>
          <a:p>
            <a:r>
              <a:rPr lang="en-US" dirty="0"/>
              <a:t>Target either/</a:t>
            </a:r>
            <a:r>
              <a:rPr lang="en-US" dirty="0" err="1"/>
              <a:t>or’s</a:t>
            </a:r>
            <a:r>
              <a:rPr lang="en-US" dirty="0"/>
              <a:t>: tailor your marketing to win over states where participation rates are competitive</a:t>
            </a:r>
          </a:p>
          <a:p>
            <a:r>
              <a:rPr lang="en-US" dirty="0"/>
              <a:t>Cement existing state relationships to avoid depreciation</a:t>
            </a:r>
          </a:p>
        </p:txBody>
      </p:sp>
      <p:pic>
        <p:nvPicPr>
          <p:cNvPr id="5" name="Picture 4">
            <a:extLst>
              <a:ext uri="{FF2B5EF4-FFF2-40B4-BE49-F238E27FC236}">
                <a16:creationId xmlns:a16="http://schemas.microsoft.com/office/drawing/2014/main" id="{9A587F5A-BC14-4289-BABA-CA9E1A62E2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3069082" cy="2301812"/>
          </a:xfrm>
          <a:prstGeom prst="rect">
            <a:avLst/>
          </a:prstGeom>
        </p:spPr>
      </p:pic>
      <p:sp>
        <p:nvSpPr>
          <p:cNvPr id="6" name="TextBox 5">
            <a:extLst>
              <a:ext uri="{FF2B5EF4-FFF2-40B4-BE49-F238E27FC236}">
                <a16:creationId xmlns:a16="http://schemas.microsoft.com/office/drawing/2014/main" id="{7119BE39-B733-4E27-9E62-B7AF4D298D7E}"/>
              </a:ext>
            </a:extLst>
          </p:cNvPr>
          <p:cNvSpPr txBox="1"/>
          <p:nvPr/>
        </p:nvSpPr>
        <p:spPr>
          <a:xfrm>
            <a:off x="74570" y="2375600"/>
            <a:ext cx="3007214" cy="369332"/>
          </a:xfrm>
          <a:prstGeom prst="rect">
            <a:avLst/>
          </a:prstGeom>
          <a:noFill/>
        </p:spPr>
        <p:txBody>
          <a:bodyPr wrap="square" rtlCol="0">
            <a:spAutoFit/>
          </a:bodyPr>
          <a:lstStyle/>
          <a:p>
            <a:r>
              <a:rPr lang="en-US" sz="900">
                <a:hlinkClick r:id="rId3" tooltip="http://insightbyseymour.com/2014/09/03/the-choice-is-yours/"/>
              </a:rPr>
              <a:t>This Photo</a:t>
            </a:r>
            <a:r>
              <a:rPr lang="en-US" sz="900"/>
              <a:t> by Unknown Author is licensed under </a:t>
            </a:r>
            <a:r>
              <a:rPr lang="en-US" sz="900">
                <a:hlinkClick r:id="rId4" tooltip="https://creativecommons.org/licenses/by-nd/3.0/"/>
              </a:rPr>
              <a:t>CC BY-ND</a:t>
            </a:r>
            <a:endParaRPr lang="en-US" sz="900"/>
          </a:p>
        </p:txBody>
      </p:sp>
    </p:spTree>
    <p:extLst>
      <p:ext uri="{BB962C8B-B14F-4D97-AF65-F5344CB8AC3E}">
        <p14:creationId xmlns:p14="http://schemas.microsoft.com/office/powerpoint/2010/main" val="188726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2282-F21E-4FD0-B419-92562C37368E}"/>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BC5236DA-D8C3-4EA5-91AB-D6F05E5D8B77}"/>
              </a:ext>
            </a:extLst>
          </p:cNvPr>
          <p:cNvSpPr>
            <a:spLocks noGrp="1"/>
          </p:cNvSpPr>
          <p:nvPr>
            <p:ph idx="1"/>
          </p:nvPr>
        </p:nvSpPr>
        <p:spPr/>
        <p:txBody>
          <a:bodyPr>
            <a:normAutofit fontScale="92500" lnSpcReduction="10000"/>
          </a:bodyPr>
          <a:lstStyle/>
          <a:p>
            <a:r>
              <a:rPr lang="en-US" dirty="0">
                <a:hlinkClick r:id="rId2"/>
              </a:rPr>
              <a:t>https://blog.prepscholar.com/which-states-require-the-sat</a:t>
            </a:r>
            <a:endParaRPr lang="en-US" dirty="0"/>
          </a:p>
          <a:p>
            <a:r>
              <a:rPr lang="en-US" dirty="0">
                <a:hlinkClick r:id="rId3"/>
              </a:rPr>
              <a:t>https://www.tampabay.com/florida-politics/buzz/2020/02/04/should-all-florida-high-schoolers-have-to-take-the-sat-or-act-lawmakers-say-yes/</a:t>
            </a:r>
            <a:endParaRPr lang="en-US" dirty="0"/>
          </a:p>
          <a:p>
            <a:r>
              <a:rPr lang="en-US" dirty="0">
                <a:hlinkClick r:id="rId4"/>
              </a:rPr>
              <a:t>https://www.denverpost.com/2017/03/06/colorado-juniors-sat-college-exam/</a:t>
            </a:r>
            <a:endParaRPr lang="en-US" dirty="0"/>
          </a:p>
          <a:p>
            <a:r>
              <a:rPr lang="en-US" dirty="0">
                <a:hlinkClick r:id="rId5"/>
              </a:rPr>
              <a:t>https://www.chicagotribune.com/news/ct-illinois-chooses-sat-met-20160211-story.html</a:t>
            </a:r>
            <a:endParaRPr lang="en-US" dirty="0"/>
          </a:p>
        </p:txBody>
      </p:sp>
    </p:spTree>
    <p:extLst>
      <p:ext uri="{BB962C8B-B14F-4D97-AF65-F5344CB8AC3E}">
        <p14:creationId xmlns:p14="http://schemas.microsoft.com/office/powerpoint/2010/main" val="88031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C461C9-C9CD-4D4F-8594-F852E4E71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521" y="0"/>
            <a:ext cx="7950957" cy="6858000"/>
          </a:xfrm>
          <a:prstGeom prst="rect">
            <a:avLst/>
          </a:prstGeom>
        </p:spPr>
      </p:pic>
    </p:spTree>
    <p:extLst>
      <p:ext uri="{BB962C8B-B14F-4D97-AF65-F5344CB8AC3E}">
        <p14:creationId xmlns:p14="http://schemas.microsoft.com/office/powerpoint/2010/main" val="2051505510"/>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3124"/>
      </a:dk2>
      <a:lt2>
        <a:srgbClr val="E2E5E8"/>
      </a:lt2>
      <a:accent1>
        <a:srgbClr val="CB9871"/>
      </a:accent1>
      <a:accent2>
        <a:srgbClr val="AEA360"/>
      </a:accent2>
      <a:accent3>
        <a:srgbClr val="98A86D"/>
      </a:accent3>
      <a:accent4>
        <a:srgbClr val="79AF60"/>
      </a:accent4>
      <a:accent5>
        <a:srgbClr val="6AB172"/>
      </a:accent5>
      <a:accent6>
        <a:srgbClr val="61B18B"/>
      </a:accent6>
      <a:hlink>
        <a:srgbClr val="5B86A7"/>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94</TotalTime>
  <Words>366</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Calibri</vt:lpstr>
      <vt:lpstr>AccentBoxVTI</vt:lpstr>
      <vt:lpstr>Improving SAT Participation</vt:lpstr>
      <vt:lpstr>Setting a Baseline</vt:lpstr>
      <vt:lpstr>The Situation Right Now</vt:lpstr>
      <vt:lpstr>Victories</vt:lpstr>
      <vt:lpstr>Big Fish</vt:lpstr>
      <vt:lpstr>Another Possibility:  Battleground States</vt:lpstr>
      <vt:lpstr>Possible Pathways</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SAT Participation</dc:title>
  <dc:creator>Luken Weaver</dc:creator>
  <cp:lastModifiedBy>Luken Weaver</cp:lastModifiedBy>
  <cp:revision>11</cp:revision>
  <dcterms:created xsi:type="dcterms:W3CDTF">2020-03-28T02:13:03Z</dcterms:created>
  <dcterms:modified xsi:type="dcterms:W3CDTF">2020-03-28T03:47:35Z</dcterms:modified>
</cp:coreProperties>
</file>