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sldIdLst>
    <p:sldId id="256" r:id="rId5"/>
    <p:sldId id="257" r:id="rId6"/>
    <p:sldId id="374" r:id="rId7"/>
    <p:sldId id="317" r:id="rId8"/>
    <p:sldId id="307" r:id="rId9"/>
    <p:sldId id="367" r:id="rId10"/>
    <p:sldId id="368" r:id="rId11"/>
    <p:sldId id="318" r:id="rId12"/>
    <p:sldId id="375" r:id="rId13"/>
    <p:sldId id="315" r:id="rId14"/>
    <p:sldId id="337" r:id="rId15"/>
    <p:sldId id="338" r:id="rId16"/>
    <p:sldId id="356" r:id="rId17"/>
    <p:sldId id="381" r:id="rId18"/>
    <p:sldId id="380" r:id="rId19"/>
    <p:sldId id="378" r:id="rId20"/>
    <p:sldId id="371" r:id="rId21"/>
    <p:sldId id="382" r:id="rId22"/>
    <p:sldId id="320" r:id="rId23"/>
    <p:sldId id="321" r:id="rId24"/>
    <p:sldId id="376" r:id="rId25"/>
    <p:sldId id="369" r:id="rId26"/>
    <p:sldId id="370" r:id="rId27"/>
    <p:sldId id="319" r:id="rId28"/>
    <p:sldId id="346" r:id="rId29"/>
    <p:sldId id="377" r:id="rId30"/>
    <p:sldId id="322" r:id="rId31"/>
    <p:sldId id="324" r:id="rId32"/>
    <p:sldId id="329" r:id="rId33"/>
    <p:sldId id="379" r:id="rId34"/>
    <p:sldId id="267" r:id="rId35"/>
    <p:sldId id="373" r:id="rId36"/>
    <p:sldId id="33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800080"/>
    <a:srgbClr val="6600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90" autoAdjust="0"/>
  </p:normalViewPr>
  <p:slideViewPr>
    <p:cSldViewPr snapToGrid="0">
      <p:cViewPr varScale="1">
        <p:scale>
          <a:sx n="69" d="100"/>
          <a:sy n="69" d="100"/>
        </p:scale>
        <p:origin x="468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6AD59-F802-43EF-8720-E5D31B777EAF}" type="datetimeFigureOut">
              <a:rPr lang="en-CA" smtClean="0"/>
              <a:t>2023-09-15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5BB0A-7352-4539-90DE-3D5A6DCC4E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6557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5BB0A-7352-4539-90DE-3D5A6DCC4EB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9334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5BB0A-7352-4539-90DE-3D5A6DCC4EB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5935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5BB0A-7352-4539-90DE-3D5A6DCC4EB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4932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5BB0A-7352-4539-90DE-3D5A6DCC4EB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5327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5BB0A-7352-4539-90DE-3D5A6DCC4EB6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0932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1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2.3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 = x + y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 = "Hamdy"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print(type(x))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print(type(type(x)))</a:t>
            </a:r>
          </a:p>
          <a:p>
            <a:b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print('x has '+str(type(x))+' data type')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print('y has '+str(type(y))+' data type')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print('x has '+str(type(z))+' data type')</a:t>
            </a:r>
          </a:p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print('w has '+str(type(w))+' data type')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5BB0A-7352-4539-90DE-3D5A6DCC4EB6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1659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5BB0A-7352-4539-90DE-3D5A6DCC4EB6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8458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95BB0A-7352-4539-90DE-3D5A6DCC4EB6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156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049" y="1"/>
            <a:ext cx="1227904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5819" y="157957"/>
            <a:ext cx="10697185" cy="128508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72475" y="3235326"/>
            <a:ext cx="340280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646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CA" dirty="0"/>
              <a:t>Reference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64776A7-33F6-4A62-BCA9-6ABABA7A83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373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597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7" y="5892800"/>
            <a:ext cx="5033961" cy="918507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0" y="5892800"/>
            <a:ext cx="411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7030A0"/>
                </a:solidFill>
              </a:defRPr>
            </a:lvl1pPr>
          </a:lstStyle>
          <a:p>
            <a:r>
              <a:rPr lang="en-CA"/>
              <a:t>Reference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039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888207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88937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7" y="5892800"/>
            <a:ext cx="5033961" cy="918507"/>
          </a:xfrm>
          <a:prstGeom prst="rect">
            <a:avLst/>
          </a:prstGeom>
        </p:spPr>
      </p:pic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2650" y="5537995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7030A0"/>
                </a:solidFill>
              </a:defRPr>
            </a:lvl1pPr>
          </a:lstStyle>
          <a:p>
            <a:r>
              <a:rPr lang="en-CA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25210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96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896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7" y="5892800"/>
            <a:ext cx="5033961" cy="918507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9000" y="5899150"/>
            <a:ext cx="411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7030A0"/>
                </a:solidFill>
              </a:defRPr>
            </a:lvl1pPr>
          </a:lstStyle>
          <a:p>
            <a:r>
              <a:rPr lang="en-CA"/>
              <a:t>Reference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377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67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67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7" y="5892800"/>
            <a:ext cx="5033961" cy="918507"/>
          </a:xfrm>
          <a:prstGeom prst="rect">
            <a:avLst/>
          </a:prstGeom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0588" y="5986928"/>
            <a:ext cx="411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7030A0"/>
                </a:solidFill>
              </a:defRPr>
            </a:lvl1pPr>
          </a:lstStyle>
          <a:p>
            <a:r>
              <a:rPr lang="en-CA"/>
              <a:t>Reference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433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7" y="5892800"/>
            <a:ext cx="5033961" cy="91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3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5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5286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4586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7" y="5892800"/>
            <a:ext cx="5033961" cy="918507"/>
          </a:xfrm>
          <a:prstGeom prst="rect">
            <a:avLst/>
          </a:prstGeom>
        </p:spPr>
      </p:pic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0588" y="5710237"/>
            <a:ext cx="411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7030A0"/>
                </a:solidFill>
              </a:defRPr>
            </a:lvl1pPr>
          </a:lstStyle>
          <a:p>
            <a:r>
              <a:rPr lang="en-CA"/>
              <a:t>Reference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139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52862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40588" y="5645943"/>
            <a:ext cx="411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7030A0"/>
                </a:solidFill>
              </a:defRPr>
            </a:lvl1pPr>
          </a:lstStyle>
          <a:p>
            <a:r>
              <a:rPr lang="en-CA"/>
              <a:t>Reference</a:t>
            </a:r>
            <a:endParaRPr lang="en-CA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7" y="5892800"/>
            <a:ext cx="5033961" cy="91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3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32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3255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python/ref_func_print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20920" y="1932682"/>
            <a:ext cx="12312920" cy="796066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3600" b="1" dirty="0"/>
              <a:t>Module 2: Programming Skills and Strategies</a:t>
            </a:r>
            <a:endParaRPr lang="en-CA" sz="36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B63E09A-C6F9-41D8-A8E1-C3B2B4F7D7F6}"/>
              </a:ext>
            </a:extLst>
          </p:cNvPr>
          <p:cNvSpPr txBox="1">
            <a:spLocks/>
          </p:cNvSpPr>
          <p:nvPr/>
        </p:nvSpPr>
        <p:spPr>
          <a:xfrm>
            <a:off x="1957893" y="344241"/>
            <a:ext cx="10234108" cy="796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CPRG 216  - Object-Oriented Programming 1</a:t>
            </a:r>
          </a:p>
        </p:txBody>
      </p:sp>
      <p:pic>
        <p:nvPicPr>
          <p:cNvPr id="9" name="Picture 8" descr="sait_icon_wordmark_colour.png">
            <a:extLst>
              <a:ext uri="{FF2B5EF4-FFF2-40B4-BE49-F238E27FC236}">
                <a16:creationId xmlns:a16="http://schemas.microsoft.com/office/drawing/2014/main" id="{78404808-FB12-4222-B0B5-75C1AB917E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921" y="-95224"/>
            <a:ext cx="1488589" cy="189390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EE97165-5A50-45E6-9417-314EC7B0AAC1}"/>
              </a:ext>
            </a:extLst>
          </p:cNvPr>
          <p:cNvSpPr txBox="1">
            <a:spLocks/>
          </p:cNvSpPr>
          <p:nvPr/>
        </p:nvSpPr>
        <p:spPr>
          <a:xfrm>
            <a:off x="-120921" y="3444672"/>
            <a:ext cx="12312920" cy="796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en-US" sz="3200" b="1" dirty="0">
                <a:solidFill>
                  <a:srgbClr val="00B0F0"/>
                </a:solidFill>
              </a:rPr>
              <a:t>Part 1: Statements, Variables, and Arithmetic Expressions</a:t>
            </a:r>
            <a:endParaRPr lang="en-CA" sz="3200" b="1" dirty="0">
              <a:solidFill>
                <a:srgbClr val="00B0F0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2B3FCCB-FD41-438C-97B8-9B72EB1FD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4445" y="4633834"/>
            <a:ext cx="4503109" cy="16557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A" sz="3600" b="1" dirty="0">
                <a:solidFill>
                  <a:srgbClr val="FFFF00"/>
                </a:solidFill>
              </a:rPr>
              <a:t>Prepared by:</a:t>
            </a:r>
          </a:p>
          <a:p>
            <a:pPr>
              <a:lnSpc>
                <a:spcPct val="100000"/>
              </a:lnSpc>
            </a:pPr>
            <a:r>
              <a:rPr lang="en-CA" sz="3600" b="1" dirty="0">
                <a:solidFill>
                  <a:schemeClr val="bg1"/>
                </a:solidFill>
              </a:rPr>
              <a:t>Dr. Hamdy Ibrahim</a:t>
            </a:r>
          </a:p>
        </p:txBody>
      </p:sp>
    </p:spTree>
    <p:extLst>
      <p:ext uri="{BB962C8B-B14F-4D97-AF65-F5344CB8AC3E}">
        <p14:creationId xmlns:p14="http://schemas.microsoft.com/office/powerpoint/2010/main" val="268942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E93D1-38A4-41C8-ABA8-96B3E54B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2019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Variable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EA1EE-103E-4E3A-BDAC-3DDAF9227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02" y="1109139"/>
            <a:ext cx="11177195" cy="40909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Create a variable by assigning (i.e., assignment statement) a value to it.  </a:t>
            </a:r>
            <a:endParaRPr lang="en-US" sz="3200" b="1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26CCEE-0BD5-4A3B-9699-85D77B01A637}"/>
              </a:ext>
            </a:extLst>
          </p:cNvPr>
          <p:cNvSpPr txBox="1">
            <a:spLocks/>
          </p:cNvSpPr>
          <p:nvPr/>
        </p:nvSpPr>
        <p:spPr>
          <a:xfrm>
            <a:off x="4198395" y="2519983"/>
            <a:ext cx="5459955" cy="271758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3200" dirty="0">
                <a:solidFill>
                  <a:schemeClr val="bg1"/>
                </a:solidFill>
              </a:rPr>
              <a:t>name = “Hamdy Ibrahim”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3200" dirty="0">
                <a:solidFill>
                  <a:schemeClr val="bg1"/>
                </a:solidFill>
              </a:rPr>
              <a:t>age = 35 </a:t>
            </a:r>
            <a:r>
              <a:rPr lang="en-US" sz="3200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3200" dirty="0">
                <a:solidFill>
                  <a:schemeClr val="bg1"/>
                </a:solidFill>
              </a:rPr>
              <a:t>total = 20 + 30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3200" dirty="0">
                <a:solidFill>
                  <a:schemeClr val="bg1"/>
                </a:solidFill>
              </a:rPr>
              <a:t>found = True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4ED14C-DD3E-4524-85B2-FB3010BBD1CF}"/>
              </a:ext>
            </a:extLst>
          </p:cNvPr>
          <p:cNvSpPr txBox="1">
            <a:spLocks/>
          </p:cNvSpPr>
          <p:nvPr/>
        </p:nvSpPr>
        <p:spPr>
          <a:xfrm>
            <a:off x="1800225" y="3514159"/>
            <a:ext cx="2106594" cy="729233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200" b="1" dirty="0">
                <a:solidFill>
                  <a:schemeClr val="bg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645699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E8F84-ED1B-40D2-BFF4-A9FC1B816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745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7A7C6-9D2C-43B1-9E6B-EC43525F0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67" y="934360"/>
            <a:ext cx="7464295" cy="44323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Everything is an object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An integer (20), a floating-point number (3.14), a string (“CPRG216”, and a Boolean (True) are all objects.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Every object has a type and a value: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464C76-0210-4DAF-BCF3-4C17D12BC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8189" y="5079283"/>
            <a:ext cx="2788048" cy="1642909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1DFDD6A-E77E-4142-959D-1ECBA0795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373119"/>
              </p:ext>
            </p:extLst>
          </p:nvPr>
        </p:nvGraphicFramePr>
        <p:xfrm>
          <a:off x="236667" y="4290610"/>
          <a:ext cx="733236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8193">
                  <a:extLst>
                    <a:ext uri="{9D8B030D-6E8A-4147-A177-3AD203B41FA5}">
                      <a16:colId xmlns:a16="http://schemas.microsoft.com/office/drawing/2014/main" val="3193246591"/>
                    </a:ext>
                  </a:extLst>
                </a:gridCol>
                <a:gridCol w="2744172">
                  <a:extLst>
                    <a:ext uri="{9D8B030D-6E8A-4147-A177-3AD203B41FA5}">
                      <a16:colId xmlns:a16="http://schemas.microsoft.com/office/drawing/2014/main" val="2360196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Object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Object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38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data stored in the 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int, float, str, bool,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79099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AB848A3-52F8-4BAB-BFE8-CB818BBCC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9550" y="78655"/>
            <a:ext cx="4125782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6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E482-6B9A-4620-9A9E-6E089285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9731"/>
          </a:xfrm>
        </p:spPr>
        <p:txBody>
          <a:bodyPr/>
          <a:lstStyle/>
          <a:p>
            <a:pPr algn="ctr"/>
            <a:r>
              <a:rPr lang="en-US" b="1" dirty="0"/>
              <a:t>Dynamic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4EDE9-774B-43D5-B25F-31FE99049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37" y="1000461"/>
            <a:ext cx="6377325" cy="50560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Statically-typed languages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(C, Java, etc.) the variables’ types are determined at compile-time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Variables must be declared: Variable type must be specified</a:t>
            </a:r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Dynamically-typed languages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(Python) the variables types are determined at run-time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No variable declaration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6D6D9E-7EEE-40A6-AE30-C433869AF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63363" y="5735690"/>
            <a:ext cx="5466700" cy="381579"/>
          </a:xfrm>
        </p:spPr>
        <p:txBody>
          <a:bodyPr/>
          <a:lstStyle/>
          <a:p>
            <a:pPr algn="ctr"/>
            <a:r>
              <a:rPr lang="en-CA" sz="2800" b="1" dirty="0"/>
              <a:t>Same variable can be assigned  different data types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468847-9B49-4EC2-A5E8-86C0B2427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915" y="2428527"/>
            <a:ext cx="2788048" cy="16429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95E1CA-A74A-400B-A922-BC0EC6209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3482" y="1200150"/>
            <a:ext cx="2667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53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D55F30-2157-40F5-A3E9-111FC3967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551" y="1126559"/>
            <a:ext cx="5753097" cy="25024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33DCEA-0F74-4BE0-8D71-2DE8D98D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82762"/>
          </a:xfrm>
        </p:spPr>
        <p:txBody>
          <a:bodyPr/>
          <a:lstStyle/>
          <a:p>
            <a:pPr algn="ctr"/>
            <a:r>
              <a:rPr lang="en-US" b="1" dirty="0"/>
              <a:t>Constant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A4BFA7E-85A8-4981-9A97-49878F10F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1" y="997968"/>
            <a:ext cx="6172201" cy="3273995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en-US" dirty="0"/>
              <a:t>Special type of variable whose value cannot be changed.</a:t>
            </a:r>
          </a:p>
          <a:p>
            <a:pPr>
              <a:spcAft>
                <a:spcPts val="2400"/>
              </a:spcAft>
            </a:pPr>
            <a:r>
              <a:rPr lang="en-US" dirty="0"/>
              <a:t>Name should be in uppercase letters with underscores separating words</a:t>
            </a:r>
          </a:p>
          <a:p>
            <a:pPr>
              <a:spcAft>
                <a:spcPts val="2400"/>
              </a:spcAft>
            </a:pPr>
            <a:r>
              <a:rPr lang="en-US" dirty="0"/>
              <a:t>Example: GST, KG_TO_LB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BD56ED-4CC7-4468-91DA-D1C66FC997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4401930"/>
            <a:ext cx="935355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30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3DCEA-0F74-4BE0-8D71-2DE8D98D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82762"/>
          </a:xfrm>
        </p:spPr>
        <p:txBody>
          <a:bodyPr/>
          <a:lstStyle/>
          <a:p>
            <a:pPr algn="ctr"/>
            <a:r>
              <a:rPr lang="en-US" b="1" dirty="0"/>
              <a:t>Constant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A4BFA7E-85A8-4981-9A97-49878F10F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9" y="926529"/>
            <a:ext cx="11585986" cy="4351338"/>
          </a:xfrm>
        </p:spPr>
        <p:txBody>
          <a:bodyPr>
            <a:normAutofit/>
          </a:bodyPr>
          <a:lstStyle/>
          <a:p>
            <a:r>
              <a:rPr lang="en-US" sz="3200" dirty="0"/>
              <a:t>Constants are usually created in a module (i.e., PY file)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81BDC1-2E75-4E31-92EA-413EC1BB4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980" y="1580133"/>
            <a:ext cx="6396039" cy="23965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091F8C-EB81-466F-BDEF-C52CD69ED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980" y="4214813"/>
            <a:ext cx="6396039" cy="171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61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3DCEA-0F74-4BE0-8D71-2DE8D98D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82762"/>
          </a:xfrm>
        </p:spPr>
        <p:txBody>
          <a:bodyPr/>
          <a:lstStyle/>
          <a:p>
            <a:pPr algn="ctr"/>
            <a:r>
              <a:rPr lang="en-US" b="1" dirty="0"/>
              <a:t>Type conversion/Casting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A4BFA7E-85A8-4981-9A97-49878F10F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9" y="1169425"/>
            <a:ext cx="11585986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Type conversion is the process of converting the value of one data type to another datatype called type conversion.</a:t>
            </a:r>
          </a:p>
          <a:p>
            <a:pPr marL="228600" lvl="1">
              <a:spcBef>
                <a:spcPts val="3600"/>
              </a:spcBef>
            </a:pPr>
            <a:r>
              <a:rPr lang="en-US" sz="3200" b="1" dirty="0">
                <a:solidFill>
                  <a:srgbClr val="FF0000"/>
                </a:solidFill>
              </a:rPr>
              <a:t>Implicit casting </a:t>
            </a:r>
            <a:r>
              <a:rPr lang="en-US" sz="3200" dirty="0"/>
              <a:t>– python interpreter automatically converts one datatype to another </a:t>
            </a:r>
          </a:p>
          <a:p>
            <a:pPr lvl="2">
              <a:spcBef>
                <a:spcPts val="1200"/>
              </a:spcBef>
            </a:pPr>
            <a:r>
              <a:rPr lang="en-US" sz="3200" dirty="0"/>
              <a:t>e.g. x=10, y = 10.5 </a:t>
            </a:r>
          </a:p>
          <a:p>
            <a:pPr lvl="2">
              <a:spcBef>
                <a:spcPts val="1200"/>
              </a:spcBef>
            </a:pPr>
            <a:r>
              <a:rPr lang="en-US" sz="3200" dirty="0"/>
              <a:t>        z = x + y              </a:t>
            </a:r>
            <a:r>
              <a:rPr lang="en-US" sz="3200" b="1" dirty="0"/>
              <a:t>what would be the type of z?</a:t>
            </a:r>
          </a:p>
        </p:txBody>
      </p:sp>
    </p:spTree>
    <p:extLst>
      <p:ext uri="{BB962C8B-B14F-4D97-AF65-F5344CB8AC3E}">
        <p14:creationId xmlns:p14="http://schemas.microsoft.com/office/powerpoint/2010/main" val="3762113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3DCEA-0F74-4BE0-8D71-2DE8D98D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82762"/>
          </a:xfrm>
        </p:spPr>
        <p:txBody>
          <a:bodyPr/>
          <a:lstStyle/>
          <a:p>
            <a:pPr algn="ctr"/>
            <a:r>
              <a:rPr lang="en-US" b="1" dirty="0"/>
              <a:t>Type conversion/Casting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A4BFA7E-85A8-4981-9A97-49878F10F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519" y="1126561"/>
            <a:ext cx="11585986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Explicit casting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, you can also change a type directly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FE762EA-C127-4716-9962-63553C4A526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87521" y="2130014"/>
          <a:ext cx="11216958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8280">
                  <a:extLst>
                    <a:ext uri="{9D8B030D-6E8A-4147-A177-3AD203B41FA5}">
                      <a16:colId xmlns:a16="http://schemas.microsoft.com/office/drawing/2014/main" val="2098900286"/>
                    </a:ext>
                  </a:extLst>
                </a:gridCol>
                <a:gridCol w="8468678">
                  <a:extLst>
                    <a:ext uri="{9D8B030D-6E8A-4147-A177-3AD203B41FA5}">
                      <a16:colId xmlns:a16="http://schemas.microsoft.com/office/drawing/2014/main" val="2898473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dirty="0"/>
                        <a:t>What is x?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027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/>
                        <a:t>y = </a:t>
                      </a:r>
                      <a:r>
                        <a:rPr lang="en-CA" sz="2800" b="1" dirty="0">
                          <a:solidFill>
                            <a:srgbClr val="0000CC"/>
                          </a:solidFill>
                        </a:rPr>
                        <a:t>float</a:t>
                      </a:r>
                      <a:r>
                        <a:rPr lang="en-CA" sz="2800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x can include a group of numerical text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672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/>
                        <a:t>y = </a:t>
                      </a:r>
                      <a:r>
                        <a:rPr lang="en-CA" sz="2800" b="1" dirty="0">
                          <a:solidFill>
                            <a:srgbClr val="0000CC"/>
                          </a:solidFill>
                        </a:rPr>
                        <a:t>int</a:t>
                      </a:r>
                      <a:r>
                        <a:rPr lang="en-CA" sz="2800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x can include a group of numerical text characters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7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/>
                        <a:t>y = </a:t>
                      </a:r>
                      <a:r>
                        <a:rPr lang="en-CA" sz="28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str</a:t>
                      </a:r>
                      <a:r>
                        <a:rPr lang="en-CA" sz="2800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y is x converted to a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55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800" dirty="0"/>
                        <a:t>y = </a:t>
                      </a:r>
                      <a:r>
                        <a:rPr lang="en-CA" sz="2800" b="1" kern="1200" dirty="0">
                          <a:solidFill>
                            <a:srgbClr val="0000CC"/>
                          </a:solidFill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r>
                        <a:rPr lang="en-CA" sz="2800" dirty="0"/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800" dirty="0"/>
                        <a:t>y is x converted to a Boolean True, or 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293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394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3DCEA-0F74-4BE0-8D71-2DE8D98D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82762"/>
          </a:xfrm>
        </p:spPr>
        <p:txBody>
          <a:bodyPr/>
          <a:lstStyle/>
          <a:p>
            <a:pPr algn="ctr"/>
            <a:r>
              <a:rPr lang="en-US" b="1" dirty="0"/>
              <a:t>Type conversion/Casting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A4BFA7E-85A8-4981-9A97-49878F10F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837" y="932919"/>
            <a:ext cx="10515600" cy="67420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Explicit casting</a:t>
            </a:r>
            <a:r>
              <a:rPr 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 can’t always be done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98FFF9-6FDA-4EF3-9D23-55FEAABC1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09" y="1872671"/>
            <a:ext cx="5253454" cy="3641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E9B2CC-C656-45D7-B7D9-34E9AA314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583798"/>
            <a:ext cx="6583491" cy="221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3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3DCEA-0F74-4BE0-8D71-2DE8D98D8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82762"/>
          </a:xfrm>
        </p:spPr>
        <p:txBody>
          <a:bodyPr/>
          <a:lstStyle/>
          <a:p>
            <a:pPr algn="ctr"/>
            <a:r>
              <a:rPr lang="en-US" b="1" dirty="0"/>
              <a:t>Type conversion/Casting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A4BFA7E-85A8-4981-9A97-49878F10F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837" y="932919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Converting the type object to string</a:t>
            </a:r>
            <a:endParaRPr lang="en-US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50B264-232E-4A83-A71E-C7884B209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41" y="1638830"/>
            <a:ext cx="7758177" cy="50351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4A58EB-F080-47EA-9535-99BD87BE8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224" y="2890284"/>
            <a:ext cx="3871356" cy="253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07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4E60-A8D3-448F-A825-D56C10A06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655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dirty="0"/>
              <a:t>Print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D3176-A19D-47E0-8805-D4BF0BA37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721" y="1147095"/>
            <a:ext cx="10515600" cy="3932238"/>
          </a:xfrm>
        </p:spPr>
        <p:txBody>
          <a:bodyPr/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Built-in function which displays the specified message to the screen (i.e., standard output device).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AA1810-F96D-472D-9AA4-A5325C52A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678" y="2913513"/>
            <a:ext cx="4114800" cy="2176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943D34-DCA4-4E03-9624-FEBAE3FFA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915" y="2108499"/>
            <a:ext cx="5674618" cy="378669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372ED6E-AB5E-4BC1-AF83-9E3276D08142}"/>
              </a:ext>
            </a:extLst>
          </p:cNvPr>
          <p:cNvSpPr/>
          <p:nvPr/>
        </p:nvSpPr>
        <p:spPr>
          <a:xfrm>
            <a:off x="7051678" y="5341573"/>
            <a:ext cx="4658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4"/>
              </a:rPr>
              <a:t>Python print() Function (w3schools.com)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8727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90600"/>
          </a:xfrm>
        </p:spPr>
        <p:txBody>
          <a:bodyPr/>
          <a:lstStyle/>
          <a:p>
            <a:pPr algn="ctr"/>
            <a:r>
              <a:rPr lang="en-US" b="1" dirty="0"/>
              <a:t>Module Objectives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86846"/>
            <a:ext cx="10704755" cy="4425459"/>
          </a:xfrm>
        </p:spPr>
        <p:txBody>
          <a:bodyPr>
            <a:normAutofit/>
          </a:bodyPr>
          <a:lstStyle/>
          <a:p>
            <a:pPr lvl="0">
              <a:lnSpc>
                <a:spcPct val="100000"/>
              </a:lnSpc>
              <a:spcAft>
                <a:spcPts val="2400"/>
              </a:spcAft>
            </a:pPr>
            <a:r>
              <a:rPr lang="en-US" b="1" dirty="0">
                <a:solidFill>
                  <a:srgbClr val="FF0000"/>
                </a:solidFill>
              </a:rPr>
              <a:t>Describe &amp; apply</a:t>
            </a:r>
            <a:r>
              <a:rPr lang="en-US" b="1" dirty="0"/>
              <a:t> the </a:t>
            </a:r>
            <a:r>
              <a:rPr lang="en-US" b="1" dirty="0">
                <a:solidFill>
                  <a:srgbClr val="0000CC"/>
                </a:solidFill>
              </a:rPr>
              <a:t>syntax rules</a:t>
            </a:r>
            <a:r>
              <a:rPr lang="en-US" b="1" dirty="0"/>
              <a:t> in programming</a:t>
            </a:r>
          </a:p>
          <a:p>
            <a:pPr lvl="0">
              <a:lnSpc>
                <a:spcPct val="100000"/>
              </a:lnSpc>
              <a:spcAft>
                <a:spcPts val="2400"/>
              </a:spcAft>
            </a:pPr>
            <a:r>
              <a:rPr lang="en-US" b="1" dirty="0">
                <a:solidFill>
                  <a:srgbClr val="FF0000"/>
                </a:solidFill>
              </a:rPr>
              <a:t>Explain</a:t>
            </a:r>
            <a:r>
              <a:rPr lang="en-US" b="1" dirty="0"/>
              <a:t> </a:t>
            </a:r>
            <a:r>
              <a:rPr lang="en-US" b="1" dirty="0">
                <a:solidFill>
                  <a:srgbClr val="0000CC"/>
                </a:solidFill>
              </a:rPr>
              <a:t>conditional</a:t>
            </a:r>
            <a:r>
              <a:rPr lang="en-US" b="1" dirty="0"/>
              <a:t> </a:t>
            </a:r>
            <a:r>
              <a:rPr lang="en-US" b="1" dirty="0">
                <a:solidFill>
                  <a:srgbClr val="0000CC"/>
                </a:solidFill>
              </a:rPr>
              <a:t>statements</a:t>
            </a:r>
            <a:r>
              <a:rPr lang="en-US" b="1" dirty="0"/>
              <a:t> </a:t>
            </a:r>
            <a:r>
              <a:rPr lang="en-US" b="1" dirty="0">
                <a:solidFill>
                  <a:srgbClr val="0000CC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00CC"/>
                </a:solidFill>
              </a:rPr>
              <a:t>branching </a:t>
            </a:r>
            <a:r>
              <a:rPr lang="en-US" b="1" dirty="0">
                <a:solidFill>
                  <a:srgbClr val="FF0000"/>
                </a:solidFill>
              </a:rPr>
              <a:t>and demonstrate </a:t>
            </a:r>
            <a:r>
              <a:rPr lang="en-US" b="1" dirty="0"/>
              <a:t>their </a:t>
            </a:r>
            <a:r>
              <a:rPr lang="en-US" b="1" dirty="0">
                <a:solidFill>
                  <a:srgbClr val="0000CC"/>
                </a:solidFill>
              </a:rPr>
              <a:t>use.</a:t>
            </a:r>
            <a:r>
              <a:rPr lang="en-US" b="1" dirty="0"/>
              <a:t> </a:t>
            </a:r>
          </a:p>
          <a:p>
            <a:pPr lvl="0">
              <a:lnSpc>
                <a:spcPct val="100000"/>
              </a:lnSpc>
              <a:spcAft>
                <a:spcPts val="2400"/>
              </a:spcAft>
            </a:pPr>
            <a:r>
              <a:rPr lang="en-US" b="1" dirty="0">
                <a:solidFill>
                  <a:srgbClr val="FF0000"/>
                </a:solidFill>
              </a:rPr>
              <a:t>Describe</a:t>
            </a:r>
            <a:r>
              <a:rPr lang="en-US" b="1" dirty="0"/>
              <a:t> </a:t>
            </a:r>
            <a:r>
              <a:rPr lang="en-US" b="1" dirty="0">
                <a:solidFill>
                  <a:srgbClr val="0000CC"/>
                </a:solidFill>
              </a:rPr>
              <a:t>repetition</a:t>
            </a:r>
            <a:r>
              <a:rPr lang="en-US" b="1" dirty="0"/>
              <a:t> </a:t>
            </a:r>
            <a:r>
              <a:rPr lang="en-US" b="1" dirty="0">
                <a:solidFill>
                  <a:srgbClr val="0000CC"/>
                </a:solidFill>
              </a:rPr>
              <a:t>structures</a:t>
            </a:r>
            <a:r>
              <a:rPr lang="en-US" b="1" dirty="0">
                <a:solidFill>
                  <a:srgbClr val="FF0000"/>
                </a:solidFill>
              </a:rPr>
              <a:t> and illustrate</a:t>
            </a:r>
            <a:r>
              <a:rPr lang="en-US" b="1" dirty="0"/>
              <a:t> their </a:t>
            </a:r>
            <a:r>
              <a:rPr lang="en-US" b="1" dirty="0">
                <a:solidFill>
                  <a:srgbClr val="0000CC"/>
                </a:solidFill>
              </a:rPr>
              <a:t>use.</a:t>
            </a:r>
          </a:p>
          <a:p>
            <a:pPr>
              <a:lnSpc>
                <a:spcPct val="100000"/>
              </a:lnSpc>
              <a:spcAft>
                <a:spcPts val="2400"/>
              </a:spcAft>
            </a:pPr>
            <a:r>
              <a:rPr lang="en-US" b="1" dirty="0">
                <a:solidFill>
                  <a:srgbClr val="FF0000"/>
                </a:solidFill>
              </a:rPr>
              <a:t>Describe and use</a:t>
            </a:r>
            <a:r>
              <a:rPr lang="en-US" b="1" dirty="0">
                <a:solidFill>
                  <a:srgbClr val="0000CC"/>
                </a:solidFill>
              </a:rPr>
              <a:t> Lists, Tuples, and Dictionaries</a:t>
            </a:r>
            <a:endParaRPr lang="en-CA" b="1" dirty="0">
              <a:solidFill>
                <a:srgbClr val="0000CC"/>
              </a:solidFill>
            </a:endParaRPr>
          </a:p>
          <a:p>
            <a:pPr lvl="0">
              <a:lnSpc>
                <a:spcPct val="100000"/>
              </a:lnSpc>
              <a:spcAft>
                <a:spcPts val="2400"/>
              </a:spcAft>
            </a:pPr>
            <a:r>
              <a:rPr lang="en-US" b="1" dirty="0">
                <a:solidFill>
                  <a:srgbClr val="FF0000"/>
                </a:solidFill>
              </a:rPr>
              <a:t>Describe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b="1" dirty="0">
                <a:solidFill>
                  <a:srgbClr val="0000CC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use</a:t>
            </a:r>
            <a:r>
              <a:rPr lang="en-US" b="1" dirty="0">
                <a:solidFill>
                  <a:srgbClr val="0000CC"/>
                </a:solidFill>
              </a:rPr>
              <a:t> Strings</a:t>
            </a:r>
          </a:p>
        </p:txBody>
      </p:sp>
    </p:spTree>
    <p:extLst>
      <p:ext uri="{BB962C8B-B14F-4D97-AF65-F5344CB8AC3E}">
        <p14:creationId xmlns:p14="http://schemas.microsoft.com/office/powerpoint/2010/main" val="3517144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DC2B-42AF-4D01-B357-6DFE977E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0"/>
            <a:ext cx="12070080" cy="66278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Escape Characters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5F8603-BB36-4D13-ABED-F976E7B4F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596157"/>
              </p:ext>
            </p:extLst>
          </p:nvPr>
        </p:nvGraphicFramePr>
        <p:xfrm>
          <a:off x="1610200" y="2604990"/>
          <a:ext cx="897159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893">
                  <a:extLst>
                    <a:ext uri="{9D8B030D-6E8A-4147-A177-3AD203B41FA5}">
                      <a16:colId xmlns:a16="http://schemas.microsoft.com/office/drawing/2014/main" val="2824832099"/>
                    </a:ext>
                  </a:extLst>
                </a:gridCol>
                <a:gridCol w="7545705">
                  <a:extLst>
                    <a:ext uri="{9D8B030D-6E8A-4147-A177-3AD203B41FA5}">
                      <a16:colId xmlns:a16="http://schemas.microsoft.com/office/drawing/2014/main" val="997062153"/>
                    </a:ext>
                  </a:extLst>
                </a:gridCol>
              </a:tblGrid>
              <a:tr h="468518">
                <a:tc>
                  <a:txBody>
                    <a:bodyPr/>
                    <a:lstStyle/>
                    <a:p>
                      <a:r>
                        <a:rPr lang="en-US" sz="28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230968"/>
                  </a:ext>
                </a:extLst>
              </a:tr>
              <a:tr h="468518">
                <a:tc>
                  <a:txBody>
                    <a:bodyPr/>
                    <a:lstStyle/>
                    <a:p>
                      <a:r>
                        <a:rPr lang="en-US" sz="2800" dirty="0"/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Insert a horizontal tab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557892"/>
                  </a:ext>
                </a:extLst>
              </a:tr>
              <a:tr h="468518">
                <a:tc>
                  <a:txBody>
                    <a:bodyPr/>
                    <a:lstStyle/>
                    <a:p>
                      <a:r>
                        <a:rPr lang="en-US" sz="2800" dirty="0"/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Insert a newline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997928"/>
                  </a:ext>
                </a:extLst>
              </a:tr>
              <a:tr h="468518">
                <a:tc>
                  <a:txBody>
                    <a:bodyPr/>
                    <a:lstStyle/>
                    <a:p>
                      <a:r>
                        <a:rPr lang="en-US" sz="2800" dirty="0"/>
                        <a:t>\\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Insert a backslash character in a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600353"/>
                  </a:ext>
                </a:extLst>
              </a:tr>
              <a:tr h="468518">
                <a:tc>
                  <a:txBody>
                    <a:bodyPr/>
                    <a:lstStyle/>
                    <a:p>
                      <a:r>
                        <a:rPr lang="en-US" sz="2800" dirty="0"/>
                        <a:t>\”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Insert a double quote character in a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76363"/>
                  </a:ext>
                </a:extLst>
              </a:tr>
              <a:tr h="468518">
                <a:tc>
                  <a:txBody>
                    <a:bodyPr/>
                    <a:lstStyle/>
                    <a:p>
                      <a:r>
                        <a:rPr lang="en-US" sz="2800" dirty="0"/>
                        <a:t>\’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Insert a single quote character in a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81790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66C00312-4BAC-4238-9F40-CEC7AD0B6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0" y="704534"/>
            <a:ext cx="11618259" cy="1615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to insert characters that are illegal in a string.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escape character is a backslash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followed by the character you want to insert.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3F2E30-0ACA-4BE5-9486-4CA854303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596157"/>
              </p:ext>
            </p:extLst>
          </p:nvPr>
        </p:nvGraphicFramePr>
        <p:xfrm>
          <a:off x="1610200" y="2562128"/>
          <a:ext cx="897159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893">
                  <a:extLst>
                    <a:ext uri="{9D8B030D-6E8A-4147-A177-3AD203B41FA5}">
                      <a16:colId xmlns:a16="http://schemas.microsoft.com/office/drawing/2014/main" val="2824832099"/>
                    </a:ext>
                  </a:extLst>
                </a:gridCol>
                <a:gridCol w="7545705">
                  <a:extLst>
                    <a:ext uri="{9D8B030D-6E8A-4147-A177-3AD203B41FA5}">
                      <a16:colId xmlns:a16="http://schemas.microsoft.com/office/drawing/2014/main" val="997062153"/>
                    </a:ext>
                  </a:extLst>
                </a:gridCol>
              </a:tblGrid>
              <a:tr h="468518">
                <a:tc>
                  <a:txBody>
                    <a:bodyPr/>
                    <a:lstStyle/>
                    <a:p>
                      <a:r>
                        <a:rPr lang="en-US" sz="2800" dirty="0"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230968"/>
                  </a:ext>
                </a:extLst>
              </a:tr>
              <a:tr h="468518">
                <a:tc>
                  <a:txBody>
                    <a:bodyPr/>
                    <a:lstStyle/>
                    <a:p>
                      <a:r>
                        <a:rPr lang="en-US" sz="2800" dirty="0"/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Insert a horizontal tab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557892"/>
                  </a:ext>
                </a:extLst>
              </a:tr>
              <a:tr h="468518">
                <a:tc>
                  <a:txBody>
                    <a:bodyPr/>
                    <a:lstStyle/>
                    <a:p>
                      <a:r>
                        <a:rPr lang="en-US" sz="2800" dirty="0"/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Insert a newline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997928"/>
                  </a:ext>
                </a:extLst>
              </a:tr>
              <a:tr h="468518">
                <a:tc>
                  <a:txBody>
                    <a:bodyPr/>
                    <a:lstStyle/>
                    <a:p>
                      <a:r>
                        <a:rPr lang="en-US" sz="2800" dirty="0"/>
                        <a:t>\\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Insert a backslash character in a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9600353"/>
                  </a:ext>
                </a:extLst>
              </a:tr>
              <a:tr h="468518">
                <a:tc>
                  <a:txBody>
                    <a:bodyPr/>
                    <a:lstStyle/>
                    <a:p>
                      <a:r>
                        <a:rPr lang="en-US" sz="2800" dirty="0"/>
                        <a:t>\”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Insert a double quote character in a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76363"/>
                  </a:ext>
                </a:extLst>
              </a:tr>
              <a:tr h="468518">
                <a:tc>
                  <a:txBody>
                    <a:bodyPr/>
                    <a:lstStyle/>
                    <a:p>
                      <a:r>
                        <a:rPr lang="en-US" sz="2800" dirty="0"/>
                        <a:t>\’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Insert a single quote character in a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81790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F35283CA-AE75-4DDE-A04F-59145B517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70" y="661672"/>
            <a:ext cx="11618259" cy="16158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to insert characters that are illegal in a string.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escape character is a backslash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followed by the character you want to insert.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88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DC2B-42AF-4D01-B357-6DFE977EC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" y="0"/>
            <a:ext cx="12070080" cy="66278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Escape Characters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FBF980-D95F-41D5-B736-08CAD58B5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631" y="800097"/>
            <a:ext cx="9204657" cy="27574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32A160-3895-4A11-BDC7-43EA266FE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532" y="3709187"/>
            <a:ext cx="5272088" cy="275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34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4E60-A8D3-448F-A825-D56C10A06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655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dirty="0"/>
              <a:t>Arithmetic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D3176-A19D-47E0-8805-D4BF0BA37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1" y="1039518"/>
            <a:ext cx="10515600" cy="39322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 combination of operators and operands (variables and/or values) and parenthesis</a:t>
            </a:r>
          </a:p>
          <a:p>
            <a:pPr>
              <a:lnSpc>
                <a:spcPct val="100000"/>
              </a:lnSpc>
            </a:pPr>
            <a:r>
              <a:rPr lang="en-US" dirty="0"/>
              <a:t>Expression is evaluated to a value</a:t>
            </a:r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57F04806-BB7D-405A-937D-0CBFD69F5A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8547827"/>
              </p:ext>
            </p:extLst>
          </p:nvPr>
        </p:nvGraphicFramePr>
        <p:xfrm>
          <a:off x="1998640" y="2674952"/>
          <a:ext cx="7653702" cy="341439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402330">
                  <a:extLst>
                    <a:ext uri="{9D8B030D-6E8A-4147-A177-3AD203B41FA5}">
                      <a16:colId xmlns:a16="http://schemas.microsoft.com/office/drawing/2014/main" val="3936196242"/>
                    </a:ext>
                  </a:extLst>
                </a:gridCol>
                <a:gridCol w="1515036">
                  <a:extLst>
                    <a:ext uri="{9D8B030D-6E8A-4147-A177-3AD203B41FA5}">
                      <a16:colId xmlns:a16="http://schemas.microsoft.com/office/drawing/2014/main" val="280175356"/>
                    </a:ext>
                  </a:extLst>
                </a:gridCol>
                <a:gridCol w="1173918">
                  <a:extLst>
                    <a:ext uri="{9D8B030D-6E8A-4147-A177-3AD203B41FA5}">
                      <a16:colId xmlns:a16="http://schemas.microsoft.com/office/drawing/2014/main" val="3178813837"/>
                    </a:ext>
                  </a:extLst>
                </a:gridCol>
                <a:gridCol w="1562418">
                  <a:extLst>
                    <a:ext uri="{9D8B030D-6E8A-4147-A177-3AD203B41FA5}">
                      <a16:colId xmlns:a16="http://schemas.microsoft.com/office/drawing/2014/main" val="4091683382"/>
                    </a:ext>
                  </a:extLst>
                </a:gridCol>
              </a:tblGrid>
              <a:tr h="35029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Operation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Operator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Syntax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058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Addition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+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x + y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6+7 </a:t>
                      </a:r>
                      <a:r>
                        <a:rPr lang="en-US" sz="2200" b="1" dirty="0">
                          <a:sym typeface="Wingdings" panose="05000000000000000000" pitchFamily="2" charset="2"/>
                        </a:rPr>
                        <a:t> 13</a:t>
                      </a:r>
                      <a:endParaRPr lang="en-US" sz="22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812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Subtraction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-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x – y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9-5 </a:t>
                      </a:r>
                      <a:r>
                        <a:rPr lang="en-US" sz="2200" b="1" dirty="0">
                          <a:sym typeface="Wingdings" panose="05000000000000000000" pitchFamily="2" charset="2"/>
                        </a:rPr>
                        <a:t> 4</a:t>
                      </a:r>
                      <a:endParaRPr lang="en-US" sz="22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074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Multiplication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*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x * y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4*5 </a:t>
                      </a:r>
                      <a:r>
                        <a:rPr lang="en-US" sz="2200" b="1" dirty="0">
                          <a:sym typeface="Wingdings" panose="05000000000000000000" pitchFamily="2" charset="2"/>
                        </a:rPr>
                        <a:t> 20</a:t>
                      </a:r>
                      <a:endParaRPr lang="en-US" sz="22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6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Exponentiation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**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X**y</a:t>
                      </a:r>
                      <a:endParaRPr lang="en-US" sz="22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4**2 </a:t>
                      </a:r>
                      <a:r>
                        <a:rPr lang="en-US" sz="2200" b="1" dirty="0">
                          <a:sym typeface="Wingdings" panose="05000000000000000000" pitchFamily="2" charset="2"/>
                        </a:rPr>
                        <a:t> 16</a:t>
                      </a:r>
                      <a:endParaRPr lang="en-US" sz="22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226878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True division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/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200" b="1" dirty="0"/>
                        <a:t>x/y</a:t>
                      </a:r>
                      <a:endParaRPr lang="en-US" sz="22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7/2 </a:t>
                      </a:r>
                      <a:r>
                        <a:rPr lang="en-US" sz="2200" b="1" dirty="0">
                          <a:sym typeface="Wingdings" panose="05000000000000000000" pitchFamily="2" charset="2"/>
                        </a:rPr>
                        <a:t> 3.5</a:t>
                      </a:r>
                      <a:endParaRPr lang="en-US" sz="22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6870211"/>
                  </a:ext>
                </a:extLst>
              </a:tr>
              <a:tr h="225612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Floor division (quotient)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//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x//</a:t>
                      </a:r>
                      <a:r>
                        <a:rPr lang="en-US" sz="2200" b="1" i="1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lang="en-US" sz="22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7//2 </a:t>
                      </a:r>
                      <a:r>
                        <a:rPr lang="en-US" sz="2200" b="1" dirty="0">
                          <a:sym typeface="Wingdings" panose="05000000000000000000" pitchFamily="2" charset="2"/>
                        </a:rPr>
                        <a:t> 3</a:t>
                      </a:r>
                      <a:endParaRPr lang="en-US" sz="22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792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b="1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Remainder (modulo)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00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%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a % b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7%2 </a:t>
                      </a:r>
                      <a:r>
                        <a:rPr lang="en-US" sz="2200" b="1" dirty="0">
                          <a:sym typeface="Wingdings" panose="05000000000000000000" pitchFamily="2" charset="2"/>
                        </a:rPr>
                        <a:t> 1</a:t>
                      </a:r>
                      <a:endParaRPr lang="en-US" sz="22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389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190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4E60-A8D3-448F-A825-D56C10A06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655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dirty="0"/>
              <a:t>Arithmetic Expressions</a:t>
            </a:r>
          </a:p>
        </p:txBody>
      </p:sp>
      <p:pic>
        <p:nvPicPr>
          <p:cNvPr id="7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1C08EB08-1624-4850-8649-56407DC66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03" y="1274445"/>
            <a:ext cx="6006663" cy="4889872"/>
          </a:xfrm>
          <a:ln w="25400">
            <a:solidFill>
              <a:srgbClr val="FF0000"/>
            </a:solidFill>
          </a:ln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D4548889-3C6C-406C-A78A-7A516F8BDC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492" y="2393846"/>
            <a:ext cx="5459287" cy="3013725"/>
          </a:xfrm>
          <a:prstGeom prst="rect">
            <a:avLst/>
          </a:prstGeom>
          <a:ln w="25400">
            <a:solidFill>
              <a:srgbClr val="006600"/>
            </a:solidFill>
          </a:ln>
        </p:spPr>
      </p:pic>
    </p:spTree>
    <p:extLst>
      <p:ext uri="{BB962C8B-B14F-4D97-AF65-F5344CB8AC3E}">
        <p14:creationId xmlns:p14="http://schemas.microsoft.com/office/powerpoint/2010/main" val="3759792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B375-40A2-4260-B370-42D1C166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1854"/>
          </a:xfrm>
        </p:spPr>
        <p:txBody>
          <a:bodyPr/>
          <a:lstStyle/>
          <a:p>
            <a:pPr algn="ctr"/>
            <a:r>
              <a:rPr lang="en-US" b="1" dirty="0"/>
              <a:t>Precedence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C9D13-FA49-4110-99D0-FB0FCE9E4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912" y="1244712"/>
            <a:ext cx="8710388" cy="46480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An expression is evaluated as per the precedence of its operators.</a:t>
            </a:r>
          </a:p>
          <a:p>
            <a:pPr marL="860425" indent="-6858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Expressions in parentheses</a:t>
            </a:r>
          </a:p>
          <a:p>
            <a:pPr marL="860425" indent="-6858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Exponentiation operations</a:t>
            </a:r>
          </a:p>
          <a:p>
            <a:pPr marL="860425" indent="-6858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Multiplication, division and modulus operations (if it contains several, apply the operations from left to right)</a:t>
            </a:r>
          </a:p>
          <a:p>
            <a:pPr marL="860425" indent="-6858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Addition and subtraction operations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2EFA01A-ACA7-4D91-81CC-ACF79B530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120" y="1098366"/>
            <a:ext cx="4366968" cy="26011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3D7505-A932-4B18-A166-998C33A0EF5A}"/>
              </a:ext>
            </a:extLst>
          </p:cNvPr>
          <p:cNvSpPr txBox="1"/>
          <p:nvPr/>
        </p:nvSpPr>
        <p:spPr>
          <a:xfrm>
            <a:off x="8092440" y="4280718"/>
            <a:ext cx="3873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u="sng" dirty="0">
                <a:solidFill>
                  <a:srgbClr val="0070C0"/>
                </a:solidFill>
              </a:rPr>
              <a:t>https://www.11plus.co.uk/forum-topic/bodmas-or-not/</a:t>
            </a:r>
          </a:p>
        </p:txBody>
      </p:sp>
    </p:spTree>
    <p:extLst>
      <p:ext uri="{BB962C8B-B14F-4D97-AF65-F5344CB8AC3E}">
        <p14:creationId xmlns:p14="http://schemas.microsoft.com/office/powerpoint/2010/main" val="79350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E314-2E6D-4D9F-BD4F-BDC60F1FD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0489"/>
          </a:xfrm>
        </p:spPr>
        <p:txBody>
          <a:bodyPr/>
          <a:lstStyle/>
          <a:p>
            <a:pPr algn="ctr"/>
            <a:r>
              <a:rPr lang="en-US" b="1" dirty="0"/>
              <a:t>Augmented 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9E009-FC89-46A6-BFA6-357C07F1F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689" y="1158148"/>
            <a:ext cx="11424621" cy="58284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3200" b="1" dirty="0">
                <a:solidFill>
                  <a:srgbClr val="FF0000"/>
                </a:solidFill>
              </a:rPr>
              <a:t>Augmented assignment operator </a:t>
            </a:r>
            <a:r>
              <a:rPr lang="en-US" sz="3200" dirty="0"/>
              <a:t>combines the functioning of the arithmetic or bitwise operator with the assignment operator.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3200" dirty="0"/>
              <a:t>abbreviate assignment expressions in which the a variable appears on the left and right of =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200" dirty="0"/>
              <a:t>Example: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800" dirty="0"/>
              <a:t>total = total + number  </a:t>
            </a:r>
            <a:r>
              <a:rPr lang="en-US" sz="2800" dirty="0">
                <a:sym typeface="Wingdings" panose="05000000000000000000" pitchFamily="2" charset="2"/>
              </a:rPr>
              <a:t> </a:t>
            </a:r>
            <a:r>
              <a:rPr lang="en-US" sz="2800" dirty="0"/>
              <a:t>total += number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-US" sz="3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5938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7E314-2E6D-4D9F-BD4F-BDC60F1FD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50489"/>
          </a:xfrm>
        </p:spPr>
        <p:txBody>
          <a:bodyPr/>
          <a:lstStyle/>
          <a:p>
            <a:pPr algn="ctr"/>
            <a:r>
              <a:rPr lang="en-US" b="1" dirty="0"/>
              <a:t>Augmented assignment Operators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72C1EC-E636-437F-8CC7-A8589B257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06864"/>
              </p:ext>
            </p:extLst>
          </p:nvPr>
        </p:nvGraphicFramePr>
        <p:xfrm>
          <a:off x="2450477" y="883920"/>
          <a:ext cx="7291046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230">
                  <a:extLst>
                    <a:ext uri="{9D8B030D-6E8A-4147-A177-3AD203B41FA5}">
                      <a16:colId xmlns:a16="http://schemas.microsoft.com/office/drawing/2014/main" val="1432621255"/>
                    </a:ext>
                  </a:extLst>
                </a:gridCol>
                <a:gridCol w="2081530">
                  <a:extLst>
                    <a:ext uri="{9D8B030D-6E8A-4147-A177-3AD203B41FA5}">
                      <a16:colId xmlns:a16="http://schemas.microsoft.com/office/drawing/2014/main" val="1916645935"/>
                    </a:ext>
                  </a:extLst>
                </a:gridCol>
                <a:gridCol w="2165667">
                  <a:extLst>
                    <a:ext uri="{9D8B030D-6E8A-4147-A177-3AD203B41FA5}">
                      <a16:colId xmlns:a16="http://schemas.microsoft.com/office/drawing/2014/main" val="598078808"/>
                    </a:ext>
                  </a:extLst>
                </a:gridCol>
                <a:gridCol w="1203619">
                  <a:extLst>
                    <a:ext uri="{9D8B030D-6E8A-4147-A177-3AD203B41FA5}">
                      <a16:colId xmlns:a16="http://schemas.microsoft.com/office/drawing/2014/main" val="3325925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Equivalent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774749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r>
                        <a:rPr lang="en-US" sz="2800" b="1" dirty="0"/>
                        <a:t>x = 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60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+=</a:t>
                      </a:r>
                    </a:p>
                  </a:txBody>
                  <a:tcP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x +=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x = x + 3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x =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830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-=</a:t>
                      </a:r>
                    </a:p>
                  </a:txBody>
                  <a:tcP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x -=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x = x –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x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10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*=</a:t>
                      </a:r>
                    </a:p>
                  </a:txBody>
                  <a:tcP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x *=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x = x *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x = 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79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/=</a:t>
                      </a:r>
                    </a:p>
                  </a:txBody>
                  <a:tcP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x /=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x = x /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x = 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057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//=</a:t>
                      </a:r>
                    </a:p>
                  </a:txBody>
                  <a:tcP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x //=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x = x //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x =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40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%=</a:t>
                      </a:r>
                    </a:p>
                  </a:txBody>
                  <a:tcP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x %=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x = x %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x =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987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="1" dirty="0">
                          <a:solidFill>
                            <a:schemeClr val="bg1"/>
                          </a:solidFill>
                        </a:rPr>
                        <a:t>**=</a:t>
                      </a:r>
                    </a:p>
                  </a:txBody>
                  <a:tcPr>
                    <a:solidFill>
                      <a:srgbClr val="80008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x **=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x = x **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x =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526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89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9D1D-0521-4AFE-9967-764F7E72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7581"/>
          </a:xfrm>
        </p:spPr>
        <p:txBody>
          <a:bodyPr/>
          <a:lstStyle/>
          <a:p>
            <a:pPr algn="ctr"/>
            <a:r>
              <a:rPr lang="en-US" b="1" dirty="0"/>
              <a:t>input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985F4-113E-432D-9137-D990F71C8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87" y="951220"/>
            <a:ext cx="11521440" cy="437597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 very 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common task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 programming is </a:t>
            </a:r>
            <a:r>
              <a:rPr lang="en-US" b="1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asking for user input and assign it to a variable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>
              <a:lnSpc>
                <a:spcPct val="100000"/>
              </a:lnSpc>
              <a:spcAft>
                <a:spcPts val="1800"/>
              </a:spcAft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input() is used to get input from the user and return the entered value as </a:t>
            </a:r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 string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77C068-7C24-4E54-B57F-FBAD7B9C9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44" y="3243265"/>
            <a:ext cx="11058525" cy="17189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5598CE-4538-432E-B7EF-A2C5DBF65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771" y="5114923"/>
            <a:ext cx="6868870" cy="100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34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985F4-113E-432D-9137-D990F71C8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628" y="1038108"/>
            <a:ext cx="11596744" cy="4375972"/>
          </a:xfrm>
        </p:spPr>
        <p:txBody>
          <a:bodyPr>
            <a:normAutofit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Convert entered numeric values to int or float before processing it. Otherwise, they will be treated as string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BDC53A-23E6-417C-86F4-DA394E95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7581"/>
          </a:xfrm>
        </p:spPr>
        <p:txBody>
          <a:bodyPr/>
          <a:lstStyle/>
          <a:p>
            <a:pPr algn="ctr"/>
            <a:r>
              <a:rPr lang="en-US" b="1" dirty="0"/>
              <a:t>input Statement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043C4D-7B72-4CB1-AD73-AAC2CF4A2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48" y="4481308"/>
            <a:ext cx="7429500" cy="1688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DC265C-8644-409D-90C8-5BD9B076F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0" y="2071690"/>
            <a:ext cx="11958637" cy="229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953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1352-6A0C-4434-999E-133A202F2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9731"/>
          </a:xfrm>
        </p:spPr>
        <p:txBody>
          <a:bodyPr/>
          <a:lstStyle/>
          <a:p>
            <a:pPr algn="ctr"/>
            <a:r>
              <a:rPr lang="en-US" b="1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A3A5E-B457-4C1F-A6C2-9422FEDE5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7" y="893051"/>
            <a:ext cx="11754408" cy="501306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3200" dirty="0"/>
              <a:t>A </a:t>
            </a:r>
            <a:r>
              <a:rPr lang="en-US" sz="3200" b="1" dirty="0">
                <a:solidFill>
                  <a:srgbClr val="FF0000"/>
                </a:solidFill>
              </a:rPr>
              <a:t>comment</a:t>
            </a:r>
            <a:r>
              <a:rPr lang="en-US" sz="3200" dirty="0"/>
              <a:t> is a line(s) of code that is ignored by the interpreter.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3200" dirty="0"/>
              <a:t>Comments are </a:t>
            </a:r>
            <a:r>
              <a:rPr lang="en-US" sz="3200" b="1" dirty="0"/>
              <a:t>internal documentation</a:t>
            </a:r>
            <a:r>
              <a:rPr lang="en-US" sz="3200" dirty="0"/>
              <a:t> of the code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3200" dirty="0"/>
              <a:t>Written for programmers to make the code readable and understandable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3200" b="1" dirty="0">
                <a:solidFill>
                  <a:srgbClr val="0000CC"/>
                </a:solidFill>
              </a:rPr>
              <a:t>Single-line comment </a:t>
            </a:r>
            <a:r>
              <a:rPr lang="en-US" sz="3200" dirty="0"/>
              <a:t>starts with </a:t>
            </a:r>
            <a:r>
              <a:rPr lang="en-US" sz="3200" b="1" dirty="0">
                <a:solidFill>
                  <a:srgbClr val="0000CC"/>
                </a:solidFill>
              </a:rPr>
              <a:t>#</a:t>
            </a:r>
            <a:r>
              <a:rPr lang="en-US" sz="3200" dirty="0"/>
              <a:t>.</a:t>
            </a:r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3200" b="1" dirty="0">
                <a:solidFill>
                  <a:srgbClr val="0000CC"/>
                </a:solidFill>
              </a:rPr>
              <a:t>Multiple-lines</a:t>
            </a:r>
            <a:r>
              <a:rPr lang="en-US" sz="3200" dirty="0"/>
              <a:t> </a:t>
            </a:r>
            <a:r>
              <a:rPr lang="en-US" sz="3200" b="1" dirty="0">
                <a:solidFill>
                  <a:srgbClr val="0000CC"/>
                </a:solidFill>
              </a:rPr>
              <a:t>comment</a:t>
            </a:r>
            <a:r>
              <a:rPr lang="en-US" sz="3200" dirty="0"/>
              <a:t> starts with </a:t>
            </a:r>
            <a:r>
              <a:rPr lang="en-US" sz="3200" b="1" dirty="0">
                <a:solidFill>
                  <a:srgbClr val="0000CC"/>
                </a:solidFill>
              </a:rPr>
              <a:t>‘’’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rgbClr val="0000CC"/>
                </a:solidFill>
              </a:rPr>
              <a:t>“””</a:t>
            </a:r>
          </a:p>
        </p:txBody>
      </p:sp>
    </p:spTree>
    <p:extLst>
      <p:ext uri="{BB962C8B-B14F-4D97-AF65-F5344CB8AC3E}">
        <p14:creationId xmlns:p14="http://schemas.microsoft.com/office/powerpoint/2010/main" val="4035416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6E46A-1727-4BDE-8B8C-CFF474880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181101"/>
            <a:ext cx="10877550" cy="49149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3200" b="1" dirty="0">
                <a:solidFill>
                  <a:srgbClr val="0000CC"/>
                </a:solidFill>
              </a:rPr>
              <a:t>Statements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3200" b="1" dirty="0">
                <a:solidFill>
                  <a:srgbClr val="0000CC"/>
                </a:solidFill>
              </a:rPr>
              <a:t>Variables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3200" b="1" dirty="0">
                <a:solidFill>
                  <a:srgbClr val="0000CC"/>
                </a:solidFill>
              </a:rPr>
              <a:t>Assignment Statements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3200" b="1" dirty="0">
                <a:solidFill>
                  <a:srgbClr val="0000CC"/>
                </a:solidFill>
              </a:rPr>
              <a:t>Arithmetic Expressions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3200" b="1" dirty="0">
                <a:solidFill>
                  <a:srgbClr val="0000CC"/>
                </a:solidFill>
              </a:rPr>
              <a:t>Print and input Functions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3200" b="1" dirty="0">
                <a:solidFill>
                  <a:srgbClr val="0000CC"/>
                </a:solidFill>
              </a:rPr>
              <a:t>Comments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D2DCA56-49F6-411F-9128-5C5A623BE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90600"/>
          </a:xfrm>
        </p:spPr>
        <p:txBody>
          <a:bodyPr/>
          <a:lstStyle/>
          <a:p>
            <a:pPr algn="ctr"/>
            <a:r>
              <a:rPr lang="en-US" b="1" dirty="0"/>
              <a:t>Module 2 – Part 1 Topics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97094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1352-6A0C-4434-999E-133A202F2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39731"/>
          </a:xfrm>
        </p:spPr>
        <p:txBody>
          <a:bodyPr/>
          <a:lstStyle/>
          <a:p>
            <a:pPr algn="ctr"/>
            <a:r>
              <a:rPr lang="en-US" b="1" dirty="0"/>
              <a:t>Comments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2736BE-59ED-4367-9746-A35C314B1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844" y="839731"/>
            <a:ext cx="7072312" cy="587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16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980"/>
            <a:ext cx="12192000" cy="815359"/>
          </a:xfrm>
        </p:spPr>
        <p:txBody>
          <a:bodyPr/>
          <a:lstStyle/>
          <a:p>
            <a:pPr algn="ctr"/>
            <a:r>
              <a:rPr lang="en-US" b="1" dirty="0"/>
              <a:t>Exercise 2.1 – Real Estate summary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591" y="986348"/>
            <a:ext cx="11780818" cy="185712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CA" sz="2400" dirty="0">
                <a:latin typeface="Verdana" panose="020B0604030504040204" pitchFamily="34" charset="0"/>
                <a:ea typeface="Verdana" panose="020B0604030504040204" pitchFamily="34" charset="0"/>
              </a:rPr>
              <a:t>Write a program with two inputs, current price and last month's price (both integers). Then, output a summary listing the price, the change since last month, and the estimated monthly mortgage computed as (</a:t>
            </a:r>
            <a:r>
              <a:rPr lang="en-CA" sz="2400" dirty="0" err="1">
                <a:latin typeface="Verdana" panose="020B0604030504040204" pitchFamily="34" charset="0"/>
                <a:ea typeface="Verdana" panose="020B0604030504040204" pitchFamily="34" charset="0"/>
              </a:rPr>
              <a:t>current_price</a:t>
            </a:r>
            <a:r>
              <a:rPr lang="en-CA" sz="2400" dirty="0">
                <a:latin typeface="Verdana" panose="020B0604030504040204" pitchFamily="34" charset="0"/>
                <a:ea typeface="Verdana" panose="020B0604030504040204" pitchFamily="34" charset="0"/>
              </a:rPr>
              <a:t> * 0.051) / 12.</a:t>
            </a:r>
          </a:p>
          <a:p>
            <a:pPr marL="457200" lvl="1" indent="0">
              <a:lnSpc>
                <a:spcPct val="100000"/>
              </a:lnSpc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1">
              <a:lnSpc>
                <a:spcPct val="100000"/>
              </a:lnSpc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B05C29-8A20-4416-9478-2343D9A24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432116"/>
              </p:ext>
            </p:extLst>
          </p:nvPr>
        </p:nvGraphicFramePr>
        <p:xfrm>
          <a:off x="205591" y="2843474"/>
          <a:ext cx="11780818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3409">
                  <a:extLst>
                    <a:ext uri="{9D8B030D-6E8A-4147-A177-3AD203B41FA5}">
                      <a16:colId xmlns:a16="http://schemas.microsoft.com/office/drawing/2014/main" val="912626874"/>
                    </a:ext>
                  </a:extLst>
                </a:gridCol>
                <a:gridCol w="4598595">
                  <a:extLst>
                    <a:ext uri="{9D8B030D-6E8A-4147-A177-3AD203B41FA5}">
                      <a16:colId xmlns:a16="http://schemas.microsoft.com/office/drawing/2014/main" val="4008072517"/>
                    </a:ext>
                  </a:extLst>
                </a:gridCol>
                <a:gridCol w="3958814">
                  <a:extLst>
                    <a:ext uri="{9D8B030D-6E8A-4147-A177-3AD203B41FA5}">
                      <a16:colId xmlns:a16="http://schemas.microsoft.com/office/drawing/2014/main" val="726031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4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Task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b="1" dirty="0"/>
                        <a:t>Task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3200" b="1" dirty="0"/>
                        <a:t>Task 3 </a:t>
                      </a:r>
                      <a:r>
                        <a:rPr lang="en-CA" sz="3200" dirty="0"/>
                        <a:t>- </a:t>
                      </a:r>
                      <a:r>
                        <a:rPr lang="en-US" sz="2400" dirty="0"/>
                        <a:t>Outputs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76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90513" lvl="1" indent="-285750">
                        <a:buFont typeface="Arial" panose="020B0604020202020204" pitchFamily="34" charset="0"/>
                        <a:buChar char="•"/>
                        <a:tabLst>
                          <a:tab pos="461963" algn="l"/>
                        </a:tabLst>
                      </a:pPr>
                      <a:r>
                        <a:rPr lang="en-US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Identify the inputs</a:t>
                      </a:r>
                    </a:p>
                    <a:p>
                      <a:pPr marL="290513" lvl="1" indent="-285750">
                        <a:buFont typeface="Arial" panose="020B0604020202020204" pitchFamily="34" charset="0"/>
                        <a:buChar char="•"/>
                        <a:tabLst>
                          <a:tab pos="461963" algn="l"/>
                        </a:tabLst>
                      </a:pPr>
                      <a:r>
                        <a:rPr lang="en-US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Choose meaningful names</a:t>
                      </a:r>
                    </a:p>
                    <a:p>
                      <a:pPr marL="290513" lvl="1" indent="-285750">
                        <a:buFont typeface="Arial" panose="020B0604020202020204" pitchFamily="34" charset="0"/>
                        <a:buChar char="•"/>
                        <a:tabLst>
                          <a:tab pos="461963" algn="l"/>
                        </a:tabLst>
                      </a:pPr>
                      <a:r>
                        <a:rPr lang="en-US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Types of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Math operations or Expression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dirty="0"/>
                        <a:t>What formula I need</a:t>
                      </a:r>
                      <a:r>
                        <a:rPr lang="en-US" sz="2400" dirty="0"/>
                        <a:t>? </a:t>
                      </a:r>
                    </a:p>
                    <a:p>
                      <a:pPr marL="685800" lvl="1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CA" sz="2400" dirty="0" err="1"/>
                        <a:t>Change_price</a:t>
                      </a:r>
                      <a:r>
                        <a:rPr lang="en-CA" sz="2400" dirty="0"/>
                        <a:t> = </a:t>
                      </a:r>
                      <a:r>
                        <a:rPr lang="en-CA" sz="2400" dirty="0" err="1"/>
                        <a:t>current_price</a:t>
                      </a:r>
                      <a:r>
                        <a:rPr lang="en-CA" sz="2400" dirty="0"/>
                        <a:t> - </a:t>
                      </a:r>
                      <a:r>
                        <a:rPr lang="en-CA" sz="2400" dirty="0" err="1"/>
                        <a:t>last_months_price</a:t>
                      </a:r>
                      <a:r>
                        <a:rPr lang="en-CA" sz="2400" dirty="0"/>
                        <a:t>​</a:t>
                      </a:r>
                    </a:p>
                    <a:p>
                      <a:pPr marL="685800" lvl="1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CA" sz="2400" dirty="0" err="1"/>
                        <a:t>Monthly_Mortgage</a:t>
                      </a:r>
                      <a:r>
                        <a:rPr lang="en-CA" sz="2400" dirty="0"/>
                        <a:t>=(</a:t>
                      </a:r>
                      <a:r>
                        <a:rPr lang="en-CA" sz="2400" dirty="0" err="1"/>
                        <a:t>current_price</a:t>
                      </a:r>
                      <a:r>
                        <a:rPr lang="en-CA" sz="2400" dirty="0"/>
                        <a:t> * 0.051) / 12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CA" sz="2400" b="1" dirty="0"/>
                        <a:t>What are the outputs?</a:t>
                      </a:r>
                      <a:r>
                        <a:rPr lang="en-US" sz="2400" dirty="0"/>
                        <a:t>​</a:t>
                      </a:r>
                    </a:p>
                    <a:p>
                      <a:pPr marL="800100" lvl="1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CA" sz="2400" dirty="0"/>
                        <a:t>Listing the price,</a:t>
                      </a:r>
                      <a:r>
                        <a:rPr lang="en-US" sz="2400" dirty="0"/>
                        <a:t>​</a:t>
                      </a:r>
                    </a:p>
                    <a:p>
                      <a:pPr marL="800100" lvl="1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CA" sz="2400" dirty="0"/>
                        <a:t>The change since last month</a:t>
                      </a:r>
                      <a:r>
                        <a:rPr lang="en-US" sz="2400" dirty="0"/>
                        <a:t>​</a:t>
                      </a:r>
                    </a:p>
                    <a:p>
                      <a:pPr marL="800100" lvl="1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CA" sz="2400" dirty="0"/>
                        <a:t>The estimated monthly mortgage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09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446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" y="1"/>
            <a:ext cx="12192000" cy="830262"/>
          </a:xfrm>
        </p:spPr>
        <p:txBody>
          <a:bodyPr/>
          <a:lstStyle/>
          <a:p>
            <a:pPr algn="ctr"/>
            <a:r>
              <a:rPr lang="en-US" b="1" dirty="0"/>
              <a:t>Exercise 2.2  - Volume and area of cylinder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6969"/>
            <a:ext cx="10515600" cy="39322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A" dirty="0"/>
              <a:t>The volume and area of a cylinder are calculated as:</a:t>
            </a:r>
          </a:p>
          <a:p>
            <a:pPr marL="50800" indent="0">
              <a:lnSpc>
                <a:spcPct val="100000"/>
              </a:lnSpc>
              <a:buNone/>
            </a:pPr>
            <a:r>
              <a:rPr lang="en-CA" dirty="0"/>
              <a:t>			Volume = </a:t>
            </a:r>
            <a:r>
              <a:rPr lang="el-GR" dirty="0"/>
              <a:t>π</a:t>
            </a:r>
            <a:r>
              <a:rPr lang="en-CA" dirty="0"/>
              <a:t>r</a:t>
            </a:r>
            <a:r>
              <a:rPr lang="en-CA" baseline="30000" dirty="0"/>
              <a:t>2</a:t>
            </a:r>
            <a:r>
              <a:rPr lang="en-CA" dirty="0"/>
              <a:t>h</a:t>
            </a:r>
          </a:p>
          <a:p>
            <a:pPr marL="50800" indent="0">
              <a:lnSpc>
                <a:spcPct val="100000"/>
              </a:lnSpc>
              <a:buNone/>
            </a:pPr>
            <a:r>
              <a:rPr lang="en-CA" dirty="0"/>
              <a:t>			Area = 2</a:t>
            </a:r>
            <a:r>
              <a:rPr lang="el-GR" dirty="0"/>
              <a:t>π</a:t>
            </a:r>
            <a:r>
              <a:rPr lang="en-CA" dirty="0"/>
              <a:t>rh + 2</a:t>
            </a:r>
            <a:r>
              <a:rPr lang="el-GR" dirty="0"/>
              <a:t>π</a:t>
            </a:r>
            <a:r>
              <a:rPr lang="en-CA" dirty="0"/>
              <a:t>r</a:t>
            </a:r>
            <a:r>
              <a:rPr lang="en-CA" baseline="30000" dirty="0"/>
              <a:t>2</a:t>
            </a:r>
            <a:endParaRPr lang="en-CA" dirty="0"/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CA" dirty="0"/>
              <a:t>Given the radius and height of a cylinder as floating-point numbers, output the volume and area of the cylinder.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  <a:p>
            <a:pPr marL="457200" lvl="1" indent="0">
              <a:lnSpc>
                <a:spcPct val="100000"/>
              </a:lnSpc>
              <a:buNone/>
            </a:pPr>
            <a:endParaRPr lang="en-US" sz="2800" dirty="0"/>
          </a:p>
          <a:p>
            <a:pPr lvl="1">
              <a:lnSpc>
                <a:spcPct val="100000"/>
              </a:lnSpc>
            </a:pPr>
            <a:endParaRPr lang="en-US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C53825-994D-4D27-9485-69A5413AC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413760"/>
              </p:ext>
            </p:extLst>
          </p:nvPr>
        </p:nvGraphicFramePr>
        <p:xfrm>
          <a:off x="606424" y="4135749"/>
          <a:ext cx="10979151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0585">
                  <a:extLst>
                    <a:ext uri="{9D8B030D-6E8A-4147-A177-3AD203B41FA5}">
                      <a16:colId xmlns:a16="http://schemas.microsoft.com/office/drawing/2014/main" val="912626874"/>
                    </a:ext>
                  </a:extLst>
                </a:gridCol>
                <a:gridCol w="3057525">
                  <a:extLst>
                    <a:ext uri="{9D8B030D-6E8A-4147-A177-3AD203B41FA5}">
                      <a16:colId xmlns:a16="http://schemas.microsoft.com/office/drawing/2014/main" val="4008072517"/>
                    </a:ext>
                  </a:extLst>
                </a:gridCol>
                <a:gridCol w="3331041">
                  <a:extLst>
                    <a:ext uri="{9D8B030D-6E8A-4147-A177-3AD203B41FA5}">
                      <a16:colId xmlns:a16="http://schemas.microsoft.com/office/drawing/2014/main" val="726031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800" b="1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Task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b="1" dirty="0"/>
                        <a:t>Task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800" b="1" dirty="0"/>
                        <a:t>Task 3 </a:t>
                      </a:r>
                      <a:r>
                        <a:rPr lang="en-CA" sz="2800" dirty="0"/>
                        <a:t>– </a:t>
                      </a:r>
                      <a:r>
                        <a:rPr lang="en-US" sz="2800" dirty="0"/>
                        <a:t>Outputs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76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90513" lvl="1" indent="-285750">
                        <a:buFont typeface="Arial" panose="020B0604020202020204" pitchFamily="34" charset="0"/>
                        <a:buChar char="•"/>
                        <a:tabLst>
                          <a:tab pos="461963" algn="l"/>
                        </a:tabLst>
                      </a:pPr>
                      <a:r>
                        <a:rPr lang="en-US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Identify the inputs</a:t>
                      </a:r>
                    </a:p>
                    <a:p>
                      <a:pPr marL="290513" lvl="1" indent="-285750">
                        <a:buFont typeface="Arial" panose="020B0604020202020204" pitchFamily="34" charset="0"/>
                        <a:buChar char="•"/>
                        <a:tabLst>
                          <a:tab pos="461963" algn="l"/>
                        </a:tabLst>
                      </a:pPr>
                      <a:r>
                        <a:rPr lang="en-US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Choose meaningful names</a:t>
                      </a:r>
                    </a:p>
                    <a:p>
                      <a:pPr marL="290513" lvl="1" indent="-285750">
                        <a:buFont typeface="Arial" panose="020B0604020202020204" pitchFamily="34" charset="0"/>
                        <a:buChar char="•"/>
                        <a:tabLst>
                          <a:tab pos="461963" algn="l"/>
                        </a:tabLst>
                      </a:pPr>
                      <a:r>
                        <a:rPr lang="en-US" sz="24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Types of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Identify Math operations or Expression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fontAlgn="base">
                        <a:buFont typeface="Arial" panose="020B0604020202020204" pitchFamily="34" charset="0"/>
                        <a:buChar char="•"/>
                      </a:pPr>
                      <a:r>
                        <a:rPr lang="en-CA" sz="2400" b="1" dirty="0"/>
                        <a:t>What are the outputs?</a:t>
                      </a:r>
                      <a:r>
                        <a:rPr lang="en-US" sz="2400" dirty="0"/>
                        <a:t>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909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5101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40"/>
            <a:ext cx="12192000" cy="1614287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b="1" dirty="0"/>
              <a:t>Homework Exercise 2.3 – working with variables and expressions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5" y="1797050"/>
            <a:ext cx="11487150" cy="3932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600" dirty="0"/>
              <a:t>Kera is a mechatronics engineer working on a new type of high-performance vehicle. She needs a terminal-based program that will automatically compute the velocity and acceleration of her test vehicles. The available input is as follows:</a:t>
            </a:r>
          </a:p>
          <a:p>
            <a:r>
              <a:rPr lang="en-CA" sz="2600" dirty="0"/>
              <a:t>Starting position (in meters)</a:t>
            </a:r>
            <a:br>
              <a:rPr lang="en-CA" sz="2600" dirty="0"/>
            </a:br>
            <a:r>
              <a:rPr lang="en-CA" sz="2600" dirty="0"/>
              <a:t>Ending position (in meters)</a:t>
            </a:r>
            <a:br>
              <a:rPr lang="en-CA" sz="2600" dirty="0"/>
            </a:br>
            <a:r>
              <a:rPr lang="en-CA" sz="2600" dirty="0"/>
              <a:t>Starting time (in seconds)</a:t>
            </a:r>
            <a:br>
              <a:rPr lang="en-CA" sz="2600" dirty="0"/>
            </a:br>
            <a:r>
              <a:rPr lang="en-CA" sz="2600" dirty="0"/>
              <a:t>Ending time (in seconds) </a:t>
            </a:r>
          </a:p>
          <a:p>
            <a:pPr marL="0" indent="0">
              <a:buNone/>
            </a:pPr>
            <a:r>
              <a:rPr lang="en-CA" sz="2600" dirty="0">
                <a:solidFill>
                  <a:srgbClr val="FF0000"/>
                </a:solidFill>
              </a:rPr>
              <a:t>Note</a:t>
            </a:r>
            <a:r>
              <a:rPr lang="en-CA" sz="2600" dirty="0"/>
              <a:t>: You may assume that the ending values will always be larger than the starting values.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69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A901-8808-4581-8DEF-6BC08F817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39"/>
            <a:ext cx="12192000" cy="721401"/>
          </a:xfrm>
        </p:spPr>
        <p:txBody>
          <a:bodyPr/>
          <a:lstStyle/>
          <a:p>
            <a:pPr algn="ctr"/>
            <a:r>
              <a:rPr lang="en-US" b="1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5DD71-4F86-41E3-B712-911C4AC4D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487" y="1108038"/>
            <a:ext cx="11521440" cy="48947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 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program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is a </a:t>
            </a:r>
            <a:r>
              <a:rPr lang="en-US" b="1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set of statements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/commands/instructions for a computer to </a:t>
            </a:r>
            <a:r>
              <a:rPr lang="en-US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perform a task (e.g., processing data)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Written by a programmer using a programming language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Programmers </a:t>
            </a:r>
            <a:r>
              <a:rPr lang="en-US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MUST follow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the language </a:t>
            </a:r>
            <a:r>
              <a:rPr lang="en-US" b="1" dirty="0">
                <a:solidFill>
                  <a:srgbClr val="0066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rules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, otherwise 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syntax error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will be generated.</a:t>
            </a:r>
          </a:p>
          <a:p>
            <a:pPr>
              <a:lnSpc>
                <a:spcPct val="100000"/>
              </a:lnSpc>
              <a:spcBef>
                <a:spcPts val="4200"/>
              </a:spcBef>
            </a:pP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Statement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: a command/instruction/task with a purpose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b="1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Action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(I/O, assignment, decisions, repetition, etc.) to be performed by a computer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E7749A-73B3-472E-8565-AFA2D708D466}"/>
              </a:ext>
            </a:extLst>
          </p:cNvPr>
          <p:cNvSpPr txBox="1">
            <a:spLocks/>
          </p:cNvSpPr>
          <p:nvPr/>
        </p:nvSpPr>
        <p:spPr>
          <a:xfrm>
            <a:off x="4880386" y="4817405"/>
            <a:ext cx="1642334" cy="135731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bg1"/>
                </a:solidFill>
              </a:rPr>
              <a:t>y = -10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bg1"/>
                </a:solidFill>
              </a:rPr>
              <a:t>y = y + 3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bg1"/>
                </a:solidFill>
              </a:rPr>
              <a:t>print(y)</a:t>
            </a:r>
          </a:p>
          <a:p>
            <a:pPr marL="747713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2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2A8AC4-1B9A-4385-9B3E-6EDF6805B9B0}"/>
              </a:ext>
            </a:extLst>
          </p:cNvPr>
          <p:cNvSpPr txBox="1">
            <a:spLocks/>
          </p:cNvSpPr>
          <p:nvPr/>
        </p:nvSpPr>
        <p:spPr>
          <a:xfrm>
            <a:off x="2944010" y="5242160"/>
            <a:ext cx="1500690" cy="50780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chemeClr val="bg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776566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CA35-6793-45BA-AD13-3473562C8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076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Variables and Assignment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6E46A-1727-4BDE-8B8C-CFF474880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001" y="831735"/>
            <a:ext cx="11578821" cy="472855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Variable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: is a named memory location</a:t>
            </a:r>
            <a:endParaRPr lang="en-US" sz="2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indent="-452438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Container for storing data value</a:t>
            </a:r>
          </a:p>
          <a:p>
            <a:pPr marL="742950" indent="-452438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Defined by a programmer to store a data.</a:t>
            </a:r>
          </a:p>
          <a:p>
            <a:pPr marL="742950" indent="-452438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Has a name called identifier.</a:t>
            </a:r>
          </a:p>
          <a:p>
            <a:pPr marL="742950" indent="-452438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Used to refer to the data value</a:t>
            </a:r>
          </a:p>
          <a:p>
            <a:pPr marL="742950" indent="-452438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Data stored in a variable called literal value and has a data type.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EC55A8-A1F9-4336-A308-861D31CEF74A}"/>
              </a:ext>
            </a:extLst>
          </p:cNvPr>
          <p:cNvSpPr txBox="1">
            <a:spLocks/>
          </p:cNvSpPr>
          <p:nvPr/>
        </p:nvSpPr>
        <p:spPr>
          <a:xfrm>
            <a:off x="2840910" y="5071904"/>
            <a:ext cx="4401671" cy="10037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bg1"/>
                </a:solidFill>
              </a:rPr>
              <a:t>y = -10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chemeClr val="bg1"/>
                </a:solidFill>
              </a:rPr>
              <a:t>Course = “CPRG-216: OOP1” </a:t>
            </a:r>
          </a:p>
          <a:p>
            <a:pPr>
              <a:lnSpc>
                <a:spcPct val="100000"/>
              </a:lnSpc>
            </a:pP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EE3A06-3E74-48B3-B8BD-E0907861BA5F}"/>
              </a:ext>
            </a:extLst>
          </p:cNvPr>
          <p:cNvSpPr txBox="1">
            <a:spLocks/>
          </p:cNvSpPr>
          <p:nvPr/>
        </p:nvSpPr>
        <p:spPr>
          <a:xfrm>
            <a:off x="7532152" y="5071904"/>
            <a:ext cx="4401671" cy="10037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FFFF00"/>
                </a:solidFill>
              </a:rPr>
              <a:t>Assignment Statement: </a:t>
            </a:r>
            <a:r>
              <a:rPr lang="en-US" sz="2400" b="1" dirty="0">
                <a:solidFill>
                  <a:srgbClr val="00B0F0"/>
                </a:solidFill>
              </a:rPr>
              <a:t>Assign a value to a variable</a:t>
            </a:r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24035E15-C075-4CD8-AECB-8A432FFE4E62}"/>
              </a:ext>
            </a:extLst>
          </p:cNvPr>
          <p:cNvSpPr/>
          <p:nvPr/>
        </p:nvSpPr>
        <p:spPr>
          <a:xfrm rot="10800000" flipH="1">
            <a:off x="7242582" y="5313190"/>
            <a:ext cx="746775" cy="260601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49AA6C-9F88-4C9D-ACB6-56003E475227}"/>
              </a:ext>
            </a:extLst>
          </p:cNvPr>
          <p:cNvSpPr txBox="1">
            <a:spLocks/>
          </p:cNvSpPr>
          <p:nvPr/>
        </p:nvSpPr>
        <p:spPr>
          <a:xfrm>
            <a:off x="1050649" y="5319891"/>
            <a:ext cx="1500690" cy="507802"/>
          </a:xfrm>
          <a:prstGeom prst="rect">
            <a:avLst/>
          </a:prstGeom>
          <a:solidFill>
            <a:srgbClr val="FF000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400" b="1" dirty="0">
                <a:solidFill>
                  <a:schemeClr val="bg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088313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CA35-6793-45BA-AD13-3473562C8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076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Variables naming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6E46A-1727-4BDE-8B8C-CFF474880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219" y="920479"/>
            <a:ext cx="11693562" cy="48170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Variable names or identifiers</a:t>
            </a:r>
            <a:r>
              <a:rPr lang="en-US" b="1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MUST meet the following rules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4EF049-67C0-4DB4-A0E4-316606E15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190843"/>
              </p:ext>
            </p:extLst>
          </p:nvPr>
        </p:nvGraphicFramePr>
        <p:xfrm>
          <a:off x="355590" y="1976717"/>
          <a:ext cx="11480819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2250">
                  <a:extLst>
                    <a:ext uri="{9D8B030D-6E8A-4147-A177-3AD203B41FA5}">
                      <a16:colId xmlns:a16="http://schemas.microsoft.com/office/drawing/2014/main" val="1841771907"/>
                    </a:ext>
                  </a:extLst>
                </a:gridCol>
                <a:gridCol w="4908569">
                  <a:extLst>
                    <a:ext uri="{9D8B030D-6E8A-4147-A177-3AD203B41FA5}">
                      <a16:colId xmlns:a16="http://schemas.microsoft.com/office/drawing/2014/main" val="1729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Contain letters, numeric digits, and underscores.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Must begin with a letter or underscore.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83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Cannot be a language reserved words (keywords as if,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elif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, def, etc.).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Cannot have spaces and special characters.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53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Case sensitive (name is not same as Name).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Using meaningful names is good programming practice.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97412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Starts with a lower case letter , ex: name, and can be two words separated by _ , ex: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first_name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0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808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154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CA35-6793-45BA-AD13-3473562C8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076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Naming Conventions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7A8535-8430-4143-B034-D8B49ABF1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40632"/>
              </p:ext>
            </p:extLst>
          </p:nvPr>
        </p:nvGraphicFramePr>
        <p:xfrm>
          <a:off x="342386" y="1284915"/>
          <a:ext cx="1150722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9403">
                  <a:extLst>
                    <a:ext uri="{9D8B030D-6E8A-4147-A177-3AD203B41FA5}">
                      <a16:colId xmlns:a16="http://schemas.microsoft.com/office/drawing/2014/main" val="575649109"/>
                    </a:ext>
                  </a:extLst>
                </a:gridCol>
                <a:gridCol w="2600325">
                  <a:extLst>
                    <a:ext uri="{9D8B030D-6E8A-4147-A177-3AD203B41FA5}">
                      <a16:colId xmlns:a16="http://schemas.microsoft.com/office/drawing/2014/main" val="820757877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2068258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Camel Case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: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starts with a small letter then capitalize the first letter in the following words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firstName</a:t>
                      </a:r>
                      <a:endParaRPr lang="en-US" sz="2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3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dirty="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Snake Case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: 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delimit words by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_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 err="1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first_name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Recommended by Python for variables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4252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b="1" dirty="0">
                          <a:solidFill>
                            <a:srgbClr val="0000CC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Pascal Case</a:t>
                      </a: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: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capitalize the first letter in each word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FirstName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546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994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A4A69-6356-4F2C-B6C9-5A60153D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6288"/>
          </a:xfrm>
        </p:spPr>
        <p:txBody>
          <a:bodyPr/>
          <a:lstStyle/>
          <a:p>
            <a:pPr algn="ctr"/>
            <a:r>
              <a:rPr lang="en-US" b="1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74957-9C7D-4A39-9F0A-39693DB9F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46" y="1100138"/>
            <a:ext cx="11758107" cy="49006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Literal values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have a </a:t>
            </a:r>
            <a:r>
              <a:rPr lang="en-US" b="1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type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2800" b="1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Numeric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 (e.g., integer, float)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2800" b="1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String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: sequence of characters enclosed by single/double quotes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2800" b="1" dirty="0"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Boolean</a:t>
            </a:r>
            <a:r>
              <a:rPr lang="en-US" sz="2800" dirty="0">
                <a:latin typeface="Verdana" panose="020B0604030504040204" pitchFamily="34" charset="0"/>
                <a:ea typeface="Verdana" panose="020B0604030504040204" pitchFamily="34" charset="0"/>
              </a:rPr>
              <a:t>: True/False </a:t>
            </a:r>
          </a:p>
          <a:p>
            <a:pPr>
              <a:lnSpc>
                <a:spcPct val="100000"/>
              </a:lnSpc>
              <a:spcBef>
                <a:spcPts val="4800"/>
              </a:spcBef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 Python, variables are </a:t>
            </a:r>
            <a:r>
              <a:rPr lang="en-US" b="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not hard typed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no need to specify the data  type when we create a variable.</a:t>
            </a:r>
          </a:p>
        </p:txBody>
      </p:sp>
    </p:spTree>
    <p:extLst>
      <p:ext uri="{BB962C8B-B14F-4D97-AF65-F5344CB8AC3E}">
        <p14:creationId xmlns:p14="http://schemas.microsoft.com/office/powerpoint/2010/main" val="1698586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A4A69-6356-4F2C-B6C9-5A60153D8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76288"/>
          </a:xfrm>
        </p:spPr>
        <p:txBody>
          <a:bodyPr/>
          <a:lstStyle/>
          <a:p>
            <a:pPr algn="ctr"/>
            <a:r>
              <a:rPr lang="en-US" b="1" dirty="0"/>
              <a:t>Data types</a:t>
            </a: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8686B714-F74D-4B8F-83AB-DFA6D988E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950367"/>
              </p:ext>
            </p:extLst>
          </p:nvPr>
        </p:nvGraphicFramePr>
        <p:xfrm>
          <a:off x="1627420" y="1201279"/>
          <a:ext cx="893716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367">
                  <a:extLst>
                    <a:ext uri="{9D8B030D-6E8A-4147-A177-3AD203B41FA5}">
                      <a16:colId xmlns:a16="http://schemas.microsoft.com/office/drawing/2014/main" val="318780379"/>
                    </a:ext>
                  </a:extLst>
                </a:gridCol>
                <a:gridCol w="3202305">
                  <a:extLst>
                    <a:ext uri="{9D8B030D-6E8A-4147-A177-3AD203B41FA5}">
                      <a16:colId xmlns:a16="http://schemas.microsoft.com/office/drawing/2014/main" val="671004296"/>
                    </a:ext>
                  </a:extLst>
                </a:gridCol>
                <a:gridCol w="1397488">
                  <a:extLst>
                    <a:ext uri="{9D8B030D-6E8A-4147-A177-3AD203B41FA5}">
                      <a16:colId xmlns:a16="http://schemas.microsoft.com/office/drawing/2014/main" val="4069386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/>
                        <a:t>length = 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/>
                        <a:t>type(length)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/>
                        <a:t>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239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width = 10.5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/>
                        <a:t>type(width)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7395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course = “CPRG100”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type(course)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str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9922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role = ‘student’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type(role)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str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489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found  =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type(found)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bool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84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type(False)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bool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8503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type(11.2)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5448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200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762EB1"/>
      </a:hlink>
      <a:folHlink>
        <a:srgbClr val="666699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DC13F44B3CF8448B98E9D2A1FC9024B" ma:contentTypeVersion="0" ma:contentTypeDescription="Create a new document." ma:contentTypeScope="" ma:versionID="38c043b18c9ac8bbb8907f6c048c6f9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4174F2-20B0-4E30-BB8A-CD98AB9363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65CC4D7-8651-4DAF-B112-E2627225F3E8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E22D813-6D89-448A-B98D-33E00171A2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41383</TotalTime>
  <Words>1880</Words>
  <Application>Microsoft Office PowerPoint</Application>
  <PresentationFormat>Widescreen</PresentationFormat>
  <Paragraphs>311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Century Gothic</vt:lpstr>
      <vt:lpstr>Consolas</vt:lpstr>
      <vt:lpstr>Verdana</vt:lpstr>
      <vt:lpstr>Wingdings</vt:lpstr>
      <vt:lpstr>Office Theme</vt:lpstr>
      <vt:lpstr>Module 2: Programming Skills and Strategies</vt:lpstr>
      <vt:lpstr>Module Objectives</vt:lpstr>
      <vt:lpstr>Module 2 – Part 1 Topics</vt:lpstr>
      <vt:lpstr>Statements</vt:lpstr>
      <vt:lpstr>Variables and Assignment Statement</vt:lpstr>
      <vt:lpstr>Variables naming Rules</vt:lpstr>
      <vt:lpstr>Naming Conventions</vt:lpstr>
      <vt:lpstr>Data types</vt:lpstr>
      <vt:lpstr>Data types</vt:lpstr>
      <vt:lpstr>Variable Creation</vt:lpstr>
      <vt:lpstr>Objects</vt:lpstr>
      <vt:lpstr>Dynamic Typing</vt:lpstr>
      <vt:lpstr>Constant</vt:lpstr>
      <vt:lpstr>Constant</vt:lpstr>
      <vt:lpstr>Type conversion/Casting</vt:lpstr>
      <vt:lpstr>Type conversion/Casting</vt:lpstr>
      <vt:lpstr>Type conversion/Casting</vt:lpstr>
      <vt:lpstr>Type conversion/Casting</vt:lpstr>
      <vt:lpstr>Print function</vt:lpstr>
      <vt:lpstr>Escape Characters</vt:lpstr>
      <vt:lpstr>Escape Characters</vt:lpstr>
      <vt:lpstr>Arithmetic Expressions</vt:lpstr>
      <vt:lpstr>Arithmetic Expressions</vt:lpstr>
      <vt:lpstr>Precedence Rules</vt:lpstr>
      <vt:lpstr>Augmented assignment Operators</vt:lpstr>
      <vt:lpstr>Augmented assignment Operators</vt:lpstr>
      <vt:lpstr>input Statement</vt:lpstr>
      <vt:lpstr>input Statement</vt:lpstr>
      <vt:lpstr>Comments</vt:lpstr>
      <vt:lpstr>Comments</vt:lpstr>
      <vt:lpstr>Exercise 2.1 – Real Estate summary</vt:lpstr>
      <vt:lpstr>Exercise 2.2  - Volume and area of cylinder</vt:lpstr>
      <vt:lpstr>Homework Exercise 2.3 – working with variables and expressions</vt:lpstr>
    </vt:vector>
  </TitlesOfParts>
  <Company>SAIT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Hamdy Ibrahim</dc:creator>
  <cp:lastModifiedBy>Hamdy Ibrahim</cp:lastModifiedBy>
  <cp:revision>158</cp:revision>
  <dcterms:created xsi:type="dcterms:W3CDTF">2022-01-27T16:02:20Z</dcterms:created>
  <dcterms:modified xsi:type="dcterms:W3CDTF">2023-09-18T19:13:54Z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0x0101006DC13F44B3CF8448B98E9D2A1FC9024B</vt:lpwstr>
  </property>
</Properties>
</file>