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3113" y="1185863"/>
            <a:ext cx="2438400" cy="24384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00100" y="1838325"/>
            <a:ext cx="4452938" cy="14668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5760"/>
              </a:lnSpc>
              <a:buNone/>
            </a:pPr>
            <a:r>
              <a:rPr lang="en-US" sz="4800" b="1" spc="-96" kern="0" dirty="0">
                <a:solidFill>
                  <a:srgbClr val="FFFFFF">
                    <a:alpha val="99000"/>
                  </a:srgbClr>
                </a:solidFill>
                <a:latin typeface="Mona Sans" pitchFamily="34" charset="0"/>
                <a:ea typeface="Mona Sans" pitchFamily="34" charset="-122"/>
                <a:cs typeface="Mona Sans" pitchFamily="34" charset="-120"/>
              </a:rPr>
              <a:t>Supabase</a:t>
            </a:r>
            <a:endParaRPr lang="en-US" sz="4800" dirty="0"/>
          </a:p>
          <a:p>
            <a:pPr algn="l" indent="0" marL="0">
              <a:lnSpc>
                <a:spcPts val="5760"/>
              </a:lnSpc>
              <a:buNone/>
            </a:pPr>
            <a:r>
              <a:rPr lang="en-US" sz="4800" b="1" spc="-96" kern="0" dirty="0">
                <a:solidFill>
                  <a:srgbClr val="FFFFFF">
                    <a:alpha val="99000"/>
                  </a:srgbClr>
                </a:solidFill>
                <a:latin typeface="Mona Sans" pitchFamily="34" charset="0"/>
                <a:ea typeface="Mona Sans" pitchFamily="34" charset="-122"/>
                <a:cs typeface="Mona Sans" pitchFamily="34" charset="-120"/>
              </a:rPr>
              <a:t>For Beginners</a:t>
            </a:r>
            <a:endParaRPr lang="en-US" sz="4800" dirty="0"/>
          </a:p>
        </p:txBody>
      </p:sp>
      <p:sp>
        <p:nvSpPr>
          <p:cNvPr id="4" name="Text 1"/>
          <p:cNvSpPr/>
          <p:nvPr/>
        </p:nvSpPr>
        <p:spPr>
          <a:xfrm>
            <a:off x="800100" y="3981450"/>
            <a:ext cx="2000250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spc="-27" kern="0" dirty="0">
                <a:solidFill>
                  <a:srgbClr val="FFFFFF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Luke Padiachy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800100" y="4586288"/>
            <a:ext cx="723900" cy="1714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900" spc="-13" kern="0" dirty="0">
                <a:solidFill>
                  <a:srgbClr val="FFFFFF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2025</a:t>
            </a:r>
            <a:endParaRPr lang="en-US" sz="900" dirty="0"/>
          </a:p>
        </p:txBody>
      </p:sp>
      <p:sp>
        <p:nvSpPr>
          <p:cNvPr id="6" name="Text 3"/>
          <p:cNvSpPr/>
          <p:nvPr/>
        </p:nvSpPr>
        <p:spPr>
          <a:xfrm>
            <a:off x="800100" y="4338638"/>
            <a:ext cx="2205037" cy="18573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463"/>
              </a:lnSpc>
              <a:buNone/>
            </a:pPr>
            <a:r>
              <a:rPr lang="en-US" sz="975" b="1" spc="-15" kern="0" dirty="0">
                <a:solidFill>
                  <a:srgbClr val="FFFFFF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Juniour Developer @ Full Stack</a:t>
            </a:r>
            <a:endParaRPr lang="en-US" sz="97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100" y="4057650"/>
            <a:ext cx="356053" cy="35605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488" y="4062412"/>
            <a:ext cx="352554" cy="35255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113" y="4062412"/>
            <a:ext cx="373921" cy="37392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062412"/>
            <a:ext cx="373921" cy="373921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800100" y="1957388"/>
            <a:ext cx="3395663" cy="1095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3ECF8E">
                    <a:alpha val="99000"/>
                  </a:srgbClr>
                </a:solidFill>
                <a:latin typeface="Mona Sans" pitchFamily="34" charset="0"/>
                <a:ea typeface="Mona Sans" pitchFamily="34" charset="-122"/>
                <a:cs typeface="Mona Sans" pitchFamily="34" charset="-120"/>
              </a:rPr>
              <a:t>Catch me </a:t>
            </a:r>
            <a:endParaRPr lang="en-US" sz="3600" dirty="0"/>
          </a:p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3ECF8E">
                    <a:alpha val="99000"/>
                  </a:srgbClr>
                </a:solidFill>
                <a:latin typeface="Mona Sans" pitchFamily="34" charset="0"/>
                <a:ea typeface="Mona Sans" pitchFamily="34" charset="-122"/>
                <a:cs typeface="Mona Sans" pitchFamily="34" charset="-120"/>
              </a:rPr>
              <a:t>on the socials</a:t>
            </a:r>
            <a:endParaRPr lang="en-US" sz="3600" dirty="0"/>
          </a:p>
        </p:txBody>
      </p:sp>
      <p:sp>
        <p:nvSpPr>
          <p:cNvPr id="7" name="Text 1"/>
          <p:cNvSpPr/>
          <p:nvPr/>
        </p:nvSpPr>
        <p:spPr>
          <a:xfrm>
            <a:off x="2219325" y="4119562"/>
            <a:ext cx="1776413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027"/>
              </a:lnSpc>
              <a:buNone/>
            </a:pPr>
            <a:r>
              <a:rPr lang="en-US" sz="1621" b="1" spc="-24" kern="0" dirty="0">
                <a:solidFill>
                  <a:srgbClr val="3ECF8E">
                    <a:alpha val="99000"/>
                  </a:srgbClr>
                </a:solidFill>
                <a:latin typeface="Mona Sans" pitchFamily="34" charset="0"/>
                <a:ea typeface="Mona Sans" pitchFamily="34" charset="-122"/>
                <a:cs typeface="Mona Sans" pitchFamily="34" charset="-120"/>
              </a:rPr>
              <a:t>lukepadiachy</a:t>
            </a:r>
            <a:endParaRPr lang="en-US" sz="1621" dirty="0"/>
          </a:p>
        </p:txBody>
      </p:sp>
      <p:sp>
        <p:nvSpPr>
          <p:cNvPr id="8" name="Text 2"/>
          <p:cNvSpPr/>
          <p:nvPr/>
        </p:nvSpPr>
        <p:spPr>
          <a:xfrm>
            <a:off x="5129213" y="4110038"/>
            <a:ext cx="2214563" cy="2571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027"/>
              </a:lnSpc>
              <a:buNone/>
            </a:pPr>
            <a:r>
              <a:rPr lang="en-US" sz="1621" b="1" spc="-24" kern="0" dirty="0">
                <a:solidFill>
                  <a:srgbClr val="3ECF8E">
                    <a:alpha val="99000"/>
                  </a:srgbClr>
                </a:solidFill>
                <a:latin typeface="Mona Sans" pitchFamily="34" charset="0"/>
                <a:ea typeface="Mona Sans" pitchFamily="34" charset="-122"/>
                <a:cs typeface="Mona Sans" pitchFamily="34" charset="-120"/>
              </a:rPr>
              <a:t>urbanuprise.co.za</a:t>
            </a:r>
            <a:endParaRPr lang="en-US" sz="162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00100" y="1047750"/>
            <a:ext cx="5524500" cy="3014663"/>
          </a:xfrm>
          <a:prstGeom prst="rect">
            <a:avLst/>
          </a:prstGeom>
          <a:noFill/>
          <a:ln/>
        </p:spPr>
      </p:sp>
      <p:sp>
        <p:nvSpPr>
          <p:cNvPr id="3" name="Shape 1"/>
          <p:cNvSpPr/>
          <p:nvPr/>
        </p:nvSpPr>
        <p:spPr>
          <a:xfrm>
            <a:off x="800100" y="1047750"/>
            <a:ext cx="5524500" cy="481012"/>
          </a:xfrm>
          <a:prstGeom prst="rect">
            <a:avLst/>
          </a:prstGeom>
          <a:noFill/>
          <a:ln/>
        </p:spPr>
      </p:sp>
      <p:sp>
        <p:nvSpPr>
          <p:cNvPr id="4" name="Shape 2"/>
          <p:cNvSpPr/>
          <p:nvPr/>
        </p:nvSpPr>
        <p:spPr>
          <a:xfrm>
            <a:off x="800100" y="1681163"/>
            <a:ext cx="5524500" cy="481012"/>
          </a:xfrm>
          <a:prstGeom prst="rect">
            <a:avLst/>
          </a:prstGeom>
          <a:noFill/>
          <a:ln/>
        </p:spPr>
      </p:sp>
      <p:sp>
        <p:nvSpPr>
          <p:cNvPr id="5" name="Shape 3"/>
          <p:cNvSpPr/>
          <p:nvPr/>
        </p:nvSpPr>
        <p:spPr>
          <a:xfrm>
            <a:off x="800100" y="2314575"/>
            <a:ext cx="5524500" cy="481012"/>
          </a:xfrm>
          <a:prstGeom prst="rect">
            <a:avLst/>
          </a:prstGeom>
          <a:noFill/>
          <a:ln/>
        </p:spPr>
      </p:sp>
      <p:sp>
        <p:nvSpPr>
          <p:cNvPr id="6" name="Shape 4"/>
          <p:cNvSpPr/>
          <p:nvPr/>
        </p:nvSpPr>
        <p:spPr>
          <a:xfrm>
            <a:off x="800100" y="2947988"/>
            <a:ext cx="5524500" cy="481012"/>
          </a:xfrm>
          <a:prstGeom prst="rect">
            <a:avLst/>
          </a:prstGeom>
          <a:noFill/>
          <a:ln/>
        </p:spPr>
      </p:sp>
      <p:sp>
        <p:nvSpPr>
          <p:cNvPr id="7" name="Shape 5"/>
          <p:cNvSpPr/>
          <p:nvPr/>
        </p:nvSpPr>
        <p:spPr>
          <a:xfrm>
            <a:off x="800100" y="3581400"/>
            <a:ext cx="5524500" cy="481012"/>
          </a:xfrm>
          <a:prstGeom prst="rect">
            <a:avLst/>
          </a:prstGeom>
          <a:noFill/>
          <a:ln/>
        </p:spPr>
      </p:sp>
      <p:pic>
        <p:nvPicPr>
          <p:cNvPr id="8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762500"/>
            <a:ext cx="9144000" cy="381000"/>
          </a:xfrm>
          <a:prstGeom prst="rect">
            <a:avLst/>
          </a:prstGeom>
        </p:spPr>
      </p:pic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5788" y="4848225"/>
            <a:ext cx="633413" cy="171450"/>
          </a:xfrm>
          <a:prstGeom prst="rect">
            <a:avLst/>
          </a:prstGeom>
        </p:spPr>
      </p:pic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375" y="4814888"/>
            <a:ext cx="276225" cy="276225"/>
          </a:xfrm>
          <a:prstGeom prst="rect">
            <a:avLst/>
          </a:prstGeom>
        </p:spPr>
      </p:pic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1604963"/>
            <a:ext cx="5524500" cy="4763"/>
          </a:xfrm>
          <a:prstGeom prst="rect">
            <a:avLst/>
          </a:prstGeom>
        </p:spPr>
      </p:pic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2238375"/>
            <a:ext cx="5524500" cy="4763"/>
          </a:xfrm>
          <a:prstGeom prst="rect">
            <a:avLst/>
          </a:prstGeom>
        </p:spPr>
      </p:pic>
      <p:pic>
        <p:nvPicPr>
          <p:cNvPr id="1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" y="2871788"/>
            <a:ext cx="5524500" cy="4763"/>
          </a:xfrm>
          <a:prstGeom prst="rect">
            <a:avLst/>
          </a:prstGeom>
        </p:spPr>
      </p:pic>
      <p:pic>
        <p:nvPicPr>
          <p:cNvPr id="1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00" y="3505200"/>
            <a:ext cx="5524500" cy="4763"/>
          </a:xfrm>
          <a:prstGeom prst="rect">
            <a:avLst/>
          </a:prstGeom>
        </p:spPr>
      </p:pic>
      <p:sp>
        <p:nvSpPr>
          <p:cNvPr id="15" name="Text 6"/>
          <p:cNvSpPr/>
          <p:nvPr/>
        </p:nvSpPr>
        <p:spPr>
          <a:xfrm>
            <a:off x="800100" y="452438"/>
            <a:ext cx="1562100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2400" b="1" spc="-36" kern="0" dirty="0">
                <a:solidFill>
                  <a:srgbClr val="3ECF8E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Agenda</a:t>
            </a:r>
            <a:endParaRPr lang="en-US" sz="2400" dirty="0"/>
          </a:p>
        </p:txBody>
      </p:sp>
      <p:sp>
        <p:nvSpPr>
          <p:cNvPr id="16" name="Text 7"/>
          <p:cNvSpPr/>
          <p:nvPr/>
        </p:nvSpPr>
        <p:spPr>
          <a:xfrm>
            <a:off x="800100" y="3638550"/>
            <a:ext cx="933450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2400" b="1" spc="-36" kern="0" dirty="0">
                <a:solidFill>
                  <a:srgbClr val="3ECF8E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5</a:t>
            </a:r>
            <a:endParaRPr lang="en-US" sz="2400" dirty="0"/>
          </a:p>
        </p:txBody>
      </p:sp>
      <p:sp>
        <p:nvSpPr>
          <p:cNvPr id="17" name="Text 8"/>
          <p:cNvSpPr/>
          <p:nvPr/>
        </p:nvSpPr>
        <p:spPr>
          <a:xfrm>
            <a:off x="1352550" y="3638550"/>
            <a:ext cx="5429250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0"/>
              </a:lnSpc>
              <a:buNone/>
            </a:pPr>
            <a:r>
              <a:rPr lang="en-US" sz="2400" b="1" spc="-36" kern="0" dirty="0">
                <a:solidFill>
                  <a:srgbClr val="FFFFFF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My Takeaway</a:t>
            </a:r>
            <a:endParaRPr lang="en-US" sz="2400" dirty="0"/>
          </a:p>
        </p:txBody>
      </p:sp>
      <p:sp>
        <p:nvSpPr>
          <p:cNvPr id="18" name="Text 9"/>
          <p:cNvSpPr/>
          <p:nvPr/>
        </p:nvSpPr>
        <p:spPr>
          <a:xfrm>
            <a:off x="800100" y="3005138"/>
            <a:ext cx="933450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2400" b="1" spc="-36" kern="0" dirty="0">
                <a:solidFill>
                  <a:srgbClr val="3ECF8E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4</a:t>
            </a:r>
            <a:endParaRPr lang="en-US" sz="2400" dirty="0"/>
          </a:p>
        </p:txBody>
      </p:sp>
      <p:sp>
        <p:nvSpPr>
          <p:cNvPr id="19" name="Text 10"/>
          <p:cNvSpPr/>
          <p:nvPr/>
        </p:nvSpPr>
        <p:spPr>
          <a:xfrm>
            <a:off x="1352550" y="3005138"/>
            <a:ext cx="5429250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0"/>
              </a:lnSpc>
              <a:buNone/>
            </a:pPr>
            <a:r>
              <a:rPr lang="en-US" sz="2400" b="1" spc="-36" kern="0" dirty="0">
                <a:solidFill>
                  <a:srgbClr val="FFFFFF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Best Practices</a:t>
            </a:r>
            <a:endParaRPr lang="en-US" sz="2400" dirty="0"/>
          </a:p>
        </p:txBody>
      </p:sp>
      <p:sp>
        <p:nvSpPr>
          <p:cNvPr id="20" name="Text 11"/>
          <p:cNvSpPr/>
          <p:nvPr/>
        </p:nvSpPr>
        <p:spPr>
          <a:xfrm>
            <a:off x="800100" y="2371725"/>
            <a:ext cx="933450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2400" b="1" spc="-36" kern="0" dirty="0">
                <a:solidFill>
                  <a:srgbClr val="3ECF8E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3</a:t>
            </a:r>
            <a:endParaRPr lang="en-US" sz="2400" dirty="0"/>
          </a:p>
        </p:txBody>
      </p:sp>
      <p:sp>
        <p:nvSpPr>
          <p:cNvPr id="21" name="Text 12"/>
          <p:cNvSpPr/>
          <p:nvPr/>
        </p:nvSpPr>
        <p:spPr>
          <a:xfrm>
            <a:off x="1352550" y="2371725"/>
            <a:ext cx="5429250" cy="3524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790"/>
              </a:lnSpc>
              <a:buNone/>
            </a:pPr>
            <a:r>
              <a:rPr lang="en-US" sz="2325" b="1" spc="-35" kern="0" dirty="0">
                <a:solidFill>
                  <a:srgbClr val="FFFFFF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Tutorials</a:t>
            </a:r>
            <a:endParaRPr lang="en-US" sz="2325" dirty="0"/>
          </a:p>
        </p:txBody>
      </p:sp>
      <p:sp>
        <p:nvSpPr>
          <p:cNvPr id="22" name="Text 13"/>
          <p:cNvSpPr/>
          <p:nvPr/>
        </p:nvSpPr>
        <p:spPr>
          <a:xfrm>
            <a:off x="800100" y="1738313"/>
            <a:ext cx="933450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2400" b="1" spc="-36" kern="0" dirty="0">
                <a:solidFill>
                  <a:srgbClr val="3ECF8E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2</a:t>
            </a:r>
            <a:endParaRPr lang="en-US" sz="2400" dirty="0"/>
          </a:p>
        </p:txBody>
      </p:sp>
      <p:sp>
        <p:nvSpPr>
          <p:cNvPr id="23" name="Text 14"/>
          <p:cNvSpPr/>
          <p:nvPr/>
        </p:nvSpPr>
        <p:spPr>
          <a:xfrm>
            <a:off x="1352550" y="1738313"/>
            <a:ext cx="5429250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0"/>
              </a:lnSpc>
              <a:buNone/>
            </a:pPr>
            <a:r>
              <a:rPr lang="en-US" sz="2400" b="1" spc="-36" kern="0" dirty="0">
                <a:solidFill>
                  <a:srgbClr val="FFFFFF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Getting Started</a:t>
            </a:r>
            <a:endParaRPr lang="en-US" sz="2400" dirty="0"/>
          </a:p>
        </p:txBody>
      </p:sp>
      <p:sp>
        <p:nvSpPr>
          <p:cNvPr id="24" name="Text 15"/>
          <p:cNvSpPr/>
          <p:nvPr/>
        </p:nvSpPr>
        <p:spPr>
          <a:xfrm>
            <a:off x="800100" y="1104900"/>
            <a:ext cx="933450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lnSpc>
                <a:spcPts val="2880"/>
              </a:lnSpc>
              <a:buNone/>
            </a:pPr>
            <a:r>
              <a:rPr lang="en-US" sz="2400" b="1" spc="-36" kern="0" dirty="0">
                <a:solidFill>
                  <a:srgbClr val="3ECF8E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1</a:t>
            </a:r>
            <a:endParaRPr lang="en-US" sz="2400" dirty="0"/>
          </a:p>
        </p:txBody>
      </p:sp>
      <p:sp>
        <p:nvSpPr>
          <p:cNvPr id="25" name="Text 16"/>
          <p:cNvSpPr/>
          <p:nvPr/>
        </p:nvSpPr>
        <p:spPr>
          <a:xfrm>
            <a:off x="1352550" y="1104900"/>
            <a:ext cx="5429250" cy="3667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880"/>
              </a:lnSpc>
              <a:buNone/>
            </a:pPr>
            <a:r>
              <a:rPr lang="en-US" sz="2400" b="1" spc="-36" kern="0" dirty="0">
                <a:solidFill>
                  <a:srgbClr val="FFFFFF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What is </a:t>
            </a:r>
            <a:pPr algn="l" indent="0" marL="0">
              <a:lnSpc>
                <a:spcPts val="2880"/>
              </a:lnSpc>
              <a:buNone/>
            </a:pPr>
            <a:r>
              <a:rPr lang="en-US" sz="2400" b="1" spc="-36" kern="0" dirty="0">
                <a:solidFill>
                  <a:srgbClr val="FFFFFF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Supabase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28888" y="2024062"/>
            <a:ext cx="4543425" cy="10953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FFFF">
                    <a:alpha val="99000"/>
                  </a:srgbClr>
                </a:solidFill>
                <a:latin typeface="Mona Sans" pitchFamily="34" charset="0"/>
                <a:ea typeface="Mona Sans" pitchFamily="34" charset="-122"/>
                <a:cs typeface="Mona Sans" pitchFamily="34" charset="-120"/>
              </a:rPr>
              <a:t>WHAT IS </a:t>
            </a:r>
            <a:endParaRPr lang="en-US" sz="3600" dirty="0"/>
          </a:p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3ECF8E">
                    <a:alpha val="99000"/>
                  </a:srgbClr>
                </a:solidFill>
                <a:latin typeface="Mona Sans" pitchFamily="34" charset="0"/>
                <a:ea typeface="Mona Sans" pitchFamily="34" charset="-122"/>
                <a:cs typeface="Mona Sans" pitchFamily="34" charset="-120"/>
              </a:rPr>
              <a:t>SUPABASE </a:t>
            </a:r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FFFFF">
                    <a:alpha val="99000"/>
                  </a:srgbClr>
                </a:solidFill>
                <a:latin typeface="Mona Sans" pitchFamily="34" charset="0"/>
                <a:ea typeface="Mona Sans" pitchFamily="34" charset="-122"/>
                <a:cs typeface="Mona Sans" pitchFamily="34" charset="-120"/>
              </a:rPr>
              <a:t>?</a:t>
            </a:r>
            <a:endParaRPr lang="en-US" sz="3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762500"/>
            <a:ext cx="9144000" cy="381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 rot="1790">
            <a:off x="-4762" y="4757738"/>
            <a:ext cx="9148764" cy="0"/>
          </a:xfrm>
          <a:prstGeom prst="line">
            <a:avLst/>
          </a:prstGeom>
          <a:noFill/>
          <a:ln w="50800">
            <a:solidFill>
              <a:srgbClr val="1F1F1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5788" y="4848225"/>
            <a:ext cx="633413" cy="17145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613" y="4800600"/>
            <a:ext cx="280988" cy="28098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00100" y="609600"/>
            <a:ext cx="2719388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spc="-27" kern="0" dirty="0">
                <a:solidFill>
                  <a:srgbClr val="3ECF8E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WHAT IS SUPABASE ?</a:t>
            </a:r>
            <a:endParaRPr lang="en-US" sz="1800" dirty="0"/>
          </a:p>
        </p:txBody>
      </p:sp>
      <p:sp>
        <p:nvSpPr>
          <p:cNvPr id="7" name="Text 3"/>
          <p:cNvSpPr/>
          <p:nvPr/>
        </p:nvSpPr>
        <p:spPr>
          <a:xfrm>
            <a:off x="800100" y="1028700"/>
            <a:ext cx="7862888" cy="1047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070"/>
              </a:lnSpc>
              <a:buNone/>
            </a:pPr>
            <a:r>
              <a:rPr lang="en-US" sz="1725" b="1" spc="-26" kern="0" dirty="0">
                <a:solidFill>
                  <a:srgbClr val="FFFFFF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Supabase is an open-source alternative to Firebase that helps developers build secure and scalable applications quickly. It uses PostgreSQL, a powerful relational database, as its foundation, providing flexibility and super features.</a:t>
            </a:r>
            <a:endParaRPr lang="en-US" sz="1725" dirty="0"/>
          </a:p>
        </p:txBody>
      </p:sp>
      <p:sp>
        <p:nvSpPr>
          <p:cNvPr id="8" name="Text 4"/>
          <p:cNvSpPr/>
          <p:nvPr/>
        </p:nvSpPr>
        <p:spPr>
          <a:xfrm>
            <a:off x="800100" y="2447925"/>
            <a:ext cx="3924300" cy="166687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625"/>
              </a:lnSpc>
              <a:buSzPct val="100000"/>
              <a:buChar char="•"/>
            </a:pPr>
            <a:r>
              <a:rPr lang="en-US" sz="1722" b="1" spc="-26" kern="0" dirty="0">
                <a:solidFill>
                  <a:srgbClr val="FFFFFF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PostgreSQL Database</a:t>
            </a:r>
            <a:endParaRPr lang="en-US" sz="1722" dirty="0"/>
          </a:p>
          <a:p>
            <a:pPr algn="l" marL="342900" indent="-342900">
              <a:lnSpc>
                <a:spcPts val="2625"/>
              </a:lnSpc>
              <a:buSzPct val="100000"/>
              <a:buChar char="•"/>
            </a:pPr>
            <a:r>
              <a:rPr lang="en-US" sz="1722" b="1" spc="-26" kern="0" dirty="0">
                <a:solidFill>
                  <a:srgbClr val="FFFFFF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Authentication</a:t>
            </a:r>
            <a:endParaRPr lang="en-US" sz="1722" dirty="0"/>
          </a:p>
          <a:p>
            <a:pPr algn="l" marL="342900" indent="-342900">
              <a:lnSpc>
                <a:spcPts val="2625"/>
              </a:lnSpc>
              <a:buSzPct val="100000"/>
              <a:buChar char="•"/>
            </a:pPr>
            <a:r>
              <a:rPr lang="en-US" sz="1722" b="1" spc="-26" kern="0" dirty="0">
                <a:solidFill>
                  <a:srgbClr val="FFFFFF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Realtime Subscriptions</a:t>
            </a:r>
            <a:endParaRPr lang="en-US" sz="1722" dirty="0"/>
          </a:p>
          <a:p>
            <a:pPr algn="l" marL="342900" indent="-342900">
              <a:lnSpc>
                <a:spcPts val="2625"/>
              </a:lnSpc>
              <a:buSzPct val="100000"/>
              <a:buChar char="•"/>
            </a:pPr>
            <a:r>
              <a:rPr lang="en-US" sz="1722" b="1" spc="-26" kern="0" dirty="0">
                <a:solidFill>
                  <a:srgbClr val="FFFFFF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Storage</a:t>
            </a:r>
            <a:endParaRPr lang="en-US" sz="1722" dirty="0"/>
          </a:p>
          <a:p>
            <a:pPr algn="l" marL="342900" indent="-342900">
              <a:lnSpc>
                <a:spcPts val="2625"/>
              </a:lnSpc>
              <a:buSzPct val="100000"/>
              <a:buChar char="•"/>
            </a:pPr>
            <a:r>
              <a:rPr lang="en-US" sz="1722" b="1" spc="-26" kern="0" dirty="0">
                <a:solidFill>
                  <a:srgbClr val="FFFFFF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Edge Functions</a:t>
            </a:r>
            <a:endParaRPr lang="en-US" sz="1722" dirty="0"/>
          </a:p>
        </p:txBody>
      </p:sp>
      <p:sp>
        <p:nvSpPr>
          <p:cNvPr id="9" name="Text 5"/>
          <p:cNvSpPr/>
          <p:nvPr/>
        </p:nvSpPr>
        <p:spPr>
          <a:xfrm>
            <a:off x="6910388" y="4843463"/>
            <a:ext cx="2200275" cy="2143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88"/>
              </a:lnSpc>
              <a:buNone/>
            </a:pPr>
            <a:r>
              <a:rPr lang="en-US" sz="1350" b="1" spc="-20" kern="0" dirty="0">
                <a:solidFill>
                  <a:srgbClr val="1F1F1F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supabase.com/docs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52688" y="2128838"/>
            <a:ext cx="4691063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AFBFF">
                    <a:alpha val="99000"/>
                  </a:srgbClr>
                </a:solidFill>
                <a:latin typeface="Mona Sans" pitchFamily="34" charset="0"/>
                <a:ea typeface="Mona Sans" pitchFamily="34" charset="-122"/>
                <a:cs typeface="Mona Sans" pitchFamily="34" charset="-120"/>
              </a:rPr>
              <a:t>GETTING </a:t>
            </a:r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3ECF8E">
                    <a:alpha val="99000"/>
                  </a:srgbClr>
                </a:solidFill>
                <a:latin typeface="Mona Sans" pitchFamily="34" charset="0"/>
                <a:ea typeface="Mona Sans" pitchFamily="34" charset="-122"/>
                <a:cs typeface="Mona Sans" pitchFamily="34" charset="-120"/>
              </a:rPr>
              <a:t>STARTED</a:t>
            </a:r>
            <a:endParaRPr lang="en-US" sz="3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762500"/>
            <a:ext cx="9144000" cy="381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 rot="1790">
            <a:off x="-4762" y="4757738"/>
            <a:ext cx="9148764" cy="0"/>
          </a:xfrm>
          <a:prstGeom prst="line">
            <a:avLst/>
          </a:prstGeom>
          <a:noFill/>
          <a:ln w="50800">
            <a:solidFill>
              <a:srgbClr val="1F1F1F"/>
            </a:solidFill>
            <a:prstDash val="solid"/>
          </a:ln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05788" y="4848225"/>
            <a:ext cx="633413" cy="17145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613" y="4800600"/>
            <a:ext cx="280988" cy="28098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00100" y="609600"/>
            <a:ext cx="2466975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b="1" spc="-27" kern="0" dirty="0">
                <a:solidFill>
                  <a:srgbClr val="3ECF8E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GETTING STARTED</a:t>
            </a:r>
            <a:endParaRPr lang="en-US" sz="1800" dirty="0"/>
          </a:p>
        </p:txBody>
      </p:sp>
      <p:sp>
        <p:nvSpPr>
          <p:cNvPr id="7" name="Text 3"/>
          <p:cNvSpPr/>
          <p:nvPr/>
        </p:nvSpPr>
        <p:spPr>
          <a:xfrm>
            <a:off x="800100" y="1200150"/>
            <a:ext cx="3300413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2160"/>
              </a:lnSpc>
              <a:buNone/>
            </a:pPr>
            <a:r>
              <a:rPr lang="en-US" sz="1800" b="1" spc="-27" kern="0" dirty="0">
                <a:solidFill>
                  <a:srgbClr val="3ECF8E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Prerequisites 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800100" y="1590675"/>
            <a:ext cx="4914900" cy="2762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lnSpc>
                <a:spcPts val="2160"/>
              </a:lnSpc>
              <a:buSzPct val="100000"/>
              <a:buChar char="•"/>
            </a:pPr>
            <a:r>
              <a:rPr lang="en-US" sz="1800" b="1" spc="-27" kern="0" dirty="0">
                <a:solidFill>
                  <a:srgbClr val="FFFFFF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Supabase Account</a:t>
            </a: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7434263" y="4843463"/>
            <a:ext cx="1676400" cy="21431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1688"/>
              </a:lnSpc>
              <a:buNone/>
            </a:pPr>
            <a:r>
              <a:rPr lang="en-US" sz="1350" b="1" spc="-20" kern="0" dirty="0">
                <a:solidFill>
                  <a:srgbClr val="1F1F1F">
                    <a:alpha val="99000"/>
                  </a:srgbClr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supabase.com</a:t>
            </a:r>
            <a:endParaRPr lang="en-US" sz="13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86125" y="2128838"/>
            <a:ext cx="302895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3ECF8E">
                    <a:alpha val="99000"/>
                  </a:srgbClr>
                </a:solidFill>
                <a:latin typeface="Mona Sans" pitchFamily="34" charset="0"/>
                <a:ea typeface="Mona Sans" pitchFamily="34" charset="-122"/>
                <a:cs typeface="Mona Sans" pitchFamily="34" charset="-120"/>
              </a:rPr>
              <a:t>TUTORIALS</a:t>
            </a:r>
            <a:endParaRPr lang="en-US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F1F1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05088" y="2128838"/>
            <a:ext cx="4391025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AFBFF">
                    <a:alpha val="99000"/>
                  </a:srgbClr>
                </a:solidFill>
                <a:latin typeface="Mona Sans" pitchFamily="34" charset="0"/>
                <a:ea typeface="Mona Sans" pitchFamily="34" charset="-122"/>
                <a:cs typeface="Mona Sans" pitchFamily="34" charset="-120"/>
              </a:rPr>
              <a:t>BEST </a:t>
            </a:r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3ECF8E">
                    <a:alpha val="99000"/>
                  </a:srgbClr>
                </a:solidFill>
                <a:latin typeface="Mona Sans" pitchFamily="34" charset="0"/>
                <a:ea typeface="Mona Sans" pitchFamily="34" charset="-122"/>
                <a:cs typeface="Mona Sans" pitchFamily="34" charset="-120"/>
              </a:rPr>
              <a:t>PRACTICES</a:t>
            </a:r>
            <a:endParaRPr lang="en-US" sz="3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E1E1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95600" y="2128838"/>
            <a:ext cx="3810000" cy="5476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FAFBFF">
                    <a:alpha val="99000"/>
                  </a:srgbClr>
                </a:solidFill>
                <a:latin typeface="Mona Sans" pitchFamily="34" charset="0"/>
                <a:ea typeface="Mona Sans" pitchFamily="34" charset="-122"/>
                <a:cs typeface="Mona Sans" pitchFamily="34" charset="-120"/>
              </a:rPr>
              <a:t>MY </a:t>
            </a:r>
            <a:pPr algn="l" indent="0" marL="0">
              <a:lnSpc>
                <a:spcPts val="4320"/>
              </a:lnSpc>
              <a:buNone/>
            </a:pPr>
            <a:r>
              <a:rPr lang="en-US" sz="3600" b="1" spc="-72" kern="0" dirty="0">
                <a:solidFill>
                  <a:srgbClr val="3ECF8E">
                    <a:alpha val="99000"/>
                  </a:srgbClr>
                </a:solidFill>
                <a:latin typeface="Mona Sans" pitchFamily="34" charset="0"/>
                <a:ea typeface="Mona Sans" pitchFamily="34" charset="-122"/>
                <a:cs typeface="Mona Sans" pitchFamily="34" charset="-120"/>
              </a:rPr>
              <a:t>TAKEAWAY</a:t>
            </a:r>
            <a:endParaRPr lang="en-US" sz="3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2025-04-06T14:37:10Z</dcterms:created>
  <dcterms:modified xsi:type="dcterms:W3CDTF">2025-04-06T14:37:10Z</dcterms:modified>
</cp:coreProperties>
</file>