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24"/>
  </p:notesMasterIdLst>
  <p:sldIdLst>
    <p:sldId id="256" r:id="rId2"/>
    <p:sldId id="259" r:id="rId3"/>
    <p:sldId id="257" r:id="rId4"/>
    <p:sldId id="271" r:id="rId5"/>
    <p:sldId id="258" r:id="rId6"/>
    <p:sldId id="260" r:id="rId7"/>
    <p:sldId id="272" r:id="rId8"/>
    <p:sldId id="273" r:id="rId9"/>
    <p:sldId id="274" r:id="rId10"/>
    <p:sldId id="275" r:id="rId11"/>
    <p:sldId id="276" r:id="rId12"/>
    <p:sldId id="279" r:id="rId13"/>
    <p:sldId id="263" r:id="rId14"/>
    <p:sldId id="280" r:id="rId15"/>
    <p:sldId id="277" r:id="rId16"/>
    <p:sldId id="281" r:id="rId17"/>
    <p:sldId id="282" r:id="rId18"/>
    <p:sldId id="283" r:id="rId19"/>
    <p:sldId id="284" r:id="rId20"/>
    <p:sldId id="285" r:id="rId21"/>
    <p:sldId id="286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8"/>
  </p:normalViewPr>
  <p:slideViewPr>
    <p:cSldViewPr snapToGrid="0" snapToObjects="1">
      <p:cViewPr varScale="1">
        <p:scale>
          <a:sx n="92" d="100"/>
          <a:sy n="92" d="100"/>
        </p:scale>
        <p:origin x="4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4FEB2-3ACB-9740-B229-D7DE727FC236}" type="datetimeFigureOut">
              <a:rPr lang="en-US" smtClean="0"/>
              <a:t>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195C3-E493-804D-A515-9047496E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子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 按一下以編輯母片子標題樣式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F6D4-D4D7-426A-98F7-170A3668379E}" type="datetime1">
              <a:rPr lang="en-US" smtClean="0"/>
              <a:pPr/>
              <a:t>1/13/17</a:t>
            </a:fld>
            <a:endParaRPr 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January 13, 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January 13, 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6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January 13, 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1/13/17</a:t>
            </a:fld>
            <a:endParaRPr 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BCCA7B5-8BC9-491C-A887-7C3E7ED947D8}" type="datetime4">
              <a:rPr lang="en-US" smtClean="0"/>
              <a:pPr/>
              <a:t>January 13, 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January 13, 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January 13, 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January 13, 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January 13, 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將圖片拖曳至版面配置區或按一下圖示以新增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2983DA4-3B24-449B-95CA-514EB7E30A99}" type="datetime4">
              <a:rPr lang="en-US" smtClean="0"/>
              <a:pPr/>
              <a:t>January 13, 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January 13, 2017</a:t>
            </a:fld>
            <a:endParaRPr lang="en-US" dirty="0" err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5286375" y="3203574"/>
            <a:ext cx="3171824" cy="1825625"/>
          </a:xfrm>
        </p:spPr>
        <p:txBody>
          <a:bodyPr/>
          <a:lstStyle/>
          <a:p>
            <a:r>
              <a:rPr kumimoji="1" lang="en-US" altLang="zh-TW" dirty="0" smtClean="0"/>
              <a:t>M10515037  </a:t>
            </a:r>
            <a:r>
              <a:rPr kumimoji="1" lang="zh-TW" altLang="en-US" dirty="0" smtClean="0"/>
              <a:t>洪斌峰</a:t>
            </a:r>
            <a:endParaRPr kumimoji="1"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98626" y="650876"/>
            <a:ext cx="6759574" cy="2057400"/>
          </a:xfrm>
        </p:spPr>
        <p:txBody>
          <a:bodyPr>
            <a:normAutofit/>
          </a:bodyPr>
          <a:lstStyle/>
          <a:p>
            <a:r>
              <a:rPr kumimoji="1" lang="zh-TW" altLang="en-US" b="1" dirty="0" smtClean="0"/>
              <a:t>社群媒體分析實務</a:t>
            </a:r>
            <a:r>
              <a:rPr kumimoji="1" lang="en-US" altLang="zh-TW" b="1" dirty="0" smtClean="0"/>
              <a:t>_</a:t>
            </a:r>
            <a:r>
              <a:rPr kumimoji="1" lang="en-US" altLang="zh-TW" b="1" dirty="0" smtClean="0"/>
              <a:t>Final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5854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c.</a:t>
            </a:r>
            <a:r>
              <a:rPr lang="zh-TW" altLang="en-US" dirty="0"/>
              <a:t>資料</a:t>
            </a:r>
            <a:r>
              <a:rPr lang="zh-TW" altLang="en-US" dirty="0" smtClean="0"/>
              <a:t>統計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7567" y="1680557"/>
            <a:ext cx="4722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#</a:t>
            </a:r>
            <a:r>
              <a:rPr lang="zh-TW" altLang="en-US" sz="4000" dirty="0"/>
              <a:t> </a:t>
            </a:r>
            <a:r>
              <a:rPr lang="en-US" sz="4000" dirty="0"/>
              <a:t>of</a:t>
            </a:r>
            <a:r>
              <a:rPr lang="zh-TW" altLang="en-US" sz="4000" dirty="0"/>
              <a:t> </a:t>
            </a:r>
            <a:r>
              <a:rPr lang="en-US" sz="4000" dirty="0"/>
              <a:t>Post</a:t>
            </a:r>
            <a:r>
              <a:rPr lang="zh-TW" altLang="en-US" sz="4000" dirty="0"/>
              <a:t> </a:t>
            </a:r>
            <a:r>
              <a:rPr lang="en-US" altLang="zh-TW" sz="4000" dirty="0"/>
              <a:t>p</a:t>
            </a:r>
            <a:r>
              <a:rPr lang="en-US" sz="4000" dirty="0"/>
              <a:t>er</a:t>
            </a:r>
            <a:r>
              <a:rPr lang="zh-TW" altLang="en-US" sz="4000" dirty="0"/>
              <a:t> </a:t>
            </a:r>
            <a:r>
              <a:rPr lang="en-US" sz="4000" dirty="0"/>
              <a:t>Month</a:t>
            </a:r>
            <a:endParaRPr kumimoji="1" lang="zh-TW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57055" y="5832762"/>
            <a:ext cx="5364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dirty="0" smtClean="0"/>
              <a:t>143039229176602: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EVA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Airways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Corp.</a:t>
            </a:r>
            <a:r>
              <a:rPr lang="zh-TW" altLang="en-US" sz="1600" dirty="0" smtClean="0">
                <a:solidFill>
                  <a:srgbClr val="FF0000"/>
                </a:solidFill>
              </a:rPr>
              <a:t> 長榮航空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dirty="0" smtClean="0"/>
              <a:t>119474188105563: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China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Airlines</a:t>
            </a:r>
            <a:r>
              <a:rPr lang="zh-TW" altLang="en-US" sz="1600" dirty="0" smtClean="0">
                <a:solidFill>
                  <a:srgbClr val="FF0000"/>
                </a:solidFill>
              </a:rPr>
              <a:t> 中華航空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08128" y="2388443"/>
            <a:ext cx="6921645" cy="351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c.</a:t>
            </a:r>
            <a:r>
              <a:rPr lang="zh-TW" altLang="en-US" dirty="0"/>
              <a:t>資料</a:t>
            </a:r>
            <a:r>
              <a:rPr lang="zh-TW" altLang="en-US" dirty="0" smtClean="0"/>
              <a:t>統計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7567" y="1680557"/>
            <a:ext cx="4722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#</a:t>
            </a:r>
            <a:r>
              <a:rPr lang="zh-TW" altLang="en-US" sz="4000" dirty="0"/>
              <a:t> </a:t>
            </a:r>
            <a:r>
              <a:rPr lang="en-US" sz="4000" dirty="0"/>
              <a:t>of</a:t>
            </a:r>
            <a:r>
              <a:rPr lang="zh-TW" altLang="en-US" sz="4000" dirty="0"/>
              <a:t> </a:t>
            </a:r>
            <a:r>
              <a:rPr lang="en-US" sz="4000" dirty="0"/>
              <a:t>Post</a:t>
            </a:r>
            <a:r>
              <a:rPr lang="zh-TW" altLang="en-US" sz="4000" dirty="0"/>
              <a:t> </a:t>
            </a:r>
            <a:r>
              <a:rPr lang="en-US" altLang="zh-TW" sz="4000" dirty="0"/>
              <a:t>p</a:t>
            </a:r>
            <a:r>
              <a:rPr lang="en-US" sz="4000" dirty="0"/>
              <a:t>er</a:t>
            </a:r>
            <a:r>
              <a:rPr lang="zh-TW" altLang="en-US" sz="4000" dirty="0"/>
              <a:t> </a:t>
            </a:r>
            <a:r>
              <a:rPr lang="en-US" sz="4000" dirty="0"/>
              <a:t>Month</a:t>
            </a:r>
            <a:endParaRPr kumimoji="1" lang="zh-TW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57055" y="5832762"/>
            <a:ext cx="5364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dirty="0" smtClean="0"/>
              <a:t>143039229176602: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EVA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Airways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Corp.</a:t>
            </a:r>
            <a:r>
              <a:rPr lang="zh-TW" altLang="en-US" sz="1600" dirty="0" smtClean="0">
                <a:solidFill>
                  <a:srgbClr val="FF0000"/>
                </a:solidFill>
              </a:rPr>
              <a:t> 長榮航空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dirty="0" smtClean="0"/>
              <a:t>119474188105563: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China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Airlines</a:t>
            </a:r>
            <a:r>
              <a:rPr lang="zh-TW" altLang="en-US" sz="1600" dirty="0" smtClean="0">
                <a:solidFill>
                  <a:srgbClr val="FF0000"/>
                </a:solidFill>
              </a:rPr>
              <a:t> 中華航空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08128" y="2388443"/>
            <a:ext cx="6921645" cy="351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6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c.</a:t>
            </a:r>
            <a:r>
              <a:rPr lang="zh-TW" altLang="en-US" dirty="0"/>
              <a:t>資料</a:t>
            </a:r>
            <a:r>
              <a:rPr lang="zh-TW" altLang="en-US" dirty="0" smtClean="0"/>
              <a:t>統計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67014" y="1524307"/>
            <a:ext cx="3603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#</a:t>
            </a:r>
            <a:r>
              <a:rPr lang="zh-TW" altLang="en-US" sz="4000" dirty="0"/>
              <a:t> </a:t>
            </a:r>
            <a:r>
              <a:rPr lang="en-US" sz="4000" dirty="0"/>
              <a:t>of</a:t>
            </a:r>
            <a:r>
              <a:rPr lang="zh-TW" altLang="en-US" sz="4000" dirty="0"/>
              <a:t> </a:t>
            </a:r>
            <a:r>
              <a:rPr lang="en-US" sz="4000" dirty="0" smtClean="0"/>
              <a:t>Post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抽獎</a:t>
            </a:r>
            <a:r>
              <a:rPr lang="en-US" altLang="zh-TW" sz="4000" dirty="0" smtClean="0"/>
              <a:t>)</a:t>
            </a:r>
            <a:endParaRPr kumimoji="1" lang="zh-TW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57055" y="5832762"/>
            <a:ext cx="5364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dirty="0" smtClean="0"/>
              <a:t>143039229176602: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EVA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Airways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Corp.</a:t>
            </a:r>
            <a:r>
              <a:rPr lang="zh-TW" altLang="en-US" sz="1600" dirty="0" smtClean="0">
                <a:solidFill>
                  <a:srgbClr val="FF0000"/>
                </a:solidFill>
              </a:rPr>
              <a:t> 長榮航空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dirty="0" smtClean="0"/>
              <a:t>119474188105563: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China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Airlines</a:t>
            </a:r>
            <a:r>
              <a:rPr lang="zh-TW" altLang="en-US" sz="1600" dirty="0" smtClean="0">
                <a:solidFill>
                  <a:srgbClr val="FF0000"/>
                </a:solidFill>
              </a:rPr>
              <a:t> 中華航空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88514" y="2232193"/>
            <a:ext cx="6160871" cy="364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8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d.</a:t>
            </a:r>
            <a:r>
              <a:rPr lang="zh-TW" altLang="en-US" sz="3600" dirty="0"/>
              <a:t>資料分析</a:t>
            </a:r>
            <a:r>
              <a:rPr lang="zh-TW" altLang="en-US" sz="3600" dirty="0" smtClean="0"/>
              <a:t>結果</a:t>
            </a:r>
            <a:endParaRPr kumimoji="1"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8716" y="6107901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b="1" dirty="0" smtClean="0"/>
              <a:t>單純以粉絲人數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粉絲專頁按讚人數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來看長榮航空多於中華航空許多</a:t>
            </a:r>
            <a:endParaRPr 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29957" y="141308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 smtClean="0"/>
              <a:t>兩專頁粉絲人數比較</a:t>
            </a:r>
            <a:endParaRPr kumimoji="1" lang="zh-TW" altLang="en-US" sz="3200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37993" y="1997856"/>
            <a:ext cx="5261915" cy="411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6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d.</a:t>
            </a:r>
            <a:r>
              <a:rPr lang="zh-TW" altLang="en-US" sz="3200" dirty="0"/>
              <a:t>資料分析結果</a:t>
            </a:r>
            <a:endParaRPr kumimoji="1"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3063" y="6026829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b="1" dirty="0" smtClean="0"/>
              <a:t>在發文數來看華航高出長榮許多，更認真經營粉絲專頁</a:t>
            </a:r>
            <a:endParaRPr 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831263" y="148519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 smtClean="0"/>
              <a:t>兩專頁發文數比較</a:t>
            </a:r>
            <a:endParaRPr kumimoji="1" lang="zh-TW" altLang="en-US" sz="32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25782" y="2069970"/>
            <a:ext cx="5278582" cy="39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26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d.</a:t>
            </a:r>
            <a:r>
              <a:rPr lang="zh-TW" altLang="en-US" sz="3200" dirty="0"/>
              <a:t>資料分析結果</a:t>
            </a:r>
            <a:endParaRPr kumimoji="1"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1752" y="5633778"/>
            <a:ext cx="837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b="1" dirty="0" smtClean="0"/>
              <a:t>儘管在粉絲人數上華航輸了很多</a:t>
            </a:r>
            <a:r>
              <a:rPr lang="en-US" altLang="zh-TW" b="1" dirty="0" smtClean="0"/>
              <a:t>,</a:t>
            </a:r>
            <a:r>
              <a:rPr lang="zh-TW" altLang="en-US" b="1" dirty="0" smtClean="0"/>
              <a:t>但在每則</a:t>
            </a:r>
            <a:r>
              <a:rPr lang="en-US" altLang="zh-TW" b="1" dirty="0" smtClean="0"/>
              <a:t>Post</a:t>
            </a:r>
            <a:r>
              <a:rPr lang="zh-TW" altLang="en-US" b="1" dirty="0" smtClean="0"/>
              <a:t>的</a:t>
            </a:r>
            <a:r>
              <a:rPr lang="en-US" altLang="zh-TW" b="1" dirty="0" smtClean="0"/>
              <a:t>comments</a:t>
            </a:r>
            <a:r>
              <a:rPr lang="zh-TW" altLang="en-US" b="1" dirty="0" smtClean="0"/>
              <a:t>數可以發現長榮在超過</a:t>
            </a:r>
            <a:r>
              <a:rPr lang="en-US" altLang="zh-TW" b="1" dirty="0" smtClean="0"/>
              <a:t>1000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comments</a:t>
            </a:r>
            <a:r>
              <a:rPr lang="zh-TW" altLang="en-US" b="1" dirty="0" smtClean="0"/>
              <a:t>的數量與每則</a:t>
            </a:r>
            <a:r>
              <a:rPr lang="en-US" altLang="zh-TW" b="1" dirty="0" smtClean="0"/>
              <a:t>Post</a:t>
            </a:r>
            <a:r>
              <a:rPr lang="zh-TW" altLang="en-US" b="1" dirty="0" smtClean="0"/>
              <a:t>的</a:t>
            </a:r>
            <a:r>
              <a:rPr lang="en-US" altLang="zh-TW" b="1" dirty="0" smtClean="0"/>
              <a:t>comments</a:t>
            </a:r>
            <a:r>
              <a:rPr lang="zh-TW" altLang="en-US" b="1" dirty="0" smtClean="0"/>
              <a:t>數量只略贏一點</a:t>
            </a:r>
            <a:endParaRPr lang="en-US" b="1" dirty="0"/>
          </a:p>
        </p:txBody>
      </p:sp>
      <p:sp>
        <p:nvSpPr>
          <p:cNvPr id="10" name="文字方塊 6"/>
          <p:cNvSpPr txBox="1"/>
          <p:nvPr/>
        </p:nvSpPr>
        <p:spPr>
          <a:xfrm>
            <a:off x="2037103" y="1462891"/>
            <a:ext cx="4905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#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of</a:t>
            </a:r>
            <a:r>
              <a:rPr lang="zh-TW" altLang="en-US" sz="2000" dirty="0"/>
              <a:t> </a:t>
            </a:r>
            <a:r>
              <a:rPr lang="en-US" altLang="zh-TW" sz="2000" dirty="0"/>
              <a:t>Comments</a:t>
            </a:r>
            <a:r>
              <a:rPr lang="zh-TW" altLang="en-US" sz="2000" dirty="0"/>
              <a:t> </a:t>
            </a:r>
            <a:r>
              <a:rPr lang="en-US" altLang="zh-TW" sz="2000" dirty="0"/>
              <a:t>per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Post</a:t>
            </a:r>
            <a:r>
              <a:rPr lang="zh-TW" altLang="en-US" sz="3200" dirty="0" smtClean="0"/>
              <a:t> </a:t>
            </a:r>
            <a:r>
              <a:rPr lang="zh-TW" altLang="en-US" sz="3200" b="1" dirty="0" smtClean="0"/>
              <a:t>超過</a:t>
            </a:r>
            <a:r>
              <a:rPr lang="en-US" altLang="zh-TW" sz="3200" b="1" dirty="0" smtClean="0"/>
              <a:t>1000</a:t>
            </a:r>
            <a:endParaRPr kumimoji="1" lang="zh-TW" alt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212342"/>
            <a:ext cx="3990427" cy="34214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789" y="2212340"/>
            <a:ext cx="3984175" cy="342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32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d.</a:t>
            </a:r>
            <a:r>
              <a:rPr lang="zh-TW" altLang="en-US" sz="3200" dirty="0"/>
              <a:t>資料分析結果</a:t>
            </a:r>
            <a:endParaRPr kumimoji="1"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1752" y="5633778"/>
            <a:ext cx="837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b="1" dirty="0" smtClean="0"/>
              <a:t>如圖所示華航的貼文較多與貼文數長條圖相同，也可以發現兩家航空都逐漸了解社群的宣傳效果，隨著時間發文數逐漸變多</a:t>
            </a:r>
            <a:endParaRPr lang="en-US" b="1" dirty="0"/>
          </a:p>
        </p:txBody>
      </p:sp>
      <p:sp>
        <p:nvSpPr>
          <p:cNvPr id="10" name="文字方塊 6"/>
          <p:cNvSpPr txBox="1"/>
          <p:nvPr/>
        </p:nvSpPr>
        <p:spPr>
          <a:xfrm>
            <a:off x="2752589" y="1462891"/>
            <a:ext cx="3632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#</a:t>
            </a:r>
            <a:r>
              <a:rPr lang="zh-TW" altLang="en-US" sz="3200" dirty="0" smtClean="0"/>
              <a:t> </a:t>
            </a:r>
            <a:r>
              <a:rPr lang="en-US" altLang="zh-TW" sz="3200" dirty="0"/>
              <a:t>of</a:t>
            </a:r>
            <a:r>
              <a:rPr lang="zh-TW" altLang="en-US" sz="3200" dirty="0"/>
              <a:t> </a:t>
            </a:r>
            <a:r>
              <a:rPr lang="en-US" altLang="zh-TW" sz="3200" dirty="0" err="1"/>
              <a:t>PostPerMonth</a:t>
            </a:r>
            <a:endParaRPr kumimoji="1" lang="zh-TW" altLang="en-US" sz="3200" b="1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1892" y="2047666"/>
            <a:ext cx="4638752" cy="3248864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6" y="2047666"/>
            <a:ext cx="4253346" cy="32488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0545" y="2521527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EVA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Airways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5109" y="247855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China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Airlines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d.</a:t>
            </a:r>
            <a:r>
              <a:rPr lang="zh-TW" altLang="en-US" sz="3200" dirty="0"/>
              <a:t>資料分析結果</a:t>
            </a:r>
            <a:endParaRPr kumimoji="1" lang="zh-TW" altLang="en-US" dirty="0"/>
          </a:p>
        </p:txBody>
      </p:sp>
      <p:sp>
        <p:nvSpPr>
          <p:cNvPr id="10" name="文字方塊 6"/>
          <p:cNvSpPr txBox="1"/>
          <p:nvPr/>
        </p:nvSpPr>
        <p:spPr>
          <a:xfrm>
            <a:off x="3245513" y="15104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smtClean="0"/>
              <a:t>粉絲專頁比較</a:t>
            </a:r>
            <a:endParaRPr lang="en-US" sz="3200" b="1" dirty="0"/>
          </a:p>
        </p:txBody>
      </p:sp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574" y="2324075"/>
            <a:ext cx="5099711" cy="35320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05540" y="3787650"/>
            <a:ext cx="2330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200" dirty="0" smtClean="0"/>
              <a:t>143039229176602:</a:t>
            </a:r>
            <a:r>
              <a:rPr lang="zh-TW" altLang="en-US" sz="1200" dirty="0" smtClean="0"/>
              <a:t> </a:t>
            </a:r>
            <a:endParaRPr lang="en-US" altLang="zh-TW" sz="1200" dirty="0" smtClean="0"/>
          </a:p>
          <a:p>
            <a:r>
              <a:rPr lang="zh-TW" altLang="en-US" sz="1200" dirty="0" smtClean="0">
                <a:solidFill>
                  <a:srgbClr val="FF0000"/>
                </a:solidFill>
              </a:rPr>
              <a:t>     </a:t>
            </a:r>
            <a:r>
              <a:rPr lang="en-US" altLang="zh-TW" sz="1200" dirty="0" smtClean="0">
                <a:solidFill>
                  <a:srgbClr val="FF0000"/>
                </a:solidFill>
              </a:rPr>
              <a:t>EVA</a:t>
            </a:r>
            <a:r>
              <a:rPr lang="zh-TW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</a:rPr>
              <a:t>Airways</a:t>
            </a:r>
            <a:r>
              <a:rPr lang="zh-TW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</a:rPr>
              <a:t>Corp.</a:t>
            </a:r>
            <a:r>
              <a:rPr lang="zh-TW" altLang="en-US" sz="1200" dirty="0" smtClean="0">
                <a:solidFill>
                  <a:srgbClr val="FF0000"/>
                </a:solidFill>
              </a:rPr>
              <a:t> 長榮航空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200" dirty="0" smtClean="0"/>
              <a:t>119474188105563:</a:t>
            </a:r>
            <a:endParaRPr lang="en-US" altLang="zh-TW" sz="1200" dirty="0"/>
          </a:p>
          <a:p>
            <a:r>
              <a:rPr lang="zh-TW" altLang="en-US" sz="1200" dirty="0">
                <a:solidFill>
                  <a:srgbClr val="FF0000"/>
                </a:solidFill>
              </a:rPr>
              <a:t> </a:t>
            </a:r>
            <a:r>
              <a:rPr lang="zh-TW" altLang="en-US" sz="1200" dirty="0" smtClean="0">
                <a:solidFill>
                  <a:srgbClr val="FF0000"/>
                </a:solidFill>
              </a:rPr>
              <a:t>    </a:t>
            </a:r>
            <a:r>
              <a:rPr lang="en-US" altLang="zh-TW" sz="1200" dirty="0" smtClean="0">
                <a:solidFill>
                  <a:srgbClr val="FF0000"/>
                </a:solidFill>
              </a:rPr>
              <a:t>China</a:t>
            </a:r>
            <a:r>
              <a:rPr lang="zh-TW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</a:rPr>
              <a:t>Airlines</a:t>
            </a:r>
            <a:r>
              <a:rPr lang="zh-TW" altLang="en-US" sz="1200" dirty="0" smtClean="0">
                <a:solidFill>
                  <a:srgbClr val="FF0000"/>
                </a:solidFill>
              </a:rPr>
              <a:t> 中華航空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</a:t>
            </a:r>
            <a:r>
              <a:rPr kumimoji="1" lang="en-US" altLang="zh-TW" dirty="0" smtClean="0"/>
              <a:t>.</a:t>
            </a:r>
            <a:r>
              <a:rPr kumimoji="1" lang="zh-TW" altLang="en-US" dirty="0" smtClean="0"/>
              <a:t>利用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Mining</a:t>
            </a:r>
            <a:r>
              <a:rPr kumimoji="1" lang="zh-TW" altLang="en-US" dirty="0" smtClean="0"/>
              <a:t>對抽獎貼文分析</a:t>
            </a:r>
            <a:endParaRPr kumimoji="1" lang="zh-TW" altLang="en-US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48899" y="1648983"/>
            <a:ext cx="3840105" cy="38963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5811983"/>
            <a:ext cx="8704890" cy="36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3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</a:t>
            </a:r>
            <a:r>
              <a:rPr kumimoji="1" lang="en-US" altLang="zh-TW" dirty="0" smtClean="0"/>
              <a:t>.</a:t>
            </a:r>
            <a:r>
              <a:rPr kumimoji="1" lang="zh-TW" altLang="en-US" dirty="0" smtClean="0"/>
              <a:t>利用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Mining</a:t>
            </a:r>
            <a:r>
              <a:rPr kumimoji="1" lang="zh-TW" altLang="en-US" dirty="0" smtClean="0"/>
              <a:t>對抽獎貼文分析</a:t>
            </a:r>
            <a:endParaRPr kumimoji="1" lang="zh-TW" alt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22602" y="1678917"/>
            <a:ext cx="5092700" cy="344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752" y="5450032"/>
            <a:ext cx="57404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1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46250" y="1648690"/>
            <a:ext cx="5730875" cy="37268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TW" altLang="en-US" sz="3200" dirty="0" smtClean="0">
                <a:solidFill>
                  <a:srgbClr val="FF6600"/>
                </a:solidFill>
              </a:rPr>
              <a:t>報告大綱</a:t>
            </a:r>
            <a:r>
              <a:rPr kumimoji="1" lang="en-US" altLang="zh-TW" sz="3200" dirty="0" smtClean="0">
                <a:solidFill>
                  <a:srgbClr val="FF6600"/>
                </a:solidFill>
              </a:rPr>
              <a:t>:</a:t>
            </a:r>
          </a:p>
          <a:p>
            <a:pPr marL="457200" lvl="0" indent="-228600">
              <a:spcBef>
                <a:spcPts val="0"/>
              </a:spcBef>
            </a:pPr>
            <a:r>
              <a:rPr lang="zh-TW" altLang="en-US" sz="3200" dirty="0"/>
              <a:t>背景與觀察</a:t>
            </a:r>
          </a:p>
          <a:p>
            <a:pPr marL="457200" lvl="0" indent="-228600">
              <a:spcBef>
                <a:spcPts val="0"/>
              </a:spcBef>
            </a:pPr>
            <a:r>
              <a:rPr lang="zh-TW" altLang="en-US" sz="3200" dirty="0"/>
              <a:t>分析方法與目的</a:t>
            </a:r>
          </a:p>
          <a:p>
            <a:pPr marL="457200" indent="-228600">
              <a:spcBef>
                <a:spcPts val="0"/>
              </a:spcBef>
            </a:pPr>
            <a:r>
              <a:rPr lang="zh-TW" altLang="en-US" sz="3200" dirty="0"/>
              <a:t>資料</a:t>
            </a:r>
            <a:r>
              <a:rPr lang="zh-TW" altLang="en-US" sz="3200" dirty="0" smtClean="0"/>
              <a:t>統計</a:t>
            </a:r>
            <a:endParaRPr lang="en-US" altLang="zh-TW" sz="3200" dirty="0" smtClean="0"/>
          </a:p>
          <a:p>
            <a:pPr marL="457200" indent="-228600">
              <a:spcBef>
                <a:spcPts val="0"/>
              </a:spcBef>
            </a:pPr>
            <a:r>
              <a:rPr lang="zh-TW" altLang="en-US" sz="3200" dirty="0" smtClean="0"/>
              <a:t>資料分析結果</a:t>
            </a:r>
            <a:endParaRPr lang="en-US" altLang="zh-TW" sz="3200" dirty="0" smtClean="0"/>
          </a:p>
          <a:p>
            <a:pPr marL="457200" lvl="0" indent="-228600">
              <a:spcBef>
                <a:spcPts val="0"/>
              </a:spcBef>
            </a:pPr>
            <a:r>
              <a:rPr lang="en-US" altLang="zh-TW" sz="3200" dirty="0" smtClean="0"/>
              <a:t>Data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Mining</a:t>
            </a:r>
            <a:r>
              <a:rPr lang="zh-TW" altLang="en-US" sz="3200" dirty="0" smtClean="0"/>
              <a:t>分析</a:t>
            </a:r>
            <a:endParaRPr lang="en-US" altLang="zh-TW" sz="3200" dirty="0" smtClean="0"/>
          </a:p>
          <a:p>
            <a:pPr marL="457200" lvl="0" indent="-228600">
              <a:spcBef>
                <a:spcPts val="0"/>
              </a:spcBef>
            </a:pPr>
            <a:r>
              <a:rPr lang="zh-TW" altLang="en-US" sz="3200" dirty="0" smtClean="0"/>
              <a:t>分析結論</a:t>
            </a:r>
            <a:endParaRPr lang="zh-TW" altLang="en-US" sz="3200" dirty="0"/>
          </a:p>
          <a:p>
            <a:pPr marL="457200" lvl="0" indent="-228600">
              <a:spcBef>
                <a:spcPts val="0"/>
              </a:spcBef>
            </a:pPr>
            <a:r>
              <a:rPr lang="zh-TW" altLang="en-US" sz="3200" dirty="0" smtClean="0"/>
              <a:t>報告結論</a:t>
            </a:r>
            <a:endParaRPr lang="zh-TW" altLang="en-US" sz="3200" dirty="0"/>
          </a:p>
          <a:p>
            <a:pPr marL="0" indent="0">
              <a:buNone/>
            </a:pPr>
            <a:endParaRPr kumimoji="1" lang="en-US" altLang="zh-TW" sz="32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69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</a:t>
            </a:r>
            <a:r>
              <a:rPr kumimoji="1" lang="en-US" altLang="zh-TW" dirty="0" smtClean="0"/>
              <a:t>.</a:t>
            </a:r>
            <a:r>
              <a:rPr kumimoji="1" lang="zh-TW" altLang="en-US" dirty="0" smtClean="0"/>
              <a:t>利用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Mining</a:t>
            </a:r>
            <a:r>
              <a:rPr kumimoji="1" lang="zh-TW" altLang="en-US" dirty="0" smtClean="0"/>
              <a:t>對抽獎貼文分析</a:t>
            </a:r>
            <a:endParaRPr kumimoji="1" lang="zh-TW" altLang="en-US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79752" y="1601643"/>
            <a:ext cx="4978400" cy="3619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2618" y="5514109"/>
            <a:ext cx="8323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從對抽獎貼文的分析可發現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抽獎貼文</a:t>
            </a:r>
            <a:r>
              <a:rPr lang="en-US" altLang="zh-TW" b="1" dirty="0" smtClean="0"/>
              <a:t>Likes</a:t>
            </a:r>
            <a:r>
              <a:rPr lang="zh-TW" altLang="en-US" b="1" dirty="0" smtClean="0"/>
              <a:t>數會很高、</a:t>
            </a:r>
            <a:r>
              <a:rPr lang="en-US" altLang="zh-TW" b="1" dirty="0" smtClean="0"/>
              <a:t>Comments</a:t>
            </a:r>
            <a:r>
              <a:rPr lang="zh-TW" altLang="en-US" b="1" dirty="0" smtClean="0"/>
              <a:t>跟</a:t>
            </a:r>
            <a:r>
              <a:rPr lang="en-US" altLang="zh-TW" b="1" dirty="0" smtClean="0"/>
              <a:t>Sharing</a:t>
            </a:r>
            <a:r>
              <a:rPr lang="zh-TW" altLang="en-US" b="1" dirty="0" smtClean="0"/>
              <a:t>則要視抽獎規則有些規定一定要分享</a:t>
            </a:r>
            <a:r>
              <a:rPr lang="en-US" altLang="zh-TW" b="1" dirty="0" smtClean="0"/>
              <a:t>+</a:t>
            </a:r>
            <a:r>
              <a:rPr lang="zh-TW" altLang="en-US" b="1" dirty="0" smtClean="0"/>
              <a:t>留言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此種效果最好，對於民眾處及率及廣告程度最佳</a:t>
            </a:r>
            <a:r>
              <a:rPr lang="en-US" altLang="zh-TW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7137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 smtClean="0"/>
              <a:t>f.</a:t>
            </a:r>
            <a:r>
              <a:rPr lang="zh-TW" altLang="en-US" sz="3600" dirty="0"/>
              <a:t>資料分析</a:t>
            </a:r>
            <a:r>
              <a:rPr lang="zh-TW" altLang="en-US" sz="3600" dirty="0" smtClean="0"/>
              <a:t>結果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華航利用常常</a:t>
            </a:r>
            <a:r>
              <a:rPr lang="en-US" altLang="zh-TW" sz="2400" dirty="0" smtClean="0"/>
              <a:t>PO</a:t>
            </a:r>
            <a:r>
              <a:rPr lang="zh-TW" altLang="en-US" sz="2400" dirty="0" smtClean="0"/>
              <a:t>文所以</a:t>
            </a:r>
            <a:r>
              <a:rPr lang="en-US" altLang="zh-TW" sz="2400" dirty="0" smtClean="0"/>
              <a:t>Post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Likes</a:t>
            </a:r>
            <a:r>
              <a:rPr lang="zh-TW" altLang="en-US" sz="2400" dirty="0" smtClean="0"/>
              <a:t>數、</a:t>
            </a:r>
            <a:r>
              <a:rPr lang="en-US" altLang="zh-TW" sz="2400" dirty="0" smtClean="0"/>
              <a:t>Comments</a:t>
            </a:r>
            <a:r>
              <a:rPr lang="zh-TW" altLang="en-US" sz="2400" dirty="0" smtClean="0"/>
              <a:t>數、</a:t>
            </a:r>
            <a:r>
              <a:rPr lang="en-US" altLang="zh-TW" sz="2400" dirty="0" smtClean="0"/>
              <a:t>Sharing</a:t>
            </a:r>
            <a:r>
              <a:rPr lang="zh-TW" altLang="en-US" sz="2400" dirty="0" smtClean="0"/>
              <a:t>數皆不因為粉數人數較長榮少而比較少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看出這幾年隨著時間兩個公司對於社群媒體的廣告越來越重視，兩粉絲專頁皆發文數越來越高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發現越來越多的抽獎貼文，是所有貼文中與民眾處及率最高的貼文種類。抽獎貼文又以規定要</a:t>
            </a:r>
            <a:r>
              <a:rPr lang="en-US" altLang="zh-TW" sz="2400" dirty="0" err="1" smtClean="0"/>
              <a:t>comment+sharing</a:t>
            </a:r>
            <a:r>
              <a:rPr lang="zh-TW" altLang="en-US" sz="2400" dirty="0" smtClean="0"/>
              <a:t>效果最好。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837851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g.</a:t>
            </a:r>
            <a:r>
              <a:rPr lang="zh-TW" altLang="en-US" dirty="0" smtClean="0"/>
              <a:t>報告結論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0"/>
            <a:r>
              <a:rPr kumimoji="1" lang="zh-TW" altLang="en-US" sz="2000" dirty="0"/>
              <a:t>這個作業</a:t>
            </a:r>
            <a:r>
              <a:rPr kumimoji="1" lang="zh-TW" altLang="en-US" sz="2000" dirty="0" smtClean="0"/>
              <a:t>使用到</a:t>
            </a:r>
            <a:r>
              <a:rPr lang="zh-TW" altLang="en-US" sz="2000" dirty="0"/>
              <a:t>用</a:t>
            </a:r>
            <a:r>
              <a:rPr lang="en-US" altLang="zh-TW" sz="2000" dirty="0"/>
              <a:t>Facebook</a:t>
            </a:r>
            <a:r>
              <a:rPr lang="zh-TW" altLang="en-US" sz="2000" dirty="0"/>
              <a:t> </a:t>
            </a:r>
            <a:r>
              <a:rPr lang="en-US" altLang="zh-TW" sz="2000" dirty="0"/>
              <a:t>API</a:t>
            </a:r>
            <a:r>
              <a:rPr lang="zh-TW" altLang="en-US" sz="2000" dirty="0"/>
              <a:t>將資料收集、將收集來的資料放在</a:t>
            </a:r>
            <a:r>
              <a:rPr lang="en-US" altLang="zh-TW" sz="2000" dirty="0" err="1"/>
              <a:t>ElasticSearch</a:t>
            </a:r>
            <a:r>
              <a:rPr lang="zh-TW" altLang="en-US" sz="2000" dirty="0"/>
              <a:t>、利用</a:t>
            </a:r>
            <a:r>
              <a:rPr lang="en-US" altLang="zh-TW" sz="2000" dirty="0" smtClean="0"/>
              <a:t>python(</a:t>
            </a:r>
            <a:r>
              <a:rPr lang="en-US" altLang="zh-TW" sz="2000" dirty="0" err="1" smtClean="0"/>
              <a:t>pyes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來</a:t>
            </a:r>
            <a:r>
              <a:rPr lang="zh-TW" altLang="en-US" sz="2000" dirty="0"/>
              <a:t>處理資料、再將資料利用</a:t>
            </a:r>
            <a:r>
              <a:rPr lang="en-US" altLang="zh-TW" sz="2000" dirty="0" err="1"/>
              <a:t>Bokeh</a:t>
            </a:r>
            <a:r>
              <a:rPr lang="zh-TW" altLang="en-US" sz="2000" dirty="0"/>
              <a:t>圖形化方便檢視分析</a:t>
            </a:r>
            <a:r>
              <a:rPr lang="zh-TW" altLang="en-US" sz="2000" dirty="0" smtClean="0"/>
              <a:t>、用</a:t>
            </a:r>
            <a:r>
              <a:rPr lang="en-US" altLang="zh-TW" sz="2000" dirty="0" err="1" smtClean="0"/>
              <a:t>Sklearn</a:t>
            </a:r>
            <a:r>
              <a:rPr lang="zh-TW" altLang="en-US" sz="2000" dirty="0" smtClean="0"/>
              <a:t>進行</a:t>
            </a:r>
            <a:r>
              <a:rPr lang="en-US" altLang="zh-TW" sz="2000" dirty="0" smtClean="0"/>
              <a:t>Data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mining</a:t>
            </a:r>
            <a:r>
              <a:rPr lang="zh-TW" altLang="en-US" sz="2000" dirty="0" smtClean="0"/>
              <a:t>對</a:t>
            </a:r>
            <a:r>
              <a:rPr lang="zh-TW" altLang="en-US" sz="2000" dirty="0"/>
              <a:t>抽獎貼文進行</a:t>
            </a:r>
            <a:r>
              <a:rPr lang="zh-TW" altLang="en-US" sz="2000" dirty="0" smtClean="0"/>
              <a:t>分析。所使用的工具很多，把老師每次所教的拼揍成一個完整的</a:t>
            </a:r>
            <a:r>
              <a:rPr lang="en-US" altLang="zh-TW" sz="2000" dirty="0" smtClean="0"/>
              <a:t>Project</a:t>
            </a:r>
          </a:p>
          <a:p>
            <a:pPr lvl="0"/>
            <a:endParaRPr lang="en-US" altLang="zh-TW" sz="2000" dirty="0" smtClean="0"/>
          </a:p>
          <a:p>
            <a:pPr lvl="0"/>
            <a:r>
              <a:rPr lang="zh-TW" altLang="en-US" sz="2000" dirty="0" smtClean="0"/>
              <a:t>這個作業最大的收穫就是以後對於有興趣的社群媒體研究，就可以自行利用這裡所學的進行分析，可以自己動手實作出來。</a:t>
            </a:r>
            <a:endParaRPr lang="en-US" altLang="zh-TW" sz="2000" dirty="0" smtClean="0"/>
          </a:p>
          <a:p>
            <a:pPr lvl="0"/>
            <a:endParaRPr lang="en-US" altLang="zh-TW" sz="2000" dirty="0" smtClean="0"/>
          </a:p>
          <a:p>
            <a:pPr lvl="0"/>
            <a:r>
              <a:rPr lang="zh-TW" altLang="en-US" sz="2000" dirty="0" smtClean="0"/>
              <a:t>利用幾個簡單的資訊交叉比對、圖形化，證實了原本所想的</a:t>
            </a:r>
            <a:endParaRPr lang="en-US" altLang="zh-TW" sz="2000" dirty="0" smtClean="0"/>
          </a:p>
          <a:p>
            <a:endParaRPr kumimoji="1" lang="en-US" altLang="zh-TW" sz="2000" dirty="0" smtClean="0"/>
          </a:p>
          <a:p>
            <a:r>
              <a:rPr kumimoji="1" lang="zh-TW" altLang="en-US" sz="2000" dirty="0" smtClean="0"/>
              <a:t>未來方向</a:t>
            </a:r>
            <a:endParaRPr kumimoji="1" lang="en-US" altLang="zh-TW" sz="2000" dirty="0" smtClean="0"/>
          </a:p>
          <a:p>
            <a:pPr lvl="1">
              <a:buFont typeface="Wingdings" charset="2"/>
              <a:buChar char="Ø"/>
            </a:pPr>
            <a:r>
              <a:rPr kumimoji="1" lang="zh-TW" altLang="en-US" sz="1600" dirty="0" smtClean="0"/>
              <a:t>研究如何使貼文有好的廣告效果</a:t>
            </a:r>
            <a:endParaRPr kumimoji="1" lang="en-US" altLang="zh-TW" sz="1600" dirty="0"/>
          </a:p>
          <a:p>
            <a:pPr lvl="1">
              <a:buFont typeface="Wingdings" charset="2"/>
              <a:buChar char="Ø"/>
            </a:pPr>
            <a:r>
              <a:rPr kumimoji="1" lang="zh-TW" altLang="en-US" sz="1600" dirty="0" smtClean="0"/>
              <a:t>利用留言內容來進行分析</a:t>
            </a:r>
            <a:endParaRPr kumimoji="1"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129340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.</a:t>
            </a:r>
            <a:r>
              <a:rPr lang="zh-TW" altLang="en-US" dirty="0"/>
              <a:t>背景與觀察</a:t>
            </a:r>
            <a:endParaRPr lang="zh-TW" altLang="en-US" dirty="0">
              <a:effectLst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/>
              <a:t>粉絲</a:t>
            </a:r>
            <a:r>
              <a:rPr kumimoji="1" lang="zh-TW" altLang="en-US" dirty="0" smtClean="0"/>
              <a:t>專頁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長榮</a:t>
            </a:r>
            <a:r>
              <a:rPr kumimoji="1" lang="zh-TW" altLang="en-US" dirty="0" smtClean="0"/>
              <a:t>與華航分析</a:t>
            </a:r>
            <a:endParaRPr kumimoji="1"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47" y="2258290"/>
            <a:ext cx="2959953" cy="4380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672" y="1342643"/>
            <a:ext cx="31750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.</a:t>
            </a:r>
            <a:r>
              <a:rPr lang="zh-TW" altLang="en-US" dirty="0"/>
              <a:t>背景與觀察</a:t>
            </a:r>
            <a:endParaRPr lang="zh-TW" altLang="en-US" dirty="0">
              <a:effectLst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一樣是航空公司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Post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民眾的觸及率卻</a:t>
            </a:r>
            <a:r>
              <a:rPr kumimoji="1" lang="zh-TW" altLang="en-US" dirty="0" smtClean="0"/>
              <a:t>差異非常大</a:t>
            </a:r>
            <a:endParaRPr kumimoji="1" lang="en-US" altLang="zh-TW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(Likes,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Comments,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sharing)</a:t>
            </a:r>
            <a:endParaRPr kumimoji="1" lang="zh-TW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74" y="2835148"/>
            <a:ext cx="3251200" cy="326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260" y="498763"/>
            <a:ext cx="2705899" cy="58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.</a:t>
            </a:r>
            <a:r>
              <a:rPr lang="zh-TW" altLang="en-US" dirty="0"/>
              <a:t>分析方法與目的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228600">
              <a:spcBef>
                <a:spcPts val="0"/>
              </a:spcBef>
            </a:pPr>
            <a:r>
              <a:rPr lang="zh-TW" altLang="en-US" dirty="0" smtClean="0"/>
              <a:t>用</a:t>
            </a:r>
            <a:r>
              <a:rPr lang="en-US" altLang="zh-TW" dirty="0" smtClean="0"/>
              <a:t>Facebook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將資料收集、將收集來的資料放在</a:t>
            </a:r>
            <a:r>
              <a:rPr lang="en-US" altLang="zh-TW" dirty="0" err="1" smtClean="0"/>
              <a:t>ElasticSearch</a:t>
            </a:r>
            <a:r>
              <a:rPr lang="zh-TW" altLang="en-US" dirty="0" smtClean="0"/>
              <a:t>、利用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來處理資料、再將資料利用</a:t>
            </a:r>
            <a:r>
              <a:rPr lang="en-US" altLang="zh-TW" dirty="0" err="1" smtClean="0"/>
              <a:t>Bokeh</a:t>
            </a:r>
            <a:r>
              <a:rPr lang="zh-TW" altLang="en-US" dirty="0" smtClean="0"/>
              <a:t>圖形化方便檢視分析、最後利用</a:t>
            </a:r>
            <a:r>
              <a:rPr lang="en-US" altLang="zh-TW" dirty="0" err="1" smtClean="0"/>
              <a:t>Sklearn</a:t>
            </a:r>
            <a:r>
              <a:rPr lang="zh-TW" altLang="en-US" dirty="0" smtClean="0"/>
              <a:t>用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mining</a:t>
            </a:r>
            <a:r>
              <a:rPr lang="zh-TW" altLang="en-US" dirty="0" smtClean="0"/>
              <a:t>方式對抽獎貼文進行分析</a:t>
            </a:r>
            <a:endParaRPr lang="en-US" altLang="zh-TW" dirty="0" smtClean="0"/>
          </a:p>
          <a:p>
            <a:pPr marL="457200" lvl="0" indent="-228600">
              <a:spcBef>
                <a:spcPts val="0"/>
              </a:spcBef>
            </a:pPr>
            <a:endParaRPr lang="en-US" altLang="zh-TW" dirty="0" smtClean="0"/>
          </a:p>
          <a:p>
            <a:pPr marL="457200" lvl="0" indent="-228600">
              <a:spcBef>
                <a:spcPts val="0"/>
              </a:spcBef>
            </a:pPr>
            <a:r>
              <a:rPr lang="zh-TW" altLang="en-US" dirty="0" smtClean="0"/>
              <a:t>目的是想從航空公司的粉絲專頁的</a:t>
            </a:r>
            <a:r>
              <a:rPr lang="en-US" altLang="zh-TW" dirty="0" smtClean="0"/>
              <a:t>Likes</a:t>
            </a:r>
            <a:r>
              <a:rPr lang="zh-TW" altLang="en-US" dirty="0" smtClean="0"/>
              <a:t>、所發的</a:t>
            </a:r>
            <a:r>
              <a:rPr lang="en-US" altLang="zh-TW" dirty="0" smtClean="0"/>
              <a:t>Posts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Likes,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comments,</a:t>
            </a:r>
            <a:r>
              <a:rPr lang="zh-TW" altLang="en-US" dirty="0" smtClean="0"/>
              <a:t> </a:t>
            </a:r>
            <a:r>
              <a:rPr lang="en-US" altLang="zh-TW" dirty="0" smtClean="0"/>
              <a:t>sharing</a:t>
            </a:r>
            <a:r>
              <a:rPr lang="zh-TW" altLang="en-US" dirty="0" smtClean="0"/>
              <a:t>資訊中分析其中的關連，看出什麼樣的條件可以對民眾產生好的觸及率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74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c.</a:t>
            </a:r>
            <a:r>
              <a:rPr lang="zh-TW" altLang="en-US" dirty="0"/>
              <a:t>資料</a:t>
            </a:r>
            <a:r>
              <a:rPr lang="zh-TW" altLang="en-US" dirty="0" smtClean="0"/>
              <a:t>統計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93914" y="1727125"/>
            <a:ext cx="2295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#</a:t>
            </a:r>
            <a:r>
              <a:rPr lang="zh-TW" altLang="en-US" sz="4000" dirty="0"/>
              <a:t> </a:t>
            </a:r>
            <a:r>
              <a:rPr lang="en-US" altLang="zh-TW" sz="4000" dirty="0"/>
              <a:t>of</a:t>
            </a:r>
            <a:r>
              <a:rPr lang="zh-TW" altLang="en-US" sz="4000" dirty="0"/>
              <a:t> </a:t>
            </a:r>
            <a:r>
              <a:rPr lang="en-US" altLang="zh-TW" sz="4000" dirty="0"/>
              <a:t>Fans</a:t>
            </a:r>
            <a:endParaRPr kumimoji="1" lang="zh-TW" alt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2" y="2718612"/>
            <a:ext cx="8603070" cy="29478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7055" y="5832762"/>
            <a:ext cx="5364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dirty="0" smtClean="0"/>
              <a:t>143039229176602: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EVA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Airways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Corp.</a:t>
            </a:r>
            <a:r>
              <a:rPr lang="zh-TW" altLang="en-US" sz="1600" dirty="0" smtClean="0">
                <a:solidFill>
                  <a:srgbClr val="FF0000"/>
                </a:solidFill>
              </a:rPr>
              <a:t> 長榮航空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dirty="0" smtClean="0"/>
              <a:t>119474188105563: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China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Airlines</a:t>
            </a:r>
            <a:r>
              <a:rPr lang="zh-TW" altLang="en-US" sz="1600" dirty="0" smtClean="0">
                <a:solidFill>
                  <a:srgbClr val="FF0000"/>
                </a:solidFill>
              </a:rPr>
              <a:t> 中華航空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8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c.</a:t>
            </a:r>
            <a:r>
              <a:rPr lang="zh-TW" altLang="en-US" dirty="0"/>
              <a:t>資料</a:t>
            </a:r>
            <a:r>
              <a:rPr lang="zh-TW" altLang="en-US" dirty="0" smtClean="0"/>
              <a:t>統計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93914" y="1727125"/>
            <a:ext cx="2414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#</a:t>
            </a:r>
            <a:r>
              <a:rPr lang="zh-TW" altLang="en-US" sz="4000" dirty="0"/>
              <a:t> </a:t>
            </a:r>
            <a:r>
              <a:rPr lang="en-US" altLang="zh-TW" sz="4000" dirty="0"/>
              <a:t>of</a:t>
            </a:r>
            <a:r>
              <a:rPr lang="zh-TW" altLang="en-US" sz="4000" dirty="0"/>
              <a:t> </a:t>
            </a:r>
            <a:r>
              <a:rPr lang="en-US" altLang="zh-TW" sz="4000" dirty="0"/>
              <a:t>Posts</a:t>
            </a:r>
            <a:endParaRPr kumimoji="1" lang="zh-TW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57055" y="5832762"/>
            <a:ext cx="5364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dirty="0" smtClean="0"/>
              <a:t>143039229176602: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EVA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Airways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Corp.</a:t>
            </a:r>
            <a:r>
              <a:rPr lang="zh-TW" altLang="en-US" sz="1600" dirty="0" smtClean="0">
                <a:solidFill>
                  <a:srgbClr val="FF0000"/>
                </a:solidFill>
              </a:rPr>
              <a:t> 長榮航空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dirty="0" smtClean="0"/>
              <a:t>119474188105563: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China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Airlines</a:t>
            </a:r>
            <a:r>
              <a:rPr lang="zh-TW" altLang="en-US" sz="1600" dirty="0" smtClean="0">
                <a:solidFill>
                  <a:srgbClr val="FF0000"/>
                </a:solidFill>
              </a:rPr>
              <a:t> 中華航空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845" y="2890914"/>
            <a:ext cx="8326582" cy="19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6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c.</a:t>
            </a:r>
            <a:r>
              <a:rPr lang="zh-TW" altLang="en-US" dirty="0"/>
              <a:t>資料</a:t>
            </a:r>
            <a:r>
              <a:rPr lang="zh-TW" altLang="en-US" dirty="0" smtClean="0"/>
              <a:t>統計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43499" y="1680557"/>
            <a:ext cx="5650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#</a:t>
            </a:r>
            <a:r>
              <a:rPr lang="zh-TW" altLang="en-US" sz="4000" dirty="0"/>
              <a:t> </a:t>
            </a:r>
            <a:r>
              <a:rPr lang="en-US" altLang="zh-TW" sz="4000" dirty="0"/>
              <a:t>of</a:t>
            </a:r>
            <a:r>
              <a:rPr lang="zh-TW" altLang="en-US" sz="4000" dirty="0"/>
              <a:t> </a:t>
            </a:r>
            <a:r>
              <a:rPr lang="en-US" altLang="zh-TW" sz="4000" dirty="0"/>
              <a:t>Comments</a:t>
            </a:r>
            <a:r>
              <a:rPr lang="zh-TW" altLang="en-US" sz="4000" dirty="0"/>
              <a:t> </a:t>
            </a:r>
            <a:r>
              <a:rPr lang="en-US" altLang="zh-TW" sz="4000" dirty="0"/>
              <a:t>per</a:t>
            </a:r>
            <a:r>
              <a:rPr lang="zh-TW" altLang="en-US" sz="4000" dirty="0"/>
              <a:t> </a:t>
            </a:r>
            <a:r>
              <a:rPr lang="en-US" altLang="zh-TW" sz="4000" dirty="0"/>
              <a:t>Post</a:t>
            </a:r>
            <a:endParaRPr kumimoji="1" lang="zh-TW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57055" y="5832762"/>
            <a:ext cx="5364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dirty="0" smtClean="0"/>
              <a:t>143039229176602: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EVA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Airways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Corp.</a:t>
            </a:r>
            <a:r>
              <a:rPr lang="zh-TW" altLang="en-US" sz="1600" dirty="0" smtClean="0">
                <a:solidFill>
                  <a:srgbClr val="FF0000"/>
                </a:solidFill>
              </a:rPr>
              <a:t> 長榮航空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dirty="0" smtClean="0"/>
              <a:t>119474188105563: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China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Airlines</a:t>
            </a:r>
            <a:r>
              <a:rPr lang="zh-TW" altLang="en-US" sz="1600" dirty="0" smtClean="0">
                <a:solidFill>
                  <a:srgbClr val="FF0000"/>
                </a:solidFill>
              </a:rPr>
              <a:t> 中華航空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1602" y="2294731"/>
            <a:ext cx="8154699" cy="363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2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c.</a:t>
            </a:r>
            <a:r>
              <a:rPr lang="zh-TW" altLang="en-US" dirty="0"/>
              <a:t>資料</a:t>
            </a:r>
            <a:r>
              <a:rPr lang="zh-TW" altLang="en-US" dirty="0" smtClean="0"/>
              <a:t>統計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43499" y="1680557"/>
            <a:ext cx="5182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#</a:t>
            </a:r>
            <a:r>
              <a:rPr lang="zh-TW" altLang="en-US" sz="4000" dirty="0"/>
              <a:t> </a:t>
            </a:r>
            <a:r>
              <a:rPr lang="en-US" altLang="zh-TW" sz="4000" dirty="0"/>
              <a:t>of</a:t>
            </a:r>
            <a:r>
              <a:rPr lang="zh-TW" altLang="en-US" sz="4000" dirty="0"/>
              <a:t> </a:t>
            </a:r>
            <a:r>
              <a:rPr lang="en-US" altLang="zh-TW" sz="4000" dirty="0"/>
              <a:t>Sharing</a:t>
            </a:r>
            <a:r>
              <a:rPr lang="zh-TW" altLang="en-US" sz="4000" dirty="0"/>
              <a:t> </a:t>
            </a:r>
            <a:r>
              <a:rPr lang="en-US" altLang="zh-TW" sz="4000" dirty="0"/>
              <a:t>per</a:t>
            </a:r>
            <a:r>
              <a:rPr lang="zh-TW" altLang="en-US" sz="4000" dirty="0"/>
              <a:t> </a:t>
            </a:r>
            <a:r>
              <a:rPr lang="en-US" altLang="zh-TW" sz="4000" dirty="0"/>
              <a:t>Posts</a:t>
            </a:r>
            <a:endParaRPr kumimoji="1" lang="zh-TW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57055" y="5832762"/>
            <a:ext cx="5364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dirty="0" smtClean="0"/>
              <a:t>143039229176602: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EVA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Airways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Corp.</a:t>
            </a:r>
            <a:r>
              <a:rPr lang="zh-TW" altLang="en-US" sz="1600" dirty="0" smtClean="0">
                <a:solidFill>
                  <a:srgbClr val="FF0000"/>
                </a:solidFill>
              </a:rPr>
              <a:t> 長榮航空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dirty="0" smtClean="0"/>
              <a:t>119474188105563: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China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Airlines</a:t>
            </a:r>
            <a:r>
              <a:rPr lang="zh-TW" altLang="en-US" sz="1600" dirty="0" smtClean="0">
                <a:solidFill>
                  <a:srgbClr val="FF0000"/>
                </a:solidFill>
              </a:rPr>
              <a:t> 中華航空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74679" y="2388443"/>
            <a:ext cx="7188545" cy="354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58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市鎮.thmx</Template>
  <TotalTime>6710</TotalTime>
  <Words>808</Words>
  <Application>Microsoft Macintosh PowerPoint</Application>
  <PresentationFormat>On-screen Show (4:3)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Georgia</vt:lpstr>
      <vt:lpstr>Wingdings</vt:lpstr>
      <vt:lpstr>Wingdings 2</vt:lpstr>
      <vt:lpstr>微軟正黑體</vt:lpstr>
      <vt:lpstr>新細明體</vt:lpstr>
      <vt:lpstr>Arial</vt:lpstr>
      <vt:lpstr>市鎮</vt:lpstr>
      <vt:lpstr>社群媒體分析實務_Final</vt:lpstr>
      <vt:lpstr>PowerPoint Presentation</vt:lpstr>
      <vt:lpstr>a.背景與觀察</vt:lpstr>
      <vt:lpstr>a.背景與觀察</vt:lpstr>
      <vt:lpstr>b.分析方法與目的</vt:lpstr>
      <vt:lpstr>c.資料統計</vt:lpstr>
      <vt:lpstr>c.資料統計</vt:lpstr>
      <vt:lpstr>c.資料統計</vt:lpstr>
      <vt:lpstr>c.資料統計</vt:lpstr>
      <vt:lpstr>c.資料統計</vt:lpstr>
      <vt:lpstr>c.資料統計</vt:lpstr>
      <vt:lpstr>c.資料統計</vt:lpstr>
      <vt:lpstr>d.資料分析結果</vt:lpstr>
      <vt:lpstr>d.資料分析結果</vt:lpstr>
      <vt:lpstr>d.資料分析結果</vt:lpstr>
      <vt:lpstr>d.資料分析結果</vt:lpstr>
      <vt:lpstr>d.資料分析結果</vt:lpstr>
      <vt:lpstr>e.利用Data Mining對抽獎貼文分析</vt:lpstr>
      <vt:lpstr>e.利用Data Mining對抽獎貼文分析</vt:lpstr>
      <vt:lpstr>e.利用Data Mining對抽獎貼文分析</vt:lpstr>
      <vt:lpstr>f.資料分析結果</vt:lpstr>
      <vt:lpstr>g.報告結論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建構個人資料分析平台  </dc:title>
  <dc:creator>Luke Luke</dc:creator>
  <cp:lastModifiedBy>洪斌峰</cp:lastModifiedBy>
  <cp:revision>35</cp:revision>
  <dcterms:created xsi:type="dcterms:W3CDTF">2016-10-30T13:32:02Z</dcterms:created>
  <dcterms:modified xsi:type="dcterms:W3CDTF">2017-01-15T15:08:58Z</dcterms:modified>
</cp:coreProperties>
</file>