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30"/>
  </p:notesMasterIdLst>
  <p:sldIdLst>
    <p:sldId id="256" r:id="rId2"/>
    <p:sldId id="278" r:id="rId3"/>
    <p:sldId id="279" r:id="rId4"/>
    <p:sldId id="257" r:id="rId5"/>
    <p:sldId id="258" r:id="rId6"/>
    <p:sldId id="259" r:id="rId7"/>
    <p:sldId id="264" r:id="rId8"/>
    <p:sldId id="281" r:id="rId9"/>
    <p:sldId id="280" r:id="rId10"/>
    <p:sldId id="260" r:id="rId11"/>
    <p:sldId id="262" r:id="rId12"/>
    <p:sldId id="261" r:id="rId13"/>
    <p:sldId id="263" r:id="rId14"/>
    <p:sldId id="265" r:id="rId15"/>
    <p:sldId id="274" r:id="rId16"/>
    <p:sldId id="275" r:id="rId17"/>
    <p:sldId id="266" r:id="rId18"/>
    <p:sldId id="267" r:id="rId19"/>
    <p:sldId id="268" r:id="rId20"/>
    <p:sldId id="276" r:id="rId21"/>
    <p:sldId id="277" r:id="rId22"/>
    <p:sldId id="269" r:id="rId23"/>
    <p:sldId id="270" r:id="rId24"/>
    <p:sldId id="271" r:id="rId25"/>
    <p:sldId id="272" r:id="rId26"/>
    <p:sldId id="273"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5:30.73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21 0,'0'0,"22"0,-1 0,-21 0,22 0,-1 0,1 0,-1 0,1 0,-44 0,1 0,-1 0,1 0,-1 0,22 0,-21 0,-1 0,1 0</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5:33.794"/>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-1 4,'19'0,"1"0,0 0,0 0,0 0,-20 0,20 0,0 0,-1 0,-19 0,20 0,0 0,0 0,0 17</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5:39.154"/>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61 1,'-21'0,"1"0,20 0,-21 21,42-21,-21 0,20 0,1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5:41.560"/>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23 0,'-20'0,"20"20,0-1,0-19,0 20,0 0,0 0,0-20,0 20,0-20,0-20,0 0,0 20,0-20,0 0,0 1,0 19,20 0,0 0,-20 0,19 0,1 0,-20 0,-20 0,1 19,19-19</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5:48.435"/>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41 38,'-20'-19,"20"19,-21-20,42 20,19 0,0 0,-40 0,20 0,0 0</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5:51.451"/>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118 22,'0'-21,"-20"21,1 0,-1 0,20 0,-20 0,1 0,19 0,-20 0</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5:54.451"/>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37-4,'-19'0,"-1"0,20 0</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6:01.310"/>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118 19,'-20'0,"0"0,20 0,-20 0,20 0,-40 0,40 0,-19 0,19-18,0 18</inkml:trace>
</inkml:ink>
</file>

<file path=ppt/ink/ink9.xml><?xml version="1.0" encoding="utf-8"?>
<inkml:ink xmlns:inkml="http://www.w3.org/2003/InkML">
  <inkml:definitions>
    <inkml:context xml:id="ctx0">
      <inkml:inkSource xml:id="inkSrc0">
        <inkml:traceFormat>
          <inkml:channel name="X" type="integer" max="2560" units="cm"/>
          <inkml:channel name="Y" type="integer" max="1024" units="cm"/>
        </inkml:traceFormat>
        <inkml:channelProperties>
          <inkml:channelProperty channel="X" name="resolution" value="77" units="1/cm"/>
          <inkml:channelProperty channel="Y" name="resolution" value="37" units="1/cm"/>
        </inkml:channelProperties>
      </inkml:inkSource>
      <inkml:timestamp xml:id="ts0" timeString="2010-03-04T03:36:03.795"/>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-1 39,'20'0,"-20"0,20 0,0 0,0 0,-20 0,20 0,-20-19,20-1,1 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22720-6F36-423D-B68E-1A5EC7CC11F7}" type="datetimeFigureOut">
              <a:rPr lang="en-US" smtClean="0"/>
              <a:t>6/7/2019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7936D-01F3-4D7D-A1F0-C2D77D931527}" type="slidenum">
              <a:rPr lang="en-US" smtClean="0"/>
              <a:t>‹#›</a:t>
            </a:fld>
            <a:endParaRPr lang="en-US"/>
          </a:p>
        </p:txBody>
      </p:sp>
    </p:spTree>
    <p:extLst>
      <p:ext uri="{BB962C8B-B14F-4D97-AF65-F5344CB8AC3E}">
        <p14:creationId xmlns:p14="http://schemas.microsoft.com/office/powerpoint/2010/main" val="17285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eaLnBrk="1" hangingPunct="1"/>
            <a:fld id="{4D87753F-ED4B-42B7-8369-2BEB1AFCC733}" type="slidenum">
              <a:rPr lang="en-US" altLang="en-US">
                <a:solidFill>
                  <a:schemeClr val="tx1"/>
                </a:solidFill>
              </a:rPr>
              <a:pPr eaLnBrk="1" hangingPunct="1"/>
              <a:t>15</a:t>
            </a:fld>
            <a:endParaRPr lang="en-US" altLang="en-US">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Capitalization Styles has been suggested by Microsoft for more information have a look at : http://msdn.microsoft.com/en-us/library/x2dbyw72(VS.71).aspx</a:t>
            </a:r>
          </a:p>
          <a:p>
            <a:pPr eaLnBrk="1" hangingPunct="1"/>
            <a:endParaRPr lang="en-US" altLang="en-US" smtClean="0"/>
          </a:p>
        </p:txBody>
      </p:sp>
    </p:spTree>
    <p:extLst>
      <p:ext uri="{BB962C8B-B14F-4D97-AF65-F5344CB8AC3E}">
        <p14:creationId xmlns:p14="http://schemas.microsoft.com/office/powerpoint/2010/main" val="28612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48A87A34-81AB-432B-8DAE-1953F412C126}" type="datetimeFigureOut">
              <a:rPr lang="en-US" smtClean="0"/>
              <a:t>6/7/2019</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33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228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7554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3721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130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15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172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10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259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8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872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949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6/7/2019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327429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en.m.wikipedia.org/wiki/IPhone" TargetMode="External"/><Relationship Id="rId2" Type="http://schemas.openxmlformats.org/officeDocument/2006/relationships/hyperlink" Target="https://en.m.wikipedia.org/wiki/Capitalization" TargetMode="Externa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en.m.wikipedia.org/wiki/EBa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customXml" Target="../ink/ink5.xml"/><Relationship Id="rId18" Type="http://schemas.openxmlformats.org/officeDocument/2006/relationships/image" Target="../media/image10.emf"/><Relationship Id="rId3" Type="http://schemas.openxmlformats.org/officeDocument/2006/relationships/slide" Target="slide12.xml"/><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7.emf"/><Relationship Id="rId17" Type="http://schemas.openxmlformats.org/officeDocument/2006/relationships/customXml" Target="../ink/ink7.xml"/><Relationship Id="rId2" Type="http://schemas.openxmlformats.org/officeDocument/2006/relationships/notesSlide" Target="../notesSlides/notesSlide1.xml"/><Relationship Id="rId16" Type="http://schemas.openxmlformats.org/officeDocument/2006/relationships/image" Target="../media/image9.emf"/><Relationship Id="rId20"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6.emf"/><Relationship Id="rId19" Type="http://schemas.openxmlformats.org/officeDocument/2006/relationships/customXml" Target="../ink/ink8.xml"/><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emf"/><Relationship Id="rId22"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coding conventions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0558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913774" y="609600"/>
            <a:ext cx="10363826" cy="5181599"/>
          </a:xfrm>
        </p:spPr>
        <p:txBody>
          <a:bodyPr/>
          <a:lstStyle/>
          <a:p>
            <a:r>
              <a:rPr lang="en-NZ" b="1" dirty="0"/>
              <a:t>Comments can help maintain consistency.</a:t>
            </a:r>
            <a:r>
              <a:rPr lang="en-NZ" dirty="0"/>
              <a:t> If you have consistent, well-written comments for what you are building then you are more likely to build things the same way each time</a:t>
            </a:r>
            <a:r>
              <a:rPr lang="en-NZ" dirty="0" smtClean="0"/>
              <a:t>.</a:t>
            </a:r>
          </a:p>
          <a:p>
            <a:r>
              <a:rPr lang="en-NZ" b="1" dirty="0"/>
              <a:t>Comments facilitate understanding.</a:t>
            </a:r>
            <a:r>
              <a:rPr lang="en-NZ" dirty="0"/>
              <a:t> This is really important in a team where sometimes one person does not do all the work</a:t>
            </a:r>
            <a:r>
              <a:rPr lang="en-NZ" dirty="0" smtClean="0"/>
              <a:t>.</a:t>
            </a:r>
          </a:p>
          <a:p>
            <a:r>
              <a:rPr lang="en-NZ" b="1" dirty="0"/>
              <a:t>Comments help speed up the development process.</a:t>
            </a:r>
            <a:r>
              <a:rPr lang="en-NZ" dirty="0"/>
              <a:t> You can have a clearer understanding of what you are creating, changing or removing if you include relevant comments</a:t>
            </a:r>
            <a:r>
              <a:rPr lang="en-NZ" dirty="0" smtClean="0"/>
              <a:t>.</a:t>
            </a:r>
          </a:p>
          <a:p>
            <a:r>
              <a:rPr lang="en-NZ" b="1" dirty="0"/>
              <a:t>Comments facilitate more efficient collaboration.</a:t>
            </a:r>
            <a:r>
              <a:rPr lang="en-NZ" dirty="0"/>
              <a:t> If you know the ins and outs of a project or codebase, you are more likely to get bits and pieces done quicker, thus improving workflows.</a:t>
            </a:r>
            <a:endParaRPr lang="en-US" dirty="0"/>
          </a:p>
        </p:txBody>
      </p:sp>
    </p:spTree>
    <p:extLst>
      <p:ext uri="{BB962C8B-B14F-4D97-AF65-F5344CB8AC3E}">
        <p14:creationId xmlns:p14="http://schemas.microsoft.com/office/powerpoint/2010/main" val="2202749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r>
              <a:rPr lang="en-NZ" dirty="0"/>
              <a:t>It’s good to read over any comments you write to ensure that you understand them yourself. Imagine you are someone new to the code and you are reading the comments as a guide</a:t>
            </a:r>
            <a:r>
              <a:rPr lang="en-NZ" dirty="0" smtClean="0"/>
              <a:t>.</a:t>
            </a:r>
          </a:p>
          <a:p>
            <a:r>
              <a:rPr lang="en-NZ" dirty="0"/>
              <a:t>T</a:t>
            </a:r>
            <a:r>
              <a:rPr lang="en-NZ" dirty="0" smtClean="0"/>
              <a:t>here </a:t>
            </a:r>
            <a:r>
              <a:rPr lang="en-NZ" dirty="0"/>
              <a:t>are no hard and fast rules about how to format comments in your code. The number of lines, words, or what information to include is up to you, or can be decided between you and your peers. As long as you keep the format consistent, it will keep things tidy and encourage other people working with the code to do the same.</a:t>
            </a:r>
            <a:endParaRPr lang="en-US" dirty="0"/>
          </a:p>
        </p:txBody>
      </p:sp>
    </p:spTree>
    <p:extLst>
      <p:ext uri="{BB962C8B-B14F-4D97-AF65-F5344CB8AC3E}">
        <p14:creationId xmlns:p14="http://schemas.microsoft.com/office/powerpoint/2010/main" val="2617894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80997"/>
          </a:xfrm>
        </p:spPr>
        <p:txBody>
          <a:bodyPr>
            <a:normAutofit fontScale="90000"/>
          </a:bodyPr>
          <a:lstStyle/>
          <a:p>
            <a:r>
              <a:rPr lang="en-US" b="1" dirty="0"/>
              <a:t>Things to Avoid</a:t>
            </a:r>
            <a:br>
              <a:rPr lang="en-US" b="1" dirty="0"/>
            </a:br>
            <a:endParaRPr lang="en-US" dirty="0"/>
          </a:p>
        </p:txBody>
      </p:sp>
      <p:sp>
        <p:nvSpPr>
          <p:cNvPr id="3" name="Content Placeholder 2"/>
          <p:cNvSpPr>
            <a:spLocks noGrp="1"/>
          </p:cNvSpPr>
          <p:nvPr>
            <p:ph sz="quarter" idx="13"/>
          </p:nvPr>
        </p:nvSpPr>
        <p:spPr>
          <a:xfrm>
            <a:off x="913774" y="1490598"/>
            <a:ext cx="10363826" cy="4300602"/>
          </a:xfrm>
        </p:spPr>
        <p:txBody>
          <a:bodyPr>
            <a:normAutofit lnSpcReduction="10000"/>
          </a:bodyPr>
          <a:lstStyle/>
          <a:p>
            <a:r>
              <a:rPr lang="en-US" b="1" dirty="0"/>
              <a:t>Avoid Commenting Absolutely Everything</a:t>
            </a:r>
          </a:p>
          <a:p>
            <a:endParaRPr lang="en-NZ" b="1" dirty="0" smtClean="0"/>
          </a:p>
          <a:p>
            <a:endParaRPr lang="en-NZ" b="1" dirty="0"/>
          </a:p>
          <a:p>
            <a:endParaRPr lang="en-NZ" b="1" dirty="0" smtClean="0"/>
          </a:p>
          <a:p>
            <a:r>
              <a:rPr lang="en-NZ" b="1" dirty="0" smtClean="0"/>
              <a:t>Do </a:t>
            </a:r>
            <a:r>
              <a:rPr lang="en-NZ" b="1" dirty="0"/>
              <a:t>Not Be Too </a:t>
            </a:r>
            <a:r>
              <a:rPr lang="en-NZ" b="1" dirty="0" smtClean="0"/>
              <a:t>Verbose- </a:t>
            </a:r>
            <a:r>
              <a:rPr lang="en-NZ" dirty="0"/>
              <a:t>you shouldn’t be writing novels – long comments are as much a pain to read as they can be to write</a:t>
            </a:r>
            <a:r>
              <a:rPr lang="en-NZ" dirty="0" smtClean="0"/>
              <a:t>.</a:t>
            </a:r>
          </a:p>
          <a:p>
            <a:r>
              <a:rPr lang="en-NZ" dirty="0"/>
              <a:t>when naming CSS classes, the following advice is </a:t>
            </a:r>
            <a:r>
              <a:rPr lang="en-NZ" dirty="0" smtClean="0"/>
              <a:t>given: </a:t>
            </a:r>
            <a:r>
              <a:rPr lang="en-NZ" i="1" dirty="0" smtClean="0"/>
              <a:t>Make </a:t>
            </a:r>
            <a:r>
              <a:rPr lang="en-NZ" i="1" dirty="0"/>
              <a:t>class names as short as possible but as long as necessary</a:t>
            </a:r>
            <a:r>
              <a:rPr lang="en-NZ" i="1" dirty="0" smtClean="0"/>
              <a:t>.</a:t>
            </a:r>
          </a:p>
          <a:p>
            <a:r>
              <a:rPr lang="en-NZ" b="1" dirty="0"/>
              <a:t>Do Not Spend Too Much Time Writing </a:t>
            </a:r>
            <a:r>
              <a:rPr lang="en-NZ" b="1" dirty="0" smtClean="0"/>
              <a:t>Comments </a:t>
            </a:r>
            <a:r>
              <a:rPr lang="en-NZ" dirty="0"/>
              <a:t>If you are spending too much time trying to comment your code to make sure someone else will understand it, consider that parts of your code might actually need refactoring.</a:t>
            </a:r>
            <a:endParaRPr lang="en-NZ" b="1" dirty="0"/>
          </a:p>
          <a:p>
            <a:endParaRPr lang="en-NZ" dirty="0"/>
          </a:p>
          <a:p>
            <a:endParaRPr lang="en-NZ" b="1" dirty="0"/>
          </a:p>
          <a:p>
            <a:endParaRPr lang="en-US" dirty="0"/>
          </a:p>
        </p:txBody>
      </p:sp>
      <p:pic>
        <p:nvPicPr>
          <p:cNvPr id="4" name="Picture 3"/>
          <p:cNvPicPr>
            <a:picLocks noChangeAspect="1"/>
          </p:cNvPicPr>
          <p:nvPr/>
        </p:nvPicPr>
        <p:blipFill>
          <a:blip r:embed="rId2"/>
          <a:stretch>
            <a:fillRect/>
          </a:stretch>
        </p:blipFill>
        <p:spPr>
          <a:xfrm>
            <a:off x="6558915" y="1273506"/>
            <a:ext cx="4848225" cy="1885950"/>
          </a:xfrm>
          <a:prstGeom prst="rect">
            <a:avLst/>
          </a:prstGeom>
          <a:solidFill>
            <a:schemeClr val="accent2"/>
          </a:solidFill>
          <a:ln w="38100">
            <a:solidFill>
              <a:schemeClr val="tx1"/>
            </a:solidFill>
          </a:ln>
        </p:spPr>
      </p:pic>
    </p:spTree>
    <p:extLst>
      <p:ext uri="{BB962C8B-B14F-4D97-AF65-F5344CB8AC3E}">
        <p14:creationId xmlns:p14="http://schemas.microsoft.com/office/powerpoint/2010/main" val="2029270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Naming conventions</a:t>
            </a:r>
            <a:endParaRPr lang="en-US" dirty="0"/>
          </a:p>
        </p:txBody>
      </p:sp>
      <p:sp>
        <p:nvSpPr>
          <p:cNvPr id="3" name="Content Placeholder 2"/>
          <p:cNvSpPr>
            <a:spLocks noGrp="1"/>
          </p:cNvSpPr>
          <p:nvPr>
            <p:ph sz="quarter" idx="13"/>
          </p:nvPr>
        </p:nvSpPr>
        <p:spPr/>
        <p:txBody>
          <a:bodyPr/>
          <a:lstStyle/>
          <a:p>
            <a:r>
              <a:rPr lang="en-NZ" b="1" dirty="0"/>
              <a:t>Camel case</a:t>
            </a:r>
            <a:r>
              <a:rPr lang="en-NZ" dirty="0"/>
              <a:t> </a:t>
            </a:r>
            <a:r>
              <a:rPr lang="en-NZ" dirty="0" smtClean="0"/>
              <a:t>is </a:t>
            </a:r>
            <a:r>
              <a:rPr lang="en-NZ" dirty="0"/>
              <a:t>the practice of writing phrases such that each word or abbreviation in the middle of the phrase begins with a </a:t>
            </a:r>
            <a:r>
              <a:rPr lang="en-NZ" dirty="0">
                <a:hlinkClick r:id="rId2" tooltip="Capitalization"/>
              </a:rPr>
              <a:t>capital letter</a:t>
            </a:r>
            <a:r>
              <a:rPr lang="en-NZ" dirty="0"/>
              <a:t>, with no intervening spaces or punctuation. Common examples include "</a:t>
            </a:r>
            <a:r>
              <a:rPr lang="en-NZ" dirty="0">
                <a:hlinkClick r:id="rId3" tooltip="IPhone"/>
              </a:rPr>
              <a:t>iPhone</a:t>
            </a:r>
            <a:r>
              <a:rPr lang="en-NZ" dirty="0"/>
              <a:t>" and "</a:t>
            </a:r>
            <a:r>
              <a:rPr lang="en-NZ" dirty="0" smtClean="0">
                <a:hlinkClick r:id="rId4" tooltip="EBay"/>
              </a:rPr>
              <a:t>eBay</a:t>
            </a:r>
            <a:r>
              <a:rPr lang="en-NZ" dirty="0" smtClean="0"/>
              <a:t>“</a:t>
            </a:r>
          </a:p>
          <a:p>
            <a:r>
              <a:rPr lang="en-NZ" b="1" dirty="0"/>
              <a:t>underscores:</a:t>
            </a:r>
            <a:r>
              <a:rPr lang="en-NZ" dirty="0"/>
              <a:t> Underscores between words, like: </a:t>
            </a:r>
            <a:r>
              <a:rPr lang="en-NZ" dirty="0" err="1"/>
              <a:t>mysql_real_escape_string</a:t>
            </a:r>
            <a:r>
              <a:rPr lang="en-NZ" dirty="0"/>
              <a:t>().</a:t>
            </a:r>
          </a:p>
          <a:p>
            <a:pPr marL="45720" indent="0">
              <a:buNone/>
            </a:pPr>
            <a:endParaRPr lang="en-US" dirty="0"/>
          </a:p>
        </p:txBody>
      </p:sp>
      <p:pic>
        <p:nvPicPr>
          <p:cNvPr id="4" name="Picture 3"/>
          <p:cNvPicPr>
            <a:picLocks noChangeAspect="1"/>
          </p:cNvPicPr>
          <p:nvPr/>
        </p:nvPicPr>
        <p:blipFill>
          <a:blip r:embed="rId5"/>
          <a:stretch>
            <a:fillRect/>
          </a:stretch>
        </p:blipFill>
        <p:spPr>
          <a:xfrm>
            <a:off x="9240754" y="363855"/>
            <a:ext cx="2228850" cy="1847850"/>
          </a:xfrm>
          <a:prstGeom prst="rect">
            <a:avLst/>
          </a:prstGeom>
        </p:spPr>
      </p:pic>
    </p:spTree>
    <p:extLst>
      <p:ext uri="{BB962C8B-B14F-4D97-AF65-F5344CB8AC3E}">
        <p14:creationId xmlns:p14="http://schemas.microsoft.com/office/powerpoint/2010/main" val="1650748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NZ" dirty="0"/>
              <a:t>If an existing project follows a certain convention, you should go with that. Also, some language platforms tend to use a certain naming scheme. For instance, in Java, most code uses </a:t>
            </a:r>
            <a:r>
              <a:rPr lang="en-NZ" dirty="0" err="1"/>
              <a:t>camelCase</a:t>
            </a:r>
            <a:r>
              <a:rPr lang="en-NZ" dirty="0"/>
              <a:t> names, while in PHP, the majority of uses underscores.</a:t>
            </a:r>
          </a:p>
          <a:p>
            <a:r>
              <a:rPr lang="en-NZ" dirty="0"/>
              <a:t>These can also be mixed. Some developers prefer to use underscores for procedural functions, and class names, but use </a:t>
            </a:r>
            <a:r>
              <a:rPr lang="en-NZ" dirty="0" err="1"/>
              <a:t>camelCase</a:t>
            </a:r>
            <a:r>
              <a:rPr lang="en-NZ" dirty="0"/>
              <a:t> for class method names</a:t>
            </a:r>
            <a:r>
              <a:rPr lang="en-NZ" dirty="0" smtClean="0"/>
              <a:t>:</a:t>
            </a:r>
          </a:p>
          <a:p>
            <a:r>
              <a:rPr lang="en-NZ" dirty="0"/>
              <a:t>So again, there is no obvious "best" style. Just being consistent.</a:t>
            </a:r>
          </a:p>
          <a:p>
            <a:endParaRPr lang="en-US" dirty="0"/>
          </a:p>
        </p:txBody>
      </p:sp>
    </p:spTree>
    <p:extLst>
      <p:ext uri="{BB962C8B-B14F-4D97-AF65-F5344CB8AC3E}">
        <p14:creationId xmlns:p14="http://schemas.microsoft.com/office/powerpoint/2010/main" val="451234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eaLnBrk="1" hangingPunct="1"/>
            <a:fld id="{950040DD-9590-4834-A8D5-E802A0687C4C}" type="slidenum">
              <a:rPr lang="en-US" altLang="en-US">
                <a:solidFill>
                  <a:schemeClr val="tx1"/>
                </a:solidFill>
              </a:rPr>
              <a:pPr eaLnBrk="1" hangingPunct="1"/>
              <a:t>15</a:t>
            </a:fld>
            <a:endParaRPr lang="en-US" altLang="en-US">
              <a:solidFill>
                <a:schemeClr val="tx1"/>
              </a:solidFill>
            </a:endParaRPr>
          </a:p>
        </p:txBody>
      </p:sp>
      <p:sp>
        <p:nvSpPr>
          <p:cNvPr id="2061" name="Rectangle 2"/>
          <p:cNvSpPr>
            <a:spLocks noGrp="1" noChangeArrowheads="1"/>
          </p:cNvSpPr>
          <p:nvPr>
            <p:ph type="title"/>
          </p:nvPr>
        </p:nvSpPr>
        <p:spPr>
          <a:xfrm>
            <a:off x="1981200" y="228600"/>
            <a:ext cx="8229600" cy="1143000"/>
          </a:xfrm>
        </p:spPr>
        <p:txBody>
          <a:bodyPr>
            <a:normAutofit/>
          </a:bodyPr>
          <a:lstStyle/>
          <a:p>
            <a:pPr marL="838200" indent="-838200"/>
            <a:endParaRPr lang="en-US" altLang="en-US" b="1" dirty="0"/>
          </a:p>
        </p:txBody>
      </p:sp>
      <p:sp>
        <p:nvSpPr>
          <p:cNvPr id="2062" name="Rectangle 3"/>
          <p:cNvSpPr>
            <a:spLocks noGrp="1" noChangeArrowheads="1"/>
          </p:cNvSpPr>
          <p:nvPr>
            <p:ph type="body" idx="1"/>
          </p:nvPr>
        </p:nvSpPr>
        <p:spPr/>
        <p:txBody>
          <a:bodyPr/>
          <a:lstStyle/>
          <a:p>
            <a:pPr eaLnBrk="1" hangingPunct="1"/>
            <a:r>
              <a:rPr lang="en-US" altLang="en-US" sz="1800"/>
              <a:t>Use </a:t>
            </a:r>
            <a:r>
              <a:rPr lang="en-US" altLang="en-US" sz="1800">
                <a:hlinkClick r:id="rId3" action="ppaction://hlinksldjump"/>
              </a:rPr>
              <a:t>camel casing</a:t>
            </a:r>
            <a:r>
              <a:rPr lang="en-US" altLang="en-US" sz="1800"/>
              <a:t> for local variable names, and method parameters.</a:t>
            </a:r>
          </a:p>
          <a:p>
            <a:pPr eaLnBrk="1" hangingPunct="1"/>
            <a:endParaRPr lang="en-US" altLang="en-US" sz="1800"/>
          </a:p>
          <a:p>
            <a:pPr eaLnBrk="1" hangingPunct="1"/>
            <a:endParaRPr lang="en-US" altLang="en-US" sz="1800"/>
          </a:p>
        </p:txBody>
      </p:sp>
      <p:pic>
        <p:nvPicPr>
          <p:cNvPr id="206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971675"/>
            <a:ext cx="7391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050" name="Ink 30"/>
              <p14:cNvContentPartPr>
                <a14:cpLocks xmlns:a14="http://schemas.microsoft.com/office/drawing/2010/main" noRot="1" noChangeAspect="1" noEditPoints="1" noChangeArrowheads="1" noChangeShapeType="1"/>
              </p14:cNvContentPartPr>
              <p14:nvPr/>
            </p14:nvContentPartPr>
            <p14:xfrm>
              <a:off x="3403600" y="2211389"/>
              <a:ext cx="57150" cy="1587"/>
            </p14:xfrm>
          </p:contentPart>
        </mc:Choice>
        <mc:Fallback xmlns="">
          <p:pic>
            <p:nvPicPr>
              <p:cNvPr id="2050" name="Ink 30"/>
              <p:cNvPicPr>
                <a:picLocks noRot="1" noChangeAspect="1" noEditPoints="1" noChangeArrowheads="1" noChangeShapeType="1"/>
              </p:cNvPicPr>
              <p:nvPr/>
            </p:nvPicPr>
            <p:blipFill>
              <a:blip r:embed="rId6"/>
              <a:stretch>
                <a:fillRect/>
              </a:stretch>
            </p:blipFill>
            <p:spPr>
              <a:xfrm>
                <a:off x="3375205" y="1706723"/>
                <a:ext cx="113941" cy="101091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51" name="Ink 31"/>
              <p14:cNvContentPartPr>
                <a14:cpLocks xmlns:a14="http://schemas.microsoft.com/office/drawing/2010/main" noRot="1" noChangeAspect="1" noEditPoints="1" noChangeArrowheads="1" noChangeShapeType="1"/>
              </p14:cNvContentPartPr>
              <p14:nvPr/>
            </p14:nvContentPartPr>
            <p14:xfrm>
              <a:off x="4332289" y="2205039"/>
              <a:ext cx="85725" cy="7937"/>
            </p14:xfrm>
          </p:contentPart>
        </mc:Choice>
        <mc:Fallback xmlns="">
          <p:pic>
            <p:nvPicPr>
              <p:cNvPr id="2051" name="Ink 31"/>
              <p:cNvPicPr>
                <a:picLocks noRot="1" noChangeAspect="1" noEditPoints="1" noChangeArrowheads="1" noChangeShapeType="1"/>
              </p:cNvPicPr>
              <p:nvPr/>
            </p:nvPicPr>
            <p:blipFill>
              <a:blip r:embed="rId8"/>
              <a:stretch>
                <a:fillRect/>
              </a:stretch>
            </p:blipFill>
            <p:spPr>
              <a:xfrm>
                <a:off x="4303474" y="2095646"/>
                <a:ext cx="142995" cy="22706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52" name="Ink 32"/>
              <p14:cNvContentPartPr>
                <a14:cpLocks xmlns:a14="http://schemas.microsoft.com/office/drawing/2010/main" noRot="1" noChangeAspect="1" noEditPoints="1" noChangeArrowheads="1" noChangeShapeType="1"/>
              </p14:cNvContentPartPr>
              <p14:nvPr/>
            </p14:nvContentPartPr>
            <p14:xfrm>
              <a:off x="6216651" y="2940050"/>
              <a:ext cx="22225" cy="7938"/>
            </p14:xfrm>
          </p:contentPart>
        </mc:Choice>
        <mc:Fallback xmlns="">
          <p:pic>
            <p:nvPicPr>
              <p:cNvPr id="2052" name="Ink 32"/>
              <p:cNvPicPr>
                <a:picLocks noRot="1" noChangeAspect="1" noEditPoints="1" noChangeArrowheads="1" noChangeShapeType="1"/>
              </p:cNvPicPr>
              <p:nvPr/>
            </p:nvPicPr>
            <p:blipFill>
              <a:blip r:embed="rId10"/>
              <a:stretch>
                <a:fillRect/>
              </a:stretch>
            </p:blipFill>
            <p:spPr>
              <a:xfrm>
                <a:off x="6188332" y="2825671"/>
                <a:ext cx="78863" cy="23705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53" name="Ink 33"/>
              <p14:cNvContentPartPr>
                <a14:cpLocks xmlns:a14="http://schemas.microsoft.com/office/drawing/2010/main" noRot="1" noChangeAspect="1" noEditPoints="1" noChangeArrowheads="1" noChangeShapeType="1"/>
              </p14:cNvContentPartPr>
              <p14:nvPr/>
            </p14:nvContentPartPr>
            <p14:xfrm>
              <a:off x="7173913" y="2884488"/>
              <a:ext cx="30162" cy="42862"/>
            </p14:xfrm>
          </p:contentPart>
        </mc:Choice>
        <mc:Fallback xmlns="">
          <p:pic>
            <p:nvPicPr>
              <p:cNvPr id="2053" name="Ink 33"/>
              <p:cNvPicPr>
                <a:picLocks noRot="1" noChangeAspect="1" noEditPoints="1" noChangeArrowheads="1" noChangeShapeType="1"/>
              </p:cNvPicPr>
              <p:nvPr/>
            </p:nvPicPr>
            <p:blipFill>
              <a:blip r:embed="rId12"/>
              <a:stretch>
                <a:fillRect/>
              </a:stretch>
            </p:blipFill>
            <p:spPr>
              <a:xfrm>
                <a:off x="7145205" y="2770904"/>
                <a:ext cx="87579" cy="26967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54" name="Ink 34"/>
              <p14:cNvContentPartPr>
                <a14:cpLocks xmlns:a14="http://schemas.microsoft.com/office/drawing/2010/main" noRot="1" noChangeAspect="1" noEditPoints="1" noChangeArrowheads="1" noChangeShapeType="1"/>
              </p14:cNvContentPartPr>
              <p14:nvPr/>
            </p14:nvContentPartPr>
            <p14:xfrm>
              <a:off x="3652838" y="3990975"/>
              <a:ext cx="50800" cy="14288"/>
            </p14:xfrm>
          </p:contentPart>
        </mc:Choice>
        <mc:Fallback xmlns="">
          <p:pic>
            <p:nvPicPr>
              <p:cNvPr id="2054" name="Ink 34"/>
              <p:cNvPicPr>
                <a:picLocks noRot="1" noChangeAspect="1" noEditPoints="1" noChangeArrowheads="1" noChangeShapeType="1"/>
              </p:cNvPicPr>
              <p:nvPr/>
            </p:nvPicPr>
            <p:blipFill>
              <a:blip r:embed="rId14"/>
              <a:stretch>
                <a:fillRect/>
              </a:stretch>
            </p:blipFill>
            <p:spPr>
              <a:xfrm>
                <a:off x="3624376" y="3877743"/>
                <a:ext cx="108085" cy="24111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55" name="Ink 35"/>
              <p14:cNvContentPartPr>
                <a14:cpLocks xmlns:a14="http://schemas.microsoft.com/office/drawing/2010/main" noRot="1" noChangeAspect="1" noEditPoints="1" noChangeArrowheads="1" noChangeShapeType="1"/>
              </p14:cNvContentPartPr>
              <p14:nvPr/>
            </p14:nvContentPartPr>
            <p14:xfrm>
              <a:off x="3895726" y="4011614"/>
              <a:ext cx="42863" cy="7937"/>
            </p14:xfrm>
          </p:contentPart>
        </mc:Choice>
        <mc:Fallback xmlns="">
          <p:pic>
            <p:nvPicPr>
              <p:cNvPr id="2055" name="Ink 35"/>
              <p:cNvPicPr>
                <a:picLocks noRot="1" noChangeAspect="1" noEditPoints="1" noChangeArrowheads="1" noChangeShapeType="1"/>
              </p:cNvPicPr>
              <p:nvPr/>
            </p:nvPicPr>
            <p:blipFill>
              <a:blip r:embed="rId16"/>
              <a:stretch>
                <a:fillRect/>
              </a:stretch>
            </p:blipFill>
            <p:spPr>
              <a:xfrm>
                <a:off x="3867508" y="3902221"/>
                <a:ext cx="99656" cy="22672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56" name="Ink 36"/>
              <p14:cNvContentPartPr>
                <a14:cpLocks xmlns:a14="http://schemas.microsoft.com/office/drawing/2010/main" noRot="1" noChangeAspect="1" noEditPoints="1" noChangeArrowheads="1" noChangeShapeType="1"/>
              </p14:cNvContentPartPr>
              <p14:nvPr/>
            </p14:nvContentPartPr>
            <p14:xfrm>
              <a:off x="4838700" y="4033839"/>
              <a:ext cx="14288" cy="1587"/>
            </p14:xfrm>
          </p:contentPart>
        </mc:Choice>
        <mc:Fallback xmlns="">
          <p:pic>
            <p:nvPicPr>
              <p:cNvPr id="2056" name="Ink 36"/>
              <p:cNvPicPr>
                <a:picLocks noRot="1" noChangeAspect="1" noEditPoints="1" noChangeArrowheads="1" noChangeShapeType="1"/>
              </p:cNvPicPr>
              <p:nvPr/>
            </p:nvPicPr>
            <p:blipFill>
              <a:blip r:embed="rId18"/>
              <a:stretch>
                <a:fillRect/>
              </a:stretch>
            </p:blipFill>
            <p:spPr>
              <a:xfrm>
                <a:off x="4810481" y="3529173"/>
                <a:ext cx="71083" cy="101091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57" name="Ink 37"/>
              <p14:cNvContentPartPr>
                <a14:cpLocks xmlns:a14="http://schemas.microsoft.com/office/drawing/2010/main" noRot="1" noChangeAspect="1" noEditPoints="1" noChangeArrowheads="1" noChangeShapeType="1"/>
              </p14:cNvContentPartPr>
              <p14:nvPr/>
            </p14:nvContentPartPr>
            <p14:xfrm>
              <a:off x="8081963" y="4048125"/>
              <a:ext cx="42862" cy="7938"/>
            </p14:xfrm>
          </p:contentPart>
        </mc:Choice>
        <mc:Fallback xmlns="">
          <p:pic>
            <p:nvPicPr>
              <p:cNvPr id="2057" name="Ink 37"/>
              <p:cNvPicPr>
                <a:picLocks noRot="1" noChangeAspect="1" noEditPoints="1" noChangeArrowheads="1" noChangeShapeType="1"/>
              </p:cNvPicPr>
              <p:nvPr/>
            </p:nvPicPr>
            <p:blipFill>
              <a:blip r:embed="rId20"/>
              <a:stretch>
                <a:fillRect/>
              </a:stretch>
            </p:blipFill>
            <p:spPr>
              <a:xfrm>
                <a:off x="8053148" y="3933746"/>
                <a:ext cx="100131" cy="23705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58" name="Ink 38"/>
              <p14:cNvContentPartPr>
                <a14:cpLocks xmlns:a14="http://schemas.microsoft.com/office/drawing/2010/main" noRot="1" noChangeAspect="1" noEditPoints="1" noChangeArrowheads="1" noChangeShapeType="1"/>
              </p14:cNvContentPartPr>
              <p14:nvPr/>
            </p14:nvContentPartPr>
            <p14:xfrm>
              <a:off x="9039225" y="4005264"/>
              <a:ext cx="50800" cy="14287"/>
            </p14:xfrm>
          </p:contentPart>
        </mc:Choice>
        <mc:Fallback xmlns="">
          <p:pic>
            <p:nvPicPr>
              <p:cNvPr id="2058" name="Ink 38"/>
              <p:cNvPicPr>
                <a:picLocks noRot="1" noChangeAspect="1" noEditPoints="1" noChangeArrowheads="1" noChangeShapeType="1"/>
              </p:cNvPicPr>
              <p:nvPr/>
            </p:nvPicPr>
            <p:blipFill>
              <a:blip r:embed="rId22"/>
              <a:stretch>
                <a:fillRect/>
              </a:stretch>
            </p:blipFill>
            <p:spPr>
              <a:xfrm>
                <a:off x="9010402" y="3892040"/>
                <a:ext cx="108085" cy="241093"/>
              </a:xfrm>
              <a:prstGeom prst="rect">
                <a:avLst/>
              </a:prstGeom>
            </p:spPr>
          </p:pic>
        </mc:Fallback>
      </mc:AlternateContent>
    </p:spTree>
    <p:extLst>
      <p:ext uri="{BB962C8B-B14F-4D97-AF65-F5344CB8AC3E}">
        <p14:creationId xmlns:p14="http://schemas.microsoft.com/office/powerpoint/2010/main" val="1149395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eaLnBrk="1" hangingPunct="1"/>
            <a:fld id="{28B78C71-2DEF-4453-A84B-647B815E9700}" type="slidenum">
              <a:rPr lang="en-US" altLang="en-US">
                <a:solidFill>
                  <a:schemeClr val="tx1"/>
                </a:solidFill>
              </a:rPr>
              <a:pPr eaLnBrk="1" hangingPunct="1"/>
              <a:t>16</a:t>
            </a:fld>
            <a:endParaRPr lang="en-US" altLang="en-US">
              <a:solidFill>
                <a:schemeClr val="tx1"/>
              </a:solidFill>
            </a:endParaRPr>
          </a:p>
        </p:txBody>
      </p:sp>
      <p:sp>
        <p:nvSpPr>
          <p:cNvPr id="11269" name="Rectangle 4"/>
          <p:cNvSpPr>
            <a:spLocks noGrp="1" noChangeArrowheads="1"/>
          </p:cNvSpPr>
          <p:nvPr>
            <p:ph type="body" idx="1"/>
          </p:nvPr>
        </p:nvSpPr>
        <p:spPr/>
        <p:txBody>
          <a:bodyPr>
            <a:normAutofit fontScale="92500" lnSpcReduction="20000"/>
          </a:bodyPr>
          <a:lstStyle/>
          <a:p>
            <a:pPr eaLnBrk="1" hangingPunct="1">
              <a:lnSpc>
                <a:spcPct val="80000"/>
              </a:lnSpc>
            </a:pPr>
            <a:r>
              <a:rPr lang="en-US" altLang="en-US" sz="1800"/>
              <a:t>Do not use single character variable names, such as i , j, k etc. instead of that use Index or Counter for example:</a:t>
            </a:r>
          </a:p>
          <a:p>
            <a:pPr eaLnBrk="1" hangingPunct="1">
              <a:lnSpc>
                <a:spcPct val="80000"/>
              </a:lnSpc>
              <a:buFontTx/>
              <a:buNone/>
            </a:pPr>
            <a:r>
              <a:rPr lang="en-US" altLang="en-US" sz="1800"/>
              <a:t>	for (int counter = 0;  counter &lt; count;  counter ++)</a:t>
            </a:r>
          </a:p>
          <a:p>
            <a:pPr eaLnBrk="1" hangingPunct="1">
              <a:lnSpc>
                <a:spcPct val="80000"/>
              </a:lnSpc>
              <a:buFontTx/>
              <a:buNone/>
            </a:pPr>
            <a:r>
              <a:rPr lang="en-US" altLang="en-US" sz="1800"/>
              <a:t>	{</a:t>
            </a:r>
          </a:p>
          <a:p>
            <a:pPr eaLnBrk="1" hangingPunct="1">
              <a:lnSpc>
                <a:spcPct val="80000"/>
              </a:lnSpc>
              <a:buFontTx/>
              <a:buNone/>
            </a:pPr>
            <a:r>
              <a:rPr lang="en-US" altLang="en-US" sz="1800"/>
              <a:t>	     ……..</a:t>
            </a:r>
          </a:p>
          <a:p>
            <a:pPr eaLnBrk="1" hangingPunct="1">
              <a:lnSpc>
                <a:spcPct val="80000"/>
              </a:lnSpc>
              <a:buFontTx/>
              <a:buNone/>
            </a:pPr>
            <a:r>
              <a:rPr lang="en-US" altLang="en-US" sz="1800"/>
              <a:t>	}</a:t>
            </a:r>
          </a:p>
          <a:p>
            <a:pPr eaLnBrk="1" hangingPunct="1">
              <a:lnSpc>
                <a:spcPct val="80000"/>
              </a:lnSpc>
            </a:pPr>
            <a:r>
              <a:rPr lang="en-US" altLang="en-US" sz="1800"/>
              <a:t>Methods with return values should have a describing name the value it returns. E.g. GetEmployee().</a:t>
            </a:r>
          </a:p>
          <a:p>
            <a:pPr eaLnBrk="1" hangingPunct="1">
              <a:lnSpc>
                <a:spcPct val="80000"/>
              </a:lnSpc>
            </a:pPr>
            <a:r>
              <a:rPr lang="en-US" altLang="en-US" sz="1800"/>
              <a:t>Suffix custom exception classes with Exception.</a:t>
            </a:r>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endParaRPr lang="en-US" altLang="en-US" sz="1800"/>
          </a:p>
          <a:p>
            <a:pPr eaLnBrk="1" hangingPunct="1">
              <a:lnSpc>
                <a:spcPct val="80000"/>
              </a:lnSpc>
            </a:pPr>
            <a:r>
              <a:rPr lang="en-US" altLang="en-US" sz="1800"/>
              <a:t>Suffix custom attribute classes with Attribute.</a:t>
            </a:r>
          </a:p>
        </p:txBody>
      </p:sp>
      <p:pic>
        <p:nvPicPr>
          <p:cNvPr id="112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874" y="4579534"/>
            <a:ext cx="7315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809290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 the code simple</a:t>
            </a:r>
            <a:endParaRPr lang="en-US" dirty="0"/>
          </a:p>
        </p:txBody>
      </p:sp>
      <p:sp>
        <p:nvSpPr>
          <p:cNvPr id="3" name="Content Placeholder 2"/>
          <p:cNvSpPr>
            <a:spLocks noGrp="1"/>
          </p:cNvSpPr>
          <p:nvPr>
            <p:ph sz="quarter" idx="13"/>
          </p:nvPr>
        </p:nvSpPr>
        <p:spPr>
          <a:xfrm>
            <a:off x="913774" y="1965960"/>
            <a:ext cx="5920163" cy="3825239"/>
          </a:xfrm>
        </p:spPr>
        <p:txBody>
          <a:bodyPr/>
          <a:lstStyle/>
          <a:p>
            <a:r>
              <a:rPr lang="en-NZ" dirty="0"/>
              <a:t>The code that a programmer writes should be simple. </a:t>
            </a:r>
            <a:endParaRPr lang="en-NZ" dirty="0" smtClean="0"/>
          </a:p>
          <a:p>
            <a:r>
              <a:rPr lang="en-NZ" dirty="0" smtClean="0"/>
              <a:t>Complicated </a:t>
            </a:r>
            <a:r>
              <a:rPr lang="en-NZ" dirty="0"/>
              <a:t>logic for achieving a simple thing should be kept to a minimum since the code might be modified by another programmer in the future. </a:t>
            </a:r>
            <a:endParaRPr lang="en-NZ" dirty="0" smtClean="0"/>
          </a:p>
          <a:p>
            <a:r>
              <a:rPr lang="en-NZ" dirty="0" smtClean="0"/>
              <a:t>The </a:t>
            </a:r>
            <a:r>
              <a:rPr lang="en-NZ" dirty="0"/>
              <a:t>logic one programmer implemented may not make perfect sense to another. So, always keep the code as simple as possible</a:t>
            </a:r>
            <a:endParaRPr lang="en-US" dirty="0"/>
          </a:p>
        </p:txBody>
      </p:sp>
      <p:sp>
        <p:nvSpPr>
          <p:cNvPr id="4" name="TextBox 3"/>
          <p:cNvSpPr txBox="1"/>
          <p:nvPr/>
        </p:nvSpPr>
        <p:spPr>
          <a:xfrm>
            <a:off x="6701425" y="609600"/>
            <a:ext cx="5273457" cy="5632311"/>
          </a:xfrm>
          <a:prstGeom prst="rect">
            <a:avLst/>
          </a:prstGeom>
          <a:noFill/>
        </p:spPr>
        <p:txBody>
          <a:bodyPr wrap="square" rtlCol="0">
            <a:spAutoFit/>
          </a:bodyPr>
          <a:lstStyle/>
          <a:p>
            <a:r>
              <a:rPr lang="en-NZ" dirty="0"/>
              <a:t>For example, consider these equivalent lines of C code:</a:t>
            </a:r>
          </a:p>
          <a:p>
            <a:endParaRPr lang="en-NZ" dirty="0"/>
          </a:p>
          <a:p>
            <a:r>
              <a:rPr lang="en-NZ" dirty="0"/>
              <a:t>if (hours &lt; 24 &amp;&amp; minutes &lt; 60 &amp;&amp; seconds &lt; 60)</a:t>
            </a:r>
          </a:p>
          <a:p>
            <a:r>
              <a:rPr lang="en-NZ" dirty="0"/>
              <a:t>{</a:t>
            </a:r>
          </a:p>
          <a:p>
            <a:r>
              <a:rPr lang="en-NZ" dirty="0"/>
              <a:t>    return true;</a:t>
            </a:r>
          </a:p>
          <a:p>
            <a:r>
              <a:rPr lang="en-NZ" dirty="0"/>
              <a:t>}</a:t>
            </a:r>
          </a:p>
          <a:p>
            <a:r>
              <a:rPr lang="en-NZ" dirty="0"/>
              <a:t>else</a:t>
            </a:r>
          </a:p>
          <a:p>
            <a:r>
              <a:rPr lang="en-NZ" dirty="0"/>
              <a:t>{</a:t>
            </a:r>
          </a:p>
          <a:p>
            <a:r>
              <a:rPr lang="en-NZ" dirty="0"/>
              <a:t>    return false;</a:t>
            </a:r>
          </a:p>
          <a:p>
            <a:r>
              <a:rPr lang="en-NZ" dirty="0"/>
              <a:t>}</a:t>
            </a:r>
          </a:p>
          <a:p>
            <a:r>
              <a:rPr lang="en-NZ" dirty="0"/>
              <a:t>and</a:t>
            </a:r>
          </a:p>
          <a:p>
            <a:endParaRPr lang="en-NZ" dirty="0"/>
          </a:p>
          <a:p>
            <a:r>
              <a:rPr lang="en-NZ" dirty="0">
                <a:solidFill>
                  <a:schemeClr val="accent6"/>
                </a:solidFill>
              </a:rPr>
              <a:t>if (hours &lt; 24 &amp;&amp; minutes &lt; 60 &amp;&amp; seconds &lt; 60)</a:t>
            </a:r>
          </a:p>
          <a:p>
            <a:r>
              <a:rPr lang="en-NZ" dirty="0">
                <a:solidFill>
                  <a:schemeClr val="accent6"/>
                </a:solidFill>
              </a:rPr>
              <a:t>    return true;</a:t>
            </a:r>
          </a:p>
          <a:p>
            <a:r>
              <a:rPr lang="en-NZ" dirty="0">
                <a:solidFill>
                  <a:schemeClr val="accent6"/>
                </a:solidFill>
              </a:rPr>
              <a:t>else</a:t>
            </a:r>
          </a:p>
          <a:p>
            <a:r>
              <a:rPr lang="en-NZ" dirty="0">
                <a:solidFill>
                  <a:schemeClr val="accent6"/>
                </a:solidFill>
              </a:rPr>
              <a:t>    return false;</a:t>
            </a:r>
          </a:p>
          <a:p>
            <a:r>
              <a:rPr lang="en-NZ" dirty="0"/>
              <a:t>and</a:t>
            </a:r>
          </a:p>
          <a:p>
            <a:endParaRPr lang="en-NZ" dirty="0"/>
          </a:p>
          <a:p>
            <a:r>
              <a:rPr lang="en-NZ" dirty="0">
                <a:solidFill>
                  <a:schemeClr val="accent2">
                    <a:lumMod val="50000"/>
                  </a:schemeClr>
                </a:solidFill>
              </a:rPr>
              <a:t>return hours &lt; 24 &amp;&amp; minutes &lt; 60 &amp;&amp; seconds &lt; 60;</a:t>
            </a:r>
            <a:endParaRPr lang="en-US" dirty="0">
              <a:solidFill>
                <a:schemeClr val="accent2">
                  <a:lumMod val="50000"/>
                </a:schemeClr>
              </a:solidFill>
            </a:endParaRPr>
          </a:p>
        </p:txBody>
      </p:sp>
    </p:spTree>
    <p:extLst>
      <p:ext uri="{BB962C8B-B14F-4D97-AF65-F5344CB8AC3E}">
        <p14:creationId xmlns:p14="http://schemas.microsoft.com/office/powerpoint/2010/main" val="603644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Code Grouping</a:t>
            </a:r>
            <a:br>
              <a:rPr lang="en-NZ" b="1" dirty="0"/>
            </a:br>
            <a:endParaRPr lang="en-US" dirty="0"/>
          </a:p>
        </p:txBody>
      </p:sp>
      <p:sp>
        <p:nvSpPr>
          <p:cNvPr id="3" name="Content Placeholder 2"/>
          <p:cNvSpPr>
            <a:spLocks noGrp="1"/>
          </p:cNvSpPr>
          <p:nvPr>
            <p:ph sz="quarter" idx="13"/>
          </p:nvPr>
        </p:nvSpPr>
        <p:spPr>
          <a:xfrm>
            <a:off x="913774" y="1965960"/>
            <a:ext cx="5937963" cy="3825239"/>
          </a:xfrm>
        </p:spPr>
        <p:txBody>
          <a:bodyPr/>
          <a:lstStyle/>
          <a:p>
            <a:r>
              <a:rPr lang="en-NZ" dirty="0" smtClean="0"/>
              <a:t>More </a:t>
            </a:r>
            <a:r>
              <a:rPr lang="en-NZ" dirty="0"/>
              <a:t>often than not, certain tasks require a few lines of code. It is a good idea to keep these tasks within separate blocks of code, with some spaces between them.</a:t>
            </a:r>
          </a:p>
          <a:p>
            <a:endParaRPr lang="en-US" dirty="0"/>
          </a:p>
        </p:txBody>
      </p:sp>
      <p:pic>
        <p:nvPicPr>
          <p:cNvPr id="4" name="Picture 3"/>
          <p:cNvPicPr>
            <a:picLocks noChangeAspect="1"/>
          </p:cNvPicPr>
          <p:nvPr/>
        </p:nvPicPr>
        <p:blipFill>
          <a:blip r:embed="rId2"/>
          <a:stretch>
            <a:fillRect/>
          </a:stretch>
        </p:blipFill>
        <p:spPr>
          <a:xfrm>
            <a:off x="5636895" y="3322320"/>
            <a:ext cx="5381625" cy="2333625"/>
          </a:xfrm>
          <a:prstGeom prst="rect">
            <a:avLst/>
          </a:prstGeom>
          <a:ln w="28575">
            <a:solidFill>
              <a:schemeClr val="tx1"/>
            </a:solidFill>
          </a:ln>
        </p:spPr>
      </p:pic>
    </p:spTree>
    <p:extLst>
      <p:ext uri="{BB962C8B-B14F-4D97-AF65-F5344CB8AC3E}">
        <p14:creationId xmlns:p14="http://schemas.microsoft.com/office/powerpoint/2010/main" val="2755558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10104746" cy="1356360"/>
          </a:xfrm>
        </p:spPr>
        <p:txBody>
          <a:bodyPr>
            <a:normAutofit fontScale="90000"/>
          </a:bodyPr>
          <a:lstStyle/>
          <a:p>
            <a:r>
              <a:rPr lang="en-US" b="1" dirty="0"/>
              <a:t>Avoid Deep </a:t>
            </a:r>
            <a:r>
              <a:rPr lang="en-US" b="1" dirty="0" smtClean="0"/>
              <a:t>Nesting</a:t>
            </a:r>
            <a:br>
              <a:rPr lang="en-US" b="1" dirty="0" smtClean="0"/>
            </a:br>
            <a:r>
              <a:rPr lang="en-US" b="1" dirty="0"/>
              <a:t/>
            </a:r>
            <a:br>
              <a:rPr lang="en-US" b="1" dirty="0"/>
            </a:br>
            <a:r>
              <a:rPr lang="en-NZ" sz="1800" dirty="0"/>
              <a:t>Too many levels of nesting can make code harder to read and follow.</a:t>
            </a:r>
            <a:endParaRPr lang="en-US" sz="1800" dirty="0"/>
          </a:p>
        </p:txBody>
      </p:sp>
      <p:pic>
        <p:nvPicPr>
          <p:cNvPr id="4" name="Content Placeholder 3"/>
          <p:cNvPicPr>
            <a:picLocks noGrp="1" noChangeAspect="1"/>
          </p:cNvPicPr>
          <p:nvPr>
            <p:ph sz="quarter" idx="13"/>
          </p:nvPr>
        </p:nvPicPr>
        <p:blipFill>
          <a:blip r:embed="rId2"/>
          <a:stretch>
            <a:fillRect/>
          </a:stretch>
        </p:blipFill>
        <p:spPr>
          <a:xfrm>
            <a:off x="1423521" y="2354437"/>
            <a:ext cx="3323843" cy="3838575"/>
          </a:xfrm>
          <a:prstGeom prst="rect">
            <a:avLst/>
          </a:prstGeom>
          <a:ln w="28575">
            <a:solidFill>
              <a:schemeClr val="tx1"/>
            </a:solidFill>
          </a:ln>
        </p:spPr>
      </p:pic>
      <p:pic>
        <p:nvPicPr>
          <p:cNvPr id="5" name="Picture 4"/>
          <p:cNvPicPr>
            <a:picLocks noChangeAspect="1"/>
          </p:cNvPicPr>
          <p:nvPr/>
        </p:nvPicPr>
        <p:blipFill>
          <a:blip r:embed="rId3"/>
          <a:stretch>
            <a:fillRect/>
          </a:stretch>
        </p:blipFill>
        <p:spPr>
          <a:xfrm>
            <a:off x="5966147" y="2354437"/>
            <a:ext cx="3390900" cy="3838575"/>
          </a:xfrm>
          <a:prstGeom prst="rect">
            <a:avLst/>
          </a:prstGeom>
          <a:ln w="28575">
            <a:solidFill>
              <a:schemeClr val="tx1"/>
            </a:solidFill>
          </a:ln>
        </p:spPr>
      </p:pic>
    </p:spTree>
    <p:extLst>
      <p:ext uri="{BB962C8B-B14F-4D97-AF65-F5344CB8AC3E}">
        <p14:creationId xmlns:p14="http://schemas.microsoft.com/office/powerpoint/2010/main" val="79907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981200" y="274638"/>
            <a:ext cx="8229600" cy="868362"/>
          </a:xfrm>
        </p:spPr>
        <p:txBody>
          <a:bodyPr/>
          <a:lstStyle/>
          <a:p>
            <a:r>
              <a:rPr lang="en-US" altLang="en-US"/>
              <a:t>Best Practices in Coding</a:t>
            </a:r>
          </a:p>
        </p:txBody>
      </p:sp>
      <p:sp>
        <p:nvSpPr>
          <p:cNvPr id="2053" name="Rectangle 5"/>
          <p:cNvSpPr>
            <a:spLocks noGrp="1" noChangeArrowheads="1"/>
          </p:cNvSpPr>
          <p:nvPr>
            <p:ph type="body" idx="1"/>
          </p:nvPr>
        </p:nvSpPr>
        <p:spPr>
          <a:xfrm>
            <a:off x="1981200" y="1219201"/>
            <a:ext cx="8229600" cy="4906963"/>
          </a:xfrm>
        </p:spPr>
        <p:txBody>
          <a:bodyPr>
            <a:normAutofit/>
          </a:bodyPr>
          <a:lstStyle/>
          <a:p>
            <a:pPr>
              <a:lnSpc>
                <a:spcPct val="80000"/>
              </a:lnSpc>
            </a:pPr>
            <a:r>
              <a:rPr lang="en-US" altLang="en-US" sz="2000" dirty="0"/>
              <a:t>Some basic issues in every development team</a:t>
            </a:r>
          </a:p>
          <a:p>
            <a:pPr lvl="1">
              <a:lnSpc>
                <a:spcPct val="80000"/>
              </a:lnSpc>
            </a:pPr>
            <a:r>
              <a:rPr lang="en-US" altLang="en-US" sz="1800" dirty="0"/>
              <a:t>fundamental discipline issues in coding</a:t>
            </a:r>
          </a:p>
          <a:p>
            <a:pPr lvl="1">
              <a:lnSpc>
                <a:spcPct val="80000"/>
              </a:lnSpc>
            </a:pPr>
            <a:r>
              <a:rPr lang="en-US" altLang="en-US" sz="1800" dirty="0"/>
              <a:t>number of years of exp. does not match delivery</a:t>
            </a:r>
          </a:p>
          <a:p>
            <a:pPr lvl="1">
              <a:lnSpc>
                <a:spcPct val="80000"/>
              </a:lnSpc>
            </a:pPr>
            <a:r>
              <a:rPr lang="en-US" altLang="en-US" sz="1800" dirty="0"/>
              <a:t>by the time they actually become good coders, they are promoted to leads</a:t>
            </a:r>
          </a:p>
          <a:p>
            <a:pPr lvl="1">
              <a:lnSpc>
                <a:spcPct val="80000"/>
              </a:lnSpc>
            </a:pPr>
            <a:r>
              <a:rPr lang="en-US" altLang="en-US" sz="1800" dirty="0"/>
              <a:t>70% of the whole employees, belong 0-4 years of experience</a:t>
            </a:r>
          </a:p>
          <a:p>
            <a:pPr>
              <a:lnSpc>
                <a:spcPct val="80000"/>
              </a:lnSpc>
            </a:pPr>
            <a:r>
              <a:rPr lang="en-US" altLang="en-US" sz="2000" dirty="0" smtClean="0"/>
              <a:t>Coding </a:t>
            </a:r>
            <a:r>
              <a:rPr lang="en-US" altLang="en-US" sz="2000" dirty="0"/>
              <a:t>is not rocket science</a:t>
            </a:r>
          </a:p>
          <a:p>
            <a:pPr>
              <a:lnSpc>
                <a:spcPct val="80000"/>
              </a:lnSpc>
            </a:pPr>
            <a:endParaRPr lang="en-US" altLang="en-US" sz="2000" dirty="0"/>
          </a:p>
          <a:p>
            <a:pPr>
              <a:lnSpc>
                <a:spcPct val="80000"/>
              </a:lnSpc>
            </a:pPr>
            <a:r>
              <a:rPr lang="en-US" altLang="en-US" sz="2000" dirty="0"/>
              <a:t>The rework time in coding is the actual killer</a:t>
            </a:r>
          </a:p>
          <a:p>
            <a:pPr>
              <a:lnSpc>
                <a:spcPct val="80000"/>
              </a:lnSpc>
            </a:pPr>
            <a:r>
              <a:rPr lang="en-US" altLang="en-US" sz="2000" dirty="0"/>
              <a:t>20-25% of the time is spent in reworking in software – that means, fix the mistakes done</a:t>
            </a:r>
          </a:p>
          <a:p>
            <a:pPr>
              <a:lnSpc>
                <a:spcPct val="80000"/>
              </a:lnSpc>
            </a:pPr>
            <a:endParaRPr lang="en-US" altLang="en-US" sz="2000" dirty="0"/>
          </a:p>
        </p:txBody>
      </p:sp>
    </p:spTree>
    <p:extLst>
      <p:ext uri="{BB962C8B-B14F-4D97-AF65-F5344CB8AC3E}">
        <p14:creationId xmlns:p14="http://schemas.microsoft.com/office/powerpoint/2010/main" val="2216537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eaLnBrk="1" hangingPunct="1"/>
            <a:fld id="{804F066F-9B08-4928-8A35-2CB2D7B7C2CD}" type="slidenum">
              <a:rPr lang="en-US" altLang="en-US">
                <a:solidFill>
                  <a:schemeClr val="tx1"/>
                </a:solidFill>
              </a:rPr>
              <a:pPr eaLnBrk="1" hangingPunct="1"/>
              <a:t>20</a:t>
            </a:fld>
            <a:endParaRPr lang="en-US" altLang="en-US">
              <a:solidFill>
                <a:schemeClr val="tx1"/>
              </a:solidFill>
            </a:endParaRPr>
          </a:p>
        </p:txBody>
      </p:sp>
      <p:sp>
        <p:nvSpPr>
          <p:cNvPr id="57352" name="Rectangle 8"/>
          <p:cNvSpPr>
            <a:spLocks noChangeArrowheads="1"/>
          </p:cNvSpPr>
          <p:nvPr/>
        </p:nvSpPr>
        <p:spPr bwMode="auto">
          <a:xfrm>
            <a:off x="1524000" y="0"/>
            <a:ext cx="9158288" cy="1447800"/>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a:spcBef>
                <a:spcPct val="0"/>
              </a:spcBef>
              <a:buFontTx/>
              <a:buNone/>
              <a:defRPr/>
            </a:pPr>
            <a:endParaRPr lang="en-US"/>
          </a:p>
        </p:txBody>
      </p:sp>
      <p:sp>
        <p:nvSpPr>
          <p:cNvPr id="15364" name="Rectangle 2"/>
          <p:cNvSpPr>
            <a:spLocks noGrp="1" noChangeArrowheads="1"/>
          </p:cNvSpPr>
          <p:nvPr>
            <p:ph type="title"/>
          </p:nvPr>
        </p:nvSpPr>
        <p:spPr>
          <a:xfrm>
            <a:off x="1981200" y="228600"/>
            <a:ext cx="8229600" cy="1143000"/>
          </a:xfrm>
        </p:spPr>
        <p:txBody>
          <a:bodyPr>
            <a:normAutofit fontScale="90000"/>
          </a:bodyPr>
          <a:lstStyle/>
          <a:p>
            <a:pPr marL="838200" indent="-838200"/>
            <a:r>
              <a:rPr lang="en-US" altLang="en-US" b="1"/>
              <a:t>Indentation, spacing and comments</a:t>
            </a:r>
          </a:p>
        </p:txBody>
      </p:sp>
      <p:sp>
        <p:nvSpPr>
          <p:cNvPr id="15365" name="Rectangle 3"/>
          <p:cNvSpPr>
            <a:spLocks noGrp="1" noChangeArrowheads="1"/>
          </p:cNvSpPr>
          <p:nvPr>
            <p:ph type="body" idx="1"/>
          </p:nvPr>
        </p:nvSpPr>
        <p:spPr>
          <a:xfrm>
            <a:off x="1981200" y="1600200"/>
            <a:ext cx="8229600" cy="4419600"/>
          </a:xfrm>
        </p:spPr>
        <p:txBody>
          <a:bodyPr>
            <a:normAutofit fontScale="92500" lnSpcReduction="10000"/>
          </a:bodyPr>
          <a:lstStyle/>
          <a:p>
            <a:pPr marL="341313" indent="-341313">
              <a:lnSpc>
                <a:spcPct val="80000"/>
              </a:lnSpc>
            </a:pPr>
            <a:r>
              <a:rPr lang="en-US" altLang="en-US" sz="1800"/>
              <a:t>Curly braces should be at the same level.</a:t>
            </a:r>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buNone/>
            </a:pPr>
            <a:endParaRPr lang="en-US" altLang="en-US" sz="1800"/>
          </a:p>
          <a:p>
            <a:pPr marL="341313" indent="-341313">
              <a:lnSpc>
                <a:spcPct val="80000"/>
              </a:lnSpc>
            </a:pPr>
            <a:r>
              <a:rPr lang="en-US" altLang="en-US" sz="1800"/>
              <a:t>Use one blank line to separate logical groups of code.</a:t>
            </a:r>
          </a:p>
          <a:p>
            <a:pPr marL="341313" indent="-341313">
              <a:lnSpc>
                <a:spcPct val="80000"/>
              </a:lnSpc>
            </a:pPr>
            <a:r>
              <a:rPr lang="en-US" altLang="en-US" sz="1800"/>
              <a:t>There should be one and only one single blank line between each method inside the class. </a:t>
            </a:r>
          </a:p>
        </p:txBody>
      </p:sp>
      <p:pic>
        <p:nvPicPr>
          <p:cNvPr id="1536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05001"/>
            <a:ext cx="760095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2400" algn="ctr">
                <a:solidFill>
                  <a:srgbClr val="000000"/>
                </a:solidFill>
                <a:miter lim="800000"/>
                <a:headEnd/>
                <a:tailEnd/>
              </a14:hiddenLine>
            </a:ext>
          </a:extLst>
        </p:spPr>
      </p:pic>
    </p:spTree>
    <p:extLst>
      <p:ext uri="{BB962C8B-B14F-4D97-AF65-F5344CB8AC3E}">
        <p14:creationId xmlns:p14="http://schemas.microsoft.com/office/powerpoint/2010/main" val="3629185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eaLnBrk="1" hangingPunct="1"/>
            <a:fld id="{20AF7EEE-8B22-48B0-9C9B-1DC8D4AACF62}" type="slidenum">
              <a:rPr lang="en-US" altLang="en-US">
                <a:solidFill>
                  <a:schemeClr val="tx1"/>
                </a:solidFill>
              </a:rPr>
              <a:pPr eaLnBrk="1" hangingPunct="1"/>
              <a:t>21</a:t>
            </a:fld>
            <a:endParaRPr lang="en-US" altLang="en-US">
              <a:solidFill>
                <a:schemeClr val="tx1"/>
              </a:solidFill>
            </a:endParaRPr>
          </a:p>
        </p:txBody>
      </p:sp>
      <p:sp>
        <p:nvSpPr>
          <p:cNvPr id="60424" name="Rectangle 8"/>
          <p:cNvSpPr>
            <a:spLocks noChangeArrowheads="1"/>
          </p:cNvSpPr>
          <p:nvPr/>
        </p:nvSpPr>
        <p:spPr bwMode="auto">
          <a:xfrm>
            <a:off x="1524000" y="0"/>
            <a:ext cx="9158288" cy="1447800"/>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algn="ctr">
              <a:spcBef>
                <a:spcPct val="0"/>
              </a:spcBef>
              <a:buFontTx/>
              <a:buNone/>
              <a:defRPr/>
            </a:pPr>
            <a:endParaRPr lang="en-US"/>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694" y="3375656"/>
            <a:ext cx="6257925" cy="87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3"/>
          <p:cNvSpPr>
            <a:spLocks noGrp="1" noChangeArrowheads="1"/>
          </p:cNvSpPr>
          <p:nvPr>
            <p:ph type="title"/>
          </p:nvPr>
        </p:nvSpPr>
        <p:spPr>
          <a:xfrm>
            <a:off x="1981200" y="228600"/>
            <a:ext cx="8229600" cy="1143000"/>
          </a:xfrm>
        </p:spPr>
        <p:txBody>
          <a:bodyPr>
            <a:normAutofit fontScale="90000"/>
          </a:bodyPr>
          <a:lstStyle/>
          <a:p>
            <a:pPr marL="838200" indent="-838200"/>
            <a:r>
              <a:rPr lang="en-US" altLang="en-US" b="1"/>
              <a:t>Indentation, spacing and comments – Contd..</a:t>
            </a:r>
          </a:p>
        </p:txBody>
      </p:sp>
      <p:sp>
        <p:nvSpPr>
          <p:cNvPr id="17414" name="Rectangle 4"/>
          <p:cNvSpPr>
            <a:spLocks noGrp="1" noChangeArrowheads="1"/>
          </p:cNvSpPr>
          <p:nvPr>
            <p:ph type="body" idx="1"/>
          </p:nvPr>
        </p:nvSpPr>
        <p:spPr/>
        <p:txBody>
          <a:bodyPr/>
          <a:lstStyle/>
          <a:p>
            <a:pPr marL="341313" indent="-341313"/>
            <a:r>
              <a:rPr lang="en-US" altLang="en-US" sz="1800" dirty="0"/>
              <a:t>Use TAB for Spaces and Do not use SPACES. Define the Tab Size as 4 (Tools | Options | Text Editor | &lt;language&gt; | Tabs)</a:t>
            </a:r>
          </a:p>
          <a:p>
            <a:pPr marL="341313" indent="-341313"/>
            <a:r>
              <a:rPr lang="en-US" altLang="en-US" sz="1800" dirty="0"/>
              <a:t>Comments should be in the same level as the code (use the same level of indentation). </a:t>
            </a:r>
          </a:p>
          <a:p>
            <a:pPr marL="341313" indent="-341313"/>
            <a:endParaRPr lang="en-US" altLang="en-US" sz="1800" dirty="0"/>
          </a:p>
        </p:txBody>
      </p:sp>
      <p:pic>
        <p:nvPicPr>
          <p:cNvPr id="174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360" y="4519613"/>
            <a:ext cx="72961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6" descr="S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0650" y="3968751"/>
            <a:ext cx="6858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7" descr="Corr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2148" y="3249301"/>
            <a:ext cx="7620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0956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Consistent Indentation</a:t>
            </a:r>
            <a:br>
              <a:rPr lang="en-US" b="1" dirty="0"/>
            </a:br>
            <a:endParaRPr lang="en-US" dirty="0"/>
          </a:p>
        </p:txBody>
      </p:sp>
      <p:pic>
        <p:nvPicPr>
          <p:cNvPr id="5" name="Content Placeholder 4"/>
          <p:cNvPicPr>
            <a:picLocks noGrp="1" noChangeAspect="1"/>
          </p:cNvPicPr>
          <p:nvPr>
            <p:ph sz="quarter" idx="13"/>
          </p:nvPr>
        </p:nvPicPr>
        <p:blipFill>
          <a:blip r:embed="rId2"/>
          <a:stretch>
            <a:fillRect/>
          </a:stretch>
        </p:blipFill>
        <p:spPr>
          <a:xfrm>
            <a:off x="4074602" y="3201167"/>
            <a:ext cx="2647950" cy="2933700"/>
          </a:xfrm>
          <a:prstGeom prst="rect">
            <a:avLst/>
          </a:prstGeom>
        </p:spPr>
      </p:pic>
      <p:pic>
        <p:nvPicPr>
          <p:cNvPr id="4" name="Picture 3"/>
          <p:cNvPicPr>
            <a:picLocks noChangeAspect="1"/>
          </p:cNvPicPr>
          <p:nvPr/>
        </p:nvPicPr>
        <p:blipFill>
          <a:blip r:embed="rId3"/>
          <a:stretch>
            <a:fillRect/>
          </a:stretch>
        </p:blipFill>
        <p:spPr>
          <a:xfrm>
            <a:off x="1143000" y="3296416"/>
            <a:ext cx="2505075" cy="2685929"/>
          </a:xfrm>
          <a:prstGeom prst="rect">
            <a:avLst/>
          </a:prstGeom>
        </p:spPr>
      </p:pic>
      <p:pic>
        <p:nvPicPr>
          <p:cNvPr id="6" name="Picture 5"/>
          <p:cNvPicPr>
            <a:picLocks noChangeAspect="1"/>
          </p:cNvPicPr>
          <p:nvPr/>
        </p:nvPicPr>
        <p:blipFill>
          <a:blip r:embed="rId4"/>
          <a:stretch>
            <a:fillRect/>
          </a:stretch>
        </p:blipFill>
        <p:spPr>
          <a:xfrm>
            <a:off x="7673599" y="3201167"/>
            <a:ext cx="2362200" cy="2266950"/>
          </a:xfrm>
          <a:prstGeom prst="rect">
            <a:avLst/>
          </a:prstGeom>
        </p:spPr>
      </p:pic>
    </p:spTree>
    <p:extLst>
      <p:ext uri="{BB962C8B-B14F-4D97-AF65-F5344CB8AC3E}">
        <p14:creationId xmlns:p14="http://schemas.microsoft.com/office/powerpoint/2010/main" val="689533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 Line Length</a:t>
            </a:r>
          </a:p>
        </p:txBody>
      </p:sp>
      <p:sp>
        <p:nvSpPr>
          <p:cNvPr id="3" name="Content Placeholder 2"/>
          <p:cNvSpPr>
            <a:spLocks noGrp="1"/>
          </p:cNvSpPr>
          <p:nvPr>
            <p:ph sz="quarter" idx="13"/>
          </p:nvPr>
        </p:nvSpPr>
        <p:spPr>
          <a:xfrm>
            <a:off x="913774" y="1797804"/>
            <a:ext cx="10363826" cy="3993396"/>
          </a:xfrm>
        </p:spPr>
        <p:txBody>
          <a:bodyPr/>
          <a:lstStyle/>
          <a:p>
            <a:r>
              <a:rPr lang="en-NZ" dirty="0"/>
              <a:t>Our eyes are more comfortable when reading tall and narrow columns of text. This is precisely the reason why newspaper articles look like this:</a:t>
            </a:r>
            <a:endParaRPr lang="en-US" dirty="0"/>
          </a:p>
        </p:txBody>
      </p:sp>
      <p:pic>
        <p:nvPicPr>
          <p:cNvPr id="4" name="Picture 3"/>
          <p:cNvPicPr>
            <a:picLocks noChangeAspect="1"/>
          </p:cNvPicPr>
          <p:nvPr/>
        </p:nvPicPr>
        <p:blipFill>
          <a:blip r:embed="rId2"/>
          <a:stretch>
            <a:fillRect/>
          </a:stretch>
        </p:blipFill>
        <p:spPr>
          <a:xfrm>
            <a:off x="739973" y="3212353"/>
            <a:ext cx="3795632" cy="2645851"/>
          </a:xfrm>
          <a:prstGeom prst="rect">
            <a:avLst/>
          </a:prstGeom>
        </p:spPr>
      </p:pic>
      <p:pic>
        <p:nvPicPr>
          <p:cNvPr id="6" name="Picture 5"/>
          <p:cNvPicPr>
            <a:picLocks noChangeAspect="1"/>
          </p:cNvPicPr>
          <p:nvPr/>
        </p:nvPicPr>
        <p:blipFill>
          <a:blip r:embed="rId3"/>
          <a:stretch>
            <a:fillRect/>
          </a:stretch>
        </p:blipFill>
        <p:spPr>
          <a:xfrm>
            <a:off x="4734777" y="2851266"/>
            <a:ext cx="6343650" cy="3661835"/>
          </a:xfrm>
          <a:prstGeom prst="rect">
            <a:avLst/>
          </a:prstGeom>
        </p:spPr>
      </p:pic>
    </p:spTree>
    <p:extLst>
      <p:ext uri="{BB962C8B-B14F-4D97-AF65-F5344CB8AC3E}">
        <p14:creationId xmlns:p14="http://schemas.microsoft.com/office/powerpoint/2010/main" val="3636950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002224"/>
          </a:xfrm>
        </p:spPr>
        <p:txBody>
          <a:bodyPr>
            <a:normAutofit/>
          </a:bodyPr>
          <a:lstStyle/>
          <a:p>
            <a:r>
              <a:rPr lang="en-US" b="1" dirty="0"/>
              <a:t>Consistent Temporary </a:t>
            </a:r>
            <a:r>
              <a:rPr lang="en-US" b="1" dirty="0" smtClean="0"/>
              <a:t>Names</a:t>
            </a:r>
            <a:endParaRPr lang="en-US" dirty="0"/>
          </a:p>
        </p:txBody>
      </p:sp>
      <p:sp>
        <p:nvSpPr>
          <p:cNvPr id="3" name="Content Placeholder 2"/>
          <p:cNvSpPr>
            <a:spLocks noGrp="1"/>
          </p:cNvSpPr>
          <p:nvPr>
            <p:ph sz="quarter" idx="13"/>
          </p:nvPr>
        </p:nvSpPr>
        <p:spPr>
          <a:xfrm>
            <a:off x="913774" y="2367092"/>
            <a:ext cx="6292938" cy="3424107"/>
          </a:xfrm>
        </p:spPr>
        <p:txBody>
          <a:bodyPr/>
          <a:lstStyle/>
          <a:p>
            <a:r>
              <a:rPr lang="en-NZ" dirty="0"/>
              <a:t>Normally, the variables should be descriptive and contain one or more words. But, this doesn't necessarily apply to temporary variables. They can be as short as a single character.</a:t>
            </a:r>
          </a:p>
          <a:p>
            <a:r>
              <a:rPr lang="en-NZ" dirty="0"/>
              <a:t>It is a good practice to use consistent names for your temporary variables that have the same kind of role. Here are a few examples that I tend use in my code:</a:t>
            </a:r>
          </a:p>
          <a:p>
            <a:endParaRPr lang="en-US" dirty="0"/>
          </a:p>
        </p:txBody>
      </p:sp>
      <p:pic>
        <p:nvPicPr>
          <p:cNvPr id="4" name="Picture 3"/>
          <p:cNvPicPr>
            <a:picLocks noChangeAspect="1"/>
          </p:cNvPicPr>
          <p:nvPr/>
        </p:nvPicPr>
        <p:blipFill>
          <a:blip r:embed="rId2"/>
          <a:stretch>
            <a:fillRect/>
          </a:stretch>
        </p:blipFill>
        <p:spPr>
          <a:xfrm>
            <a:off x="7741920" y="2712307"/>
            <a:ext cx="3276600" cy="2733675"/>
          </a:xfrm>
          <a:prstGeom prst="rect">
            <a:avLst/>
          </a:prstGeom>
          <a:ln w="28575">
            <a:solidFill>
              <a:schemeClr val="tx1"/>
            </a:solidFill>
          </a:ln>
        </p:spPr>
      </p:pic>
    </p:spTree>
    <p:extLst>
      <p:ext uri="{BB962C8B-B14F-4D97-AF65-F5344CB8AC3E}">
        <p14:creationId xmlns:p14="http://schemas.microsoft.com/office/powerpoint/2010/main" val="2095552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Capitalize SQL Special Words</a:t>
            </a:r>
            <a:br>
              <a:rPr lang="en-US" b="1" dirty="0"/>
            </a:br>
            <a:endParaRPr lang="en-US" dirty="0"/>
          </a:p>
        </p:txBody>
      </p:sp>
      <p:sp>
        <p:nvSpPr>
          <p:cNvPr id="3" name="Content Placeholder 2"/>
          <p:cNvSpPr>
            <a:spLocks noGrp="1"/>
          </p:cNvSpPr>
          <p:nvPr>
            <p:ph sz="quarter" idx="13"/>
          </p:nvPr>
        </p:nvSpPr>
        <p:spPr>
          <a:xfrm>
            <a:off x="913774" y="2367092"/>
            <a:ext cx="6587406" cy="3424107"/>
          </a:xfrm>
        </p:spPr>
        <p:txBody>
          <a:bodyPr/>
          <a:lstStyle/>
          <a:p>
            <a:r>
              <a:rPr lang="en-NZ" dirty="0"/>
              <a:t>Database interaction is a big part of most web applications. If you are writing raw SQL queries, it is a good idea to keep them readable as well.</a:t>
            </a:r>
          </a:p>
          <a:p>
            <a:r>
              <a:rPr lang="en-NZ" dirty="0"/>
              <a:t>Even though SQL special words and function names are case insensitive, it is common practice to capitalize them to distinguish them from your table and column names.</a:t>
            </a:r>
          </a:p>
          <a:p>
            <a:endParaRPr lang="en-US" dirty="0"/>
          </a:p>
        </p:txBody>
      </p:sp>
      <p:pic>
        <p:nvPicPr>
          <p:cNvPr id="4" name="Picture 3"/>
          <p:cNvPicPr>
            <a:picLocks noChangeAspect="1"/>
          </p:cNvPicPr>
          <p:nvPr/>
        </p:nvPicPr>
        <p:blipFill>
          <a:blip r:embed="rId2"/>
          <a:stretch>
            <a:fillRect/>
          </a:stretch>
        </p:blipFill>
        <p:spPr>
          <a:xfrm>
            <a:off x="7501180" y="3131142"/>
            <a:ext cx="4086225" cy="2114550"/>
          </a:xfrm>
          <a:prstGeom prst="rect">
            <a:avLst/>
          </a:prstGeom>
          <a:ln w="28575">
            <a:solidFill>
              <a:schemeClr val="tx1"/>
            </a:solidFill>
          </a:ln>
        </p:spPr>
      </p:pic>
    </p:spTree>
    <p:extLst>
      <p:ext uri="{BB962C8B-B14F-4D97-AF65-F5344CB8AC3E}">
        <p14:creationId xmlns:p14="http://schemas.microsoft.com/office/powerpoint/2010/main" val="1213834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Separation of Code and Data</a:t>
            </a:r>
            <a:br>
              <a:rPr lang="en-NZ" b="1" dirty="0"/>
            </a:br>
            <a:endParaRPr lang="en-US" dirty="0"/>
          </a:p>
        </p:txBody>
      </p:sp>
      <p:sp>
        <p:nvSpPr>
          <p:cNvPr id="3" name="Content Placeholder 2"/>
          <p:cNvSpPr>
            <a:spLocks noGrp="1"/>
          </p:cNvSpPr>
          <p:nvPr>
            <p:ph sz="quarter" idx="13"/>
          </p:nvPr>
        </p:nvSpPr>
        <p:spPr/>
        <p:txBody>
          <a:bodyPr/>
          <a:lstStyle/>
          <a:p>
            <a:r>
              <a:rPr lang="en-US" dirty="0" smtClean="0"/>
              <a:t>HTML</a:t>
            </a:r>
          </a:p>
          <a:p>
            <a:r>
              <a:rPr lang="en-US" dirty="0" smtClean="0"/>
              <a:t>CSS</a:t>
            </a:r>
          </a:p>
          <a:p>
            <a:r>
              <a:rPr lang="en-US" dirty="0" smtClean="0"/>
              <a:t>JS FILE</a:t>
            </a:r>
          </a:p>
          <a:p>
            <a:endParaRPr lang="en-US" dirty="0"/>
          </a:p>
        </p:txBody>
      </p:sp>
    </p:spTree>
    <p:extLst>
      <p:ext uri="{BB962C8B-B14F-4D97-AF65-F5344CB8AC3E}">
        <p14:creationId xmlns:p14="http://schemas.microsoft.com/office/powerpoint/2010/main" val="1947870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 Refactoring</a:t>
            </a:r>
            <a:br>
              <a:rPr lang="en-US" b="1" dirty="0"/>
            </a:br>
            <a:endParaRPr lang="en-US" dirty="0"/>
          </a:p>
        </p:txBody>
      </p:sp>
      <p:sp>
        <p:nvSpPr>
          <p:cNvPr id="3" name="Content Placeholder 2"/>
          <p:cNvSpPr>
            <a:spLocks noGrp="1"/>
          </p:cNvSpPr>
          <p:nvPr>
            <p:ph sz="quarter" idx="13"/>
          </p:nvPr>
        </p:nvSpPr>
        <p:spPr>
          <a:xfrm>
            <a:off x="913774" y="1820488"/>
            <a:ext cx="10363826" cy="4422370"/>
          </a:xfrm>
        </p:spPr>
        <p:txBody>
          <a:bodyPr/>
          <a:lstStyle/>
          <a:p>
            <a:r>
              <a:rPr lang="en-NZ" dirty="0"/>
              <a:t>When you "refactor," you make changes to the code without changing any of its functionality. You can think of it like a "clean up," for the sake of improving readability and quality.</a:t>
            </a:r>
          </a:p>
          <a:p>
            <a:r>
              <a:rPr lang="en-NZ" dirty="0"/>
              <a:t>This doesn't include bug fixes or the addition of any new functionality. </a:t>
            </a:r>
            <a:endParaRPr lang="en-NZ" dirty="0" smtClean="0"/>
          </a:p>
          <a:p>
            <a:r>
              <a:rPr lang="en-NZ" dirty="0" smtClean="0"/>
              <a:t>You </a:t>
            </a:r>
            <a:r>
              <a:rPr lang="en-NZ" dirty="0"/>
              <a:t>might refactor code that you have written the day before, while it's still fresh in your head, so that it is more readable and reusable when you may potentially look at it two months from now. As the motto says: "refactor early, refactor often."</a:t>
            </a:r>
          </a:p>
          <a:p>
            <a:r>
              <a:rPr lang="en-NZ" dirty="0"/>
              <a:t>You may apply any of the "best practices" of code readability during the refactoring process.</a:t>
            </a:r>
          </a:p>
          <a:p>
            <a:endParaRPr lang="en-US" dirty="0"/>
          </a:p>
        </p:txBody>
      </p:sp>
    </p:spTree>
    <p:extLst>
      <p:ext uri="{BB962C8B-B14F-4D97-AF65-F5344CB8AC3E}">
        <p14:creationId xmlns:p14="http://schemas.microsoft.com/office/powerpoint/2010/main" val="351567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eaLnBrk="1" hangingPunct="1"/>
            <a:fld id="{29966E0E-534C-464A-B32D-A98F4EC6F1CA}" type="slidenum">
              <a:rPr lang="en-US" altLang="en-US">
                <a:solidFill>
                  <a:schemeClr val="tx1"/>
                </a:solidFill>
              </a:rPr>
              <a:pPr eaLnBrk="1" hangingPunct="1"/>
              <a:t>28</a:t>
            </a:fld>
            <a:endParaRPr lang="en-US" altLang="en-US">
              <a:solidFill>
                <a:schemeClr val="tx1"/>
              </a:solidFill>
            </a:endParaRPr>
          </a:p>
        </p:txBody>
      </p:sp>
      <p:sp>
        <p:nvSpPr>
          <p:cNvPr id="43012" name="Rectangle 2"/>
          <p:cNvSpPr>
            <a:spLocks noGrp="1" noChangeArrowheads="1"/>
          </p:cNvSpPr>
          <p:nvPr>
            <p:ph type="title"/>
          </p:nvPr>
        </p:nvSpPr>
        <p:spPr/>
        <p:txBody>
          <a:bodyPr/>
          <a:lstStyle/>
          <a:p>
            <a:pPr eaLnBrk="1" hangingPunct="1"/>
            <a:r>
              <a:rPr lang="en-US" altLang="en-US"/>
              <a:t>Q and A</a:t>
            </a:r>
          </a:p>
        </p:txBody>
      </p:sp>
      <p:sp>
        <p:nvSpPr>
          <p:cNvPr id="43013" name="Rectangle 3"/>
          <p:cNvSpPr>
            <a:spLocks noChangeArrowheads="1"/>
          </p:cNvSpPr>
          <p:nvPr/>
        </p:nvSpPr>
        <p:spPr bwMode="auto">
          <a:xfrm>
            <a:off x="2133600" y="1798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eaLnBrk="1" hangingPunct="1"/>
            <a:endParaRPr lang="en-US" altLang="en-US" sz="900"/>
          </a:p>
        </p:txBody>
      </p:sp>
      <p:sp>
        <p:nvSpPr>
          <p:cNvPr id="7" name="Rectangle 6"/>
          <p:cNvSpPr/>
          <p:nvPr/>
        </p:nvSpPr>
        <p:spPr>
          <a:xfrm>
            <a:off x="1524000" y="1303767"/>
            <a:ext cx="9144000" cy="3939540"/>
          </a:xfrm>
          <a:prstGeom prst="rect">
            <a:avLst/>
          </a:prstGeom>
          <a:noFill/>
        </p:spPr>
        <p:txBody>
          <a:bodyPr>
            <a:spAutoFit/>
          </a:bodyPr>
          <a:lstStyle/>
          <a:p>
            <a:pPr algn="ctr">
              <a:buFontTx/>
              <a:buNone/>
              <a:defRPr/>
            </a:pPr>
            <a:r>
              <a:rPr lang="en-US" sz="25000" b="1" kern="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25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3015" name="Rectangle 3"/>
          <p:cNvSpPr>
            <a:spLocks noChangeArrowheads="1"/>
          </p:cNvSpPr>
          <p:nvPr/>
        </p:nvSpPr>
        <p:spPr bwMode="auto">
          <a:xfrm>
            <a:off x="2133600" y="1798638"/>
            <a:ext cx="82296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bg1"/>
                </a:solidFill>
                <a:latin typeface="Calibri" panose="020F0502020204030204" pitchFamily="34" charset="0"/>
              </a:defRPr>
            </a:lvl1pPr>
            <a:lvl2pPr marL="742950" indent="-285750" eaLnBrk="0" hangingPunct="0">
              <a:defRPr>
                <a:solidFill>
                  <a:schemeClr val="bg1"/>
                </a:solidFill>
                <a:latin typeface="Calibri" panose="020F0502020204030204" pitchFamily="34" charset="0"/>
              </a:defRPr>
            </a:lvl2pPr>
            <a:lvl3pPr marL="1143000" indent="-228600" eaLnBrk="0" hangingPunct="0">
              <a:defRPr>
                <a:solidFill>
                  <a:schemeClr val="bg1"/>
                </a:solidFill>
                <a:latin typeface="Calibri" panose="020F0502020204030204" pitchFamily="34" charset="0"/>
              </a:defRPr>
            </a:lvl3pPr>
            <a:lvl4pPr marL="1600200" indent="-228600" eaLnBrk="0" hangingPunct="0">
              <a:defRPr>
                <a:solidFill>
                  <a:schemeClr val="bg1"/>
                </a:solidFill>
                <a:latin typeface="Calibri" panose="020F0502020204030204" pitchFamily="34" charset="0"/>
              </a:defRPr>
            </a:lvl4pPr>
            <a:lvl5pPr marL="2057400" indent="-228600" eaLnBrk="0" hangingPunct="0">
              <a:defRPr>
                <a:solidFill>
                  <a:schemeClr val="bg1"/>
                </a:solidFill>
                <a:latin typeface="Calibri" panose="020F0502020204030204" pitchFamily="34" charset="0"/>
              </a:defRPr>
            </a:lvl5pPr>
            <a:lvl6pPr marL="2514600" indent="-228600" eaLnBrk="0" fontAlgn="base" hangingPunct="0">
              <a:spcBef>
                <a:spcPct val="20000"/>
              </a:spcBef>
              <a:spcAft>
                <a:spcPct val="0"/>
              </a:spcAft>
              <a:buChar char="•"/>
              <a:defRPr>
                <a:solidFill>
                  <a:schemeClr val="bg1"/>
                </a:solidFill>
                <a:latin typeface="Calibri" panose="020F0502020204030204" pitchFamily="34" charset="0"/>
              </a:defRPr>
            </a:lvl6pPr>
            <a:lvl7pPr marL="2971800" indent="-228600" eaLnBrk="0" fontAlgn="base" hangingPunct="0">
              <a:spcBef>
                <a:spcPct val="20000"/>
              </a:spcBef>
              <a:spcAft>
                <a:spcPct val="0"/>
              </a:spcAft>
              <a:buChar char="•"/>
              <a:defRPr>
                <a:solidFill>
                  <a:schemeClr val="bg1"/>
                </a:solidFill>
                <a:latin typeface="Calibri" panose="020F0502020204030204" pitchFamily="34" charset="0"/>
              </a:defRPr>
            </a:lvl7pPr>
            <a:lvl8pPr marL="3429000" indent="-228600" eaLnBrk="0" fontAlgn="base" hangingPunct="0">
              <a:spcBef>
                <a:spcPct val="20000"/>
              </a:spcBef>
              <a:spcAft>
                <a:spcPct val="0"/>
              </a:spcAft>
              <a:buChar char="•"/>
              <a:defRPr>
                <a:solidFill>
                  <a:schemeClr val="bg1"/>
                </a:solidFill>
                <a:latin typeface="Calibri" panose="020F0502020204030204" pitchFamily="34" charset="0"/>
              </a:defRPr>
            </a:lvl8pPr>
            <a:lvl9pPr marL="3886200" indent="-228600" eaLnBrk="0" fontAlgn="base" hangingPunct="0">
              <a:spcBef>
                <a:spcPct val="20000"/>
              </a:spcBef>
              <a:spcAft>
                <a:spcPct val="0"/>
              </a:spcAft>
              <a:buChar char="•"/>
              <a:defRPr>
                <a:solidFill>
                  <a:schemeClr val="bg1"/>
                </a:solidFill>
                <a:latin typeface="Calibri" panose="020F0502020204030204" pitchFamily="34" charset="0"/>
              </a:defRPr>
            </a:lvl9pPr>
          </a:lstStyle>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r>
              <a:rPr lang="en-US" altLang="en-US" sz="2400" b="1"/>
              <a:t>The important thing is not to stop questioning. - Albert Einstein</a:t>
            </a:r>
          </a:p>
        </p:txBody>
      </p:sp>
    </p:spTree>
    <p:extLst>
      <p:ext uri="{BB962C8B-B14F-4D97-AF65-F5344CB8AC3E}">
        <p14:creationId xmlns:p14="http://schemas.microsoft.com/office/powerpoint/2010/main" val="155080543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274638"/>
            <a:ext cx="8229600" cy="639762"/>
          </a:xfrm>
        </p:spPr>
        <p:txBody>
          <a:bodyPr>
            <a:normAutofit fontScale="90000"/>
          </a:bodyPr>
          <a:lstStyle/>
          <a:p>
            <a:r>
              <a:rPr lang="en-US" altLang="en-US" sz="4000"/>
              <a:t>Coding Practices - Introduction</a:t>
            </a:r>
          </a:p>
        </p:txBody>
      </p:sp>
      <p:sp>
        <p:nvSpPr>
          <p:cNvPr id="4099" name="Rectangle 3"/>
          <p:cNvSpPr>
            <a:spLocks noGrp="1" noChangeArrowheads="1"/>
          </p:cNvSpPr>
          <p:nvPr>
            <p:ph type="body" idx="1"/>
          </p:nvPr>
        </p:nvSpPr>
        <p:spPr>
          <a:xfrm>
            <a:off x="1981200" y="1295401"/>
            <a:ext cx="8229600" cy="4830763"/>
          </a:xfrm>
        </p:spPr>
        <p:txBody>
          <a:bodyPr>
            <a:normAutofit lnSpcReduction="10000"/>
          </a:bodyPr>
          <a:lstStyle/>
          <a:p>
            <a:pPr>
              <a:lnSpc>
                <a:spcPct val="90000"/>
              </a:lnSpc>
            </a:pPr>
            <a:r>
              <a:rPr lang="en-US" altLang="en-US" sz="2800"/>
              <a:t>In a mobile phone, can you insert sim card wrongly? You cannot. Because the sim card design is like that. So the highest level maturity is not to give an opportunity to make mistakes</a:t>
            </a:r>
          </a:p>
          <a:p>
            <a:pPr>
              <a:lnSpc>
                <a:spcPct val="90000"/>
              </a:lnSpc>
            </a:pPr>
            <a:endParaRPr lang="en-US" altLang="en-US" sz="2800"/>
          </a:p>
          <a:p>
            <a:pPr>
              <a:lnSpc>
                <a:spcPct val="90000"/>
              </a:lnSpc>
            </a:pPr>
            <a:r>
              <a:rPr lang="en-US" altLang="en-US" sz="2800"/>
              <a:t>As a kid, you were asked and helped to brush the teeth. It was tough to brush teeth.</a:t>
            </a:r>
          </a:p>
          <a:p>
            <a:pPr>
              <a:lnSpc>
                <a:spcPct val="90000"/>
              </a:lnSpc>
            </a:pPr>
            <a:r>
              <a:rPr lang="en-US" altLang="en-US" sz="2800"/>
              <a:t>One fine morning, you start brushing teeth by yourselves.</a:t>
            </a:r>
          </a:p>
          <a:p>
            <a:pPr>
              <a:lnSpc>
                <a:spcPct val="90000"/>
              </a:lnSpc>
            </a:pPr>
            <a:r>
              <a:rPr lang="en-US" altLang="en-US" sz="2800"/>
              <a:t>Then it has become a habit. You need not be told to do brushing by anyone.</a:t>
            </a:r>
          </a:p>
          <a:p>
            <a:pPr>
              <a:lnSpc>
                <a:spcPct val="90000"/>
              </a:lnSpc>
            </a:pPr>
            <a:endParaRPr lang="en-US" altLang="en-US" sz="2800"/>
          </a:p>
        </p:txBody>
      </p:sp>
    </p:spTree>
    <p:extLst>
      <p:ext uri="{BB962C8B-B14F-4D97-AF65-F5344CB8AC3E}">
        <p14:creationId xmlns:p14="http://schemas.microsoft.com/office/powerpoint/2010/main" val="239687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NZ" b="1" dirty="0"/>
              <a:t>Coding best practices</a:t>
            </a:r>
            <a:r>
              <a:rPr lang="en-NZ" dirty="0"/>
              <a:t> are a set of informal rules that the software development community has learned over time which can help improve the quality of </a:t>
            </a:r>
            <a:r>
              <a:rPr lang="en-NZ" dirty="0" smtClean="0"/>
              <a:t>software</a:t>
            </a:r>
          </a:p>
          <a:p>
            <a:r>
              <a:rPr lang="en-NZ" dirty="0" smtClean="0"/>
              <a:t>Software </a:t>
            </a:r>
            <a:r>
              <a:rPr lang="en-NZ" dirty="0"/>
              <a:t>programmers are highly recommended to follow these guidelines to help improve the readability of their source code and make software maintenance easier.</a:t>
            </a:r>
            <a:endParaRPr lang="en-US" dirty="0"/>
          </a:p>
        </p:txBody>
      </p:sp>
    </p:spTree>
    <p:extLst>
      <p:ext uri="{BB962C8B-B14F-4D97-AF65-F5344CB8AC3E}">
        <p14:creationId xmlns:p14="http://schemas.microsoft.com/office/powerpoint/2010/main" val="866698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913774" y="914400"/>
            <a:ext cx="10363826" cy="4876799"/>
          </a:xfrm>
        </p:spPr>
        <p:txBody>
          <a:bodyPr>
            <a:normAutofit/>
          </a:bodyPr>
          <a:lstStyle/>
          <a:p>
            <a:endParaRPr lang="en-NZ" dirty="0" smtClean="0"/>
          </a:p>
          <a:p>
            <a:r>
              <a:rPr lang="en-NZ" dirty="0" smtClean="0"/>
              <a:t>Reducing </a:t>
            </a:r>
            <a:r>
              <a:rPr lang="en-NZ" dirty="0"/>
              <a:t>the cost of software maintenance is the most often cited reason for following coding conventions. In their introduction to code conventions for the Java programming language, Sun Microsystems provides the following </a:t>
            </a:r>
            <a:r>
              <a:rPr lang="en-NZ" dirty="0" smtClean="0"/>
              <a:t>rationale</a:t>
            </a:r>
            <a:endParaRPr lang="en-NZ" dirty="0"/>
          </a:p>
          <a:p>
            <a:pPr marL="45720" indent="0">
              <a:buNone/>
            </a:pPr>
            <a:endParaRPr lang="en-NZ" dirty="0"/>
          </a:p>
          <a:p>
            <a:pPr lvl="1"/>
            <a:r>
              <a:rPr lang="en-NZ" dirty="0" smtClean="0"/>
              <a:t>40</a:t>
            </a:r>
            <a:r>
              <a:rPr lang="en-NZ" dirty="0"/>
              <a:t>%–80% of the lifetime cost of a piece of software goes to maintenance</a:t>
            </a:r>
            <a:r>
              <a:rPr lang="en-NZ" dirty="0" smtClean="0"/>
              <a:t>.</a:t>
            </a:r>
            <a:endParaRPr lang="en-NZ" dirty="0"/>
          </a:p>
          <a:p>
            <a:pPr lvl="1"/>
            <a:r>
              <a:rPr lang="en-NZ" dirty="0"/>
              <a:t>Hardly any software is maintained for its whole life by the original author.</a:t>
            </a:r>
          </a:p>
          <a:p>
            <a:pPr lvl="1"/>
            <a:r>
              <a:rPr lang="en-NZ" dirty="0"/>
              <a:t>Code conventions improve the readability of the software, allowing engineers to understand new code more quickly and thoroughly.</a:t>
            </a:r>
          </a:p>
          <a:p>
            <a:pPr lvl="1"/>
            <a:r>
              <a:rPr lang="en-NZ" dirty="0"/>
              <a:t>If you ship your source code as a product, you need to make sure it is as well packaged and clean as any other product you create.</a:t>
            </a:r>
            <a:endParaRPr lang="en-US" dirty="0"/>
          </a:p>
        </p:txBody>
      </p:sp>
    </p:spTree>
    <p:extLst>
      <p:ext uri="{BB962C8B-B14F-4D97-AF65-F5344CB8AC3E}">
        <p14:creationId xmlns:p14="http://schemas.microsoft.com/office/powerpoint/2010/main" val="1780129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a:t>
            </a:r>
            <a:endParaRPr lang="en-US" dirty="0"/>
          </a:p>
        </p:txBody>
      </p:sp>
      <p:sp>
        <p:nvSpPr>
          <p:cNvPr id="3" name="Content Placeholder 2"/>
          <p:cNvSpPr>
            <a:spLocks noGrp="1"/>
          </p:cNvSpPr>
          <p:nvPr>
            <p:ph sz="quarter" idx="13"/>
          </p:nvPr>
        </p:nvSpPr>
        <p:spPr>
          <a:xfrm>
            <a:off x="913773" y="1703540"/>
            <a:ext cx="9645667" cy="4087659"/>
          </a:xfrm>
        </p:spPr>
        <p:txBody>
          <a:bodyPr/>
          <a:lstStyle/>
          <a:p>
            <a:r>
              <a:rPr lang="en-NZ" dirty="0"/>
              <a:t>In computer programming, a </a:t>
            </a:r>
            <a:r>
              <a:rPr lang="en-NZ" b="1" dirty="0"/>
              <a:t>comment</a:t>
            </a:r>
            <a:r>
              <a:rPr lang="en-NZ" dirty="0"/>
              <a:t> is a programmer-readable explanation or </a:t>
            </a:r>
            <a:r>
              <a:rPr lang="en-NZ" i="1" dirty="0" smtClean="0"/>
              <a:t>annotation in</a:t>
            </a:r>
            <a:r>
              <a:rPr lang="en-NZ" dirty="0" smtClean="0"/>
              <a:t> </a:t>
            </a:r>
            <a:r>
              <a:rPr lang="en-NZ" dirty="0"/>
              <a:t>the source code of a computer program. They are added with the purpose of making the source code easier for humans to understand, and are generally ignored by compilers and interpreters</a:t>
            </a:r>
            <a:r>
              <a:rPr lang="en-NZ" dirty="0" smtClean="0"/>
              <a:t>.</a:t>
            </a:r>
          </a:p>
          <a:p>
            <a:r>
              <a:rPr lang="en-NZ" dirty="0"/>
              <a:t>Comments can be used to summarize code or to explain the programmer's intent. </a:t>
            </a:r>
            <a:endParaRPr lang="en-NZ" dirty="0" smtClean="0"/>
          </a:p>
          <a:p>
            <a:r>
              <a:rPr lang="en-NZ" dirty="0" smtClean="0"/>
              <a:t>According </a:t>
            </a:r>
            <a:r>
              <a:rPr lang="en-NZ" dirty="0"/>
              <a:t>to this school of thought, restating the code in plain English is considered superfluous; the need to re-explain code may be a sign that it is too complex and should be rewritten, or that the naming is bad.</a:t>
            </a:r>
            <a:endParaRPr lang="en-US" dirty="0"/>
          </a:p>
        </p:txBody>
      </p:sp>
    </p:spTree>
    <p:extLst>
      <p:ext uri="{BB962C8B-B14F-4D97-AF65-F5344CB8AC3E}">
        <p14:creationId xmlns:p14="http://schemas.microsoft.com/office/powerpoint/2010/main" val="1127609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913774" y="866274"/>
            <a:ext cx="10363826" cy="4924925"/>
          </a:xfrm>
        </p:spPr>
        <p:txBody>
          <a:bodyPr>
            <a:normAutofit/>
          </a:bodyPr>
          <a:lstStyle/>
          <a:p>
            <a:pPr fontAlgn="base"/>
            <a:r>
              <a:rPr lang="en-NZ" dirty="0"/>
              <a:t>In the early days of computing, one commenting practice was to leave a brief description of the following:</a:t>
            </a:r>
          </a:p>
          <a:p>
            <a:pPr fontAlgn="base"/>
            <a:r>
              <a:rPr lang="en-NZ" dirty="0"/>
              <a:t>Name of the module</a:t>
            </a:r>
          </a:p>
          <a:p>
            <a:pPr fontAlgn="base"/>
            <a:r>
              <a:rPr lang="en-NZ" dirty="0"/>
              <a:t>Purpose of the Module</a:t>
            </a:r>
          </a:p>
          <a:p>
            <a:pPr fontAlgn="base"/>
            <a:r>
              <a:rPr lang="en-NZ" dirty="0"/>
              <a:t>Description of the Module</a:t>
            </a:r>
          </a:p>
          <a:p>
            <a:pPr fontAlgn="base"/>
            <a:r>
              <a:rPr lang="en-NZ" dirty="0"/>
              <a:t>Original Author</a:t>
            </a:r>
          </a:p>
          <a:p>
            <a:pPr fontAlgn="base"/>
            <a:r>
              <a:rPr lang="en-NZ" dirty="0"/>
              <a:t>Modifications</a:t>
            </a:r>
          </a:p>
          <a:p>
            <a:pPr fontAlgn="base"/>
            <a:r>
              <a:rPr lang="en-NZ" dirty="0"/>
              <a:t>Authors who modified code with a description on why it was modified</a:t>
            </a:r>
            <a:r>
              <a:rPr lang="en-NZ" dirty="0" smtClean="0"/>
              <a:t>.</a:t>
            </a:r>
          </a:p>
          <a:p>
            <a:pPr marL="45720" indent="0" fontAlgn="base">
              <a:buNone/>
            </a:pPr>
            <a:r>
              <a:rPr lang="en-NZ" dirty="0"/>
              <a:t>The "description of the module" should be as brief as possible but without sacrificing clarity and comprehensiveness.</a:t>
            </a:r>
          </a:p>
          <a:p>
            <a:endParaRPr lang="en-US" dirty="0"/>
          </a:p>
        </p:txBody>
      </p:sp>
    </p:spTree>
    <p:extLst>
      <p:ext uri="{BB962C8B-B14F-4D97-AF65-F5344CB8AC3E}">
        <p14:creationId xmlns:p14="http://schemas.microsoft.com/office/powerpoint/2010/main" val="3978629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274638"/>
            <a:ext cx="8229600" cy="563562"/>
          </a:xfrm>
        </p:spPr>
        <p:txBody>
          <a:bodyPr>
            <a:normAutofit fontScale="90000"/>
          </a:bodyPr>
          <a:lstStyle/>
          <a:p>
            <a:endParaRPr lang="en-US" altLang="en-US" sz="4000" dirty="0"/>
          </a:p>
        </p:txBody>
      </p:sp>
      <p:sp>
        <p:nvSpPr>
          <p:cNvPr id="5123" name="Rectangle 3"/>
          <p:cNvSpPr>
            <a:spLocks noGrp="1" noChangeArrowheads="1"/>
          </p:cNvSpPr>
          <p:nvPr>
            <p:ph type="body" idx="1"/>
          </p:nvPr>
        </p:nvSpPr>
        <p:spPr>
          <a:xfrm>
            <a:off x="1981200" y="1066801"/>
            <a:ext cx="8229600" cy="5059363"/>
          </a:xfrm>
        </p:spPr>
        <p:txBody>
          <a:bodyPr>
            <a:normAutofit lnSpcReduction="10000"/>
          </a:bodyPr>
          <a:lstStyle/>
          <a:p>
            <a:pPr>
              <a:lnSpc>
                <a:spcPct val="80000"/>
              </a:lnSpc>
            </a:pPr>
            <a:r>
              <a:rPr lang="en-US" altLang="en-US" sz="1200" dirty="0"/>
              <a:t>Commenting is necessary for maintaining any program</a:t>
            </a:r>
          </a:p>
          <a:p>
            <a:pPr>
              <a:lnSpc>
                <a:spcPct val="80000"/>
              </a:lnSpc>
            </a:pPr>
            <a:r>
              <a:rPr lang="en-US" altLang="en-US" sz="1200" dirty="0"/>
              <a:t>Without commenting, the program is not complete</a:t>
            </a:r>
          </a:p>
          <a:p>
            <a:pPr>
              <a:lnSpc>
                <a:spcPct val="80000"/>
              </a:lnSpc>
            </a:pPr>
            <a:r>
              <a:rPr lang="en-US" altLang="en-US" sz="1200" dirty="0"/>
              <a:t>Do not assume that the other person who reads this program will understand it clearly</a:t>
            </a:r>
          </a:p>
          <a:p>
            <a:pPr>
              <a:lnSpc>
                <a:spcPct val="80000"/>
              </a:lnSpc>
            </a:pPr>
            <a:r>
              <a:rPr lang="en-US" altLang="en-US" sz="1200" dirty="0"/>
              <a:t>If commenting is not done at the beginning, it is forgotten.</a:t>
            </a:r>
          </a:p>
          <a:p>
            <a:pPr>
              <a:lnSpc>
                <a:spcPct val="80000"/>
              </a:lnSpc>
            </a:pPr>
            <a:r>
              <a:rPr lang="en-US" altLang="en-US" sz="1200" dirty="0" smtClean="0"/>
              <a:t>Program </a:t>
            </a:r>
            <a:r>
              <a:rPr lang="en-US" altLang="en-US" sz="1200" dirty="0"/>
              <a:t>- a physical file – you need to comment the following at the top.</a:t>
            </a:r>
          </a:p>
          <a:p>
            <a:pPr lvl="1">
              <a:lnSpc>
                <a:spcPct val="80000"/>
              </a:lnSpc>
            </a:pPr>
            <a:r>
              <a:rPr lang="en-US" altLang="en-US" sz="1000" dirty="0"/>
              <a:t>	at the top of the program - header comment</a:t>
            </a:r>
          </a:p>
          <a:p>
            <a:pPr lvl="1">
              <a:lnSpc>
                <a:spcPct val="80000"/>
              </a:lnSpc>
            </a:pPr>
            <a:r>
              <a:rPr lang="en-US" altLang="en-US" sz="1000" dirty="0"/>
              <a:t>	what the program achieves</a:t>
            </a:r>
          </a:p>
          <a:p>
            <a:pPr lvl="1">
              <a:lnSpc>
                <a:spcPct val="80000"/>
              </a:lnSpc>
            </a:pPr>
            <a:r>
              <a:rPr lang="en-US" altLang="en-US" sz="1000" dirty="0"/>
              <a:t>	who coded on what day</a:t>
            </a:r>
          </a:p>
          <a:p>
            <a:pPr>
              <a:lnSpc>
                <a:spcPct val="80000"/>
              </a:lnSpc>
            </a:pPr>
            <a:r>
              <a:rPr lang="en-US" altLang="en-US" sz="1200" dirty="0" smtClean="0"/>
              <a:t>Classes</a:t>
            </a:r>
            <a:endParaRPr lang="en-US" altLang="en-US" sz="1200" dirty="0"/>
          </a:p>
          <a:p>
            <a:pPr lvl="1">
              <a:lnSpc>
                <a:spcPct val="80000"/>
              </a:lnSpc>
            </a:pPr>
            <a:r>
              <a:rPr lang="en-US" altLang="en-US" sz="1000" dirty="0"/>
              <a:t>	Comment at the beginning of the class about what the class does</a:t>
            </a:r>
          </a:p>
          <a:p>
            <a:pPr lvl="1">
              <a:lnSpc>
                <a:spcPct val="80000"/>
              </a:lnSpc>
            </a:pPr>
            <a:r>
              <a:rPr lang="en-US" altLang="en-US" sz="1000" dirty="0"/>
              <a:t>	class Employee</a:t>
            </a:r>
          </a:p>
          <a:p>
            <a:pPr lvl="1">
              <a:lnSpc>
                <a:spcPct val="80000"/>
              </a:lnSpc>
            </a:pPr>
            <a:r>
              <a:rPr lang="en-US" altLang="en-US" sz="1000" dirty="0"/>
              <a:t>	// this class is used to manage all information</a:t>
            </a:r>
          </a:p>
          <a:p>
            <a:pPr lvl="1">
              <a:lnSpc>
                <a:spcPct val="80000"/>
              </a:lnSpc>
            </a:pPr>
            <a:r>
              <a:rPr lang="en-US" altLang="en-US" sz="1000" dirty="0"/>
              <a:t>	// about employees and retrieve specific data</a:t>
            </a:r>
          </a:p>
          <a:p>
            <a:pPr>
              <a:lnSpc>
                <a:spcPct val="80000"/>
              </a:lnSpc>
            </a:pPr>
            <a:r>
              <a:rPr lang="en-US" altLang="en-US" sz="1200" dirty="0" smtClean="0"/>
              <a:t>Methods </a:t>
            </a:r>
            <a:r>
              <a:rPr lang="en-US" altLang="en-US" sz="1200" dirty="0"/>
              <a:t>within classes</a:t>
            </a:r>
          </a:p>
          <a:p>
            <a:pPr lvl="1">
              <a:lnSpc>
                <a:spcPct val="80000"/>
              </a:lnSpc>
            </a:pPr>
            <a:r>
              <a:rPr lang="en-US" altLang="en-US" sz="1000" dirty="0"/>
              <a:t>	what this method/function/procedure does</a:t>
            </a:r>
          </a:p>
          <a:p>
            <a:pPr lvl="1">
              <a:lnSpc>
                <a:spcPct val="80000"/>
              </a:lnSpc>
            </a:pPr>
            <a:r>
              <a:rPr lang="en-US" altLang="en-US" sz="1000" dirty="0"/>
              <a:t>	what are the parameters and their purpose</a:t>
            </a:r>
          </a:p>
          <a:p>
            <a:pPr lvl="1">
              <a:lnSpc>
                <a:spcPct val="80000"/>
              </a:lnSpc>
            </a:pPr>
            <a:r>
              <a:rPr lang="en-US" altLang="en-US" sz="1000" dirty="0"/>
              <a:t>	what are the return values</a:t>
            </a:r>
          </a:p>
          <a:p>
            <a:pPr>
              <a:lnSpc>
                <a:spcPct val="80000"/>
              </a:lnSpc>
            </a:pPr>
            <a:r>
              <a:rPr lang="en-US" altLang="en-US" sz="1200" dirty="0" smtClean="0"/>
              <a:t>Comment </a:t>
            </a:r>
            <a:r>
              <a:rPr lang="en-US" altLang="en-US" sz="1200" dirty="0"/>
              <a:t>before every loop. </a:t>
            </a:r>
          </a:p>
          <a:p>
            <a:pPr>
              <a:lnSpc>
                <a:spcPct val="80000"/>
              </a:lnSpc>
            </a:pPr>
            <a:r>
              <a:rPr lang="en-US" altLang="en-US" sz="1200" dirty="0" smtClean="0"/>
              <a:t>Comment </a:t>
            </a:r>
            <a:r>
              <a:rPr lang="en-US" altLang="en-US" sz="1200" dirty="0"/>
              <a:t>before every file or database operation</a:t>
            </a:r>
          </a:p>
          <a:p>
            <a:pPr>
              <a:lnSpc>
                <a:spcPct val="80000"/>
              </a:lnSpc>
            </a:pPr>
            <a:r>
              <a:rPr lang="en-US" altLang="en-US" sz="1200" dirty="0" smtClean="0"/>
              <a:t>Comment </a:t>
            </a:r>
            <a:r>
              <a:rPr lang="en-US" altLang="en-US" sz="1200" dirty="0"/>
              <a:t>before every if condition</a:t>
            </a:r>
          </a:p>
        </p:txBody>
      </p:sp>
    </p:spTree>
    <p:extLst>
      <p:ext uri="{BB962C8B-B14F-4D97-AF65-F5344CB8AC3E}">
        <p14:creationId xmlns:p14="http://schemas.microsoft.com/office/powerpoint/2010/main" val="236535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74638"/>
            <a:ext cx="8229600" cy="639762"/>
          </a:xfrm>
        </p:spPr>
        <p:txBody>
          <a:bodyPr>
            <a:normAutofit fontScale="90000"/>
          </a:bodyPr>
          <a:lstStyle/>
          <a:p>
            <a:r>
              <a:rPr lang="en-US" altLang="en-US" sz="4000"/>
              <a:t>Commenting</a:t>
            </a:r>
          </a:p>
        </p:txBody>
      </p:sp>
      <p:sp>
        <p:nvSpPr>
          <p:cNvPr id="6147" name="Rectangle 3"/>
          <p:cNvSpPr>
            <a:spLocks noGrp="1" noChangeArrowheads="1"/>
          </p:cNvSpPr>
          <p:nvPr>
            <p:ph type="body" idx="1"/>
          </p:nvPr>
        </p:nvSpPr>
        <p:spPr>
          <a:xfrm>
            <a:off x="1981200" y="1143001"/>
            <a:ext cx="8229600" cy="4983163"/>
          </a:xfrm>
        </p:spPr>
        <p:txBody>
          <a:bodyPr/>
          <a:lstStyle/>
          <a:p>
            <a:r>
              <a:rPr lang="en-US" altLang="en-US"/>
              <a:t>If you are team leader,	if your team member comes with a code, that does not have these comments – what will you do?</a:t>
            </a:r>
          </a:p>
          <a:p>
            <a:r>
              <a:rPr lang="en-US" altLang="en-US"/>
              <a:t>You take over a program for maintenance from another person, and that program has no comments – what will you do?</a:t>
            </a:r>
          </a:p>
          <a:p>
            <a:r>
              <a:rPr lang="en-US" altLang="en-US"/>
              <a:t>Your company hands over a project to client. Programs do not have comments. What the client will say?</a:t>
            </a:r>
          </a:p>
        </p:txBody>
      </p:sp>
    </p:spTree>
    <p:extLst>
      <p:ext uri="{BB962C8B-B14F-4D97-AF65-F5344CB8AC3E}">
        <p14:creationId xmlns:p14="http://schemas.microsoft.com/office/powerpoint/2010/main" val="798484233"/>
      </p:ext>
    </p:extLst>
  </p:cSld>
  <p:clrMapOvr>
    <a:masterClrMapping/>
  </p:clrMapOvr>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222</TotalTime>
  <Words>1396</Words>
  <Application>Microsoft Office PowerPoint</Application>
  <PresentationFormat>Widescreen</PresentationFormat>
  <Paragraphs>174</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Corbel</vt:lpstr>
      <vt:lpstr>Basis</vt:lpstr>
      <vt:lpstr>Best coding conventions</vt:lpstr>
      <vt:lpstr>Best Practices in Coding</vt:lpstr>
      <vt:lpstr>Coding Practices - Introduction</vt:lpstr>
      <vt:lpstr>PowerPoint Presentation</vt:lpstr>
      <vt:lpstr>PowerPoint Presentation</vt:lpstr>
      <vt:lpstr>Commenting</vt:lpstr>
      <vt:lpstr>PowerPoint Presentation</vt:lpstr>
      <vt:lpstr>PowerPoint Presentation</vt:lpstr>
      <vt:lpstr>Commenting</vt:lpstr>
      <vt:lpstr>PowerPoint Presentation</vt:lpstr>
      <vt:lpstr>PowerPoint Presentation</vt:lpstr>
      <vt:lpstr>Things to Avoid </vt:lpstr>
      <vt:lpstr>Naming conventions</vt:lpstr>
      <vt:lpstr>PowerPoint Presentation</vt:lpstr>
      <vt:lpstr>PowerPoint Presentation</vt:lpstr>
      <vt:lpstr>PowerPoint Presentation</vt:lpstr>
      <vt:lpstr>Keep the code simple</vt:lpstr>
      <vt:lpstr>Code Grouping </vt:lpstr>
      <vt:lpstr>Avoid Deep Nesting  Too many levels of nesting can make code harder to read and follow.</vt:lpstr>
      <vt:lpstr>Indentation, spacing and comments</vt:lpstr>
      <vt:lpstr>Indentation, spacing and comments – Contd..</vt:lpstr>
      <vt:lpstr>Consistent Indentation </vt:lpstr>
      <vt:lpstr>Limit Line Length</vt:lpstr>
      <vt:lpstr>Consistent Temporary Names</vt:lpstr>
      <vt:lpstr>Capitalize SQL Special Words </vt:lpstr>
      <vt:lpstr>Separation of Code and Data </vt:lpstr>
      <vt:lpstr>Code Refactoring </vt:lpstr>
      <vt:lpstr>Q and A</vt:lpstr>
    </vt:vector>
  </TitlesOfParts>
  <Company>ATC New Zealand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coding conventions</dc:title>
  <dc:creator>Dipti Kartikeya</dc:creator>
  <cp:lastModifiedBy>Dipti Kartikeya</cp:lastModifiedBy>
  <cp:revision>17</cp:revision>
  <dcterms:created xsi:type="dcterms:W3CDTF">2019-05-30T21:07:15Z</dcterms:created>
  <dcterms:modified xsi:type="dcterms:W3CDTF">2019-06-07T03:32:20Z</dcterms:modified>
</cp:coreProperties>
</file>