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8" r:id="rId1"/>
  </p:sldMasterIdLst>
  <p:sldIdLst>
    <p:sldId id="256" r:id="rId2"/>
    <p:sldId id="266" r:id="rId3"/>
    <p:sldId id="259" r:id="rId4"/>
    <p:sldId id="258" r:id="rId5"/>
    <p:sldId id="260" r:id="rId6"/>
    <p:sldId id="261" r:id="rId7"/>
    <p:sldId id="262" r:id="rId8"/>
    <p:sldId id="263" r:id="rId9"/>
    <p:sldId id="264" r:id="rId10"/>
    <p:sldId id="280" r:id="rId11"/>
    <p:sldId id="265" r:id="rId12"/>
    <p:sldId id="281" r:id="rId13"/>
    <p:sldId id="267" r:id="rId14"/>
    <p:sldId id="282" r:id="rId15"/>
    <p:sldId id="283" r:id="rId16"/>
    <p:sldId id="284" r:id="rId17"/>
    <p:sldId id="285" r:id="rId18"/>
    <p:sldId id="286" r:id="rId19"/>
    <p:sldId id="287" r:id="rId20"/>
    <p:sldId id="273" r:id="rId21"/>
    <p:sldId id="278" r:id="rId22"/>
    <p:sldId id="270" r:id="rId23"/>
    <p:sldId id="271" r:id="rId24"/>
    <p:sldId id="272" r:id="rId25"/>
    <p:sldId id="274" r:id="rId26"/>
    <p:sldId id="279" r:id="rId27"/>
    <p:sldId id="288" r:id="rId28"/>
    <p:sldId id="289" r:id="rId29"/>
    <p:sldId id="290" r:id="rId30"/>
    <p:sldId id="291" r:id="rId31"/>
    <p:sldId id="292" r:id="rId32"/>
    <p:sldId id="293" r:id="rId33"/>
    <p:sldId id="294" r:id="rId34"/>
    <p:sldId id="295" r:id="rId35"/>
    <p:sldId id="296" r:id="rId36"/>
    <p:sldId id="298" r:id="rId37"/>
    <p:sldId id="299" r:id="rId38"/>
    <p:sldId id="297" r:id="rId39"/>
    <p:sldId id="275" r:id="rId40"/>
    <p:sldId id="300" r:id="rId41"/>
    <p:sldId id="276" r:id="rId42"/>
    <p:sldId id="277" r:id="rId43"/>
    <p:sldId id="301" r:id="rId44"/>
    <p:sldId id="26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197742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8725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7365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5502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7683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8077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1758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238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970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876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792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8420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8880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777823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84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4/23/2019</a:t>
            </a:fld>
            <a:endParaRPr lang="en-US" dirty="0"/>
          </a:p>
        </p:txBody>
      </p:sp>
    </p:spTree>
    <p:extLst>
      <p:ext uri="{BB962C8B-B14F-4D97-AF65-F5344CB8AC3E}">
        <p14:creationId xmlns:p14="http://schemas.microsoft.com/office/powerpoint/2010/main" val="2650950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9731865"/>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fewire.com/using-import-in-css-3464234" TargetMode="External"/><Relationship Id="rId2" Type="http://schemas.openxmlformats.org/officeDocument/2006/relationships/hyperlink" Target="https://www.w3schools.com/cssref/pr_charset_rule.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w3schools.com/css/css_intro.as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bitdegree.org/learn/css-display#display-inline-block-metho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bitdegree.org/learn/css-basics" TargetMode="External"/><Relationship Id="rId2" Type="http://schemas.openxmlformats.org/officeDocument/2006/relationships/hyperlink" Target="https://www.lifewire.com/learn-how-css-4160699"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evelopers.google.com/fonts/docs/getting_starte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241940"/>
            <a:ext cx="7766936" cy="1646302"/>
          </a:xfrm>
        </p:spPr>
        <p:txBody>
          <a:bodyPr>
            <a:normAutofit/>
          </a:bodyPr>
          <a:lstStyle/>
          <a:p>
            <a:pPr algn="ctr"/>
            <a:r>
              <a:rPr lang="en-US" b="1" dirty="0">
                <a:solidFill>
                  <a:schemeClr val="tx1"/>
                </a:solidFill>
              </a:rPr>
              <a:t>C</a:t>
            </a:r>
            <a:r>
              <a:rPr lang="en-US" dirty="0">
                <a:solidFill>
                  <a:schemeClr val="tx1"/>
                </a:solidFill>
              </a:rPr>
              <a:t>ascading </a:t>
            </a:r>
            <a:r>
              <a:rPr lang="en-US" b="1" dirty="0">
                <a:solidFill>
                  <a:schemeClr val="tx1"/>
                </a:solidFill>
              </a:rPr>
              <a:t>S</a:t>
            </a:r>
            <a:r>
              <a:rPr lang="en-US" dirty="0">
                <a:solidFill>
                  <a:schemeClr val="tx1"/>
                </a:solidFill>
              </a:rPr>
              <a:t>tyle </a:t>
            </a:r>
            <a:r>
              <a:rPr lang="en-US" b="1" dirty="0">
                <a:solidFill>
                  <a:schemeClr val="tx1"/>
                </a:solidFill>
              </a:rPr>
              <a:t>S</a:t>
            </a:r>
            <a:r>
              <a:rPr lang="en-US" dirty="0">
                <a:solidFill>
                  <a:schemeClr val="tx1"/>
                </a:solidFill>
              </a:rPr>
              <a:t>heets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89828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1270000"/>
            <a:ext cx="4456369" cy="3226525"/>
          </a:xfrm>
          <a:solidFill>
            <a:schemeClr val="accent1">
              <a:lumMod val="60000"/>
              <a:lumOff val="40000"/>
            </a:schemeClr>
          </a:solidFill>
        </p:spPr>
        <p:txBody>
          <a:bodyPr>
            <a:normAutofit/>
          </a:bodyPr>
          <a:lstStyle/>
          <a:p>
            <a:pPr marL="0" indent="0">
              <a:buNone/>
            </a:pPr>
            <a:r>
              <a:rPr lang="fr-FR" dirty="0" err="1" smtClean="0">
                <a:solidFill>
                  <a:srgbClr val="FF0000"/>
                </a:solidFill>
              </a:rPr>
              <a:t>What</a:t>
            </a:r>
            <a:r>
              <a:rPr lang="fr-FR" dirty="0" smtClean="0">
                <a:solidFill>
                  <a:srgbClr val="FF0000"/>
                </a:solidFill>
              </a:rPr>
              <a:t> </a:t>
            </a:r>
            <a:r>
              <a:rPr lang="fr-FR" dirty="0" err="1" smtClean="0">
                <a:solidFill>
                  <a:srgbClr val="FF0000"/>
                </a:solidFill>
              </a:rPr>
              <a:t>would</a:t>
            </a:r>
            <a:r>
              <a:rPr lang="fr-FR" dirty="0" smtClean="0">
                <a:solidFill>
                  <a:srgbClr val="FF0000"/>
                </a:solidFill>
              </a:rPr>
              <a:t> </a:t>
            </a:r>
            <a:r>
              <a:rPr lang="fr-FR" dirty="0" err="1" smtClean="0">
                <a:solidFill>
                  <a:srgbClr val="FF0000"/>
                </a:solidFill>
              </a:rPr>
              <a:t>be</a:t>
            </a:r>
            <a:r>
              <a:rPr lang="fr-FR" dirty="0" smtClean="0">
                <a:solidFill>
                  <a:srgbClr val="FF0000"/>
                </a:solidFill>
              </a:rPr>
              <a:t> the font-size</a:t>
            </a:r>
          </a:p>
          <a:p>
            <a:pPr marL="0" indent="0">
              <a:buNone/>
            </a:pPr>
            <a:r>
              <a:rPr lang="fr-FR" dirty="0" smtClean="0"/>
              <a:t>p </a:t>
            </a:r>
            <a:r>
              <a:rPr lang="fr-FR" dirty="0"/>
              <a:t>{</a:t>
            </a:r>
          </a:p>
          <a:p>
            <a:pPr marL="0" indent="0">
              <a:buNone/>
            </a:pPr>
            <a:r>
              <a:rPr lang="fr-FR" dirty="0"/>
              <a:t>   font-size: 20px;</a:t>
            </a:r>
          </a:p>
          <a:p>
            <a:pPr marL="0" indent="0">
              <a:buNone/>
            </a:pPr>
            <a:r>
              <a:rPr lang="fr-FR" dirty="0"/>
              <a:t>}</a:t>
            </a:r>
          </a:p>
          <a:p>
            <a:pPr marL="0" indent="0">
              <a:buNone/>
            </a:pPr>
            <a:endParaRPr lang="fr-FR" dirty="0"/>
          </a:p>
          <a:p>
            <a:pPr marL="0" indent="0">
              <a:buNone/>
            </a:pPr>
            <a:r>
              <a:rPr lang="fr-FR" dirty="0"/>
              <a:t>p {</a:t>
            </a:r>
          </a:p>
          <a:p>
            <a:pPr marL="0" indent="0">
              <a:buNone/>
            </a:pPr>
            <a:r>
              <a:rPr lang="fr-FR" dirty="0"/>
              <a:t>   font-size: 30px;</a:t>
            </a:r>
          </a:p>
          <a:p>
            <a:pPr marL="0" indent="0">
              <a:buNone/>
            </a:pPr>
            <a:r>
              <a:rPr lang="fr-FR" dirty="0"/>
              <a:t>}</a:t>
            </a:r>
          </a:p>
          <a:p>
            <a:endParaRPr lang="en-US" dirty="0"/>
          </a:p>
        </p:txBody>
      </p:sp>
      <p:sp>
        <p:nvSpPr>
          <p:cNvPr id="4" name="TextBox 3"/>
          <p:cNvSpPr txBox="1"/>
          <p:nvPr/>
        </p:nvSpPr>
        <p:spPr>
          <a:xfrm>
            <a:off x="5995852" y="1270000"/>
            <a:ext cx="4402182" cy="3139321"/>
          </a:xfrm>
          <a:prstGeom prst="rect">
            <a:avLst/>
          </a:prstGeom>
          <a:solidFill>
            <a:srgbClr val="FFFFB3"/>
          </a:solidFill>
        </p:spPr>
        <p:txBody>
          <a:bodyPr wrap="square" rtlCol="0">
            <a:spAutoFit/>
          </a:bodyPr>
          <a:lstStyle/>
          <a:p>
            <a:r>
              <a:rPr lang="fr-FR" dirty="0" err="1">
                <a:solidFill>
                  <a:srgbClr val="FF0000"/>
                </a:solidFill>
              </a:rPr>
              <a:t>What</a:t>
            </a:r>
            <a:r>
              <a:rPr lang="fr-FR" dirty="0">
                <a:solidFill>
                  <a:srgbClr val="FF0000"/>
                </a:solidFill>
              </a:rPr>
              <a:t> </a:t>
            </a:r>
            <a:r>
              <a:rPr lang="fr-FR" dirty="0" err="1">
                <a:solidFill>
                  <a:srgbClr val="FF0000"/>
                </a:solidFill>
              </a:rPr>
              <a:t>would</a:t>
            </a:r>
            <a:r>
              <a:rPr lang="fr-FR" dirty="0">
                <a:solidFill>
                  <a:srgbClr val="FF0000"/>
                </a:solidFill>
              </a:rPr>
              <a:t> </a:t>
            </a:r>
            <a:r>
              <a:rPr lang="fr-FR" dirty="0" err="1">
                <a:solidFill>
                  <a:srgbClr val="FF0000"/>
                </a:solidFill>
              </a:rPr>
              <a:t>be</a:t>
            </a:r>
            <a:r>
              <a:rPr lang="fr-FR" dirty="0">
                <a:solidFill>
                  <a:srgbClr val="FF0000"/>
                </a:solidFill>
              </a:rPr>
              <a:t> the </a:t>
            </a:r>
            <a:r>
              <a:rPr lang="fr-FR" dirty="0" err="1" smtClean="0">
                <a:solidFill>
                  <a:srgbClr val="FF0000"/>
                </a:solidFill>
              </a:rPr>
              <a:t>paragraph</a:t>
            </a:r>
            <a:r>
              <a:rPr lang="fr-FR" dirty="0" smtClean="0">
                <a:solidFill>
                  <a:srgbClr val="FF0000"/>
                </a:solidFill>
              </a:rPr>
              <a:t> </a:t>
            </a:r>
            <a:r>
              <a:rPr lang="fr-FR" dirty="0" err="1" smtClean="0">
                <a:solidFill>
                  <a:srgbClr val="FF0000"/>
                </a:solidFill>
              </a:rPr>
              <a:t>colour</a:t>
            </a:r>
            <a:endParaRPr lang="fr-FR" dirty="0">
              <a:solidFill>
                <a:srgbClr val="FF0000"/>
              </a:solidFill>
            </a:endParaRPr>
          </a:p>
          <a:p>
            <a:r>
              <a:rPr lang="en-US" dirty="0" smtClean="0"/>
              <a:t>div </a:t>
            </a:r>
            <a:r>
              <a:rPr lang="en-US" dirty="0"/>
              <a:t>p {</a:t>
            </a:r>
          </a:p>
          <a:p>
            <a:r>
              <a:rPr lang="en-US" dirty="0"/>
              <a:t>   color: blue;</a:t>
            </a:r>
          </a:p>
          <a:p>
            <a:r>
              <a:rPr lang="en-US" dirty="0"/>
              <a:t>}</a:t>
            </a:r>
          </a:p>
          <a:p>
            <a:endParaRPr lang="en-US" dirty="0"/>
          </a:p>
          <a:p>
            <a:r>
              <a:rPr lang="en-US" dirty="0"/>
              <a:t>p {</a:t>
            </a:r>
          </a:p>
          <a:p>
            <a:r>
              <a:rPr lang="en-US" dirty="0"/>
              <a:t>   color: red;</a:t>
            </a:r>
          </a:p>
          <a:p>
            <a:r>
              <a:rPr lang="en-US" dirty="0" smtClean="0"/>
              <a:t>}</a:t>
            </a:r>
          </a:p>
          <a:p>
            <a:endParaRPr lang="en-US" dirty="0"/>
          </a:p>
          <a:p>
            <a:endParaRPr lang="en-US" dirty="0" smtClean="0"/>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106779941"/>
              </p:ext>
            </p:extLst>
          </p:nvPr>
        </p:nvGraphicFramePr>
        <p:xfrm>
          <a:off x="4815840" y="5366838"/>
          <a:ext cx="914400" cy="771525"/>
        </p:xfrm>
        <a:graphic>
          <a:graphicData uri="http://schemas.openxmlformats.org/presentationml/2006/ole">
            <mc:AlternateContent xmlns:mc="http://schemas.openxmlformats.org/markup-compatibility/2006">
              <mc:Choice xmlns:v="urn:schemas-microsoft-com:vml" Requires="v">
                <p:oleObj spid="_x0000_s1032"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4815840" y="5366838"/>
                        <a:ext cx="914400" cy="771525"/>
                      </a:xfrm>
                      <a:prstGeom prst="rect">
                        <a:avLst/>
                      </a:prstGeom>
                      <a:solidFill>
                        <a:schemeClr val="accent6">
                          <a:lumMod val="75000"/>
                        </a:schemeClr>
                      </a:solidFill>
                    </p:spPr>
                  </p:pic>
                </p:oleObj>
              </mc:Fallback>
            </mc:AlternateContent>
          </a:graphicData>
        </a:graphic>
      </p:graphicFrame>
    </p:spTree>
    <p:extLst>
      <p:ext uri="{BB962C8B-B14F-4D97-AF65-F5344CB8AC3E}">
        <p14:creationId xmlns:p14="http://schemas.microsoft.com/office/powerpoint/2010/main" val="242517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solidFill>
                  <a:srgbClr val="000000"/>
                </a:solidFill>
                <a:latin typeface="Segoe UI" panose="020B0502040204020203" pitchFamily="34" charset="0"/>
              </a:rPr>
              <a:t>Three Ways to Insert CSS</a:t>
            </a:r>
            <a:br>
              <a:rPr lang="en-NZ" dirty="0">
                <a:solidFill>
                  <a:srgbClr val="000000"/>
                </a:solidFill>
                <a:latin typeface="Segoe UI" panose="020B0502040204020203" pitchFamily="34" charset="0"/>
              </a:rPr>
            </a:br>
            <a:endParaRPr lang="en-US" dirty="0"/>
          </a:p>
        </p:txBody>
      </p:sp>
      <p:sp>
        <p:nvSpPr>
          <p:cNvPr id="3" name="Content Placeholder 2"/>
          <p:cNvSpPr>
            <a:spLocks noGrp="1"/>
          </p:cNvSpPr>
          <p:nvPr>
            <p:ph idx="1"/>
          </p:nvPr>
        </p:nvSpPr>
        <p:spPr/>
        <p:txBody>
          <a:bodyPr/>
          <a:lstStyle/>
          <a:p>
            <a:r>
              <a:rPr lang="en-US" dirty="0"/>
              <a:t>External style </a:t>
            </a:r>
            <a:r>
              <a:rPr lang="en-US" dirty="0" smtClean="0"/>
              <a:t>sheet</a:t>
            </a:r>
          </a:p>
          <a:p>
            <a:pPr lvl="1"/>
            <a:r>
              <a:rPr lang="en-NZ" dirty="0"/>
              <a:t>&lt;link </a:t>
            </a:r>
            <a:r>
              <a:rPr lang="en-NZ" dirty="0" err="1"/>
              <a:t>rel</a:t>
            </a:r>
            <a:r>
              <a:rPr lang="en-NZ" dirty="0"/>
              <a:t>="stylesheet" type="text/</a:t>
            </a:r>
            <a:r>
              <a:rPr lang="en-NZ" dirty="0" err="1"/>
              <a:t>css</a:t>
            </a:r>
            <a:r>
              <a:rPr lang="en-NZ" dirty="0"/>
              <a:t>" </a:t>
            </a:r>
            <a:r>
              <a:rPr lang="en-NZ" dirty="0" err="1"/>
              <a:t>href</a:t>
            </a:r>
            <a:r>
              <a:rPr lang="en-NZ" dirty="0"/>
              <a:t>="mystyle.css</a:t>
            </a:r>
            <a:r>
              <a:rPr lang="en-NZ" dirty="0" smtClean="0"/>
              <a:t>"&gt;</a:t>
            </a:r>
          </a:p>
          <a:p>
            <a:pPr lvl="1"/>
            <a:endParaRPr lang="en-US" dirty="0"/>
          </a:p>
          <a:p>
            <a:r>
              <a:rPr lang="en-US" dirty="0"/>
              <a:t>Internal style sheet</a:t>
            </a:r>
          </a:p>
          <a:p>
            <a:r>
              <a:rPr lang="en-US" dirty="0"/>
              <a:t>Inline style</a:t>
            </a:r>
          </a:p>
          <a:p>
            <a:pPr marL="0" indent="0">
              <a:buNone/>
            </a:pPr>
            <a:endParaRPr lang="en-US" dirty="0"/>
          </a:p>
        </p:txBody>
      </p:sp>
    </p:spTree>
    <p:extLst>
      <p:ext uri="{BB962C8B-B14F-4D97-AF65-F5344CB8AC3E}">
        <p14:creationId xmlns:p14="http://schemas.microsoft.com/office/powerpoint/2010/main" val="740709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0"/>
            <a:ext cx="5671215" cy="6858000"/>
          </a:xfrm>
          <a:solidFill>
            <a:schemeClr val="accent1">
              <a:lumMod val="20000"/>
              <a:lumOff val="80000"/>
            </a:schemeClr>
          </a:solidFill>
        </p:spPr>
        <p:txBody>
          <a:bodyPr>
            <a:noAutofit/>
          </a:bodyPr>
          <a:lstStyle/>
          <a:p>
            <a:pPr marL="0" indent="0">
              <a:buNone/>
            </a:pPr>
            <a:r>
              <a:rPr lang="en-US" sz="1400" dirty="0" smtClean="0"/>
              <a:t>&lt;!</a:t>
            </a:r>
            <a:r>
              <a:rPr lang="en-US" sz="1400" dirty="0"/>
              <a:t>DOCTYPE html&gt;</a:t>
            </a:r>
          </a:p>
          <a:p>
            <a:pPr marL="0" indent="0">
              <a:buNone/>
            </a:pPr>
            <a:r>
              <a:rPr lang="en-US" sz="1400" dirty="0"/>
              <a:t>&lt;html&gt;</a:t>
            </a:r>
          </a:p>
          <a:p>
            <a:pPr marL="0" indent="0">
              <a:buNone/>
            </a:pPr>
            <a:r>
              <a:rPr lang="en-US" sz="1400" dirty="0"/>
              <a:t>&lt;head&gt;</a:t>
            </a:r>
          </a:p>
          <a:p>
            <a:pPr marL="0" indent="0">
              <a:buNone/>
            </a:pPr>
            <a:r>
              <a:rPr lang="en-US" sz="1400" dirty="0"/>
              <a:t>	&lt;title&gt;Exercise </a:t>
            </a:r>
            <a:r>
              <a:rPr lang="en-US" sz="1400" dirty="0" smtClean="0"/>
              <a:t>link </a:t>
            </a:r>
            <a:r>
              <a:rPr lang="en-US" sz="1400" dirty="0" err="1"/>
              <a:t>css</a:t>
            </a:r>
            <a:r>
              <a:rPr lang="en-US" sz="1400" dirty="0"/>
              <a:t>&lt;/title&gt;</a:t>
            </a:r>
          </a:p>
          <a:p>
            <a:pPr marL="0" indent="0">
              <a:buNone/>
            </a:pPr>
            <a:r>
              <a:rPr lang="en-US" sz="1400" dirty="0"/>
              <a:t>	&lt;link </a:t>
            </a:r>
            <a:r>
              <a:rPr lang="en-US" sz="1400" dirty="0" err="1"/>
              <a:t>rel</a:t>
            </a:r>
            <a:r>
              <a:rPr lang="en-US" sz="1400" dirty="0"/>
              <a:t>="stylesheet" type="text/</a:t>
            </a:r>
            <a:r>
              <a:rPr lang="en-US" sz="1400" dirty="0" err="1"/>
              <a:t>css</a:t>
            </a:r>
            <a:r>
              <a:rPr lang="en-US" sz="1400" dirty="0"/>
              <a:t>" </a:t>
            </a:r>
            <a:r>
              <a:rPr lang="en-US" sz="1400" dirty="0" err="1"/>
              <a:t>href</a:t>
            </a:r>
            <a:r>
              <a:rPr lang="en-US" sz="1400" dirty="0"/>
              <a:t>="main.css"&gt;</a:t>
            </a:r>
          </a:p>
          <a:p>
            <a:pPr marL="0" indent="0">
              <a:buNone/>
            </a:pPr>
            <a:r>
              <a:rPr lang="en-US" sz="1400" dirty="0"/>
              <a:t>&lt;/head&gt;</a:t>
            </a:r>
          </a:p>
          <a:p>
            <a:pPr marL="0" indent="0">
              <a:buNone/>
            </a:pPr>
            <a:r>
              <a:rPr lang="en-US" sz="1400" dirty="0"/>
              <a:t>&lt;body&gt;</a:t>
            </a:r>
          </a:p>
          <a:p>
            <a:pPr marL="0" indent="0">
              <a:buNone/>
            </a:pPr>
            <a:r>
              <a:rPr lang="en-US" sz="1400" dirty="0" smtClean="0"/>
              <a:t>&lt;</a:t>
            </a:r>
            <a:r>
              <a:rPr lang="en-US" sz="1400" dirty="0"/>
              <a:t>header&gt;</a:t>
            </a:r>
          </a:p>
          <a:p>
            <a:pPr marL="0" indent="0">
              <a:buNone/>
            </a:pPr>
            <a:r>
              <a:rPr lang="en-US" sz="1400" dirty="0"/>
              <a:t>	&lt;h1&gt;Hi there&lt;/h1&gt;</a:t>
            </a:r>
          </a:p>
          <a:p>
            <a:pPr marL="0" indent="0">
              <a:buNone/>
            </a:pPr>
            <a:r>
              <a:rPr lang="en-US" sz="1400" dirty="0"/>
              <a:t>&lt;/header&gt;</a:t>
            </a:r>
          </a:p>
          <a:p>
            <a:pPr marL="0" indent="0">
              <a:buNone/>
            </a:pPr>
            <a:r>
              <a:rPr lang="en-US" sz="1400" dirty="0"/>
              <a:t>&lt;div&gt;</a:t>
            </a:r>
          </a:p>
          <a:p>
            <a:pPr marL="0" indent="0">
              <a:buNone/>
            </a:pPr>
            <a:r>
              <a:rPr lang="en-US" sz="1400" dirty="0"/>
              <a:t>	&lt;h3&gt;Some more stuff here...&lt;/h3&gt;</a:t>
            </a:r>
          </a:p>
          <a:p>
            <a:pPr marL="0" indent="0">
              <a:buNone/>
            </a:pPr>
            <a:r>
              <a:rPr lang="en-US" sz="1400" dirty="0"/>
              <a:t>	&lt;</a:t>
            </a:r>
            <a:r>
              <a:rPr lang="en-US" sz="1400" dirty="0" smtClean="0"/>
              <a:t>p&gt;</a:t>
            </a:r>
            <a:r>
              <a:rPr lang="en-US" sz="1400" dirty="0"/>
              <a:t>Some more stuff </a:t>
            </a:r>
            <a:r>
              <a:rPr lang="en-US" sz="1400" dirty="0" smtClean="0"/>
              <a:t>here..,&lt;/p</a:t>
            </a:r>
            <a:r>
              <a:rPr lang="en-US" sz="1400" dirty="0"/>
              <a:t>&gt;</a:t>
            </a:r>
          </a:p>
          <a:p>
            <a:pPr marL="0" indent="0">
              <a:buNone/>
            </a:pPr>
            <a:r>
              <a:rPr lang="en-US" sz="1400" dirty="0"/>
              <a:t>	&lt;p&gt;Some more stuff here..,&lt;/p&gt;</a:t>
            </a:r>
          </a:p>
          <a:p>
            <a:pPr marL="0" indent="0">
              <a:buNone/>
            </a:pPr>
            <a:r>
              <a:rPr lang="en-US" sz="1400" dirty="0"/>
              <a:t>	&lt;h3&gt;Comment below...&lt;/h3&gt;</a:t>
            </a:r>
          </a:p>
          <a:p>
            <a:pPr marL="0" indent="0">
              <a:buNone/>
            </a:pPr>
            <a:r>
              <a:rPr lang="en-US" sz="1400" dirty="0"/>
              <a:t>	&lt;p&gt;Some more stuff here..,&lt;/p&gt;</a:t>
            </a:r>
          </a:p>
          <a:p>
            <a:pPr marL="0" indent="0">
              <a:buNone/>
            </a:pPr>
            <a:r>
              <a:rPr lang="en-US" sz="1400" dirty="0" smtClean="0"/>
              <a:t>&lt;/</a:t>
            </a:r>
            <a:r>
              <a:rPr lang="en-US" sz="1400" dirty="0"/>
              <a:t>div&gt;</a:t>
            </a:r>
          </a:p>
          <a:p>
            <a:pPr marL="0" indent="0">
              <a:buNone/>
            </a:pPr>
            <a:r>
              <a:rPr lang="en-US" sz="1400" dirty="0"/>
              <a:t>&lt;footer&gt;Copyright </a:t>
            </a:r>
            <a:r>
              <a:rPr lang="en-US" sz="1400" dirty="0" smtClean="0"/>
              <a:t>2019&lt;/</a:t>
            </a:r>
            <a:r>
              <a:rPr lang="en-US" sz="1400" dirty="0"/>
              <a:t>footer&gt;</a:t>
            </a:r>
          </a:p>
          <a:p>
            <a:pPr marL="0" indent="0">
              <a:buNone/>
            </a:pPr>
            <a:r>
              <a:rPr lang="en-US" sz="1400" dirty="0" smtClean="0"/>
              <a:t>&lt;/</a:t>
            </a:r>
            <a:r>
              <a:rPr lang="en-US" sz="1400" dirty="0"/>
              <a:t>body&gt;</a:t>
            </a:r>
          </a:p>
          <a:p>
            <a:pPr marL="0" indent="0">
              <a:buNone/>
            </a:pPr>
            <a:r>
              <a:rPr lang="en-US" sz="1400" dirty="0"/>
              <a:t>&lt;/html&gt;</a:t>
            </a:r>
          </a:p>
        </p:txBody>
      </p:sp>
      <p:sp>
        <p:nvSpPr>
          <p:cNvPr id="4" name="TextBox 3"/>
          <p:cNvSpPr txBox="1"/>
          <p:nvPr/>
        </p:nvSpPr>
        <p:spPr>
          <a:xfrm>
            <a:off x="7132320" y="195943"/>
            <a:ext cx="4545874" cy="6186309"/>
          </a:xfrm>
          <a:prstGeom prst="rect">
            <a:avLst/>
          </a:prstGeom>
          <a:solidFill>
            <a:srgbClr val="FFFFB3"/>
          </a:solidFill>
        </p:spPr>
        <p:txBody>
          <a:bodyPr wrap="square" rtlCol="0">
            <a:spAutoFit/>
          </a:bodyPr>
          <a:lstStyle/>
          <a:p>
            <a:r>
              <a:rPr lang="en-US" dirty="0"/>
              <a:t>*{</a:t>
            </a:r>
          </a:p>
          <a:p>
            <a:r>
              <a:rPr lang="en-US" dirty="0"/>
              <a:t>	margin: 0;</a:t>
            </a:r>
          </a:p>
          <a:p>
            <a:r>
              <a:rPr lang="en-US" dirty="0"/>
              <a:t>	padding: 0;</a:t>
            </a:r>
          </a:p>
          <a:p>
            <a:r>
              <a:rPr lang="en-US" dirty="0"/>
              <a:t>	box-sizing: border-box;</a:t>
            </a:r>
          </a:p>
          <a:p>
            <a:r>
              <a:rPr lang="en-US" dirty="0"/>
              <a:t>	font-family: Verdana;</a:t>
            </a:r>
          </a:p>
          <a:p>
            <a:r>
              <a:rPr lang="en-US" dirty="0"/>
              <a:t>}</a:t>
            </a:r>
          </a:p>
          <a:p>
            <a:r>
              <a:rPr lang="en-US" dirty="0"/>
              <a:t>body{</a:t>
            </a:r>
          </a:p>
          <a:p>
            <a:r>
              <a:rPr lang="en-US" dirty="0"/>
              <a:t>	background: #</a:t>
            </a:r>
            <a:r>
              <a:rPr lang="en-US" dirty="0" err="1"/>
              <a:t>eee</a:t>
            </a:r>
            <a:r>
              <a:rPr lang="en-US" dirty="0"/>
              <a:t>;</a:t>
            </a:r>
          </a:p>
          <a:p>
            <a:r>
              <a:rPr lang="en-US" dirty="0"/>
              <a:t>}</a:t>
            </a:r>
          </a:p>
          <a:p>
            <a:r>
              <a:rPr lang="en-US" dirty="0"/>
              <a:t>div, header, footer{</a:t>
            </a:r>
          </a:p>
          <a:p>
            <a:r>
              <a:rPr lang="en-US" dirty="0"/>
              <a:t>	padding: 50px 10px;</a:t>
            </a:r>
          </a:p>
          <a:p>
            <a:r>
              <a:rPr lang="en-US" dirty="0"/>
              <a:t>}</a:t>
            </a:r>
          </a:p>
          <a:p>
            <a:r>
              <a:rPr lang="en-US" dirty="0"/>
              <a:t>header, footer{</a:t>
            </a:r>
          </a:p>
          <a:p>
            <a:r>
              <a:rPr lang="en-US" dirty="0"/>
              <a:t>	background: #333;</a:t>
            </a:r>
          </a:p>
          <a:p>
            <a:r>
              <a:rPr lang="en-US" dirty="0"/>
              <a:t>	color: #</a:t>
            </a:r>
            <a:r>
              <a:rPr lang="en-US" dirty="0" err="1"/>
              <a:t>eee</a:t>
            </a:r>
            <a:r>
              <a:rPr lang="en-US" dirty="0"/>
              <a:t>;</a:t>
            </a:r>
          </a:p>
          <a:p>
            <a:r>
              <a:rPr lang="en-US" dirty="0"/>
              <a:t>}</a:t>
            </a:r>
          </a:p>
          <a:p>
            <a:r>
              <a:rPr lang="en-US" dirty="0"/>
              <a:t>h1, h2, h3, h4, h5, h6{</a:t>
            </a:r>
          </a:p>
          <a:p>
            <a:r>
              <a:rPr lang="en-US" dirty="0"/>
              <a:t>	color: orange;</a:t>
            </a:r>
          </a:p>
          <a:p>
            <a:r>
              <a:rPr lang="en-US" dirty="0"/>
              <a:t>}</a:t>
            </a:r>
          </a:p>
          <a:p>
            <a:r>
              <a:rPr lang="en-US" dirty="0"/>
              <a:t>div *:not(:first-child){</a:t>
            </a:r>
          </a:p>
          <a:p>
            <a:r>
              <a:rPr lang="en-US" dirty="0"/>
              <a:t>	margin-top: 20px;</a:t>
            </a:r>
          </a:p>
          <a:p>
            <a:r>
              <a:rPr lang="en-US" dirty="0"/>
              <a:t>}</a:t>
            </a:r>
          </a:p>
        </p:txBody>
      </p:sp>
    </p:spTree>
    <p:extLst>
      <p:ext uri="{BB962C8B-B14F-4D97-AF65-F5344CB8AC3E}">
        <p14:creationId xmlns:p14="http://schemas.microsoft.com/office/powerpoint/2010/main" val="3197946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3564"/>
          </a:xfrm>
        </p:spPr>
        <p:txBody>
          <a:bodyPr/>
          <a:lstStyle/>
          <a:p>
            <a:pPr algn="ctr"/>
            <a:r>
              <a:rPr lang="en-US" dirty="0" smtClean="0"/>
              <a:t>@import</a:t>
            </a:r>
            <a:endParaRPr lang="en-US" dirty="0"/>
          </a:p>
        </p:txBody>
      </p:sp>
      <p:sp>
        <p:nvSpPr>
          <p:cNvPr id="4" name="Rectangle 1"/>
          <p:cNvSpPr>
            <a:spLocks noGrp="1" noChangeArrowheads="1"/>
          </p:cNvSpPr>
          <p:nvPr>
            <p:ph idx="1"/>
          </p:nvPr>
        </p:nvSpPr>
        <p:spPr bwMode="auto">
          <a:xfrm>
            <a:off x="677863" y="3465726"/>
            <a:ext cx="65" cy="68219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773084" y="2197894"/>
            <a:ext cx="8370916" cy="7540526"/>
          </a:xfrm>
          <a:prstGeom prst="rect">
            <a:avLst/>
          </a:prstGeom>
        </p:spPr>
        <p:txBody>
          <a:bodyPr wrap="square">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dirty="0" smtClean="0">
                <a:solidFill>
                  <a:srgbClr val="000000"/>
                </a:solidFill>
                <a:latin typeface="Verdana" panose="020B0604030504040204" pitchFamily="34" charset="0"/>
              </a:rPr>
              <a:t>The</a:t>
            </a:r>
            <a:r>
              <a:rPr lang="en-US" altLang="en-US" dirty="0">
                <a:solidFill>
                  <a:srgbClr val="000000"/>
                </a:solidFill>
                <a:latin typeface="Verdana" panose="020B0604030504040204" pitchFamily="34" charset="0"/>
              </a:rPr>
              <a:t> </a:t>
            </a:r>
            <a:r>
              <a:rPr lang="en-US" altLang="en-US" sz="2000" dirty="0">
                <a:solidFill>
                  <a:srgbClr val="DC143C"/>
                </a:solidFill>
                <a:latin typeface="Consolas" panose="020B0609020204030204" pitchFamily="49" charset="0"/>
              </a:rPr>
              <a:t>@import</a:t>
            </a:r>
            <a:r>
              <a:rPr lang="en-US" altLang="en-US" dirty="0">
                <a:solidFill>
                  <a:srgbClr val="000000"/>
                </a:solidFill>
                <a:latin typeface="Verdana" panose="020B0604030504040204" pitchFamily="34" charset="0"/>
              </a:rPr>
              <a:t> rule allows you to import a style sheet into another style sheet.</a:t>
            </a:r>
            <a:endParaRPr lang="en-US" altLang="en-US" sz="1100" dirty="0"/>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Verdana" panose="020B0604030504040204" pitchFamily="34" charset="0"/>
              </a:rPr>
              <a:t>The </a:t>
            </a:r>
            <a:r>
              <a:rPr lang="en-US" altLang="en-US" sz="2000" dirty="0">
                <a:solidFill>
                  <a:srgbClr val="DC143C"/>
                </a:solidFill>
                <a:latin typeface="Consolas" panose="020B0609020204030204" pitchFamily="49" charset="0"/>
              </a:rPr>
              <a:t>@import</a:t>
            </a:r>
            <a:r>
              <a:rPr lang="en-US" altLang="en-US" dirty="0">
                <a:solidFill>
                  <a:srgbClr val="000000"/>
                </a:solidFill>
                <a:latin typeface="Verdana" panose="020B0604030504040204" pitchFamily="34" charset="0"/>
              </a:rPr>
              <a:t> rule must be at the top of the document (but after any </a:t>
            </a:r>
            <a:r>
              <a:rPr lang="en-US" altLang="en-US" dirty="0">
                <a:solidFill>
                  <a:srgbClr val="000000"/>
                </a:solidFill>
                <a:latin typeface="Verdana" panose="020B0604030504040204" pitchFamily="34" charset="0"/>
                <a:hlinkClick r:id="rId2"/>
              </a:rPr>
              <a:t>@charset</a:t>
            </a:r>
            <a:r>
              <a:rPr lang="en-US" altLang="en-US" dirty="0">
                <a:solidFill>
                  <a:srgbClr val="000000"/>
                </a:solidFill>
                <a:latin typeface="Verdana" panose="020B0604030504040204" pitchFamily="34" charset="0"/>
              </a:rPr>
              <a:t> declaration).</a:t>
            </a:r>
            <a:endParaRPr lang="en-US" altLang="en-US" sz="1100" dirty="0"/>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Verdana" panose="020B0604030504040204" pitchFamily="34" charset="0"/>
              </a:rPr>
              <a:t>The </a:t>
            </a:r>
            <a:r>
              <a:rPr lang="en-US" altLang="en-US" sz="2000" dirty="0">
                <a:solidFill>
                  <a:srgbClr val="DC143C"/>
                </a:solidFill>
                <a:latin typeface="Consolas" panose="020B0609020204030204" pitchFamily="49" charset="0"/>
              </a:rPr>
              <a:t>@import</a:t>
            </a:r>
            <a:r>
              <a:rPr lang="en-US" altLang="en-US" dirty="0">
                <a:solidFill>
                  <a:srgbClr val="000000"/>
                </a:solidFill>
                <a:latin typeface="Verdana" panose="020B0604030504040204" pitchFamily="34" charset="0"/>
              </a:rPr>
              <a:t> rule also supports media queries, so you can allow the import to be media-dependent</a:t>
            </a:r>
            <a:r>
              <a:rPr lang="en-US" altLang="en-US" dirty="0" smtClean="0">
                <a:solidFill>
                  <a:srgbClr val="000000"/>
                </a:solidFill>
                <a:latin typeface="Verdana" panose="020B0604030504040204" pitchFamily="34" charset="0"/>
              </a:rPr>
              <a:t>.</a:t>
            </a:r>
          </a:p>
          <a:p>
            <a:pPr lvl="0" defTabSz="914400" eaLnBrk="0" fontAlgn="base" hangingPunct="0">
              <a:spcBef>
                <a:spcPct val="0"/>
              </a:spcBef>
              <a:spcAft>
                <a:spcPct val="0"/>
              </a:spcAft>
            </a:pPr>
            <a:endParaRPr lang="en-US" altLang="en-US" dirty="0" smtClean="0">
              <a:solidFill>
                <a:srgbClr val="000000"/>
              </a:solidFill>
              <a:latin typeface="Verdana" panose="020B0604030504040204" pitchFamily="34" charset="0"/>
            </a:endParaRPr>
          </a:p>
          <a:p>
            <a:pPr lvl="0" defTabSz="914400" eaLnBrk="0" fontAlgn="base" hangingPunct="0">
              <a:spcBef>
                <a:spcPct val="0"/>
              </a:spcBef>
              <a:spcAft>
                <a:spcPct val="0"/>
              </a:spcAft>
            </a:pPr>
            <a:r>
              <a:rPr lang="en-US" altLang="en-US" dirty="0" smtClean="0">
                <a:solidFill>
                  <a:srgbClr val="000000"/>
                </a:solidFill>
                <a:latin typeface="Verdana" panose="020B0604030504040204" pitchFamily="34" charset="0"/>
              </a:rPr>
              <a:t>Example:</a:t>
            </a:r>
            <a:endParaRPr lang="en-US" altLang="en-US" dirty="0">
              <a:solidFill>
                <a:srgbClr val="000000"/>
              </a:solidFill>
              <a:latin typeface="Verdana" panose="020B0604030504040204" pitchFamily="34" charset="0"/>
            </a:endParaRPr>
          </a:p>
          <a:p>
            <a:pPr lvl="0" defTabSz="914400" eaLnBrk="0" fontAlgn="base" hangingPunct="0">
              <a:spcBef>
                <a:spcPct val="0"/>
              </a:spcBef>
              <a:spcAft>
                <a:spcPct val="0"/>
              </a:spcAft>
            </a:pPr>
            <a:endParaRPr lang="en-US" altLang="en-US" dirty="0" smtClean="0">
              <a:solidFill>
                <a:srgbClr val="000000"/>
              </a:solidFill>
              <a:latin typeface="Verdana" panose="020B0604030504040204" pitchFamily="34" charset="0"/>
            </a:endParaRPr>
          </a:p>
          <a:p>
            <a:pPr marL="742950" lvl="1" indent="-285750">
              <a:buFont typeface="Arial" panose="020B0604020202020204" pitchFamily="34" charset="0"/>
              <a:buChar char="•"/>
            </a:pPr>
            <a:r>
              <a:rPr lang="en-NZ" dirty="0" smtClean="0"/>
              <a:t>Import </a:t>
            </a:r>
            <a:r>
              <a:rPr lang="en-NZ" dirty="0"/>
              <a:t>the "printstyle.css" style sheet ONLY if the media is print:</a:t>
            </a:r>
          </a:p>
          <a:p>
            <a:r>
              <a:rPr lang="en-NZ" dirty="0" smtClean="0"/>
              <a:t>	    </a:t>
            </a:r>
            <a:r>
              <a:rPr lang="en-NZ" i="1" dirty="0" smtClean="0">
                <a:solidFill>
                  <a:schemeClr val="accent2"/>
                </a:solidFill>
              </a:rPr>
              <a:t>@</a:t>
            </a:r>
            <a:r>
              <a:rPr lang="en-NZ" i="1" dirty="0">
                <a:solidFill>
                  <a:schemeClr val="accent2"/>
                </a:solidFill>
              </a:rPr>
              <a:t>import "printstyle.css" </a:t>
            </a:r>
            <a:r>
              <a:rPr lang="en-NZ" i="1" dirty="0" smtClean="0">
                <a:solidFill>
                  <a:schemeClr val="accent2"/>
                </a:solidFill>
              </a:rPr>
              <a:t>print</a:t>
            </a:r>
          </a:p>
          <a:p>
            <a:pPr marL="742950" lvl="1" indent="-285750">
              <a:buFont typeface="Arial" panose="020B0604020202020204" pitchFamily="34" charset="0"/>
              <a:buChar char="•"/>
            </a:pPr>
            <a:r>
              <a:rPr lang="en-NZ" dirty="0"/>
              <a:t>Import the "mobstyle.css" style sheet ONLY if the media is screen and the viewport is maximum 768 pixels:</a:t>
            </a:r>
          </a:p>
          <a:p>
            <a:r>
              <a:rPr lang="en-NZ" dirty="0" smtClean="0"/>
              <a:t>	</a:t>
            </a:r>
            <a:r>
              <a:rPr lang="en-NZ" i="1" dirty="0" smtClean="0">
                <a:solidFill>
                  <a:schemeClr val="accent2"/>
                </a:solidFill>
              </a:rPr>
              <a:t>    @</a:t>
            </a:r>
            <a:r>
              <a:rPr lang="en-NZ" i="1" dirty="0">
                <a:solidFill>
                  <a:schemeClr val="accent2"/>
                </a:solidFill>
              </a:rPr>
              <a:t>import "mobstyle.css" screen and (max-width: 768px</a:t>
            </a:r>
            <a:r>
              <a:rPr lang="en-NZ" i="1" dirty="0" smtClean="0">
                <a:solidFill>
                  <a:schemeClr val="accent2"/>
                </a:solidFill>
              </a:rPr>
              <a:t>);</a:t>
            </a:r>
          </a:p>
          <a:p>
            <a:endParaRPr lang="en-NZ" i="1" dirty="0">
              <a:solidFill>
                <a:schemeClr val="accent2"/>
              </a:solidFill>
            </a:endParaRPr>
          </a:p>
          <a:p>
            <a:r>
              <a:rPr lang="en-NZ" i="1" dirty="0" smtClean="0"/>
              <a:t>Read : </a:t>
            </a:r>
            <a:r>
              <a:rPr lang="en-US" dirty="0">
                <a:hlinkClick r:id="rId3"/>
              </a:rPr>
              <a:t>https://www.lifewire.com/using-import-in-css-3464234</a:t>
            </a:r>
            <a:endParaRPr lang="en-NZ" i="1" dirty="0"/>
          </a:p>
          <a:p>
            <a:pPr marL="742950" lvl="1" indent="-285750">
              <a:buFont typeface="Arial" panose="020B0604020202020204" pitchFamily="34" charset="0"/>
              <a:buChar char="•"/>
            </a:pPr>
            <a:endParaRPr lang="en-NZ" dirty="0"/>
          </a:p>
          <a:p>
            <a:pPr lvl="1" defTabSz="914400" eaLnBrk="0" fontAlgn="base" hangingPunct="0">
              <a:spcBef>
                <a:spcPct val="0"/>
              </a:spcBef>
              <a:spcAft>
                <a:spcPct val="0"/>
              </a:spcAft>
            </a:pPr>
            <a:endParaRPr lang="en-US" altLang="en-US" dirty="0" smtClean="0">
              <a:solidFill>
                <a:srgbClr val="000000"/>
              </a:solidFill>
              <a:latin typeface="Verdana" panose="020B060403050404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endParaRPr lang="en-US" altLang="en-US" sz="1100" dirty="0">
              <a:solidFill>
                <a:srgbClr val="000000"/>
              </a:solidFill>
              <a:latin typeface="Verdana" panose="020B060403050404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endParaRPr lang="en-US" altLang="en-US" sz="1100" dirty="0" smtClean="0">
              <a:solidFill>
                <a:srgbClr val="000000"/>
              </a:solidFill>
              <a:latin typeface="Verdana" panose="020B060403050404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endParaRPr lang="en-US" altLang="en-US" sz="1100" dirty="0">
              <a:solidFill>
                <a:srgbClr val="000000"/>
              </a:solidFill>
              <a:latin typeface="Verdana" panose="020B060403050404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endParaRPr lang="en-US" altLang="en-US" sz="1100" dirty="0" smtClean="0">
              <a:solidFill>
                <a:srgbClr val="000000"/>
              </a:solidFill>
              <a:latin typeface="Verdana" panose="020B060403050404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endParaRPr lang="en-US" altLang="en-US" sz="1100" dirty="0">
              <a:solidFill>
                <a:srgbClr val="000000"/>
              </a:solidFill>
              <a:latin typeface="Verdana" panose="020B060403050404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endParaRPr lang="en-US" altLang="en-US" sz="1100" dirty="0" smtClean="0">
              <a:solidFill>
                <a:srgbClr val="000000"/>
              </a:solidFill>
              <a:latin typeface="Verdana" panose="020B060403050404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endParaRPr lang="en-US" altLang="en-US" sz="1100" dirty="0">
              <a:solidFill>
                <a:srgbClr val="000000"/>
              </a:solidFill>
              <a:latin typeface="Verdana" panose="020B060403050404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endParaRPr lang="en-US" altLang="en-US" sz="1100" dirty="0" smtClean="0">
              <a:solidFill>
                <a:srgbClr val="000000"/>
              </a:solidFill>
              <a:latin typeface="Verdana" panose="020B060403050404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endParaRPr lang="en-US" altLang="en-US" sz="1100" dirty="0">
              <a:solidFill>
                <a:srgbClr val="000000"/>
              </a:solidFill>
              <a:latin typeface="Verdana" panose="020B060403050404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endParaRPr lang="en-US" altLang="en-US" sz="1100" dirty="0" smtClean="0">
              <a:solidFill>
                <a:srgbClr val="000000"/>
              </a:solidFill>
              <a:latin typeface="Verdana" panose="020B060403050404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endParaRPr lang="en-US" altLang="en-US" sz="1100" dirty="0">
              <a:solidFill>
                <a:srgbClr val="000000"/>
              </a:solidFill>
              <a:latin typeface="Verdana" panose="020B060403050404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endParaRPr lang="en-US" altLang="en-US" sz="1100" dirty="0" smtClean="0">
              <a:solidFill>
                <a:srgbClr val="000000"/>
              </a:solidFill>
              <a:latin typeface="Verdana" panose="020B060403050404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endParaRPr lang="en-US" altLang="en-US" sz="1100" dirty="0">
              <a:solidFill>
                <a:srgbClr val="000000"/>
              </a:solidFill>
              <a:latin typeface="Verdana" panose="020B060403050404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endParaRPr lang="en-US" altLang="en-US" sz="1100" dirty="0"/>
          </a:p>
        </p:txBody>
      </p:sp>
    </p:spTree>
    <p:extLst>
      <p:ext uri="{BB962C8B-B14F-4D97-AF65-F5344CB8AC3E}">
        <p14:creationId xmlns:p14="http://schemas.microsoft.com/office/powerpoint/2010/main" val="1569260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874"/>
          </a:xfrm>
        </p:spPr>
        <p:txBody>
          <a:bodyPr/>
          <a:lstStyle/>
          <a:p>
            <a:r>
              <a:rPr lang="en-US" b="1" dirty="0"/>
              <a:t>Website fonts using </a:t>
            </a:r>
            <a:r>
              <a:rPr lang="en-US" b="1" dirty="0" smtClean="0"/>
              <a:t>CSS</a:t>
            </a:r>
            <a:endParaRPr lang="en-US" dirty="0"/>
          </a:p>
        </p:txBody>
      </p:sp>
      <p:sp>
        <p:nvSpPr>
          <p:cNvPr id="3" name="Content Placeholder 2"/>
          <p:cNvSpPr>
            <a:spLocks noGrp="1"/>
          </p:cNvSpPr>
          <p:nvPr>
            <p:ph idx="1"/>
          </p:nvPr>
        </p:nvSpPr>
        <p:spPr>
          <a:xfrm>
            <a:off x="677334" y="1436915"/>
            <a:ext cx="8596668" cy="4604448"/>
          </a:xfrm>
        </p:spPr>
        <p:txBody>
          <a:bodyPr/>
          <a:lstStyle/>
          <a:p>
            <a:r>
              <a:rPr lang="en-US" dirty="0"/>
              <a:t>The font of a web page is one of the most important choices, as it affects how all content is displayed.  Poor font choice can have horrible effects on a websites </a:t>
            </a:r>
            <a:r>
              <a:rPr lang="en-US" dirty="0" err="1"/>
              <a:t>appearance</a:t>
            </a:r>
            <a:r>
              <a:rPr lang="en-US" dirty="0" err="1" smtClean="0"/>
              <a:t>When</a:t>
            </a:r>
            <a:r>
              <a:rPr lang="en-US" dirty="0" smtClean="0"/>
              <a:t> </a:t>
            </a:r>
            <a:r>
              <a:rPr lang="en-US" dirty="0"/>
              <a:t>choosing a font for a web page there are a few points to consider:</a:t>
            </a:r>
          </a:p>
          <a:p>
            <a:pPr lvl="1"/>
            <a:r>
              <a:rPr lang="en-US" dirty="0"/>
              <a:t>Does it look good</a:t>
            </a:r>
          </a:p>
          <a:p>
            <a:pPr lvl="1"/>
            <a:r>
              <a:rPr lang="en-US" dirty="0"/>
              <a:t>Is it easy to read</a:t>
            </a:r>
          </a:p>
          <a:p>
            <a:pPr lvl="1"/>
            <a:r>
              <a:rPr lang="en-US" dirty="0"/>
              <a:t>Does it suit the web page content</a:t>
            </a:r>
          </a:p>
          <a:p>
            <a:pPr lvl="1"/>
            <a:r>
              <a:rPr lang="en-US" dirty="0"/>
              <a:t>Is it supported by all computers</a:t>
            </a:r>
          </a:p>
          <a:p>
            <a:r>
              <a:rPr lang="en-US" dirty="0"/>
              <a:t>The points above are mostly self-explanatory. Always choose a font that looks good on the web page and is appropriate to its content. For example you would not use a comic or swirly font on a professional website, however a comic font may be a good choice for a children’s website, but then it must also be easy to read.</a:t>
            </a:r>
          </a:p>
          <a:p>
            <a:endParaRPr lang="en-US" dirty="0"/>
          </a:p>
        </p:txBody>
      </p:sp>
    </p:spTree>
    <p:extLst>
      <p:ext uri="{BB962C8B-B14F-4D97-AF65-F5344CB8AC3E}">
        <p14:creationId xmlns:p14="http://schemas.microsoft.com/office/powerpoint/2010/main" val="4180578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1189"/>
          </a:xfrm>
        </p:spPr>
        <p:txBody>
          <a:bodyPr>
            <a:normAutofit fontScale="90000"/>
          </a:bodyPr>
          <a:lstStyle/>
          <a:p>
            <a:r>
              <a:rPr lang="en-US" dirty="0" smtClean="0"/>
              <a:t> </a:t>
            </a:r>
            <a:r>
              <a:rPr lang="en-US" b="1" dirty="0"/>
              <a:t>Safe fonts</a:t>
            </a:r>
            <a:br>
              <a:rPr lang="en-US" b="1" dirty="0"/>
            </a:br>
            <a:endParaRPr lang="en-US" dirty="0"/>
          </a:p>
        </p:txBody>
      </p:sp>
      <p:sp>
        <p:nvSpPr>
          <p:cNvPr id="3" name="Content Placeholder 2"/>
          <p:cNvSpPr>
            <a:spLocks noGrp="1"/>
          </p:cNvSpPr>
          <p:nvPr>
            <p:ph idx="1"/>
          </p:nvPr>
        </p:nvSpPr>
        <p:spPr>
          <a:xfrm>
            <a:off x="677334" y="1554481"/>
            <a:ext cx="8596668" cy="4486882"/>
          </a:xfrm>
        </p:spPr>
        <p:txBody>
          <a:bodyPr>
            <a:normAutofit fontScale="77500" lnSpcReduction="20000"/>
          </a:bodyPr>
          <a:lstStyle/>
          <a:p>
            <a:r>
              <a:rPr lang="en-US" dirty="0" smtClean="0"/>
              <a:t>The </a:t>
            </a:r>
            <a:r>
              <a:rPr lang="en-US" dirty="0"/>
              <a:t>last point in the list ‘is it supported by all browsers’ is an important one. If a web page uses a font that is not supported on a computer, that computer will use a default font (set by the browser). Sometimes this may be Arial, which is not so bad, other times it may be Times New Roman! (It’s ugly).</a:t>
            </a:r>
          </a:p>
          <a:p>
            <a:r>
              <a:rPr lang="en-US" dirty="0"/>
              <a:t>Luckily CSS provides a system that lets us provide several different fonts for our web pages. This allows us to provide a list of preferred fonts, if the first is not available, the second will be used, if the second is not available, another fall back font can be used and so on. This list of preferred fonts should always end with a generic font. These fonts are available on all computers, they are:</a:t>
            </a:r>
          </a:p>
          <a:p>
            <a:pPr lvl="1"/>
            <a:r>
              <a:rPr lang="en-US" dirty="0"/>
              <a:t>serif</a:t>
            </a:r>
          </a:p>
          <a:p>
            <a:pPr lvl="1"/>
            <a:r>
              <a:rPr lang="en-US" dirty="0"/>
              <a:t>sans-serif</a:t>
            </a:r>
          </a:p>
          <a:p>
            <a:pPr lvl="1"/>
            <a:r>
              <a:rPr lang="en-US" dirty="0"/>
              <a:t>monospace</a:t>
            </a:r>
          </a:p>
          <a:p>
            <a:pPr lvl="1"/>
            <a:r>
              <a:rPr lang="en-US" dirty="0"/>
              <a:t>cursive</a:t>
            </a:r>
          </a:p>
          <a:p>
            <a:pPr lvl="1"/>
            <a:r>
              <a:rPr lang="en-US" dirty="0"/>
              <a:t>fantasy</a:t>
            </a:r>
          </a:p>
          <a:p>
            <a:r>
              <a:rPr lang="en-US" dirty="0"/>
              <a:t>So when specifying web fonts, your font setting should at least have one fallback, e.g.:</a:t>
            </a:r>
          </a:p>
          <a:p>
            <a:pPr lvl="1"/>
            <a:r>
              <a:rPr lang="en-US" dirty="0"/>
              <a:t>	Specify one preferred font and one fallback: Font-family: Arial, Serif;</a:t>
            </a:r>
          </a:p>
          <a:p>
            <a:pPr lvl="1"/>
            <a:r>
              <a:rPr lang="en-US" dirty="0"/>
              <a:t>	Two preferred fonts and one fallback: Font-family: Arial, Verdana, sans-serif;</a:t>
            </a:r>
          </a:p>
          <a:p>
            <a:r>
              <a:rPr lang="en-US" dirty="0"/>
              <a:t>Usually the fallback font will be of the same family as your preferred fonts, but it does not have to be.</a:t>
            </a:r>
          </a:p>
        </p:txBody>
      </p:sp>
    </p:spTree>
    <p:extLst>
      <p:ext uri="{BB962C8B-B14F-4D97-AF65-F5344CB8AC3E}">
        <p14:creationId xmlns:p14="http://schemas.microsoft.com/office/powerpoint/2010/main" val="3934685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5246"/>
          </a:xfrm>
        </p:spPr>
        <p:txBody>
          <a:bodyPr>
            <a:normAutofit fontScale="90000"/>
          </a:bodyPr>
          <a:lstStyle/>
          <a:p>
            <a:r>
              <a:rPr lang="en-US" b="1" dirty="0"/>
              <a:t>Font </a:t>
            </a:r>
            <a:r>
              <a:rPr lang="en-US" b="1" dirty="0" smtClean="0"/>
              <a:t>families</a:t>
            </a:r>
            <a:endParaRPr lang="en-US" dirty="0"/>
          </a:p>
        </p:txBody>
      </p:sp>
      <p:sp>
        <p:nvSpPr>
          <p:cNvPr id="3" name="Content Placeholder 2"/>
          <p:cNvSpPr>
            <a:spLocks noGrp="1"/>
          </p:cNvSpPr>
          <p:nvPr>
            <p:ph idx="1"/>
          </p:nvPr>
        </p:nvSpPr>
        <p:spPr>
          <a:xfrm>
            <a:off x="300447" y="1214846"/>
            <a:ext cx="11508376" cy="5551713"/>
          </a:xfrm>
        </p:spPr>
        <p:txBody>
          <a:bodyPr>
            <a:normAutofit fontScale="62500" lnSpcReduction="20000"/>
          </a:bodyPr>
          <a:lstStyle/>
          <a:p>
            <a:r>
              <a:rPr lang="en-US" dirty="0" smtClean="0"/>
              <a:t>These </a:t>
            </a:r>
            <a:r>
              <a:rPr lang="en-US" dirty="0"/>
              <a:t>five basic font types can be referred to as families. Almost all other fonts belong to one of these </a:t>
            </a:r>
            <a:r>
              <a:rPr lang="en-US" dirty="0" smtClean="0"/>
              <a:t>families</a:t>
            </a:r>
            <a:endParaRPr lang="en-US" dirty="0"/>
          </a:p>
          <a:p>
            <a:r>
              <a:rPr lang="en-US" i="1" dirty="0" smtClean="0"/>
              <a:t>Serif- </a:t>
            </a:r>
            <a:r>
              <a:rPr lang="en-US" dirty="0" smtClean="0"/>
              <a:t>Serif </a:t>
            </a:r>
            <a:r>
              <a:rPr lang="en-US" dirty="0"/>
              <a:t>fonts are normal fonts that contain serifs. Serifs are extra details on the end of some fonts. Some examples of serif fonts are:</a:t>
            </a:r>
          </a:p>
          <a:p>
            <a:pPr lvl="1"/>
            <a:r>
              <a:rPr lang="en-US" dirty="0" err="1"/>
              <a:t>Batang</a:t>
            </a:r>
            <a:endParaRPr lang="en-US" dirty="0"/>
          </a:p>
          <a:p>
            <a:pPr lvl="1"/>
            <a:r>
              <a:rPr lang="en-US" dirty="0"/>
              <a:t>Times New Roman</a:t>
            </a:r>
          </a:p>
          <a:p>
            <a:pPr lvl="1"/>
            <a:r>
              <a:rPr lang="en-US" dirty="0"/>
              <a:t>Rockwell</a:t>
            </a:r>
          </a:p>
          <a:p>
            <a:r>
              <a:rPr lang="en-US" i="1" dirty="0" smtClean="0"/>
              <a:t>Sans-serif -</a:t>
            </a:r>
            <a:r>
              <a:rPr lang="en-US" dirty="0" smtClean="0"/>
              <a:t>Sans </a:t>
            </a:r>
            <a:r>
              <a:rPr lang="en-US" dirty="0"/>
              <a:t>serif fonts are normal fonts without serifs (extra details). Serif fonts tend to give a cleaner look.  Some examples of serif fonts are:</a:t>
            </a:r>
          </a:p>
          <a:p>
            <a:pPr lvl="1"/>
            <a:r>
              <a:rPr lang="en-US" dirty="0"/>
              <a:t>Calibri</a:t>
            </a:r>
          </a:p>
          <a:p>
            <a:pPr lvl="1"/>
            <a:r>
              <a:rPr lang="en-US" dirty="0"/>
              <a:t>Arial</a:t>
            </a:r>
          </a:p>
          <a:p>
            <a:pPr lvl="1"/>
            <a:r>
              <a:rPr lang="en-US" dirty="0"/>
              <a:t>Verdana</a:t>
            </a:r>
          </a:p>
          <a:p>
            <a:r>
              <a:rPr lang="en-US" i="1" dirty="0" smtClean="0"/>
              <a:t>Monospace -</a:t>
            </a:r>
            <a:r>
              <a:rPr lang="en-US" dirty="0" smtClean="0"/>
              <a:t>Monospace </a:t>
            </a:r>
            <a:r>
              <a:rPr lang="en-US" dirty="0"/>
              <a:t>fonts are fixed width fonts. This means that each letter occupies the same amount of space as all others.  Monospace fonts were first created for typewriters, which could only move the same distance across a piece of paper after each keystroke.  Examples of Monospace fonts are:</a:t>
            </a:r>
          </a:p>
          <a:p>
            <a:pPr lvl="1"/>
            <a:r>
              <a:rPr lang="en-US" dirty="0"/>
              <a:t>Courier New</a:t>
            </a:r>
          </a:p>
          <a:p>
            <a:pPr lvl="1"/>
            <a:r>
              <a:rPr lang="en-US" dirty="0"/>
              <a:t>Lucida Sans Typewriter</a:t>
            </a:r>
          </a:p>
          <a:p>
            <a:pPr lvl="1"/>
            <a:r>
              <a:rPr lang="en-US" i="1" dirty="0"/>
              <a:t>Cursive</a:t>
            </a:r>
            <a:endParaRPr lang="en-US" dirty="0"/>
          </a:p>
          <a:p>
            <a:r>
              <a:rPr lang="en-US" dirty="0"/>
              <a:t>Cursive fonts tend to emulate hand-writing. Calligraphy fonts are found in this family. Examples of cursive fonts are:</a:t>
            </a:r>
          </a:p>
          <a:p>
            <a:pPr lvl="1"/>
            <a:r>
              <a:rPr lang="en-US" dirty="0"/>
              <a:t>Blackadder ITC</a:t>
            </a:r>
          </a:p>
          <a:p>
            <a:pPr lvl="1"/>
            <a:r>
              <a:rPr lang="en-US" dirty="0"/>
              <a:t>Lucida </a:t>
            </a:r>
            <a:r>
              <a:rPr lang="en-US" dirty="0" err="1"/>
              <a:t>HandWriting</a:t>
            </a:r>
            <a:endParaRPr lang="en-US" dirty="0"/>
          </a:p>
          <a:p>
            <a:pPr lvl="1"/>
            <a:r>
              <a:rPr lang="en-US" dirty="0"/>
              <a:t>Segoe Script</a:t>
            </a:r>
          </a:p>
          <a:p>
            <a:r>
              <a:rPr lang="en-US" i="1" dirty="0" smtClean="0"/>
              <a:t>Fantasy -</a:t>
            </a:r>
            <a:r>
              <a:rPr lang="en-US" dirty="0" smtClean="0"/>
              <a:t>Fonts </a:t>
            </a:r>
            <a:r>
              <a:rPr lang="en-US" dirty="0"/>
              <a:t>in the fantasy family are usually very decorative or outlandish. Fantasy fonts often have very specific uses. A lot of custom created fonts fall into this family. Examples of fantasy fonts are:</a:t>
            </a:r>
          </a:p>
          <a:p>
            <a:pPr lvl="1"/>
            <a:r>
              <a:rPr lang="en-US" dirty="0"/>
              <a:t>Impact</a:t>
            </a:r>
          </a:p>
          <a:p>
            <a:pPr lvl="1"/>
            <a:r>
              <a:rPr lang="en-US" dirty="0"/>
              <a:t>Castellar</a:t>
            </a:r>
          </a:p>
          <a:p>
            <a:pPr lvl="1"/>
            <a:r>
              <a:rPr lang="en-US" dirty="0"/>
              <a:t>Old English Text MT</a:t>
            </a:r>
          </a:p>
          <a:p>
            <a:endParaRPr lang="en-US" dirty="0"/>
          </a:p>
        </p:txBody>
      </p:sp>
    </p:spTree>
    <p:extLst>
      <p:ext uri="{BB962C8B-B14F-4D97-AF65-F5344CB8AC3E}">
        <p14:creationId xmlns:p14="http://schemas.microsoft.com/office/powerpoint/2010/main" val="3525570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063"/>
          </a:xfrm>
        </p:spPr>
        <p:txBody>
          <a:bodyPr>
            <a:normAutofit fontScale="90000"/>
          </a:bodyPr>
          <a:lstStyle/>
          <a:p>
            <a:r>
              <a:rPr lang="en-US" b="1" dirty="0"/>
              <a:t>Styling elements with </a:t>
            </a:r>
            <a:r>
              <a:rPr lang="en-US" b="1" dirty="0" smtClean="0"/>
              <a:t>CSS - Text</a:t>
            </a:r>
            <a:r>
              <a:rPr lang="en-US" b="1" dirty="0"/>
              <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7374988"/>
              </p:ext>
            </p:extLst>
          </p:nvPr>
        </p:nvGraphicFramePr>
        <p:xfrm>
          <a:off x="677334" y="2151062"/>
          <a:ext cx="9198186" cy="4367302"/>
        </p:xfrm>
        <a:graphic>
          <a:graphicData uri="http://schemas.openxmlformats.org/drawingml/2006/table">
            <a:tbl>
              <a:tblPr firstRow="1" firstCol="1" lastRow="1" lastCol="1" bandRow="1" bandCol="1">
                <a:tableStyleId>{5C22544A-7EE6-4342-B048-85BDC9FD1C3A}</a:tableStyleId>
              </a:tblPr>
              <a:tblGrid>
                <a:gridCol w="1719808">
                  <a:extLst>
                    <a:ext uri="{9D8B030D-6E8A-4147-A177-3AD203B41FA5}">
                      <a16:colId xmlns:a16="http://schemas.microsoft.com/office/drawing/2014/main" val="3792096460"/>
                    </a:ext>
                  </a:extLst>
                </a:gridCol>
                <a:gridCol w="3941227">
                  <a:extLst>
                    <a:ext uri="{9D8B030D-6E8A-4147-A177-3AD203B41FA5}">
                      <a16:colId xmlns:a16="http://schemas.microsoft.com/office/drawing/2014/main" val="579670519"/>
                    </a:ext>
                  </a:extLst>
                </a:gridCol>
                <a:gridCol w="3537151">
                  <a:extLst>
                    <a:ext uri="{9D8B030D-6E8A-4147-A177-3AD203B41FA5}">
                      <a16:colId xmlns:a16="http://schemas.microsoft.com/office/drawing/2014/main" val="1543964858"/>
                    </a:ext>
                  </a:extLst>
                </a:gridCol>
              </a:tblGrid>
              <a:tr h="218365">
                <a:tc>
                  <a:txBody>
                    <a:bodyPr/>
                    <a:lstStyle/>
                    <a:p>
                      <a:pPr>
                        <a:spcAft>
                          <a:spcPts val="600"/>
                        </a:spcAft>
                      </a:pPr>
                      <a:r>
                        <a:rPr lang="en-US" sz="1000">
                          <a:effectLst/>
                        </a:rPr>
                        <a:t>Property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Purpose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Example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51172921"/>
                  </a:ext>
                </a:extLst>
              </a:tr>
              <a:tr h="545913">
                <a:tc>
                  <a:txBody>
                    <a:bodyPr/>
                    <a:lstStyle/>
                    <a:p>
                      <a:pPr>
                        <a:spcAft>
                          <a:spcPts val="600"/>
                        </a:spcAft>
                      </a:pPr>
                      <a:r>
                        <a:rPr lang="en-US" sz="1000">
                          <a:effectLst/>
                        </a:rPr>
                        <a:t>text-align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Sets the horizontal alignment of text</a:t>
                      </a:r>
                    </a:p>
                    <a:p>
                      <a:pPr>
                        <a:spcAft>
                          <a:spcPts val="600"/>
                        </a:spcAft>
                      </a:pPr>
                      <a:r>
                        <a:rPr lang="en-US" sz="1000">
                          <a:effectLst/>
                        </a:rPr>
                        <a:t>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spcAft>
                          <a:spcPts val="600"/>
                        </a:spcAft>
                        <a:tabLst>
                          <a:tab pos="540385" algn="l"/>
                          <a:tab pos="900430" algn="l"/>
                          <a:tab pos="1260475" algn="l"/>
                          <a:tab pos="1620520" algn="l"/>
                          <a:tab pos="1980565" algn="l"/>
                        </a:tabLst>
                      </a:pPr>
                      <a:r>
                        <a:rPr lang="en-US" sz="1000">
                          <a:effectLst/>
                        </a:rPr>
                        <a:t>text-align: left;</a:t>
                      </a:r>
                      <a:endParaRPr lang="en-US" sz="1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7408038"/>
                  </a:ext>
                </a:extLst>
              </a:tr>
              <a:tr h="764278">
                <a:tc>
                  <a:txBody>
                    <a:bodyPr/>
                    <a:lstStyle/>
                    <a:p>
                      <a:pPr>
                        <a:spcAft>
                          <a:spcPts val="600"/>
                        </a:spcAft>
                      </a:pPr>
                      <a:r>
                        <a:rPr lang="en-US" sz="1000">
                          <a:effectLst/>
                        </a:rPr>
                        <a:t>text-transform</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Sets the case of the text (capitalize, uppercase, lowercase, none)</a:t>
                      </a:r>
                    </a:p>
                    <a:p>
                      <a:pPr>
                        <a:spcAft>
                          <a:spcPts val="600"/>
                        </a:spcAft>
                      </a:pPr>
                      <a:r>
                        <a:rPr lang="en-US" sz="1000">
                          <a:effectLst/>
                        </a:rPr>
                        <a:t>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spcAft>
                          <a:spcPts val="600"/>
                        </a:spcAft>
                        <a:tabLst>
                          <a:tab pos="540385" algn="l"/>
                          <a:tab pos="900430" algn="l"/>
                          <a:tab pos="1260475" algn="l"/>
                          <a:tab pos="1620520" algn="l"/>
                          <a:tab pos="1980565" algn="l"/>
                        </a:tabLst>
                      </a:pPr>
                      <a:r>
                        <a:rPr lang="en-US" sz="1000">
                          <a:effectLst/>
                        </a:rPr>
                        <a:t>text-transform: uppercase;</a:t>
                      </a:r>
                      <a:endParaRPr lang="en-US" sz="1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5835015"/>
                  </a:ext>
                </a:extLst>
              </a:tr>
              <a:tr h="545913">
                <a:tc>
                  <a:txBody>
                    <a:bodyPr/>
                    <a:lstStyle/>
                    <a:p>
                      <a:pPr>
                        <a:spcAft>
                          <a:spcPts val="600"/>
                        </a:spcAft>
                      </a:pPr>
                      <a:r>
                        <a:rPr lang="en-US" sz="1000">
                          <a:effectLst/>
                        </a:rPr>
                        <a:t>vertical-align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Aligns text according to the baseline</a:t>
                      </a:r>
                    </a:p>
                    <a:p>
                      <a:pPr>
                        <a:spcAft>
                          <a:spcPts val="600"/>
                        </a:spcAft>
                      </a:pPr>
                      <a:r>
                        <a:rPr lang="en-US" sz="1000">
                          <a:effectLst/>
                        </a:rPr>
                        <a:t>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spcAft>
                          <a:spcPts val="600"/>
                        </a:spcAft>
                        <a:tabLst>
                          <a:tab pos="540385" algn="l"/>
                          <a:tab pos="900430" algn="l"/>
                          <a:tab pos="1260475" algn="l"/>
                          <a:tab pos="1620520" algn="l"/>
                          <a:tab pos="1980565" algn="l"/>
                        </a:tabLst>
                      </a:pPr>
                      <a:r>
                        <a:rPr lang="en-US" sz="1000">
                          <a:effectLst/>
                        </a:rPr>
                        <a:t>vertical-align: top;</a:t>
                      </a:r>
                      <a:endParaRPr lang="en-US" sz="1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2633887"/>
                  </a:ext>
                </a:extLst>
              </a:tr>
              <a:tr h="436730">
                <a:tc>
                  <a:txBody>
                    <a:bodyPr/>
                    <a:lstStyle/>
                    <a:p>
                      <a:pPr>
                        <a:spcAft>
                          <a:spcPts val="600"/>
                        </a:spcAft>
                      </a:pPr>
                      <a:r>
                        <a:rPr lang="en-US" sz="1000">
                          <a:effectLst/>
                        </a:rPr>
                        <a:t>text-indent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dirty="0">
                          <a:effectLst/>
                        </a:rPr>
                        <a:t>Sets the amount of indent for the first line in a paragraph.</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spcAft>
                          <a:spcPts val="600"/>
                        </a:spcAft>
                        <a:tabLst>
                          <a:tab pos="540385" algn="l"/>
                          <a:tab pos="900430" algn="l"/>
                          <a:tab pos="1260475" algn="l"/>
                          <a:tab pos="1620520" algn="l"/>
                          <a:tab pos="1980565" algn="l"/>
                        </a:tabLst>
                      </a:pPr>
                      <a:r>
                        <a:rPr lang="en-US" sz="1000">
                          <a:effectLst/>
                        </a:rPr>
                        <a:t>text-indent: 10px;</a:t>
                      </a:r>
                      <a:endParaRPr lang="en-US" sz="1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6076802"/>
                  </a:ext>
                </a:extLst>
              </a:tr>
              <a:tr h="436730">
                <a:tc>
                  <a:txBody>
                    <a:bodyPr/>
                    <a:lstStyle/>
                    <a:p>
                      <a:pPr>
                        <a:spcAft>
                          <a:spcPts val="600"/>
                        </a:spcAft>
                      </a:pPr>
                      <a:r>
                        <a:rPr lang="en-US" sz="1000">
                          <a:effectLst/>
                        </a:rPr>
                        <a:t>line-height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Specifies the distance between the base line of each line of text in a paragraph or division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spcAft>
                          <a:spcPts val="600"/>
                        </a:spcAft>
                        <a:tabLst>
                          <a:tab pos="540385" algn="l"/>
                          <a:tab pos="900430" algn="l"/>
                          <a:tab pos="1260475" algn="l"/>
                          <a:tab pos="1620520" algn="l"/>
                          <a:tab pos="1980565" algn="l"/>
                        </a:tabLst>
                      </a:pPr>
                      <a:r>
                        <a:rPr lang="en-US" sz="1000">
                          <a:effectLst/>
                        </a:rPr>
                        <a:t>line-height: 15pt;</a:t>
                      </a:r>
                      <a:endParaRPr lang="en-US" sz="1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2359114"/>
                  </a:ext>
                </a:extLst>
              </a:tr>
              <a:tr h="218365">
                <a:tc>
                  <a:txBody>
                    <a:bodyPr/>
                    <a:lstStyle/>
                    <a:p>
                      <a:pPr>
                        <a:spcAft>
                          <a:spcPts val="600"/>
                        </a:spcAft>
                      </a:pPr>
                      <a:r>
                        <a:rPr lang="en-US" sz="1000">
                          <a:effectLst/>
                        </a:rPr>
                        <a:t>word-spacing</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Sets the space between words in a paragraph</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spcAft>
                          <a:spcPts val="600"/>
                        </a:spcAft>
                        <a:tabLst>
                          <a:tab pos="540385" algn="l"/>
                          <a:tab pos="900430" algn="l"/>
                          <a:tab pos="1260475" algn="l"/>
                          <a:tab pos="1620520" algn="l"/>
                          <a:tab pos="1980565" algn="l"/>
                        </a:tabLst>
                      </a:pPr>
                      <a:r>
                        <a:rPr lang="en-US" sz="1000">
                          <a:effectLst/>
                        </a:rPr>
                        <a:t>word-spacing: 1px;</a:t>
                      </a:r>
                      <a:endParaRPr lang="en-US" sz="1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6123335"/>
                  </a:ext>
                </a:extLst>
              </a:tr>
              <a:tr h="218365">
                <a:tc>
                  <a:txBody>
                    <a:bodyPr/>
                    <a:lstStyle/>
                    <a:p>
                      <a:pPr>
                        <a:spcAft>
                          <a:spcPts val="600"/>
                        </a:spcAft>
                      </a:pPr>
                      <a:r>
                        <a:rPr lang="en-US" sz="1000">
                          <a:effectLst/>
                        </a:rPr>
                        <a:t>letter-spacing</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Sets the space between letters in a word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spcAft>
                          <a:spcPts val="600"/>
                        </a:spcAft>
                        <a:tabLst>
                          <a:tab pos="540385" algn="l"/>
                          <a:tab pos="900430" algn="l"/>
                          <a:tab pos="1260475" algn="l"/>
                          <a:tab pos="1620520" algn="l"/>
                          <a:tab pos="1980565" algn="l"/>
                        </a:tabLst>
                      </a:pPr>
                      <a:r>
                        <a:rPr lang="en-US" sz="1000">
                          <a:effectLst/>
                        </a:rPr>
                        <a:t>letter-spacing: 2px;</a:t>
                      </a:r>
                      <a:endParaRPr lang="en-US" sz="1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5832888"/>
                  </a:ext>
                </a:extLst>
              </a:tr>
              <a:tr h="436730">
                <a:tc>
                  <a:txBody>
                    <a:bodyPr/>
                    <a:lstStyle/>
                    <a:p>
                      <a:pPr>
                        <a:spcAft>
                          <a:spcPts val="600"/>
                        </a:spcAft>
                      </a:pPr>
                      <a:r>
                        <a:rPr lang="en-US" sz="1000">
                          <a:effectLst/>
                        </a:rPr>
                        <a:t>text-decoration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Gives text a decoration, (underline, overline, line-through, blink, none)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spcAft>
                          <a:spcPts val="600"/>
                        </a:spcAft>
                        <a:tabLst>
                          <a:tab pos="540385" algn="l"/>
                          <a:tab pos="900430" algn="l"/>
                          <a:tab pos="1260475" algn="l"/>
                          <a:tab pos="1620520" algn="l"/>
                          <a:tab pos="1980565" algn="l"/>
                        </a:tabLst>
                      </a:pPr>
                      <a:r>
                        <a:rPr lang="en-US" sz="1000">
                          <a:effectLst/>
                        </a:rPr>
                        <a:t>text-decoration: underline;</a:t>
                      </a:r>
                      <a:endParaRPr lang="en-US" sz="1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2074795"/>
                  </a:ext>
                </a:extLst>
              </a:tr>
              <a:tr h="545913">
                <a:tc>
                  <a:txBody>
                    <a:bodyPr/>
                    <a:lstStyle/>
                    <a:p>
                      <a:pPr>
                        <a:spcAft>
                          <a:spcPts val="600"/>
                        </a:spcAft>
                      </a:pPr>
                      <a:r>
                        <a:rPr lang="en-US" sz="1000">
                          <a:effectLst/>
                        </a:rPr>
                        <a:t>color</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Sets the text colour of the element. Colours can be words, hex codes or RGB colour values.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spcAft>
                          <a:spcPts val="600"/>
                        </a:spcAft>
                        <a:tabLst>
                          <a:tab pos="540385" algn="l"/>
                          <a:tab pos="900430" algn="l"/>
                          <a:tab pos="1260475" algn="l"/>
                          <a:tab pos="1620520" algn="l"/>
                          <a:tab pos="1980565" algn="l"/>
                        </a:tabLst>
                      </a:pPr>
                      <a:r>
                        <a:rPr lang="en-US" sz="1000" dirty="0">
                          <a:effectLst/>
                        </a:rPr>
                        <a:t>color: #fff000;</a:t>
                      </a:r>
                    </a:p>
                    <a:p>
                      <a:pPr marL="180340">
                        <a:spcAft>
                          <a:spcPts val="600"/>
                        </a:spcAft>
                        <a:tabLst>
                          <a:tab pos="540385" algn="l"/>
                          <a:tab pos="900430" algn="l"/>
                          <a:tab pos="1260475" algn="l"/>
                          <a:tab pos="1620520" algn="l"/>
                          <a:tab pos="1980565" algn="l"/>
                        </a:tabLst>
                      </a:pPr>
                      <a:r>
                        <a:rPr lang="en-US" sz="1000" dirty="0">
                          <a:effectLst/>
                        </a:rPr>
                        <a:t>color: White;</a:t>
                      </a:r>
                      <a:endParaRPr lang="en-US" sz="1000" dirty="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4610619"/>
                  </a:ext>
                </a:extLst>
              </a:tr>
            </a:tbl>
          </a:graphicData>
        </a:graphic>
      </p:graphicFrame>
    </p:spTree>
    <p:extLst>
      <p:ext uri="{BB962C8B-B14F-4D97-AF65-F5344CB8AC3E}">
        <p14:creationId xmlns:p14="http://schemas.microsoft.com/office/powerpoint/2010/main" val="2463355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2629"/>
          </a:xfrm>
        </p:spPr>
        <p:txBody>
          <a:bodyPr/>
          <a:lstStyle/>
          <a:p>
            <a:r>
              <a:rPr lang="en-US" b="1" dirty="0"/>
              <a:t>Styling elements with CSS - f</a:t>
            </a:r>
            <a:r>
              <a:rPr lang="en-US" b="1" dirty="0" smtClean="0"/>
              <a:t>ont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2002780"/>
              </p:ext>
            </p:extLst>
          </p:nvPr>
        </p:nvGraphicFramePr>
        <p:xfrm>
          <a:off x="677334" y="1998617"/>
          <a:ext cx="9224312" cy="4258491"/>
        </p:xfrm>
        <a:graphic>
          <a:graphicData uri="http://schemas.openxmlformats.org/drawingml/2006/table">
            <a:tbl>
              <a:tblPr firstRow="1" firstCol="1" lastRow="1" lastCol="1" bandRow="1" bandCol="1">
                <a:tableStyleId>{5C22544A-7EE6-4342-B048-85BDC9FD1C3A}</a:tableStyleId>
              </a:tblPr>
              <a:tblGrid>
                <a:gridCol w="1724693">
                  <a:extLst>
                    <a:ext uri="{9D8B030D-6E8A-4147-A177-3AD203B41FA5}">
                      <a16:colId xmlns:a16="http://schemas.microsoft.com/office/drawing/2014/main" val="2506462120"/>
                    </a:ext>
                  </a:extLst>
                </a:gridCol>
                <a:gridCol w="3952421">
                  <a:extLst>
                    <a:ext uri="{9D8B030D-6E8A-4147-A177-3AD203B41FA5}">
                      <a16:colId xmlns:a16="http://schemas.microsoft.com/office/drawing/2014/main" val="1111283770"/>
                    </a:ext>
                  </a:extLst>
                </a:gridCol>
                <a:gridCol w="3547198">
                  <a:extLst>
                    <a:ext uri="{9D8B030D-6E8A-4147-A177-3AD203B41FA5}">
                      <a16:colId xmlns:a16="http://schemas.microsoft.com/office/drawing/2014/main" val="4290862758"/>
                    </a:ext>
                  </a:extLst>
                </a:gridCol>
              </a:tblGrid>
              <a:tr h="315444">
                <a:tc>
                  <a:txBody>
                    <a:bodyPr/>
                    <a:lstStyle/>
                    <a:p>
                      <a:pPr>
                        <a:spcAft>
                          <a:spcPts val="600"/>
                        </a:spcAft>
                      </a:pPr>
                      <a:r>
                        <a:rPr lang="en-US" sz="1000">
                          <a:effectLst/>
                        </a:rPr>
                        <a:t>Property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Purpose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Example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01106436"/>
                  </a:ext>
                </a:extLst>
              </a:tr>
              <a:tr h="630887">
                <a:tc>
                  <a:txBody>
                    <a:bodyPr/>
                    <a:lstStyle/>
                    <a:p>
                      <a:pPr>
                        <a:spcAft>
                          <a:spcPts val="600"/>
                        </a:spcAft>
                      </a:pPr>
                      <a:r>
                        <a:rPr lang="en-US" sz="1000">
                          <a:effectLst/>
                        </a:rPr>
                        <a:t>font-size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Sets the size of the font in relative or absolute measurements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spcAft>
                          <a:spcPts val="600"/>
                        </a:spcAft>
                        <a:tabLst>
                          <a:tab pos="540385" algn="l"/>
                          <a:tab pos="900430" algn="l"/>
                          <a:tab pos="1260475" algn="l"/>
                          <a:tab pos="1620520" algn="l"/>
                          <a:tab pos="1980565" algn="l"/>
                        </a:tabLst>
                      </a:pPr>
                      <a:r>
                        <a:rPr lang="en-US" sz="1000">
                          <a:effectLst/>
                        </a:rPr>
                        <a:t>font-size: 10pt;</a:t>
                      </a:r>
                      <a:endParaRPr lang="en-US" sz="1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2805411"/>
                  </a:ext>
                </a:extLst>
              </a:tr>
              <a:tr h="315444">
                <a:tc>
                  <a:txBody>
                    <a:bodyPr/>
                    <a:lstStyle/>
                    <a:p>
                      <a:pPr>
                        <a:spcAft>
                          <a:spcPts val="600"/>
                        </a:spcAft>
                      </a:pPr>
                      <a:r>
                        <a:rPr lang="en-US" sz="1000">
                          <a:effectLst/>
                        </a:rPr>
                        <a:t>font-family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Sets the type of font (Arial, Verdana)</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spcAft>
                          <a:spcPts val="600"/>
                        </a:spcAft>
                        <a:tabLst>
                          <a:tab pos="540385" algn="l"/>
                          <a:tab pos="900430" algn="l"/>
                          <a:tab pos="1260475" algn="l"/>
                          <a:tab pos="1620520" algn="l"/>
                          <a:tab pos="1980565" algn="l"/>
                        </a:tabLst>
                      </a:pPr>
                      <a:r>
                        <a:rPr lang="en-US" sz="1000">
                          <a:effectLst/>
                        </a:rPr>
                        <a:t>font-family: Arial;</a:t>
                      </a:r>
                      <a:endParaRPr lang="en-US" sz="1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2740181"/>
                  </a:ext>
                </a:extLst>
              </a:tr>
              <a:tr h="315444">
                <a:tc>
                  <a:txBody>
                    <a:bodyPr/>
                    <a:lstStyle/>
                    <a:p>
                      <a:pPr>
                        <a:spcAft>
                          <a:spcPts val="600"/>
                        </a:spcAft>
                      </a:pPr>
                      <a:r>
                        <a:rPr lang="en-US" sz="1000">
                          <a:effectLst/>
                        </a:rPr>
                        <a:t>font-style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dirty="0">
                          <a:effectLst/>
                        </a:rPr>
                        <a:t>Sets the font style (italic, normal, oblique)</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spcAft>
                          <a:spcPts val="600"/>
                        </a:spcAft>
                        <a:tabLst>
                          <a:tab pos="540385" algn="l"/>
                          <a:tab pos="900430" algn="l"/>
                          <a:tab pos="1260475" algn="l"/>
                          <a:tab pos="1620520" algn="l"/>
                          <a:tab pos="1980565" algn="l"/>
                        </a:tabLst>
                      </a:pPr>
                      <a:r>
                        <a:rPr lang="en-US" sz="1000">
                          <a:effectLst/>
                        </a:rPr>
                        <a:t>font-style: italic;</a:t>
                      </a:r>
                      <a:endParaRPr lang="en-US" sz="1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639298"/>
                  </a:ext>
                </a:extLst>
              </a:tr>
              <a:tr h="630887">
                <a:tc>
                  <a:txBody>
                    <a:bodyPr/>
                    <a:lstStyle/>
                    <a:p>
                      <a:pPr>
                        <a:spcAft>
                          <a:spcPts val="600"/>
                        </a:spcAft>
                      </a:pPr>
                      <a:r>
                        <a:rPr lang="en-US" sz="1000">
                          <a:effectLst/>
                        </a:rPr>
                        <a:t>font-variant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Lets you use small-caps if available for the chosen font-family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spcAft>
                          <a:spcPts val="600"/>
                        </a:spcAft>
                        <a:tabLst>
                          <a:tab pos="540385" algn="l"/>
                          <a:tab pos="900430" algn="l"/>
                          <a:tab pos="1260475" algn="l"/>
                          <a:tab pos="1620520" algn="l"/>
                          <a:tab pos="1980565" algn="l"/>
                        </a:tabLst>
                      </a:pPr>
                      <a:r>
                        <a:rPr lang="en-US" sz="1000">
                          <a:effectLst/>
                        </a:rPr>
                        <a:t>font-variant:small-caps;</a:t>
                      </a:r>
                      <a:endParaRPr lang="en-US" sz="1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0800301"/>
                  </a:ext>
                </a:extLst>
              </a:tr>
              <a:tr h="315444">
                <a:tc>
                  <a:txBody>
                    <a:bodyPr/>
                    <a:lstStyle/>
                    <a:p>
                      <a:pPr>
                        <a:spcAft>
                          <a:spcPts val="600"/>
                        </a:spcAft>
                      </a:pPr>
                      <a:r>
                        <a:rPr lang="en-US" sz="1000">
                          <a:effectLst/>
                        </a:rPr>
                        <a:t>font-weight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Sets the boldness of the font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spcAft>
                          <a:spcPts val="600"/>
                        </a:spcAft>
                        <a:tabLst>
                          <a:tab pos="540385" algn="l"/>
                          <a:tab pos="900430" algn="l"/>
                          <a:tab pos="1260475" algn="l"/>
                          <a:tab pos="1620520" algn="l"/>
                          <a:tab pos="1980565" algn="l"/>
                        </a:tabLst>
                      </a:pPr>
                      <a:r>
                        <a:rPr lang="en-US" sz="1000">
                          <a:effectLst/>
                        </a:rPr>
                        <a:t>font-weight: bold;</a:t>
                      </a:r>
                      <a:endParaRPr lang="en-US" sz="1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2969663"/>
                  </a:ext>
                </a:extLst>
              </a:tr>
              <a:tr h="1734941">
                <a:tc>
                  <a:txBody>
                    <a:bodyPr/>
                    <a:lstStyle/>
                    <a:p>
                      <a:pPr>
                        <a:spcAft>
                          <a:spcPts val="600"/>
                        </a:spcAft>
                      </a:pPr>
                      <a:r>
                        <a:rPr lang="en-US" sz="1000">
                          <a:effectLst/>
                        </a:rPr>
                        <a:t>font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This is the shorthand method of setting all font properties at once in this order: Font-style, font-variant, font-weight, font-size/line-height, font-family. </a:t>
                      </a:r>
                    </a:p>
                    <a:p>
                      <a:pPr>
                        <a:spcAft>
                          <a:spcPts val="600"/>
                        </a:spcAft>
                      </a:pPr>
                      <a:r>
                        <a:rPr lang="en-US" sz="1000">
                          <a:effectLst/>
                        </a:rPr>
                        <a:t>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spcAft>
                          <a:spcPts val="600"/>
                        </a:spcAft>
                        <a:tabLst>
                          <a:tab pos="540385" algn="l"/>
                          <a:tab pos="900430" algn="l"/>
                          <a:tab pos="1260475" algn="l"/>
                          <a:tab pos="1620520" algn="l"/>
                          <a:tab pos="1980565" algn="l"/>
                        </a:tabLst>
                      </a:pPr>
                      <a:r>
                        <a:rPr lang="en-US" sz="1000" dirty="0">
                          <a:effectLst/>
                        </a:rPr>
                        <a:t>font: italic bold small-caps 11pt/14pt </a:t>
                      </a:r>
                      <a:r>
                        <a:rPr lang="en-US" sz="1000" dirty="0" err="1">
                          <a:effectLst/>
                        </a:rPr>
                        <a:t>Arial,sans</a:t>
                      </a:r>
                      <a:r>
                        <a:rPr lang="en-US" sz="1000" dirty="0">
                          <a:effectLst/>
                        </a:rPr>
                        <a:t>-serif;</a:t>
                      </a:r>
                    </a:p>
                    <a:p>
                      <a:pPr marL="180340">
                        <a:spcAft>
                          <a:spcPts val="600"/>
                        </a:spcAft>
                        <a:tabLst>
                          <a:tab pos="540385" algn="l"/>
                          <a:tab pos="900430" algn="l"/>
                          <a:tab pos="1260475" algn="l"/>
                          <a:tab pos="1620520" algn="l"/>
                          <a:tab pos="1980565" algn="l"/>
                        </a:tabLst>
                      </a:pPr>
                      <a:r>
                        <a:rPr lang="en-US" sz="1000" dirty="0">
                          <a:effectLst/>
                        </a:rPr>
                        <a:t> </a:t>
                      </a:r>
                      <a:endParaRPr lang="en-US" sz="1000" dirty="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0831063"/>
                  </a:ext>
                </a:extLst>
              </a:tr>
            </a:tbl>
          </a:graphicData>
        </a:graphic>
      </p:graphicFrame>
    </p:spTree>
    <p:extLst>
      <p:ext uri="{BB962C8B-B14F-4D97-AF65-F5344CB8AC3E}">
        <p14:creationId xmlns:p14="http://schemas.microsoft.com/office/powerpoint/2010/main" val="2940892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normAutofit fontScale="90000"/>
          </a:bodyPr>
          <a:lstStyle/>
          <a:p>
            <a:r>
              <a:rPr lang="en-US" b="1" dirty="0"/>
              <a:t>Styling elements with CSS - Background</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3536166"/>
              </p:ext>
            </p:extLst>
          </p:nvPr>
        </p:nvGraphicFramePr>
        <p:xfrm>
          <a:off x="677334" y="1930402"/>
          <a:ext cx="9354941" cy="4640215"/>
        </p:xfrm>
        <a:graphic>
          <a:graphicData uri="http://schemas.openxmlformats.org/drawingml/2006/table">
            <a:tbl>
              <a:tblPr firstRow="1" firstCol="1" lastRow="1" lastCol="1" bandRow="1" bandCol="1">
                <a:tableStyleId>{5C22544A-7EE6-4342-B048-85BDC9FD1C3A}</a:tableStyleId>
              </a:tblPr>
              <a:tblGrid>
                <a:gridCol w="1749117">
                  <a:extLst>
                    <a:ext uri="{9D8B030D-6E8A-4147-A177-3AD203B41FA5}">
                      <a16:colId xmlns:a16="http://schemas.microsoft.com/office/drawing/2014/main" val="3263645378"/>
                    </a:ext>
                  </a:extLst>
                </a:gridCol>
                <a:gridCol w="4008393">
                  <a:extLst>
                    <a:ext uri="{9D8B030D-6E8A-4147-A177-3AD203B41FA5}">
                      <a16:colId xmlns:a16="http://schemas.microsoft.com/office/drawing/2014/main" val="196460966"/>
                    </a:ext>
                  </a:extLst>
                </a:gridCol>
                <a:gridCol w="3597431">
                  <a:extLst>
                    <a:ext uri="{9D8B030D-6E8A-4147-A177-3AD203B41FA5}">
                      <a16:colId xmlns:a16="http://schemas.microsoft.com/office/drawing/2014/main" val="1077581302"/>
                    </a:ext>
                  </a:extLst>
                </a:gridCol>
              </a:tblGrid>
              <a:tr h="279531">
                <a:tc>
                  <a:txBody>
                    <a:bodyPr/>
                    <a:lstStyle/>
                    <a:p>
                      <a:pPr>
                        <a:spcAft>
                          <a:spcPts val="600"/>
                        </a:spcAft>
                      </a:pPr>
                      <a:r>
                        <a:rPr lang="en-US" sz="1000">
                          <a:effectLst/>
                        </a:rPr>
                        <a:t>Property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Purpose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Example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50311437"/>
                  </a:ext>
                </a:extLst>
              </a:tr>
              <a:tr h="559062">
                <a:tc>
                  <a:txBody>
                    <a:bodyPr/>
                    <a:lstStyle/>
                    <a:p>
                      <a:pPr>
                        <a:spcAft>
                          <a:spcPts val="600"/>
                        </a:spcAft>
                      </a:pPr>
                      <a:r>
                        <a:rPr lang="en-US" sz="1000">
                          <a:effectLst/>
                        </a:rPr>
                        <a:t>background-color</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Sets the background colour of an element. Colours can be words, hex codes or RGB colour values.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spcAft>
                          <a:spcPts val="600"/>
                        </a:spcAft>
                        <a:tabLst>
                          <a:tab pos="540385" algn="l"/>
                          <a:tab pos="900430" algn="l"/>
                          <a:tab pos="1260475" algn="l"/>
                          <a:tab pos="1620520" algn="l"/>
                          <a:tab pos="1980565" algn="l"/>
                        </a:tabLst>
                      </a:pPr>
                      <a:r>
                        <a:rPr lang="en-US" sz="1000">
                          <a:effectLst/>
                        </a:rPr>
                        <a:t>background-color: Fuchsia;</a:t>
                      </a:r>
                      <a:endParaRPr lang="en-US" sz="1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5731987"/>
                  </a:ext>
                </a:extLst>
              </a:tr>
              <a:tr h="559062">
                <a:tc>
                  <a:txBody>
                    <a:bodyPr/>
                    <a:lstStyle/>
                    <a:p>
                      <a:pPr>
                        <a:spcAft>
                          <a:spcPts val="600"/>
                        </a:spcAft>
                      </a:pPr>
                      <a:r>
                        <a:rPr lang="en-US" sz="1000">
                          <a:effectLst/>
                        </a:rPr>
                        <a:t>background-image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Specifies the image to be used as a background for an element, e.g.:</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spcAft>
                          <a:spcPts val="600"/>
                        </a:spcAft>
                        <a:tabLst>
                          <a:tab pos="540385" algn="l"/>
                          <a:tab pos="900430" algn="l"/>
                          <a:tab pos="1260475" algn="l"/>
                          <a:tab pos="1620520" algn="l"/>
                          <a:tab pos="1980565" algn="l"/>
                        </a:tabLst>
                      </a:pPr>
                      <a:r>
                        <a:rPr lang="en-US" sz="1000">
                          <a:effectLst/>
                        </a:rPr>
                        <a:t>background-image: url(‘images/bg.jpg’);</a:t>
                      </a:r>
                      <a:endParaRPr lang="en-US" sz="1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262029"/>
                  </a:ext>
                </a:extLst>
              </a:tr>
              <a:tr h="838593">
                <a:tc>
                  <a:txBody>
                    <a:bodyPr/>
                    <a:lstStyle/>
                    <a:p>
                      <a:pPr>
                        <a:spcAft>
                          <a:spcPts val="600"/>
                        </a:spcAft>
                      </a:pPr>
                      <a:r>
                        <a:rPr lang="en-US" sz="1000">
                          <a:effectLst/>
                        </a:rPr>
                        <a:t>background-position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This sets where the background should first appear in an element. Options are: top (left/right), bottom (left/right), left, right, center, horizontal % and vertical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spcAft>
                          <a:spcPts val="600"/>
                        </a:spcAft>
                        <a:tabLst>
                          <a:tab pos="540385" algn="l"/>
                          <a:tab pos="900430" algn="l"/>
                          <a:tab pos="1260475" algn="l"/>
                          <a:tab pos="1620520" algn="l"/>
                          <a:tab pos="1980565" algn="l"/>
                        </a:tabLst>
                      </a:pPr>
                      <a:r>
                        <a:rPr lang="en-US" sz="1000">
                          <a:effectLst/>
                        </a:rPr>
                        <a:t>background-position: top left;</a:t>
                      </a:r>
                      <a:endParaRPr lang="en-US" sz="1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4894542"/>
                  </a:ext>
                </a:extLst>
              </a:tr>
              <a:tr h="559062">
                <a:tc>
                  <a:txBody>
                    <a:bodyPr/>
                    <a:lstStyle/>
                    <a:p>
                      <a:pPr>
                        <a:spcAft>
                          <a:spcPts val="600"/>
                        </a:spcAft>
                      </a:pPr>
                      <a:r>
                        <a:rPr lang="en-US" sz="1000">
                          <a:effectLst/>
                        </a:rPr>
                        <a:t>background-repeat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Specifies any background repeat options, these are: repeat-x (across), repeat-y (down), repeat (both directions), none.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spcAft>
                          <a:spcPts val="600"/>
                        </a:spcAft>
                        <a:tabLst>
                          <a:tab pos="540385" algn="l"/>
                          <a:tab pos="900430" algn="l"/>
                          <a:tab pos="1260475" algn="l"/>
                          <a:tab pos="1620520" algn="l"/>
                          <a:tab pos="1980565" algn="l"/>
                        </a:tabLst>
                      </a:pPr>
                      <a:r>
                        <a:rPr lang="en-US" sz="1000">
                          <a:effectLst/>
                        </a:rPr>
                        <a:t>background-repeat: repeat-x;</a:t>
                      </a:r>
                      <a:endParaRPr lang="en-US" sz="1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4161129"/>
                  </a:ext>
                </a:extLst>
              </a:tr>
              <a:tr h="559062">
                <a:tc>
                  <a:txBody>
                    <a:bodyPr/>
                    <a:lstStyle/>
                    <a:p>
                      <a:pPr>
                        <a:spcAft>
                          <a:spcPts val="600"/>
                        </a:spcAft>
                      </a:pPr>
                      <a:r>
                        <a:rPr lang="en-US" sz="1000">
                          <a:effectLst/>
                        </a:rPr>
                        <a:t>background-attachment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This lets you attach a background image so that it does not move when the page is scrolled (scroll, fixed).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spcAft>
                          <a:spcPts val="600"/>
                        </a:spcAft>
                        <a:tabLst>
                          <a:tab pos="540385" algn="l"/>
                          <a:tab pos="900430" algn="l"/>
                          <a:tab pos="1260475" algn="l"/>
                          <a:tab pos="1620520" algn="l"/>
                          <a:tab pos="1980565" algn="l"/>
                        </a:tabLst>
                      </a:pPr>
                      <a:r>
                        <a:rPr lang="en-US" sz="1000">
                          <a:effectLst/>
                        </a:rPr>
                        <a:t>background-attachment: fixed;</a:t>
                      </a:r>
                      <a:endParaRPr lang="en-US" sz="10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9481826"/>
                  </a:ext>
                </a:extLst>
              </a:tr>
              <a:tr h="1285843">
                <a:tc>
                  <a:txBody>
                    <a:bodyPr/>
                    <a:lstStyle/>
                    <a:p>
                      <a:pPr>
                        <a:spcAft>
                          <a:spcPts val="600"/>
                        </a:spcAft>
                      </a:pPr>
                      <a:r>
                        <a:rPr lang="en-US" sz="1000">
                          <a:effectLst/>
                        </a:rPr>
                        <a:t>background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en-US" sz="1000">
                          <a:effectLst/>
                        </a:rPr>
                        <a:t>This is the shorthand background property and allows you to set all background properties at once in the following order: Color, image, repeat, attachment, position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spcAft>
                          <a:spcPts val="600"/>
                        </a:spcAft>
                        <a:tabLst>
                          <a:tab pos="540385" algn="l"/>
                          <a:tab pos="900430" algn="l"/>
                          <a:tab pos="1260475" algn="l"/>
                          <a:tab pos="1620520" algn="l"/>
                          <a:tab pos="1980565" algn="l"/>
                        </a:tabLst>
                      </a:pPr>
                      <a:r>
                        <a:rPr lang="en-US" sz="1000" dirty="0">
                          <a:effectLst/>
                        </a:rPr>
                        <a:t>background: #000000 </a:t>
                      </a:r>
                      <a:r>
                        <a:rPr lang="en-US" sz="1000" dirty="0" err="1">
                          <a:effectLst/>
                        </a:rPr>
                        <a:t>url</a:t>
                      </a:r>
                      <a:r>
                        <a:rPr lang="en-US" sz="1000" dirty="0">
                          <a:effectLst/>
                        </a:rPr>
                        <a:t>(‘bg.jpg’) repeat-x, fixed top left;</a:t>
                      </a:r>
                    </a:p>
                    <a:p>
                      <a:pPr marL="180340">
                        <a:spcAft>
                          <a:spcPts val="600"/>
                        </a:spcAft>
                        <a:tabLst>
                          <a:tab pos="540385" algn="l"/>
                          <a:tab pos="900430" algn="l"/>
                          <a:tab pos="1260475" algn="l"/>
                          <a:tab pos="1620520" algn="l"/>
                          <a:tab pos="1980565" algn="l"/>
                        </a:tabLst>
                      </a:pPr>
                      <a:r>
                        <a:rPr lang="en-US" sz="1000" dirty="0">
                          <a:effectLst/>
                        </a:rPr>
                        <a:t>background:</a:t>
                      </a:r>
                      <a:r>
                        <a:rPr lang="en-US" sz="1100" dirty="0">
                          <a:effectLst/>
                        </a:rPr>
                        <a:t> </a:t>
                      </a:r>
                      <a:r>
                        <a:rPr lang="en-US" sz="1000" dirty="0">
                          <a:effectLst/>
                        </a:rPr>
                        <a:t>#00ff00 </a:t>
                      </a:r>
                      <a:r>
                        <a:rPr lang="en-US" sz="1000" dirty="0" err="1">
                          <a:effectLst/>
                        </a:rPr>
                        <a:t>url</a:t>
                      </a:r>
                      <a:r>
                        <a:rPr lang="en-US" sz="1000" dirty="0">
                          <a:effectLst/>
                        </a:rPr>
                        <a:t>('mypic.gif') no-repeat scroll center;</a:t>
                      </a:r>
                      <a:endParaRPr lang="en-US" sz="1000" dirty="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1671079"/>
                  </a:ext>
                </a:extLst>
              </a:tr>
            </a:tbl>
          </a:graphicData>
        </a:graphic>
      </p:graphicFrame>
    </p:spTree>
    <p:extLst>
      <p:ext uri="{BB962C8B-B14F-4D97-AF65-F5344CB8AC3E}">
        <p14:creationId xmlns:p14="http://schemas.microsoft.com/office/powerpoint/2010/main" val="3959505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https://www.w3schools.com/css/css_intro.asp</a:t>
            </a:r>
            <a:endParaRPr lang="en-US" dirty="0"/>
          </a:p>
        </p:txBody>
      </p:sp>
    </p:spTree>
    <p:extLst>
      <p:ext uri="{BB962C8B-B14F-4D97-AF65-F5344CB8AC3E}">
        <p14:creationId xmlns:p14="http://schemas.microsoft.com/office/powerpoint/2010/main" val="2832163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98"/>
          </a:xfrm>
        </p:spPr>
        <p:txBody>
          <a:bodyPr/>
          <a:lstStyle/>
          <a:p>
            <a:pPr algn="ctr"/>
            <a:r>
              <a:rPr lang="en-US" dirty="0">
                <a:solidFill>
                  <a:srgbClr val="000000"/>
                </a:solidFill>
                <a:latin typeface="Segoe UI" panose="020B0502040204020203" pitchFamily="34" charset="0"/>
              </a:rPr>
              <a:t>CSS Box </a:t>
            </a:r>
            <a:r>
              <a:rPr lang="en-US" dirty="0" smtClean="0">
                <a:solidFill>
                  <a:srgbClr val="000000"/>
                </a:solidFill>
                <a:latin typeface="Segoe UI" panose="020B0502040204020203" pitchFamily="34" charset="0"/>
              </a:rPr>
              <a:t>Model</a:t>
            </a:r>
            <a:endParaRPr lang="en-US" dirty="0"/>
          </a:p>
        </p:txBody>
      </p:sp>
      <p:sp>
        <p:nvSpPr>
          <p:cNvPr id="3" name="Content Placeholder 2"/>
          <p:cNvSpPr>
            <a:spLocks noGrp="1"/>
          </p:cNvSpPr>
          <p:nvPr>
            <p:ph idx="1"/>
          </p:nvPr>
        </p:nvSpPr>
        <p:spPr/>
        <p:txBody>
          <a:bodyPr/>
          <a:lstStyle/>
          <a:p>
            <a:r>
              <a:rPr lang="en-NZ" dirty="0"/>
              <a:t>The CSS box model is essentially a box that wraps around every HTML element. It consists of: margins, borders, padding, and the actual content</a:t>
            </a:r>
            <a:r>
              <a:rPr lang="en-NZ" dirty="0" smtClean="0"/>
              <a:t>.</a:t>
            </a:r>
          </a:p>
          <a:p>
            <a:r>
              <a:rPr lang="en-NZ" dirty="0"/>
              <a:t>Explanation of the different parts:</a:t>
            </a:r>
          </a:p>
          <a:p>
            <a:pPr lvl="1"/>
            <a:r>
              <a:rPr lang="en-NZ" b="1" dirty="0"/>
              <a:t>Content</a:t>
            </a:r>
            <a:r>
              <a:rPr lang="en-NZ" dirty="0"/>
              <a:t> - The content of the box, where text and images appear</a:t>
            </a:r>
          </a:p>
          <a:p>
            <a:pPr lvl="1"/>
            <a:r>
              <a:rPr lang="en-NZ" b="1" dirty="0"/>
              <a:t>Padding</a:t>
            </a:r>
            <a:r>
              <a:rPr lang="en-NZ" dirty="0"/>
              <a:t> - Clears an area around the content. The padding is transparent</a:t>
            </a:r>
          </a:p>
          <a:p>
            <a:pPr lvl="1"/>
            <a:r>
              <a:rPr lang="en-NZ" b="1" dirty="0"/>
              <a:t>Border</a:t>
            </a:r>
            <a:r>
              <a:rPr lang="en-NZ" dirty="0"/>
              <a:t> - A border that goes around the padding and content</a:t>
            </a:r>
          </a:p>
          <a:p>
            <a:pPr lvl="1"/>
            <a:r>
              <a:rPr lang="en-NZ" b="1" dirty="0"/>
              <a:t>Margin</a:t>
            </a:r>
            <a:r>
              <a:rPr lang="en-NZ" dirty="0"/>
              <a:t> - Clears an area outside the border. The margin is transparent</a:t>
            </a:r>
          </a:p>
          <a:p>
            <a:endParaRPr lang="en-US" dirty="0"/>
          </a:p>
        </p:txBody>
      </p:sp>
      <p:pic>
        <p:nvPicPr>
          <p:cNvPr id="5" name="Picture 4"/>
          <p:cNvPicPr>
            <a:picLocks noChangeAspect="1"/>
          </p:cNvPicPr>
          <p:nvPr/>
        </p:nvPicPr>
        <p:blipFill>
          <a:blip r:embed="rId2"/>
          <a:stretch>
            <a:fillRect/>
          </a:stretch>
        </p:blipFill>
        <p:spPr>
          <a:xfrm>
            <a:off x="8366487" y="2842395"/>
            <a:ext cx="3714750" cy="3629025"/>
          </a:xfrm>
          <a:prstGeom prst="rect">
            <a:avLst/>
          </a:prstGeom>
          <a:ln w="76200">
            <a:solidFill>
              <a:srgbClr val="C00000"/>
            </a:solidFill>
          </a:ln>
        </p:spPr>
      </p:pic>
      <p:sp>
        <p:nvSpPr>
          <p:cNvPr id="6" name="TextBox 5"/>
          <p:cNvSpPr txBox="1"/>
          <p:nvPr/>
        </p:nvSpPr>
        <p:spPr>
          <a:xfrm>
            <a:off x="1018903" y="5264331"/>
            <a:ext cx="6583680" cy="923330"/>
          </a:xfrm>
          <a:prstGeom prst="rect">
            <a:avLst/>
          </a:prstGeom>
          <a:noFill/>
          <a:ln>
            <a:solidFill>
              <a:srgbClr val="C00000"/>
            </a:solidFill>
          </a:ln>
        </p:spPr>
        <p:txBody>
          <a:bodyPr wrap="square" rtlCol="0">
            <a:spAutoFit/>
          </a:bodyPr>
          <a:lstStyle/>
          <a:p>
            <a:r>
              <a:rPr lang="en-NZ" dirty="0"/>
              <a:t>Note: In CSS box model; content area of the element's box is the area, where text, images, lists, tables, forms, videos, etc. appears.</a:t>
            </a:r>
            <a:endParaRPr lang="en-US" dirty="0"/>
          </a:p>
        </p:txBody>
      </p:sp>
    </p:spTree>
    <p:extLst>
      <p:ext uri="{BB962C8B-B14F-4D97-AF65-F5344CB8AC3E}">
        <p14:creationId xmlns:p14="http://schemas.microsoft.com/office/powerpoint/2010/main" val="735995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Segoe UI" panose="020B0502040204020203" pitchFamily="34" charset="0"/>
              </a:rPr>
              <a:t>CSS Box Model</a:t>
            </a:r>
            <a:endParaRPr lang="en-US" dirty="0"/>
          </a:p>
        </p:txBody>
      </p:sp>
      <p:pic>
        <p:nvPicPr>
          <p:cNvPr id="6" name="Content Placeholder 5"/>
          <p:cNvPicPr>
            <a:picLocks noGrp="1" noChangeAspect="1"/>
          </p:cNvPicPr>
          <p:nvPr>
            <p:ph idx="1"/>
          </p:nvPr>
        </p:nvPicPr>
        <p:blipFill>
          <a:blip r:embed="rId2"/>
          <a:stretch>
            <a:fillRect/>
          </a:stretch>
        </p:blipFill>
        <p:spPr>
          <a:xfrm>
            <a:off x="677335" y="2205831"/>
            <a:ext cx="8871614" cy="3790950"/>
          </a:xfrm>
          <a:prstGeom prst="rect">
            <a:avLst/>
          </a:prstGeom>
        </p:spPr>
      </p:pic>
    </p:spTree>
    <p:extLst>
      <p:ext uri="{BB962C8B-B14F-4D97-AF65-F5344CB8AC3E}">
        <p14:creationId xmlns:p14="http://schemas.microsoft.com/office/powerpoint/2010/main" val="751150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Border Style</a:t>
            </a:r>
            <a:endParaRPr lang="en-US" dirty="0"/>
          </a:p>
        </p:txBody>
      </p:sp>
      <p:sp>
        <p:nvSpPr>
          <p:cNvPr id="4" name="Rectangle 1"/>
          <p:cNvSpPr>
            <a:spLocks noGrp="1" noChangeArrowheads="1"/>
          </p:cNvSpPr>
          <p:nvPr>
            <p:ph idx="1"/>
          </p:nvPr>
        </p:nvSpPr>
        <p:spPr bwMode="auto">
          <a:xfrm>
            <a:off x="511079" y="1822267"/>
            <a:ext cx="8225597" cy="493981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ClrTx/>
              <a:buSzTx/>
              <a:buNone/>
            </a:pPr>
            <a:r>
              <a:rPr lang="en-US" altLang="en-US" sz="1100" dirty="0">
                <a:solidFill>
                  <a:srgbClr val="000000"/>
                </a:solidFill>
                <a:latin typeface="Verdana" panose="020B0604030504040204" pitchFamily="34" charset="0"/>
              </a:rPr>
              <a:t>The </a:t>
            </a:r>
            <a:r>
              <a:rPr lang="en-US" altLang="en-US" sz="1200" dirty="0">
                <a:solidFill>
                  <a:srgbClr val="DC143C"/>
                </a:solidFill>
                <a:latin typeface="Consolas" panose="020B0609020204030204" pitchFamily="49" charset="0"/>
              </a:rPr>
              <a:t>border-style</a:t>
            </a:r>
            <a:r>
              <a:rPr lang="en-US" altLang="en-US" sz="1100" dirty="0">
                <a:solidFill>
                  <a:srgbClr val="000000"/>
                </a:solidFill>
                <a:latin typeface="Verdana" panose="020B0604030504040204" pitchFamily="34" charset="0"/>
              </a:rPr>
              <a:t> property specifies what kind of border to display</a:t>
            </a:r>
            <a:endParaRPr kumimoji="0" lang="en-US" altLang="en-US" sz="11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The following values are allowed:</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DC143C"/>
                </a:solidFill>
                <a:effectLst/>
                <a:latin typeface="Consolas" panose="020B0609020204030204" pitchFamily="49" charset="0"/>
              </a:rPr>
              <a:t>dotted</a:t>
            </a:r>
            <a:r>
              <a:rPr kumimoji="0" lang="en-US" altLang="en-US" sz="1100" b="0" i="0" u="none" strike="noStrike" cap="none" normalizeH="0" baseline="0" dirty="0" smtClean="0">
                <a:ln>
                  <a:noFill/>
                </a:ln>
                <a:solidFill>
                  <a:srgbClr val="000000"/>
                </a:solidFill>
                <a:effectLst/>
                <a:latin typeface="Verdana" panose="020B0604030504040204" pitchFamily="34" charset="0"/>
              </a:rPr>
              <a:t> - Defines a dotted border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DC143C"/>
                </a:solidFill>
                <a:effectLst/>
                <a:latin typeface="Consolas" panose="020B0609020204030204" pitchFamily="49" charset="0"/>
              </a:rPr>
              <a:t>dashed</a:t>
            </a:r>
            <a:r>
              <a:rPr kumimoji="0" lang="en-US" altLang="en-US" sz="1100" b="0" i="0" u="none" strike="noStrike" cap="none" normalizeH="0" baseline="0" dirty="0" smtClean="0">
                <a:ln>
                  <a:noFill/>
                </a:ln>
                <a:solidFill>
                  <a:srgbClr val="000000"/>
                </a:solidFill>
                <a:effectLst/>
                <a:latin typeface="Verdana" panose="020B0604030504040204" pitchFamily="34" charset="0"/>
              </a:rPr>
              <a:t> - Defines a dashed border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DC143C"/>
                </a:solidFill>
                <a:effectLst/>
                <a:latin typeface="Consolas" panose="020B0609020204030204" pitchFamily="49" charset="0"/>
              </a:rPr>
              <a:t>solid</a:t>
            </a:r>
            <a:r>
              <a:rPr kumimoji="0" lang="en-US" altLang="en-US" sz="1100" b="0" i="0" u="none" strike="noStrike" cap="none" normalizeH="0" baseline="0" dirty="0" smtClean="0">
                <a:ln>
                  <a:noFill/>
                </a:ln>
                <a:solidFill>
                  <a:srgbClr val="000000"/>
                </a:solidFill>
                <a:effectLst/>
                <a:latin typeface="Verdana" panose="020B0604030504040204" pitchFamily="34" charset="0"/>
              </a:rPr>
              <a:t> - Defines a solid border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DC143C"/>
                </a:solidFill>
                <a:effectLst/>
                <a:latin typeface="Consolas" panose="020B0609020204030204" pitchFamily="49" charset="0"/>
              </a:rPr>
              <a:t>double</a:t>
            </a:r>
            <a:r>
              <a:rPr kumimoji="0" lang="en-US" altLang="en-US" sz="1100" b="0" i="0" u="none" strike="noStrike" cap="none" normalizeH="0" baseline="0" dirty="0" smtClean="0">
                <a:ln>
                  <a:noFill/>
                </a:ln>
                <a:solidFill>
                  <a:srgbClr val="000000"/>
                </a:solidFill>
                <a:effectLst/>
                <a:latin typeface="Verdana" panose="020B0604030504040204" pitchFamily="34" charset="0"/>
              </a:rPr>
              <a:t> - Defines a double border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DC143C"/>
                </a:solidFill>
                <a:effectLst/>
                <a:latin typeface="Consolas" panose="020B0609020204030204" pitchFamily="49" charset="0"/>
              </a:rPr>
              <a:t>groove</a:t>
            </a:r>
            <a:r>
              <a:rPr kumimoji="0" lang="en-US" altLang="en-US" sz="1100" b="0" i="0" u="none" strike="noStrike" cap="none" normalizeH="0" baseline="0" dirty="0" smtClean="0">
                <a:ln>
                  <a:noFill/>
                </a:ln>
                <a:solidFill>
                  <a:srgbClr val="000000"/>
                </a:solidFill>
                <a:effectLst/>
                <a:latin typeface="Verdana" panose="020B0604030504040204" pitchFamily="34" charset="0"/>
              </a:rPr>
              <a:t> - Defines a 3D grooved border. The effect depends on the border-color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DC143C"/>
                </a:solidFill>
                <a:effectLst/>
                <a:latin typeface="Consolas" panose="020B0609020204030204" pitchFamily="49" charset="0"/>
              </a:rPr>
              <a:t>ridge</a:t>
            </a:r>
            <a:r>
              <a:rPr kumimoji="0" lang="en-US" altLang="en-US" sz="1100" b="0" i="0" u="none" strike="noStrike" cap="none" normalizeH="0" baseline="0" dirty="0" smtClean="0">
                <a:ln>
                  <a:noFill/>
                </a:ln>
                <a:solidFill>
                  <a:srgbClr val="000000"/>
                </a:solidFill>
                <a:effectLst/>
                <a:latin typeface="Verdana" panose="020B0604030504040204" pitchFamily="34" charset="0"/>
              </a:rPr>
              <a:t> - Defines a 3D ridged border. The effect depends on the border-color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DC143C"/>
                </a:solidFill>
                <a:effectLst/>
                <a:latin typeface="Consolas" panose="020B0609020204030204" pitchFamily="49" charset="0"/>
              </a:rPr>
              <a:t>inset</a:t>
            </a:r>
            <a:r>
              <a:rPr kumimoji="0" lang="en-US" altLang="en-US" sz="1100" b="0" i="0" u="none" strike="noStrike" cap="none" normalizeH="0" baseline="0" dirty="0" smtClean="0">
                <a:ln>
                  <a:noFill/>
                </a:ln>
                <a:solidFill>
                  <a:srgbClr val="000000"/>
                </a:solidFill>
                <a:effectLst/>
                <a:latin typeface="Verdana" panose="020B0604030504040204" pitchFamily="34" charset="0"/>
              </a:rPr>
              <a:t> - Defines a 3D inset border. The effect depends on the border-color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DC143C"/>
                </a:solidFill>
                <a:effectLst/>
                <a:latin typeface="Consolas" panose="020B0609020204030204" pitchFamily="49" charset="0"/>
              </a:rPr>
              <a:t>outset</a:t>
            </a:r>
            <a:r>
              <a:rPr kumimoji="0" lang="en-US" altLang="en-US" sz="1100" b="0" i="0" u="none" strike="noStrike" cap="none" normalizeH="0" baseline="0" dirty="0" smtClean="0">
                <a:ln>
                  <a:noFill/>
                </a:ln>
                <a:solidFill>
                  <a:srgbClr val="000000"/>
                </a:solidFill>
                <a:effectLst/>
                <a:latin typeface="Verdana" panose="020B0604030504040204" pitchFamily="34" charset="0"/>
              </a:rPr>
              <a:t> - Defines a 3D outset border. The effect depends on the border-color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DC143C"/>
                </a:solidFill>
                <a:effectLst/>
                <a:latin typeface="Consolas" panose="020B0609020204030204" pitchFamily="49" charset="0"/>
              </a:rPr>
              <a:t>none</a:t>
            </a:r>
            <a:r>
              <a:rPr kumimoji="0" lang="en-US" altLang="en-US" sz="1100" b="0" i="0" u="none" strike="noStrike" cap="none" normalizeH="0" baseline="0" dirty="0" smtClean="0">
                <a:ln>
                  <a:noFill/>
                </a:ln>
                <a:solidFill>
                  <a:srgbClr val="000000"/>
                </a:solidFill>
                <a:effectLst/>
                <a:latin typeface="Verdana" panose="020B0604030504040204" pitchFamily="34" charset="0"/>
              </a:rPr>
              <a:t> - Defines no border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DC143C"/>
                </a:solidFill>
                <a:effectLst/>
                <a:latin typeface="Consolas" panose="020B0609020204030204" pitchFamily="49" charset="0"/>
              </a:rPr>
              <a:t>hidden</a:t>
            </a:r>
            <a:r>
              <a:rPr kumimoji="0" lang="en-US" altLang="en-US" sz="1100" b="0" i="0" u="none" strike="noStrike" cap="none" normalizeH="0" baseline="0" dirty="0" smtClean="0">
                <a:ln>
                  <a:noFill/>
                </a:ln>
                <a:solidFill>
                  <a:srgbClr val="000000"/>
                </a:solidFill>
                <a:effectLst/>
                <a:latin typeface="Verdana" panose="020B0604030504040204" pitchFamily="34" charset="0"/>
              </a:rPr>
              <a:t> - Defines a hidden border</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989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0000"/>
                </a:solidFill>
                <a:latin typeface="Segoe UI" panose="020B0502040204020203" pitchFamily="34" charset="0"/>
              </a:rPr>
              <a:t>CSS Margins</a:t>
            </a:r>
            <a:br>
              <a:rPr lang="en-US" dirty="0">
                <a:solidFill>
                  <a:srgbClr val="000000"/>
                </a:solidFill>
                <a:latin typeface="Segoe UI" panose="020B0502040204020203" pitchFamily="34" charset="0"/>
              </a:rPr>
            </a:br>
            <a:endParaRPr lang="en-US" dirty="0"/>
          </a:p>
        </p:txBody>
      </p:sp>
      <p:sp>
        <p:nvSpPr>
          <p:cNvPr id="7" name="Rectangle 4"/>
          <p:cNvSpPr>
            <a:spLocks noChangeArrowheads="1"/>
          </p:cNvSpPr>
          <p:nvPr/>
        </p:nvSpPr>
        <p:spPr bwMode="auto">
          <a:xfrm>
            <a:off x="573578" y="1312075"/>
            <a:ext cx="9202391" cy="44832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400" dirty="0">
                <a:solidFill>
                  <a:srgbClr val="000000"/>
                </a:solidFill>
                <a:latin typeface="Verdana" panose="020B0604030504040204" pitchFamily="34" charset="0"/>
              </a:rPr>
              <a:t>The CSS </a:t>
            </a:r>
            <a:r>
              <a:rPr lang="en-US" altLang="en-US" sz="1400" dirty="0">
                <a:solidFill>
                  <a:srgbClr val="DC143C"/>
                </a:solidFill>
                <a:latin typeface="Consolas" panose="020B0609020204030204" pitchFamily="49" charset="0"/>
              </a:rPr>
              <a:t>margin</a:t>
            </a:r>
            <a:r>
              <a:rPr lang="en-US" altLang="en-US" sz="1400" dirty="0">
                <a:solidFill>
                  <a:srgbClr val="000000"/>
                </a:solidFill>
                <a:latin typeface="Verdana" panose="020B0604030504040204" pitchFamily="34" charset="0"/>
              </a:rPr>
              <a:t> properties are used to create space around elements, outside of any defined borders</a:t>
            </a:r>
            <a:r>
              <a:rPr lang="en-US" altLang="en-US" sz="1400"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Margin - Individual Sides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CSS has properties for specifying the margin for each side of an element:</a:t>
            </a:r>
            <a:endParaRPr kumimoji="0" lang="en-US" altLang="en-US" sz="1400" b="0" i="0" u="none" strike="noStrike" cap="none" normalizeH="0" baseline="0" dirty="0" smtClean="0">
              <a:ln>
                <a:noFill/>
              </a:ln>
              <a:solidFill>
                <a:schemeClr val="tx1"/>
              </a:solidFill>
              <a:effectLst/>
            </a:endParaRPr>
          </a:p>
          <a:p>
            <a:pPr lvl="1" defTabSz="914400">
              <a:buFontTx/>
              <a:buChar char="•"/>
            </a:pPr>
            <a:r>
              <a:rPr kumimoji="0" lang="en-US" altLang="en-US" sz="1400" b="0" i="0" u="none" strike="noStrike" cap="none" normalizeH="0" baseline="0" dirty="0" smtClean="0">
                <a:ln>
                  <a:noFill/>
                </a:ln>
                <a:solidFill>
                  <a:srgbClr val="DC143C"/>
                </a:solidFill>
                <a:effectLst/>
                <a:latin typeface="Consolas" panose="020B0609020204030204" pitchFamily="49" charset="0"/>
              </a:rPr>
              <a:t>margin-top</a:t>
            </a:r>
            <a:endParaRPr kumimoji="0" lang="en-US" altLang="en-US" sz="1400" b="0" i="0" u="none" strike="noStrike" cap="none" normalizeH="0" baseline="0" dirty="0" smtClean="0">
              <a:ln>
                <a:noFill/>
              </a:ln>
              <a:solidFill>
                <a:srgbClr val="000000"/>
              </a:solidFill>
              <a:effectLst/>
              <a:latin typeface="Verdana" panose="020B0604030504040204" pitchFamily="34" charset="0"/>
            </a:endParaRPr>
          </a:p>
          <a:p>
            <a:pPr lvl="1" defTabSz="914400">
              <a:buFontTx/>
              <a:buChar char="•"/>
            </a:pPr>
            <a:r>
              <a:rPr kumimoji="0" lang="en-US" altLang="en-US" sz="1400" b="0" i="0" u="none" strike="noStrike" cap="none" normalizeH="0" baseline="0" dirty="0" smtClean="0">
                <a:ln>
                  <a:noFill/>
                </a:ln>
                <a:solidFill>
                  <a:srgbClr val="DC143C"/>
                </a:solidFill>
                <a:effectLst/>
                <a:latin typeface="Consolas" panose="020B0609020204030204" pitchFamily="49" charset="0"/>
              </a:rPr>
              <a:t>margin-right</a:t>
            </a:r>
            <a:endParaRPr kumimoji="0" lang="en-US" altLang="en-US" sz="1400" b="0" i="0" u="none" strike="noStrike" cap="none" normalizeH="0" baseline="0" dirty="0" smtClean="0">
              <a:ln>
                <a:noFill/>
              </a:ln>
              <a:solidFill>
                <a:srgbClr val="000000"/>
              </a:solidFill>
              <a:effectLst/>
              <a:latin typeface="Verdana" panose="020B0604030504040204" pitchFamily="34" charset="0"/>
            </a:endParaRPr>
          </a:p>
          <a:p>
            <a:pPr lvl="1" defTabSz="914400">
              <a:buFontTx/>
              <a:buChar char="•"/>
            </a:pPr>
            <a:r>
              <a:rPr kumimoji="0" lang="en-US" altLang="en-US" sz="1400" b="0" i="0" u="none" strike="noStrike" cap="none" normalizeH="0" baseline="0" dirty="0" smtClean="0">
                <a:ln>
                  <a:noFill/>
                </a:ln>
                <a:solidFill>
                  <a:srgbClr val="DC143C"/>
                </a:solidFill>
                <a:effectLst/>
                <a:latin typeface="Consolas" panose="020B0609020204030204" pitchFamily="49" charset="0"/>
              </a:rPr>
              <a:t>margin-bottom</a:t>
            </a:r>
            <a:endParaRPr kumimoji="0" lang="en-US" altLang="en-US" sz="1400" b="0" i="0" u="none" strike="noStrike" cap="none" normalizeH="0" baseline="0" dirty="0" smtClean="0">
              <a:ln>
                <a:noFill/>
              </a:ln>
              <a:solidFill>
                <a:srgbClr val="000000"/>
              </a:solidFill>
              <a:effectLst/>
              <a:latin typeface="Verdana" panose="020B0604030504040204" pitchFamily="34" charset="0"/>
            </a:endParaRPr>
          </a:p>
          <a:p>
            <a:pPr lvl="1" defTabSz="914400">
              <a:buFontTx/>
              <a:buChar char="•"/>
            </a:pPr>
            <a:r>
              <a:rPr kumimoji="0" lang="en-US" altLang="en-US" sz="1400" b="0" i="0" u="none" strike="noStrike" cap="none" normalizeH="0" baseline="0" smtClean="0">
                <a:ln>
                  <a:noFill/>
                </a:ln>
                <a:solidFill>
                  <a:srgbClr val="DC143C"/>
                </a:solidFill>
                <a:effectLst/>
                <a:latin typeface="Consolas" panose="020B0609020204030204" pitchFamily="49" charset="0"/>
              </a:rPr>
              <a:t>margin-left</a:t>
            </a:r>
          </a:p>
          <a:p>
            <a:pPr lvl="1" defTabSz="914400"/>
            <a:endParaRPr kumimoji="0" lang="en-US" altLang="en-US" sz="14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All the margin properties can have the following values:</a:t>
            </a:r>
            <a:endParaRPr kumimoji="0" lang="en-US" altLang="en-US" sz="1400" b="0" i="0" u="none" strike="noStrike" cap="none" normalizeH="0" baseline="0" dirty="0" smtClean="0">
              <a:ln>
                <a:noFill/>
              </a:ln>
              <a:solidFill>
                <a:schemeClr val="tx1"/>
              </a:solidFill>
              <a:effectLst/>
            </a:endParaRPr>
          </a:p>
          <a:p>
            <a:pPr lvl="1" defTabSz="914400">
              <a:buFontTx/>
              <a:buChar char="•"/>
            </a:pPr>
            <a:r>
              <a:rPr kumimoji="0" lang="en-US" altLang="en-US" sz="1400" b="0" i="0" u="none" strike="noStrike" cap="none" normalizeH="0" baseline="0" dirty="0" smtClean="0">
                <a:ln>
                  <a:noFill/>
                </a:ln>
                <a:solidFill>
                  <a:srgbClr val="000000"/>
                </a:solidFill>
                <a:effectLst/>
                <a:latin typeface="Verdana" panose="020B0604030504040204" pitchFamily="34" charset="0"/>
              </a:rPr>
              <a:t>auto - the browser calculates the margin</a:t>
            </a:r>
          </a:p>
          <a:p>
            <a:pPr lvl="1" defTabSz="914400">
              <a:buFontTx/>
              <a:buChar char="•"/>
            </a:pPr>
            <a:r>
              <a:rPr kumimoji="0" lang="en-US" altLang="en-US" sz="1400" b="0" i="1" u="none" strike="noStrike" cap="none" normalizeH="0" baseline="0" dirty="0" smtClean="0">
                <a:ln>
                  <a:noFill/>
                </a:ln>
                <a:solidFill>
                  <a:srgbClr val="000000"/>
                </a:solidFill>
                <a:effectLst/>
                <a:latin typeface="Verdana" panose="020B0604030504040204" pitchFamily="34" charset="0"/>
              </a:rPr>
              <a:t>length</a:t>
            </a:r>
            <a:r>
              <a:rPr kumimoji="0" lang="en-US" altLang="en-US" sz="1400" b="0" i="0" u="none" strike="noStrike" cap="none" normalizeH="0" baseline="0" dirty="0" smtClean="0">
                <a:ln>
                  <a:noFill/>
                </a:ln>
                <a:solidFill>
                  <a:srgbClr val="000000"/>
                </a:solidFill>
                <a:effectLst/>
                <a:latin typeface="Verdana" panose="020B0604030504040204" pitchFamily="34" charset="0"/>
              </a:rPr>
              <a:t> - specifies a margin in </a:t>
            </a:r>
            <a:r>
              <a:rPr kumimoji="0" lang="en-US" altLang="en-US" sz="1400" b="0" i="0" u="none" strike="noStrike" cap="none" normalizeH="0" baseline="0" dirty="0" err="1" smtClean="0">
                <a:ln>
                  <a:noFill/>
                </a:ln>
                <a:solidFill>
                  <a:srgbClr val="000000"/>
                </a:solidFill>
                <a:effectLst/>
                <a:latin typeface="Verdana" panose="020B0604030504040204" pitchFamily="34" charset="0"/>
              </a:rPr>
              <a:t>px</a:t>
            </a:r>
            <a:r>
              <a:rPr kumimoji="0" lang="en-US" altLang="en-US" sz="1400" b="0" i="0" u="none" strike="noStrike" cap="none" normalizeH="0" baseline="0" dirty="0" smtClean="0">
                <a:ln>
                  <a:noFill/>
                </a:ln>
                <a:solidFill>
                  <a:srgbClr val="000000"/>
                </a:solidFill>
                <a:effectLst/>
                <a:latin typeface="Verdana" panose="020B0604030504040204" pitchFamily="34" charset="0"/>
              </a:rPr>
              <a:t>, </a:t>
            </a:r>
            <a:r>
              <a:rPr kumimoji="0" lang="en-US" altLang="en-US" sz="1400" b="0" i="0" u="none" strike="noStrike" cap="none" normalizeH="0" baseline="0" dirty="0" err="1" smtClean="0">
                <a:ln>
                  <a:noFill/>
                </a:ln>
                <a:solidFill>
                  <a:srgbClr val="000000"/>
                </a:solidFill>
                <a:effectLst/>
                <a:latin typeface="Verdana" panose="020B0604030504040204" pitchFamily="34" charset="0"/>
              </a:rPr>
              <a:t>pt</a:t>
            </a:r>
            <a:r>
              <a:rPr kumimoji="0" lang="en-US" altLang="en-US" sz="1400" b="0" i="0" u="none" strike="noStrike" cap="none" normalizeH="0" baseline="0" dirty="0" smtClean="0">
                <a:ln>
                  <a:noFill/>
                </a:ln>
                <a:solidFill>
                  <a:srgbClr val="000000"/>
                </a:solidFill>
                <a:effectLst/>
                <a:latin typeface="Verdana" panose="020B0604030504040204" pitchFamily="34" charset="0"/>
              </a:rPr>
              <a:t>, cm, etc.</a:t>
            </a:r>
          </a:p>
          <a:p>
            <a:pPr lvl="1" defTabSz="914400">
              <a:buFontTx/>
              <a:buChar char="•"/>
            </a:pPr>
            <a:r>
              <a:rPr kumimoji="0" lang="en-US" altLang="en-US" sz="1400" b="0" i="1" u="none" strike="noStrike" cap="none" normalizeH="0" baseline="0" dirty="0" smtClean="0">
                <a:ln>
                  <a:noFill/>
                </a:ln>
                <a:solidFill>
                  <a:srgbClr val="000000"/>
                </a:solidFill>
                <a:effectLst/>
                <a:latin typeface="Verdana" panose="020B0604030504040204" pitchFamily="34" charset="0"/>
              </a:rPr>
              <a:t>%</a:t>
            </a:r>
            <a:r>
              <a:rPr kumimoji="0" lang="en-US" altLang="en-US" sz="1400" b="0" i="0" u="none" strike="noStrike" cap="none" normalizeH="0" baseline="0" dirty="0" smtClean="0">
                <a:ln>
                  <a:noFill/>
                </a:ln>
                <a:solidFill>
                  <a:srgbClr val="000000"/>
                </a:solidFill>
                <a:effectLst/>
                <a:latin typeface="Verdana" panose="020B0604030504040204" pitchFamily="34" charset="0"/>
              </a:rPr>
              <a:t> - specifies a margin in % of the width of the containing element</a:t>
            </a:r>
          </a:p>
          <a:p>
            <a:pPr lvl="1" defTabSz="914400">
              <a:buFontTx/>
              <a:buChar char="•"/>
            </a:pPr>
            <a:r>
              <a:rPr kumimoji="0" lang="en-US" altLang="en-US" sz="1400" b="0" i="0" u="none" strike="noStrike" cap="none" normalizeH="0" baseline="0" dirty="0" smtClean="0">
                <a:ln>
                  <a:noFill/>
                </a:ln>
                <a:solidFill>
                  <a:srgbClr val="000000"/>
                </a:solidFill>
                <a:effectLst/>
                <a:latin typeface="Verdana" panose="020B0604030504040204" pitchFamily="34" charset="0"/>
              </a:rPr>
              <a:t>inherit - specifies that the margin should be inherited from the parent element</a:t>
            </a:r>
          </a:p>
          <a:p>
            <a:pPr lvl="1" defTabSz="914400">
              <a:buFontTx/>
              <a:buChar char="•"/>
            </a:pPr>
            <a:endParaRPr lang="en-US" alt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9644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solidFill>
                  <a:srgbClr val="000000"/>
                </a:solidFill>
                <a:latin typeface="Verdana" panose="020B0604030504040204" pitchFamily="34" charset="0"/>
              </a:rPr>
              <a:t>CSS </a:t>
            </a:r>
            <a:r>
              <a:rPr lang="en-US" altLang="en-US" dirty="0" smtClean="0">
                <a:solidFill>
                  <a:srgbClr val="DC143C"/>
                </a:solidFill>
                <a:latin typeface="Consolas" panose="020B0609020204030204" pitchFamily="49" charset="0"/>
              </a:rPr>
              <a:t>Padding</a:t>
            </a:r>
            <a:endParaRPr lang="en-US" dirty="0"/>
          </a:p>
        </p:txBody>
      </p:sp>
      <p:sp>
        <p:nvSpPr>
          <p:cNvPr id="4" name="Rectangle 1"/>
          <p:cNvSpPr>
            <a:spLocks noGrp="1" noChangeArrowheads="1"/>
          </p:cNvSpPr>
          <p:nvPr>
            <p:ph idx="1"/>
          </p:nvPr>
        </p:nvSpPr>
        <p:spPr bwMode="auto">
          <a:xfrm>
            <a:off x="369764" y="1990163"/>
            <a:ext cx="8521853" cy="42216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defTabSz="914400">
              <a:buClrTx/>
              <a:buSzTx/>
              <a:buNone/>
            </a:pPr>
            <a:r>
              <a:rPr lang="en-US" altLang="en-US" sz="1400" dirty="0">
                <a:solidFill>
                  <a:srgbClr val="000000"/>
                </a:solidFill>
                <a:latin typeface="Verdana" panose="020B0604030504040204" pitchFamily="34" charset="0"/>
              </a:rPr>
              <a:t>The CSS </a:t>
            </a:r>
            <a:r>
              <a:rPr lang="en-US" altLang="en-US" sz="1400" dirty="0">
                <a:solidFill>
                  <a:srgbClr val="DC143C"/>
                </a:solidFill>
                <a:latin typeface="Consolas" panose="020B0609020204030204" pitchFamily="49" charset="0"/>
              </a:rPr>
              <a:t>padding</a:t>
            </a:r>
            <a:r>
              <a:rPr lang="en-US" altLang="en-US" sz="1400" dirty="0">
                <a:solidFill>
                  <a:srgbClr val="000000"/>
                </a:solidFill>
                <a:latin typeface="Verdana" panose="020B0604030504040204" pitchFamily="34" charset="0"/>
              </a:rPr>
              <a:t> properties are used to generate space around an element's content, inside of any defined borders</a:t>
            </a:r>
            <a:endParaRPr kumimoji="0" lang="en-US" altLang="en-US" sz="1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Padding - Individual Sides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CSS has properties for specifying the padding for each side of an element: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DC143C"/>
                </a:solidFill>
                <a:effectLst/>
                <a:latin typeface="Consolas" panose="020B0609020204030204" pitchFamily="49" charset="0"/>
              </a:rPr>
              <a:t>padding-top</a:t>
            </a:r>
            <a:endParaRPr kumimoji="0" lang="en-US" altLang="en-US" sz="14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DC143C"/>
                </a:solidFill>
                <a:effectLst/>
                <a:latin typeface="Consolas" panose="020B0609020204030204" pitchFamily="49" charset="0"/>
              </a:rPr>
              <a:t>padding-right</a:t>
            </a:r>
            <a:endParaRPr kumimoji="0" lang="en-US" altLang="en-US" sz="14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DC143C"/>
                </a:solidFill>
                <a:effectLst/>
                <a:latin typeface="Consolas" panose="020B0609020204030204" pitchFamily="49" charset="0"/>
              </a:rPr>
              <a:t>padding-bottom</a:t>
            </a:r>
            <a:endParaRPr kumimoji="0" lang="en-US" altLang="en-US" sz="14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DC143C"/>
                </a:solidFill>
                <a:effectLst/>
                <a:latin typeface="Consolas" panose="020B0609020204030204" pitchFamily="49" charset="0"/>
              </a:rPr>
              <a:t>padding-left</a:t>
            </a:r>
            <a:endParaRPr kumimoji="0" lang="en-US" altLang="en-US" sz="14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All the padding properties can have the following values:</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1" u="none" strike="noStrike" cap="none" normalizeH="0" baseline="0" dirty="0" smtClean="0">
                <a:ln>
                  <a:noFill/>
                </a:ln>
                <a:solidFill>
                  <a:srgbClr val="000000"/>
                </a:solidFill>
                <a:effectLst/>
                <a:latin typeface="Verdana" panose="020B0604030504040204" pitchFamily="34" charset="0"/>
              </a:rPr>
              <a:t>length</a:t>
            </a:r>
            <a:r>
              <a:rPr kumimoji="0" lang="en-US" altLang="en-US" sz="1400" b="0" i="0" u="none" strike="noStrike" cap="none" normalizeH="0" baseline="0" dirty="0" smtClean="0">
                <a:ln>
                  <a:noFill/>
                </a:ln>
                <a:solidFill>
                  <a:srgbClr val="000000"/>
                </a:solidFill>
                <a:effectLst/>
                <a:latin typeface="Verdana" panose="020B0604030504040204" pitchFamily="34" charset="0"/>
              </a:rPr>
              <a:t> - specifies a padding in </a:t>
            </a:r>
            <a:r>
              <a:rPr kumimoji="0" lang="en-US" altLang="en-US" sz="1400" b="0" i="0" u="none" strike="noStrike" cap="none" normalizeH="0" baseline="0" dirty="0" err="1" smtClean="0">
                <a:ln>
                  <a:noFill/>
                </a:ln>
                <a:solidFill>
                  <a:srgbClr val="000000"/>
                </a:solidFill>
                <a:effectLst/>
                <a:latin typeface="Verdana" panose="020B0604030504040204" pitchFamily="34" charset="0"/>
              </a:rPr>
              <a:t>px</a:t>
            </a:r>
            <a:r>
              <a:rPr kumimoji="0" lang="en-US" altLang="en-US" sz="1400" b="0" i="0" u="none" strike="noStrike" cap="none" normalizeH="0" baseline="0" dirty="0" smtClean="0">
                <a:ln>
                  <a:noFill/>
                </a:ln>
                <a:solidFill>
                  <a:srgbClr val="000000"/>
                </a:solidFill>
                <a:effectLst/>
                <a:latin typeface="Verdana" panose="020B0604030504040204" pitchFamily="34" charset="0"/>
              </a:rPr>
              <a:t>, </a:t>
            </a:r>
            <a:r>
              <a:rPr kumimoji="0" lang="en-US" altLang="en-US" sz="1400" b="0" i="0" u="none" strike="noStrike" cap="none" normalizeH="0" baseline="0" dirty="0" err="1" smtClean="0">
                <a:ln>
                  <a:noFill/>
                </a:ln>
                <a:solidFill>
                  <a:srgbClr val="000000"/>
                </a:solidFill>
                <a:effectLst/>
                <a:latin typeface="Verdana" panose="020B0604030504040204" pitchFamily="34" charset="0"/>
              </a:rPr>
              <a:t>pt</a:t>
            </a:r>
            <a:r>
              <a:rPr kumimoji="0" lang="en-US" altLang="en-US" sz="1400" b="0" i="0" u="none" strike="noStrike" cap="none" normalizeH="0" baseline="0" dirty="0" smtClean="0">
                <a:ln>
                  <a:noFill/>
                </a:ln>
                <a:solidFill>
                  <a:srgbClr val="000000"/>
                </a:solidFill>
                <a:effectLst/>
                <a:latin typeface="Verdana" panose="020B0604030504040204" pitchFamily="34" charset="0"/>
              </a:rPr>
              <a:t>, cm,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1" u="none" strike="noStrike" cap="none" normalizeH="0" baseline="0" dirty="0" smtClean="0">
                <a:ln>
                  <a:noFill/>
                </a:ln>
                <a:solidFill>
                  <a:srgbClr val="000000"/>
                </a:solidFill>
                <a:effectLst/>
                <a:latin typeface="Verdana" panose="020B0604030504040204" pitchFamily="34" charset="0"/>
              </a:rPr>
              <a:t>%</a:t>
            </a:r>
            <a:r>
              <a:rPr kumimoji="0" lang="en-US" altLang="en-US" sz="1400" b="0" i="0" u="none" strike="noStrike" cap="none" normalizeH="0" baseline="0" dirty="0" smtClean="0">
                <a:ln>
                  <a:noFill/>
                </a:ln>
                <a:solidFill>
                  <a:srgbClr val="000000"/>
                </a:solidFill>
                <a:effectLst/>
                <a:latin typeface="Verdana" panose="020B0604030504040204" pitchFamily="34" charset="0"/>
              </a:rPr>
              <a:t> - specifies a padding in % of the width of the containing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inherit - specifies that the padding should be inherited from the parent element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044690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6938"/>
          </a:xfrm>
        </p:spPr>
        <p:txBody>
          <a:bodyPr/>
          <a:lstStyle/>
          <a:p>
            <a:pPr algn="ctr"/>
            <a:r>
              <a:rPr lang="en-US" dirty="0">
                <a:solidFill>
                  <a:srgbClr val="000000"/>
                </a:solidFill>
                <a:latin typeface="Segoe UI" panose="020B0502040204020203" pitchFamily="34" charset="0"/>
              </a:rPr>
              <a:t>CSS </a:t>
            </a:r>
            <a:r>
              <a:rPr lang="en-US" dirty="0" smtClean="0">
                <a:solidFill>
                  <a:srgbClr val="000000"/>
                </a:solidFill>
                <a:latin typeface="Segoe UI" panose="020B0502040204020203" pitchFamily="34" charset="0"/>
              </a:rPr>
              <a:t>Outline</a:t>
            </a:r>
            <a:endParaRPr lang="en-US" dirty="0"/>
          </a:p>
        </p:txBody>
      </p:sp>
      <p:sp>
        <p:nvSpPr>
          <p:cNvPr id="3" name="Content Placeholder 2"/>
          <p:cNvSpPr>
            <a:spLocks noGrp="1"/>
          </p:cNvSpPr>
          <p:nvPr>
            <p:ph idx="1"/>
          </p:nvPr>
        </p:nvSpPr>
        <p:spPr>
          <a:xfrm>
            <a:off x="677334" y="1271847"/>
            <a:ext cx="8596668" cy="4769515"/>
          </a:xfrm>
        </p:spPr>
        <p:txBody>
          <a:bodyPr>
            <a:normAutofit/>
          </a:bodyPr>
          <a:lstStyle/>
          <a:p>
            <a:r>
              <a:rPr lang="en-NZ" dirty="0" smtClean="0"/>
              <a:t>An </a:t>
            </a:r>
            <a:r>
              <a:rPr lang="en-NZ" dirty="0"/>
              <a:t>outline is a line that is drawn around elements, OUTSIDE the borders, to make the element "stand </a:t>
            </a:r>
            <a:r>
              <a:rPr lang="en-NZ" dirty="0" smtClean="0"/>
              <a:t>out“.</a:t>
            </a:r>
          </a:p>
          <a:p>
            <a:r>
              <a:rPr lang="en-NZ" dirty="0"/>
              <a:t>Outline differs from borders! Unlike border, the outline is drawn outside the element's border, and may overlap other content. Also, the outline is NOT a part of the element's dimensions; the element's total width and height is not affected by the width of the outline</a:t>
            </a:r>
            <a:r>
              <a:rPr lang="en-NZ" dirty="0" smtClean="0"/>
              <a:t>.</a:t>
            </a:r>
          </a:p>
          <a:p>
            <a:pPr marL="400050" lvl="1" indent="0" defTabSz="914400" eaLnBrk="0" fontAlgn="base" hangingPunct="0">
              <a:spcBef>
                <a:spcPct val="0"/>
              </a:spcBef>
              <a:spcAft>
                <a:spcPct val="0"/>
              </a:spcAft>
              <a:buClrTx/>
              <a:buSzTx/>
              <a:buFontTx/>
              <a:buChar char="•"/>
            </a:pPr>
            <a:r>
              <a:rPr lang="en-US" altLang="en-US" sz="1800" dirty="0" smtClean="0">
                <a:solidFill>
                  <a:srgbClr val="DC143C"/>
                </a:solidFill>
                <a:latin typeface="Consolas" panose="020B0609020204030204" pitchFamily="49" charset="0"/>
              </a:rPr>
              <a:t>dotted</a:t>
            </a:r>
            <a:r>
              <a:rPr lang="en-US" altLang="en-US" dirty="0">
                <a:solidFill>
                  <a:srgbClr val="000000"/>
                </a:solidFill>
                <a:latin typeface="Verdana" panose="020B0604030504040204" pitchFamily="34" charset="0"/>
              </a:rPr>
              <a:t> - Defines a dotted outline</a:t>
            </a:r>
          </a:p>
          <a:p>
            <a:pPr marL="400050" lvl="1" indent="0" defTabSz="914400" eaLnBrk="0" fontAlgn="base" hangingPunct="0">
              <a:spcBef>
                <a:spcPct val="0"/>
              </a:spcBef>
              <a:spcAft>
                <a:spcPct val="0"/>
              </a:spcAft>
              <a:buClrTx/>
              <a:buSzTx/>
              <a:buFontTx/>
              <a:buChar char="•"/>
            </a:pPr>
            <a:r>
              <a:rPr lang="en-US" altLang="en-US" sz="1800" dirty="0">
                <a:solidFill>
                  <a:srgbClr val="DC143C"/>
                </a:solidFill>
                <a:latin typeface="Consolas" panose="020B0609020204030204" pitchFamily="49" charset="0"/>
              </a:rPr>
              <a:t>dashed</a:t>
            </a:r>
            <a:r>
              <a:rPr lang="en-US" altLang="en-US" dirty="0">
                <a:solidFill>
                  <a:srgbClr val="000000"/>
                </a:solidFill>
                <a:latin typeface="Verdana" panose="020B0604030504040204" pitchFamily="34" charset="0"/>
              </a:rPr>
              <a:t> - Defines a dashed outline</a:t>
            </a:r>
          </a:p>
          <a:p>
            <a:pPr marL="400050" lvl="1" indent="0" defTabSz="914400" eaLnBrk="0" fontAlgn="base" hangingPunct="0">
              <a:spcBef>
                <a:spcPct val="0"/>
              </a:spcBef>
              <a:spcAft>
                <a:spcPct val="0"/>
              </a:spcAft>
              <a:buClrTx/>
              <a:buSzTx/>
              <a:buFontTx/>
              <a:buChar char="•"/>
            </a:pPr>
            <a:r>
              <a:rPr lang="en-US" altLang="en-US" sz="1800" dirty="0">
                <a:solidFill>
                  <a:srgbClr val="DC143C"/>
                </a:solidFill>
                <a:latin typeface="Consolas" panose="020B0609020204030204" pitchFamily="49" charset="0"/>
              </a:rPr>
              <a:t>solid</a:t>
            </a:r>
            <a:r>
              <a:rPr lang="en-US" altLang="en-US" dirty="0">
                <a:solidFill>
                  <a:srgbClr val="000000"/>
                </a:solidFill>
                <a:latin typeface="Verdana" panose="020B0604030504040204" pitchFamily="34" charset="0"/>
              </a:rPr>
              <a:t> - Defines a solid outline</a:t>
            </a:r>
          </a:p>
          <a:p>
            <a:pPr marL="400050" lvl="1" indent="0" defTabSz="914400" eaLnBrk="0" fontAlgn="base" hangingPunct="0">
              <a:spcBef>
                <a:spcPct val="0"/>
              </a:spcBef>
              <a:spcAft>
                <a:spcPct val="0"/>
              </a:spcAft>
              <a:buClrTx/>
              <a:buSzTx/>
              <a:buFontTx/>
              <a:buChar char="•"/>
            </a:pPr>
            <a:r>
              <a:rPr lang="en-US" altLang="en-US" sz="1800" dirty="0">
                <a:solidFill>
                  <a:srgbClr val="DC143C"/>
                </a:solidFill>
                <a:latin typeface="Consolas" panose="020B0609020204030204" pitchFamily="49" charset="0"/>
              </a:rPr>
              <a:t>double</a:t>
            </a:r>
            <a:r>
              <a:rPr lang="en-US" altLang="en-US" dirty="0">
                <a:solidFill>
                  <a:srgbClr val="000000"/>
                </a:solidFill>
                <a:latin typeface="Verdana" panose="020B0604030504040204" pitchFamily="34" charset="0"/>
              </a:rPr>
              <a:t> - Defines a double outline</a:t>
            </a:r>
          </a:p>
          <a:p>
            <a:pPr marL="400050" lvl="1" indent="0" defTabSz="914400" eaLnBrk="0" fontAlgn="base" hangingPunct="0">
              <a:spcBef>
                <a:spcPct val="0"/>
              </a:spcBef>
              <a:spcAft>
                <a:spcPct val="0"/>
              </a:spcAft>
              <a:buClrTx/>
              <a:buSzTx/>
              <a:buFontTx/>
              <a:buChar char="•"/>
            </a:pPr>
            <a:r>
              <a:rPr lang="en-US" altLang="en-US" sz="1800" dirty="0">
                <a:solidFill>
                  <a:srgbClr val="DC143C"/>
                </a:solidFill>
                <a:latin typeface="Consolas" panose="020B0609020204030204" pitchFamily="49" charset="0"/>
              </a:rPr>
              <a:t>groove</a:t>
            </a:r>
            <a:r>
              <a:rPr lang="en-US" altLang="en-US" dirty="0">
                <a:solidFill>
                  <a:srgbClr val="000000"/>
                </a:solidFill>
                <a:latin typeface="Verdana" panose="020B0604030504040204" pitchFamily="34" charset="0"/>
              </a:rPr>
              <a:t> - Defines a 3D grooved outline</a:t>
            </a:r>
          </a:p>
          <a:p>
            <a:pPr marL="400050" lvl="1" indent="0" defTabSz="914400" eaLnBrk="0" fontAlgn="base" hangingPunct="0">
              <a:spcBef>
                <a:spcPct val="0"/>
              </a:spcBef>
              <a:spcAft>
                <a:spcPct val="0"/>
              </a:spcAft>
              <a:buClrTx/>
              <a:buSzTx/>
              <a:buFontTx/>
              <a:buChar char="•"/>
            </a:pPr>
            <a:r>
              <a:rPr lang="en-US" altLang="en-US" sz="1800" dirty="0">
                <a:solidFill>
                  <a:srgbClr val="DC143C"/>
                </a:solidFill>
                <a:latin typeface="Consolas" panose="020B0609020204030204" pitchFamily="49" charset="0"/>
              </a:rPr>
              <a:t>ridge</a:t>
            </a:r>
            <a:r>
              <a:rPr lang="en-US" altLang="en-US" dirty="0">
                <a:solidFill>
                  <a:srgbClr val="000000"/>
                </a:solidFill>
                <a:latin typeface="Verdana" panose="020B0604030504040204" pitchFamily="34" charset="0"/>
              </a:rPr>
              <a:t> - Defines a 3D ridged outline</a:t>
            </a:r>
          </a:p>
          <a:p>
            <a:pPr marL="400050" lvl="1" indent="0" defTabSz="914400" eaLnBrk="0" fontAlgn="base" hangingPunct="0">
              <a:spcBef>
                <a:spcPct val="0"/>
              </a:spcBef>
              <a:spcAft>
                <a:spcPct val="0"/>
              </a:spcAft>
              <a:buClrTx/>
              <a:buSzTx/>
              <a:buFontTx/>
              <a:buChar char="•"/>
            </a:pPr>
            <a:r>
              <a:rPr lang="en-US" altLang="en-US" sz="1800" dirty="0">
                <a:solidFill>
                  <a:srgbClr val="DC143C"/>
                </a:solidFill>
                <a:latin typeface="Consolas" panose="020B0609020204030204" pitchFamily="49" charset="0"/>
              </a:rPr>
              <a:t>inset</a:t>
            </a:r>
            <a:r>
              <a:rPr lang="en-US" altLang="en-US" dirty="0">
                <a:solidFill>
                  <a:srgbClr val="000000"/>
                </a:solidFill>
                <a:latin typeface="Verdana" panose="020B0604030504040204" pitchFamily="34" charset="0"/>
              </a:rPr>
              <a:t> - Defines a 3D inset outline</a:t>
            </a:r>
          </a:p>
          <a:p>
            <a:pPr marL="400050" lvl="1" indent="0" defTabSz="914400" eaLnBrk="0" fontAlgn="base" hangingPunct="0">
              <a:spcBef>
                <a:spcPct val="0"/>
              </a:spcBef>
              <a:spcAft>
                <a:spcPct val="0"/>
              </a:spcAft>
              <a:buClrTx/>
              <a:buSzTx/>
              <a:buFontTx/>
              <a:buChar char="•"/>
            </a:pPr>
            <a:r>
              <a:rPr lang="en-US" altLang="en-US" sz="1800" dirty="0">
                <a:solidFill>
                  <a:srgbClr val="DC143C"/>
                </a:solidFill>
                <a:latin typeface="Consolas" panose="020B0609020204030204" pitchFamily="49" charset="0"/>
              </a:rPr>
              <a:t>outset</a:t>
            </a:r>
            <a:r>
              <a:rPr lang="en-US" altLang="en-US" dirty="0">
                <a:solidFill>
                  <a:srgbClr val="000000"/>
                </a:solidFill>
                <a:latin typeface="Verdana" panose="020B0604030504040204" pitchFamily="34" charset="0"/>
              </a:rPr>
              <a:t> - Defines a 3D outset outline</a:t>
            </a:r>
          </a:p>
          <a:p>
            <a:pPr marL="400050" lvl="1" indent="0" defTabSz="914400" eaLnBrk="0" fontAlgn="base" hangingPunct="0">
              <a:spcBef>
                <a:spcPct val="0"/>
              </a:spcBef>
              <a:spcAft>
                <a:spcPct val="0"/>
              </a:spcAft>
              <a:buClrTx/>
              <a:buSzTx/>
              <a:buFontTx/>
              <a:buChar char="•"/>
            </a:pPr>
            <a:r>
              <a:rPr lang="en-US" altLang="en-US" sz="1800" dirty="0">
                <a:solidFill>
                  <a:srgbClr val="DC143C"/>
                </a:solidFill>
                <a:latin typeface="Consolas" panose="020B0609020204030204" pitchFamily="49" charset="0"/>
              </a:rPr>
              <a:t>none</a:t>
            </a:r>
            <a:r>
              <a:rPr lang="en-US" altLang="en-US" dirty="0">
                <a:solidFill>
                  <a:srgbClr val="000000"/>
                </a:solidFill>
                <a:latin typeface="Verdana" panose="020B0604030504040204" pitchFamily="34" charset="0"/>
              </a:rPr>
              <a:t> - Defines no outline</a:t>
            </a:r>
          </a:p>
          <a:p>
            <a:pPr marL="400050" lvl="1" indent="0" defTabSz="914400" eaLnBrk="0" fontAlgn="base" hangingPunct="0">
              <a:spcBef>
                <a:spcPct val="0"/>
              </a:spcBef>
              <a:spcAft>
                <a:spcPct val="0"/>
              </a:spcAft>
              <a:buClrTx/>
              <a:buSzTx/>
              <a:buFontTx/>
              <a:buChar char="•"/>
            </a:pPr>
            <a:r>
              <a:rPr lang="en-US" altLang="en-US" sz="1800" dirty="0">
                <a:solidFill>
                  <a:srgbClr val="DC143C"/>
                </a:solidFill>
                <a:latin typeface="Consolas" panose="020B0609020204030204" pitchFamily="49" charset="0"/>
              </a:rPr>
              <a:t>hidden</a:t>
            </a:r>
            <a:r>
              <a:rPr lang="en-US" altLang="en-US" dirty="0">
                <a:solidFill>
                  <a:srgbClr val="000000"/>
                </a:solidFill>
                <a:latin typeface="Verdana" panose="020B0604030504040204" pitchFamily="34" charset="0"/>
              </a:rPr>
              <a:t> - Defines a hidden outline</a:t>
            </a:r>
          </a:p>
          <a:p>
            <a:endParaRPr lang="en-US" dirty="0"/>
          </a:p>
        </p:txBody>
      </p:sp>
      <p:pic>
        <p:nvPicPr>
          <p:cNvPr id="5" name="Picture 4"/>
          <p:cNvPicPr>
            <a:picLocks noChangeAspect="1"/>
          </p:cNvPicPr>
          <p:nvPr/>
        </p:nvPicPr>
        <p:blipFill>
          <a:blip r:embed="rId2"/>
          <a:stretch>
            <a:fillRect/>
          </a:stretch>
        </p:blipFill>
        <p:spPr>
          <a:xfrm>
            <a:off x="5320145" y="3466408"/>
            <a:ext cx="3699164" cy="1848975"/>
          </a:xfrm>
          <a:prstGeom prst="rect">
            <a:avLst/>
          </a:prstGeom>
        </p:spPr>
      </p:pic>
    </p:spTree>
    <p:extLst>
      <p:ext uri="{BB962C8B-B14F-4D97-AF65-F5344CB8AC3E}">
        <p14:creationId xmlns:p14="http://schemas.microsoft.com/office/powerpoint/2010/main" val="3469363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solidFill>
                  <a:srgbClr val="262626"/>
                </a:solidFill>
                <a:latin typeface="Segoe UI" panose="020B0502040204020203" pitchFamily="34" charset="0"/>
              </a:rPr>
              <a:t>Outlines Vs Borders</a:t>
            </a:r>
            <a:br>
              <a:rPr lang="en-NZ" b="1" dirty="0">
                <a:solidFill>
                  <a:srgbClr val="262626"/>
                </a:solidFill>
                <a:latin typeface="Segoe UI" panose="020B0502040204020203" pitchFamily="34" charset="0"/>
              </a:rPr>
            </a:br>
            <a:endParaRPr lang="en-US" dirty="0"/>
          </a:p>
        </p:txBody>
      </p:sp>
      <p:sp>
        <p:nvSpPr>
          <p:cNvPr id="3" name="Content Placeholder 2"/>
          <p:cNvSpPr>
            <a:spLocks noGrp="1"/>
          </p:cNvSpPr>
          <p:nvPr>
            <p:ph idx="1"/>
          </p:nvPr>
        </p:nvSpPr>
        <p:spPr/>
        <p:txBody>
          <a:bodyPr/>
          <a:lstStyle/>
          <a:p>
            <a:pPr fontAlgn="base"/>
            <a:r>
              <a:rPr lang="en-NZ" dirty="0" smtClean="0">
                <a:solidFill>
                  <a:srgbClr val="414141"/>
                </a:solidFill>
                <a:latin typeface="Segoe UI" panose="020B0502040204020203" pitchFamily="34" charset="0"/>
              </a:rPr>
              <a:t>The </a:t>
            </a:r>
            <a:r>
              <a:rPr lang="en-NZ" dirty="0">
                <a:solidFill>
                  <a:srgbClr val="414141"/>
                </a:solidFill>
                <a:latin typeface="Segoe UI" panose="020B0502040204020203" pitchFamily="34" charset="0"/>
              </a:rPr>
              <a:t>outlines are generally used to highlight elements. An outline at a glance looks very similar to the border, but it differs from border in the following ways:</a:t>
            </a:r>
          </a:p>
          <a:p>
            <a:pPr>
              <a:buFont typeface="Arial" panose="020B0604020202020204" pitchFamily="34" charset="0"/>
              <a:buChar char="•"/>
            </a:pPr>
            <a:r>
              <a:rPr lang="en-NZ" dirty="0">
                <a:solidFill>
                  <a:srgbClr val="414141"/>
                </a:solidFill>
                <a:latin typeface="Segoe UI" panose="020B0502040204020203" pitchFamily="34" charset="0"/>
              </a:rPr>
              <a:t>Outlines do not take up space, because they always placed on top of the box of the element which may cause them to overlap other elements on the page.</a:t>
            </a:r>
          </a:p>
          <a:p>
            <a:pPr>
              <a:buFont typeface="Arial" panose="020B0604020202020204" pitchFamily="34" charset="0"/>
              <a:buChar char="•"/>
            </a:pPr>
            <a:r>
              <a:rPr lang="en-NZ" dirty="0">
                <a:solidFill>
                  <a:srgbClr val="414141"/>
                </a:solidFill>
                <a:latin typeface="Segoe UI" panose="020B0502040204020203" pitchFamily="34" charset="0"/>
              </a:rPr>
              <a:t>Unlike borders, outlines won't allow us to set each edge to a different width, or set different </a:t>
            </a:r>
            <a:r>
              <a:rPr lang="en-NZ" dirty="0" err="1">
                <a:solidFill>
                  <a:srgbClr val="414141"/>
                </a:solidFill>
                <a:latin typeface="Segoe UI" panose="020B0502040204020203" pitchFamily="34" charset="0"/>
              </a:rPr>
              <a:t>colors</a:t>
            </a:r>
            <a:r>
              <a:rPr lang="en-NZ" dirty="0">
                <a:solidFill>
                  <a:srgbClr val="414141"/>
                </a:solidFill>
                <a:latin typeface="Segoe UI" panose="020B0502040204020203" pitchFamily="34" charset="0"/>
              </a:rPr>
              <a:t> and styles for each edge. An outline is the same on all sides.</a:t>
            </a:r>
          </a:p>
          <a:p>
            <a:pPr>
              <a:buFont typeface="Arial" panose="020B0604020202020204" pitchFamily="34" charset="0"/>
              <a:buChar char="•"/>
            </a:pPr>
            <a:r>
              <a:rPr lang="en-NZ" dirty="0">
                <a:solidFill>
                  <a:srgbClr val="414141"/>
                </a:solidFill>
                <a:latin typeface="Segoe UI" panose="020B0502040204020203" pitchFamily="34" charset="0"/>
              </a:rPr>
              <a:t>Outlines don't have any impact on surrounding elements apart from overlapping.</a:t>
            </a:r>
          </a:p>
          <a:p>
            <a:pPr>
              <a:buFont typeface="Arial" panose="020B0604020202020204" pitchFamily="34" charset="0"/>
              <a:buChar char="•"/>
            </a:pPr>
            <a:r>
              <a:rPr lang="en-NZ" dirty="0">
                <a:solidFill>
                  <a:srgbClr val="414141"/>
                </a:solidFill>
                <a:latin typeface="Segoe UI" panose="020B0502040204020203" pitchFamily="34" charset="0"/>
              </a:rPr>
              <a:t>Unlike borders, outlines don't change the size or position of the element.</a:t>
            </a:r>
          </a:p>
          <a:p>
            <a:pPr>
              <a:buFont typeface="Arial" panose="020B0604020202020204" pitchFamily="34" charset="0"/>
              <a:buChar char="•"/>
            </a:pPr>
            <a:r>
              <a:rPr lang="en-NZ" dirty="0">
                <a:solidFill>
                  <a:srgbClr val="414141"/>
                </a:solidFill>
                <a:latin typeface="Segoe UI" panose="020B0502040204020203" pitchFamily="34" charset="0"/>
              </a:rPr>
              <a:t>Outlines may be non-rectangular.</a:t>
            </a:r>
          </a:p>
          <a:p>
            <a:endParaRPr lang="en-US" dirty="0"/>
          </a:p>
        </p:txBody>
      </p:sp>
    </p:spTree>
    <p:extLst>
      <p:ext uri="{BB962C8B-B14F-4D97-AF65-F5344CB8AC3E}">
        <p14:creationId xmlns:p14="http://schemas.microsoft.com/office/powerpoint/2010/main" val="4003143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5908"/>
            <a:ext cx="8596668" cy="579120"/>
          </a:xfrm>
        </p:spPr>
        <p:txBody>
          <a:bodyPr>
            <a:normAutofit fontScale="90000"/>
          </a:bodyPr>
          <a:lstStyle/>
          <a:p>
            <a:r>
              <a:rPr lang="en-US" b="1" dirty="0"/>
              <a:t>Margins, padding and positioning</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4615731"/>
              </p:ext>
            </p:extLst>
          </p:nvPr>
        </p:nvGraphicFramePr>
        <p:xfrm>
          <a:off x="561702" y="1240973"/>
          <a:ext cx="9757954" cy="5131578"/>
        </p:xfrm>
        <a:graphic>
          <a:graphicData uri="http://schemas.openxmlformats.org/drawingml/2006/table">
            <a:tbl>
              <a:tblPr firstRow="1" firstCol="1" lastRow="1" lastCol="1" bandRow="1" bandCol="1">
                <a:tableStyleId>{5C22544A-7EE6-4342-B048-85BDC9FD1C3A}</a:tableStyleId>
              </a:tblPr>
              <a:tblGrid>
                <a:gridCol w="1803228">
                  <a:extLst>
                    <a:ext uri="{9D8B030D-6E8A-4147-A177-3AD203B41FA5}">
                      <a16:colId xmlns:a16="http://schemas.microsoft.com/office/drawing/2014/main" val="517222089"/>
                    </a:ext>
                  </a:extLst>
                </a:gridCol>
                <a:gridCol w="4192270">
                  <a:extLst>
                    <a:ext uri="{9D8B030D-6E8A-4147-A177-3AD203B41FA5}">
                      <a16:colId xmlns:a16="http://schemas.microsoft.com/office/drawing/2014/main" val="1996448780"/>
                    </a:ext>
                  </a:extLst>
                </a:gridCol>
                <a:gridCol w="3762456">
                  <a:extLst>
                    <a:ext uri="{9D8B030D-6E8A-4147-A177-3AD203B41FA5}">
                      <a16:colId xmlns:a16="http://schemas.microsoft.com/office/drawing/2014/main" val="4070867814"/>
                    </a:ext>
                  </a:extLst>
                </a:gridCol>
              </a:tblGrid>
              <a:tr h="159301">
                <a:tc>
                  <a:txBody>
                    <a:bodyPr/>
                    <a:lstStyle/>
                    <a:p>
                      <a:pPr>
                        <a:spcAft>
                          <a:spcPts val="600"/>
                        </a:spcAft>
                      </a:pPr>
                      <a:r>
                        <a:rPr lang="en-US" sz="1200">
                          <a:effectLst/>
                        </a:rPr>
                        <a:t>Property</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49904" marR="49904" marT="0" marB="0"/>
                </a:tc>
                <a:tc>
                  <a:txBody>
                    <a:bodyPr/>
                    <a:lstStyle/>
                    <a:p>
                      <a:pPr>
                        <a:spcAft>
                          <a:spcPts val="600"/>
                        </a:spcAft>
                      </a:pPr>
                      <a:r>
                        <a:rPr lang="en-US" sz="1200" dirty="0">
                          <a:effectLst/>
                        </a:rPr>
                        <a:t>Purpose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9904" marR="49904" marT="0" marB="0"/>
                </a:tc>
                <a:tc>
                  <a:txBody>
                    <a:bodyPr/>
                    <a:lstStyle/>
                    <a:p>
                      <a:pPr>
                        <a:spcAft>
                          <a:spcPts val="600"/>
                        </a:spcAft>
                      </a:pPr>
                      <a:r>
                        <a:rPr lang="en-US" sz="1200">
                          <a:effectLst/>
                        </a:rPr>
                        <a:t>Example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49904" marR="49904" marT="0" marB="0"/>
                </a:tc>
                <a:extLst>
                  <a:ext uri="{0D108BD9-81ED-4DB2-BD59-A6C34878D82A}">
                    <a16:rowId xmlns:a16="http://schemas.microsoft.com/office/drawing/2014/main" val="1029119891"/>
                  </a:ext>
                </a:extLst>
              </a:tr>
              <a:tr h="477909">
                <a:tc>
                  <a:txBody>
                    <a:bodyPr/>
                    <a:lstStyle/>
                    <a:p>
                      <a:pPr>
                        <a:spcAft>
                          <a:spcPts val="600"/>
                        </a:spcAft>
                      </a:pPr>
                      <a:r>
                        <a:rPr lang="en-US" sz="1200" dirty="0">
                          <a:effectLst/>
                        </a:rPr>
                        <a:t>margin-(placement)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9904" marR="49904" marT="0" marB="0"/>
                </a:tc>
                <a:tc>
                  <a:txBody>
                    <a:bodyPr/>
                    <a:lstStyle/>
                    <a:p>
                      <a:pPr>
                        <a:spcAft>
                          <a:spcPts val="600"/>
                        </a:spcAft>
                      </a:pPr>
                      <a:r>
                        <a:rPr lang="en-US" sz="1200" dirty="0">
                          <a:solidFill>
                            <a:schemeClr val="bg1"/>
                          </a:solidFill>
                          <a:effectLst/>
                        </a:rPr>
                        <a:t>The margin property is used to set space outside of an element. You can set margin-top, bottom, left and right.</a:t>
                      </a:r>
                      <a:endParaRPr lang="en-US" sz="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904" marR="49904" marT="0" marB="0">
                    <a:solidFill>
                      <a:schemeClr val="accent1"/>
                    </a:solidFill>
                  </a:tcPr>
                </a:tc>
                <a:tc>
                  <a:txBody>
                    <a:bodyPr/>
                    <a:lstStyle/>
                    <a:p>
                      <a:pPr marL="180340">
                        <a:spcAft>
                          <a:spcPts val="600"/>
                        </a:spcAft>
                        <a:tabLst>
                          <a:tab pos="540385" algn="l"/>
                          <a:tab pos="900430" algn="l"/>
                          <a:tab pos="1260475" algn="l"/>
                          <a:tab pos="1620520" algn="l"/>
                          <a:tab pos="1980565" algn="l"/>
                        </a:tabLst>
                      </a:pPr>
                      <a:r>
                        <a:rPr lang="en-US" sz="1200">
                          <a:effectLst/>
                        </a:rPr>
                        <a:t>margin-left: 2px;</a:t>
                      </a:r>
                    </a:p>
                    <a:p>
                      <a:pPr marL="180340">
                        <a:spcAft>
                          <a:spcPts val="600"/>
                        </a:spcAft>
                        <a:tabLst>
                          <a:tab pos="540385" algn="l"/>
                          <a:tab pos="900430" algn="l"/>
                          <a:tab pos="1260475" algn="l"/>
                          <a:tab pos="1620520" algn="l"/>
                          <a:tab pos="1980565" algn="l"/>
                        </a:tabLst>
                      </a:pPr>
                      <a:r>
                        <a:rPr lang="en-US" sz="1200">
                          <a:effectLst/>
                        </a:rPr>
                        <a:t>margin-top: 2px;</a:t>
                      </a:r>
                      <a:endParaRPr lang="en-US" sz="12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49904" marR="49904" marT="0" marB="0"/>
                </a:tc>
                <a:extLst>
                  <a:ext uri="{0D108BD9-81ED-4DB2-BD59-A6C34878D82A}">
                    <a16:rowId xmlns:a16="http://schemas.microsoft.com/office/drawing/2014/main" val="4201053305"/>
                  </a:ext>
                </a:extLst>
              </a:tr>
              <a:tr h="329440">
                <a:tc>
                  <a:txBody>
                    <a:bodyPr/>
                    <a:lstStyle/>
                    <a:p>
                      <a:pPr>
                        <a:spcAft>
                          <a:spcPts val="600"/>
                        </a:spcAft>
                      </a:pPr>
                      <a:r>
                        <a:rPr lang="en-US" sz="1200">
                          <a:effectLst/>
                        </a:rPr>
                        <a:t>margin shorthand</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49904" marR="49904" marT="0" marB="0"/>
                </a:tc>
                <a:tc>
                  <a:txBody>
                    <a:bodyPr/>
                    <a:lstStyle/>
                    <a:p>
                      <a:pPr>
                        <a:spcAft>
                          <a:spcPts val="600"/>
                        </a:spcAft>
                      </a:pPr>
                      <a:r>
                        <a:rPr lang="en-US" sz="1200" dirty="0">
                          <a:solidFill>
                            <a:schemeClr val="bg1"/>
                          </a:solidFill>
                          <a:effectLst/>
                        </a:rPr>
                        <a:t>You can specify all four margins for an element in one shorthand margin property, the order of the margins is: top, right, bottom, left (clockwise from top).</a:t>
                      </a:r>
                      <a:endParaRPr lang="en-US" sz="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904" marR="49904" marT="0" marB="0">
                    <a:solidFill>
                      <a:schemeClr val="accent1"/>
                    </a:solidFill>
                  </a:tcPr>
                </a:tc>
                <a:tc>
                  <a:txBody>
                    <a:bodyPr/>
                    <a:lstStyle/>
                    <a:p>
                      <a:pPr marL="180340">
                        <a:spcAft>
                          <a:spcPts val="600"/>
                        </a:spcAft>
                        <a:tabLst>
                          <a:tab pos="540385" algn="l"/>
                          <a:tab pos="900430" algn="l"/>
                          <a:tab pos="1260475" algn="l"/>
                          <a:tab pos="1620520" algn="l"/>
                          <a:tab pos="1980565" algn="l"/>
                        </a:tabLst>
                      </a:pPr>
                      <a:r>
                        <a:rPr lang="en-US" sz="1200">
                          <a:effectLst/>
                        </a:rPr>
                        <a:t>margin: 2px 5px 2px 5px;</a:t>
                      </a:r>
                    </a:p>
                    <a:p>
                      <a:pPr marL="180340">
                        <a:spcAft>
                          <a:spcPts val="600"/>
                        </a:spcAft>
                        <a:tabLst>
                          <a:tab pos="540385" algn="l"/>
                          <a:tab pos="900430" algn="l"/>
                          <a:tab pos="1260475" algn="l"/>
                          <a:tab pos="1620520" algn="l"/>
                          <a:tab pos="1980565" algn="l"/>
                        </a:tabLst>
                      </a:pPr>
                      <a:r>
                        <a:rPr lang="en-US" sz="1200">
                          <a:effectLst/>
                        </a:rPr>
                        <a:t>margin: 2px; </a:t>
                      </a:r>
                    </a:p>
                    <a:p>
                      <a:pPr>
                        <a:spcAft>
                          <a:spcPts val="600"/>
                        </a:spcAft>
                      </a:pPr>
                      <a:r>
                        <a:rPr lang="en-US" sz="1200">
                          <a:effectLst/>
                        </a:rPr>
                        <a:t>(sets all sides to 2px)</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49904" marR="49904" marT="0" marB="0"/>
                </a:tc>
                <a:extLst>
                  <a:ext uri="{0D108BD9-81ED-4DB2-BD59-A6C34878D82A}">
                    <a16:rowId xmlns:a16="http://schemas.microsoft.com/office/drawing/2014/main" val="3841343471"/>
                  </a:ext>
                </a:extLst>
              </a:tr>
              <a:tr h="460689">
                <a:tc>
                  <a:txBody>
                    <a:bodyPr/>
                    <a:lstStyle/>
                    <a:p>
                      <a:pPr>
                        <a:spcAft>
                          <a:spcPts val="600"/>
                        </a:spcAft>
                      </a:pPr>
                      <a:r>
                        <a:rPr lang="en-US" sz="1200">
                          <a:effectLst/>
                        </a:rPr>
                        <a:t>padding-(placement)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49904" marR="49904" marT="0" marB="0"/>
                </a:tc>
                <a:tc>
                  <a:txBody>
                    <a:bodyPr/>
                    <a:lstStyle/>
                    <a:p>
                      <a:pPr>
                        <a:spcAft>
                          <a:spcPts val="600"/>
                        </a:spcAft>
                      </a:pPr>
                      <a:r>
                        <a:rPr lang="en-US" sz="1200" dirty="0">
                          <a:solidFill>
                            <a:schemeClr val="bg1"/>
                          </a:solidFill>
                          <a:effectLst/>
                        </a:rPr>
                        <a:t>The padding property is used to set space inside of an element. It is useful for spacing text away from the edge of its parent element. You can set padding-top: bottom, left and right.</a:t>
                      </a:r>
                      <a:endParaRPr lang="en-US" sz="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904" marR="49904" marT="0" marB="0">
                    <a:solidFill>
                      <a:schemeClr val="accent1"/>
                    </a:solidFill>
                  </a:tcPr>
                </a:tc>
                <a:tc>
                  <a:txBody>
                    <a:bodyPr/>
                    <a:lstStyle/>
                    <a:p>
                      <a:pPr marL="180340">
                        <a:spcAft>
                          <a:spcPts val="600"/>
                        </a:spcAft>
                        <a:tabLst>
                          <a:tab pos="540385" algn="l"/>
                          <a:tab pos="900430" algn="l"/>
                          <a:tab pos="1260475" algn="l"/>
                          <a:tab pos="1620520" algn="l"/>
                          <a:tab pos="1980565" algn="l"/>
                        </a:tabLst>
                      </a:pPr>
                      <a:r>
                        <a:rPr lang="en-US" sz="1200">
                          <a:effectLst/>
                        </a:rPr>
                        <a:t>padding-right: 20px;</a:t>
                      </a:r>
                    </a:p>
                    <a:p>
                      <a:pPr marL="180340">
                        <a:spcAft>
                          <a:spcPts val="600"/>
                        </a:spcAft>
                        <a:tabLst>
                          <a:tab pos="540385" algn="l"/>
                          <a:tab pos="900430" algn="l"/>
                          <a:tab pos="1260475" algn="l"/>
                          <a:tab pos="1620520" algn="l"/>
                          <a:tab pos="1980565" algn="l"/>
                        </a:tabLst>
                      </a:pPr>
                      <a:r>
                        <a:rPr lang="en-US" sz="1200">
                          <a:effectLst/>
                        </a:rPr>
                        <a:t>padding-bottom: 5px;</a:t>
                      </a:r>
                      <a:endParaRPr lang="en-US" sz="12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49904" marR="49904" marT="0" marB="0"/>
                </a:tc>
                <a:extLst>
                  <a:ext uri="{0D108BD9-81ED-4DB2-BD59-A6C34878D82A}">
                    <a16:rowId xmlns:a16="http://schemas.microsoft.com/office/drawing/2014/main" val="2923683544"/>
                  </a:ext>
                </a:extLst>
              </a:tr>
              <a:tr h="434884">
                <a:tc>
                  <a:txBody>
                    <a:bodyPr/>
                    <a:lstStyle/>
                    <a:p>
                      <a:pPr>
                        <a:spcAft>
                          <a:spcPts val="600"/>
                        </a:spcAft>
                      </a:pPr>
                      <a:r>
                        <a:rPr lang="en-US" sz="1200">
                          <a:effectLst/>
                        </a:rPr>
                        <a:t>padding shorthand</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49904" marR="49904" marT="0" marB="0"/>
                </a:tc>
                <a:tc>
                  <a:txBody>
                    <a:bodyPr/>
                    <a:lstStyle/>
                    <a:p>
                      <a:pPr>
                        <a:spcAft>
                          <a:spcPts val="600"/>
                        </a:spcAft>
                      </a:pPr>
                      <a:r>
                        <a:rPr lang="en-US" sz="1200" dirty="0">
                          <a:solidFill>
                            <a:schemeClr val="bg1"/>
                          </a:solidFill>
                          <a:effectLst/>
                        </a:rPr>
                        <a:t>You can specify all four padding spaces for an element in one shorthand padding property, the order of the padding spaces is: top, right, bottom, left.</a:t>
                      </a:r>
                      <a:endParaRPr lang="en-US" sz="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904" marR="49904" marT="0" marB="0">
                    <a:solidFill>
                      <a:schemeClr val="accent1"/>
                    </a:solidFill>
                  </a:tcPr>
                </a:tc>
                <a:tc>
                  <a:txBody>
                    <a:bodyPr/>
                    <a:lstStyle/>
                    <a:p>
                      <a:pPr marL="180340">
                        <a:spcAft>
                          <a:spcPts val="600"/>
                        </a:spcAft>
                        <a:tabLst>
                          <a:tab pos="540385" algn="l"/>
                          <a:tab pos="900430" algn="l"/>
                          <a:tab pos="1260475" algn="l"/>
                          <a:tab pos="1620520" algn="l"/>
                          <a:tab pos="1980565" algn="l"/>
                        </a:tabLst>
                      </a:pPr>
                      <a:r>
                        <a:rPr lang="en-US" sz="1200">
                          <a:effectLst/>
                        </a:rPr>
                        <a:t>padding: 4px;</a:t>
                      </a:r>
                    </a:p>
                    <a:p>
                      <a:pPr marL="180340">
                        <a:spcAft>
                          <a:spcPts val="600"/>
                        </a:spcAft>
                        <a:tabLst>
                          <a:tab pos="540385" algn="l"/>
                          <a:tab pos="900430" algn="l"/>
                          <a:tab pos="1260475" algn="l"/>
                          <a:tab pos="1620520" algn="l"/>
                          <a:tab pos="1980565" algn="l"/>
                        </a:tabLst>
                      </a:pPr>
                      <a:r>
                        <a:rPr lang="en-US" sz="1200">
                          <a:effectLst/>
                        </a:rPr>
                        <a:t>padding: 4px 5px 2px 3px;</a:t>
                      </a:r>
                      <a:endParaRPr lang="en-US" sz="12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49904" marR="49904" marT="0" marB="0"/>
                </a:tc>
                <a:extLst>
                  <a:ext uri="{0D108BD9-81ED-4DB2-BD59-A6C34878D82A}">
                    <a16:rowId xmlns:a16="http://schemas.microsoft.com/office/drawing/2014/main" val="2624723246"/>
                  </a:ext>
                </a:extLst>
              </a:tr>
              <a:tr h="411628">
                <a:tc>
                  <a:txBody>
                    <a:bodyPr/>
                    <a:lstStyle/>
                    <a:p>
                      <a:pPr>
                        <a:spcAft>
                          <a:spcPts val="600"/>
                        </a:spcAft>
                      </a:pPr>
                      <a:r>
                        <a:rPr lang="en-US" sz="1200" dirty="0">
                          <a:effectLst/>
                        </a:rPr>
                        <a:t>position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9904" marR="49904" marT="0" marB="0"/>
                </a:tc>
                <a:tc>
                  <a:txBody>
                    <a:bodyPr/>
                    <a:lstStyle/>
                    <a:p>
                      <a:pPr>
                        <a:spcAft>
                          <a:spcPts val="600"/>
                        </a:spcAft>
                      </a:pPr>
                      <a:r>
                        <a:rPr lang="en-US" sz="1200" dirty="0">
                          <a:solidFill>
                            <a:schemeClr val="bg1"/>
                          </a:solidFill>
                          <a:effectLst/>
                        </a:rPr>
                        <a:t>The position property lets you specify how an element should be placed on a page: you can the options of relative, absolute, fixed and static.</a:t>
                      </a:r>
                      <a:endParaRPr lang="en-US" sz="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904" marR="49904" marT="0" marB="0">
                    <a:solidFill>
                      <a:schemeClr val="accent1"/>
                    </a:solidFill>
                  </a:tcPr>
                </a:tc>
                <a:tc>
                  <a:txBody>
                    <a:bodyPr/>
                    <a:lstStyle/>
                    <a:p>
                      <a:pPr marL="180340">
                        <a:spcAft>
                          <a:spcPts val="600"/>
                        </a:spcAft>
                        <a:tabLst>
                          <a:tab pos="540385" algn="l"/>
                          <a:tab pos="900430" algn="l"/>
                          <a:tab pos="1260475" algn="l"/>
                          <a:tab pos="1620520" algn="l"/>
                          <a:tab pos="1980565" algn="l"/>
                        </a:tabLst>
                      </a:pPr>
                      <a:r>
                        <a:rPr lang="en-US" sz="1200">
                          <a:effectLst/>
                        </a:rPr>
                        <a:t>position: absolute;</a:t>
                      </a:r>
                      <a:endParaRPr lang="en-US" sz="12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49904" marR="49904" marT="0" marB="0"/>
                </a:tc>
                <a:extLst>
                  <a:ext uri="{0D108BD9-81ED-4DB2-BD59-A6C34878D82A}">
                    <a16:rowId xmlns:a16="http://schemas.microsoft.com/office/drawing/2014/main" val="2908053034"/>
                  </a:ext>
                </a:extLst>
              </a:tr>
              <a:tr h="597378">
                <a:tc>
                  <a:txBody>
                    <a:bodyPr/>
                    <a:lstStyle/>
                    <a:p>
                      <a:pPr>
                        <a:spcAft>
                          <a:spcPts val="600"/>
                        </a:spcAft>
                      </a:pPr>
                      <a:r>
                        <a:rPr lang="en-US" sz="1200">
                          <a:effectLst/>
                        </a:rPr>
                        <a:t>top, left, bottom, right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49904" marR="49904" marT="0" marB="0"/>
                </a:tc>
                <a:tc>
                  <a:txBody>
                    <a:bodyPr/>
                    <a:lstStyle/>
                    <a:p>
                      <a:pPr>
                        <a:spcAft>
                          <a:spcPts val="600"/>
                        </a:spcAft>
                      </a:pPr>
                      <a:r>
                        <a:rPr lang="en-US" sz="1200" dirty="0">
                          <a:solidFill>
                            <a:schemeClr val="bg1"/>
                          </a:solidFill>
                          <a:effectLst/>
                        </a:rPr>
                        <a:t>The top, left bottom and right properties are used when positioning elements. They determine the amount of space that should be between an elements edge and its containing element. These spaces will have different effects depending in the positioning method in use.</a:t>
                      </a:r>
                      <a:endParaRPr lang="en-US" sz="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904" marR="49904" marT="0" marB="0">
                    <a:solidFill>
                      <a:schemeClr val="accent1"/>
                    </a:solidFill>
                  </a:tcPr>
                </a:tc>
                <a:tc>
                  <a:txBody>
                    <a:bodyPr/>
                    <a:lstStyle/>
                    <a:p>
                      <a:pPr marL="180340">
                        <a:spcAft>
                          <a:spcPts val="600"/>
                        </a:spcAft>
                        <a:tabLst>
                          <a:tab pos="540385" algn="l"/>
                          <a:tab pos="900430" algn="l"/>
                          <a:tab pos="1260475" algn="l"/>
                          <a:tab pos="1620520" algn="l"/>
                          <a:tab pos="1980565" algn="l"/>
                        </a:tabLst>
                      </a:pPr>
                      <a:r>
                        <a:rPr lang="en-US" sz="1200">
                          <a:effectLst/>
                        </a:rPr>
                        <a:t>top: 20px;</a:t>
                      </a:r>
                    </a:p>
                    <a:p>
                      <a:pPr marL="180340">
                        <a:spcAft>
                          <a:spcPts val="600"/>
                        </a:spcAft>
                        <a:tabLst>
                          <a:tab pos="540385" algn="l"/>
                          <a:tab pos="900430" algn="l"/>
                          <a:tab pos="1260475" algn="l"/>
                          <a:tab pos="1620520" algn="l"/>
                          <a:tab pos="1980565" algn="l"/>
                        </a:tabLst>
                      </a:pPr>
                      <a:r>
                        <a:rPr lang="en-US" sz="1200">
                          <a:effectLst/>
                        </a:rPr>
                        <a:t>left: 220px;</a:t>
                      </a:r>
                      <a:endParaRPr lang="en-US" sz="12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49904" marR="49904" marT="0" marB="0"/>
                </a:tc>
                <a:extLst>
                  <a:ext uri="{0D108BD9-81ED-4DB2-BD59-A6C34878D82A}">
                    <a16:rowId xmlns:a16="http://schemas.microsoft.com/office/drawing/2014/main" val="2129202896"/>
                  </a:ext>
                </a:extLst>
              </a:tr>
              <a:tr h="496388">
                <a:tc>
                  <a:txBody>
                    <a:bodyPr/>
                    <a:lstStyle/>
                    <a:p>
                      <a:pPr>
                        <a:spcAft>
                          <a:spcPts val="600"/>
                        </a:spcAft>
                      </a:pPr>
                      <a:r>
                        <a:rPr lang="en-US" sz="1200">
                          <a:effectLst/>
                        </a:rPr>
                        <a:t>float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49904" marR="49904" marT="0" marB="0"/>
                </a:tc>
                <a:tc>
                  <a:txBody>
                    <a:bodyPr/>
                    <a:lstStyle/>
                    <a:p>
                      <a:pPr>
                        <a:spcAft>
                          <a:spcPts val="600"/>
                        </a:spcAft>
                      </a:pPr>
                      <a:r>
                        <a:rPr lang="en-US" sz="1200" dirty="0">
                          <a:solidFill>
                            <a:schemeClr val="bg1"/>
                          </a:solidFill>
                          <a:effectLst/>
                        </a:rPr>
                        <a:t>Floating tells an element to go either as far left or as far right as it can on the current line and allows content to flow around itself. Your options are left, right and none.</a:t>
                      </a:r>
                      <a:endParaRPr lang="en-US" sz="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904" marR="49904" marT="0" marB="0">
                    <a:solidFill>
                      <a:schemeClr val="accent1"/>
                    </a:solidFill>
                  </a:tcPr>
                </a:tc>
                <a:tc>
                  <a:txBody>
                    <a:bodyPr/>
                    <a:lstStyle/>
                    <a:p>
                      <a:pPr marL="180340">
                        <a:spcAft>
                          <a:spcPts val="600"/>
                        </a:spcAft>
                        <a:tabLst>
                          <a:tab pos="540385" algn="l"/>
                          <a:tab pos="900430" algn="l"/>
                          <a:tab pos="1260475" algn="l"/>
                          <a:tab pos="1620520" algn="l"/>
                          <a:tab pos="1980565" algn="l"/>
                        </a:tabLst>
                      </a:pPr>
                      <a:r>
                        <a:rPr lang="en-US" sz="1200">
                          <a:effectLst/>
                        </a:rPr>
                        <a:t>float: left;</a:t>
                      </a:r>
                      <a:endParaRPr lang="en-US" sz="120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49904" marR="49904" marT="0" marB="0"/>
                </a:tc>
                <a:extLst>
                  <a:ext uri="{0D108BD9-81ED-4DB2-BD59-A6C34878D82A}">
                    <a16:rowId xmlns:a16="http://schemas.microsoft.com/office/drawing/2014/main" val="2401492922"/>
                  </a:ext>
                </a:extLst>
              </a:tr>
              <a:tr h="477909">
                <a:tc>
                  <a:txBody>
                    <a:bodyPr/>
                    <a:lstStyle/>
                    <a:p>
                      <a:pPr>
                        <a:spcAft>
                          <a:spcPts val="600"/>
                        </a:spcAft>
                      </a:pPr>
                      <a:r>
                        <a:rPr lang="en-US" sz="1200">
                          <a:effectLst/>
                        </a:rPr>
                        <a:t>clear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49904" marR="49904" marT="0" marB="0"/>
                </a:tc>
                <a:tc>
                  <a:txBody>
                    <a:bodyPr/>
                    <a:lstStyle/>
                    <a:p>
                      <a:pPr>
                        <a:spcAft>
                          <a:spcPts val="600"/>
                        </a:spcAft>
                      </a:pPr>
                      <a:r>
                        <a:rPr lang="en-US" sz="1200">
                          <a:effectLst/>
                        </a:rPr>
                        <a:t>Clear lets you remove any previously set floating effects. Your options are left, right and none.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49904" marR="49904" marT="0" marB="0"/>
                </a:tc>
                <a:tc>
                  <a:txBody>
                    <a:bodyPr/>
                    <a:lstStyle/>
                    <a:p>
                      <a:pPr marL="180340">
                        <a:spcAft>
                          <a:spcPts val="600"/>
                        </a:spcAft>
                        <a:tabLst>
                          <a:tab pos="540385" algn="l"/>
                          <a:tab pos="900430" algn="l"/>
                          <a:tab pos="1260475" algn="l"/>
                          <a:tab pos="1620520" algn="l"/>
                          <a:tab pos="1980565" algn="l"/>
                        </a:tabLst>
                      </a:pPr>
                      <a:r>
                        <a:rPr lang="en-US" sz="1200" dirty="0">
                          <a:effectLst/>
                        </a:rPr>
                        <a:t>clear: left;</a:t>
                      </a:r>
                    </a:p>
                    <a:p>
                      <a:pPr marL="180340">
                        <a:spcAft>
                          <a:spcPts val="600"/>
                        </a:spcAft>
                        <a:tabLst>
                          <a:tab pos="540385" algn="l"/>
                          <a:tab pos="900430" algn="l"/>
                          <a:tab pos="1260475" algn="l"/>
                          <a:tab pos="1620520" algn="l"/>
                          <a:tab pos="1980565" algn="l"/>
                        </a:tabLst>
                      </a:pPr>
                      <a:r>
                        <a:rPr lang="en-US" sz="1200" dirty="0">
                          <a:effectLst/>
                        </a:rPr>
                        <a:t>clear: both;</a:t>
                      </a:r>
                      <a:endParaRPr lang="en-US" sz="1200" dirty="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endParaRPr>
                    </a:p>
                  </a:txBody>
                  <a:tcPr marL="49904" marR="49904" marT="0" marB="0"/>
                </a:tc>
                <a:extLst>
                  <a:ext uri="{0D108BD9-81ED-4DB2-BD59-A6C34878D82A}">
                    <a16:rowId xmlns:a16="http://schemas.microsoft.com/office/drawing/2014/main" val="4185905513"/>
                  </a:ext>
                </a:extLst>
              </a:tr>
            </a:tbl>
          </a:graphicData>
        </a:graphic>
      </p:graphicFrame>
    </p:spTree>
    <p:extLst>
      <p:ext uri="{BB962C8B-B14F-4D97-AF65-F5344CB8AC3E}">
        <p14:creationId xmlns:p14="http://schemas.microsoft.com/office/powerpoint/2010/main" val="1532487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2994"/>
          </a:xfrm>
        </p:spPr>
        <p:txBody>
          <a:bodyPr>
            <a:normAutofit fontScale="90000"/>
          </a:bodyPr>
          <a:lstStyle/>
          <a:p>
            <a:r>
              <a:rPr lang="en-US" b="1" dirty="0"/>
              <a:t>Block </a:t>
            </a:r>
            <a:r>
              <a:rPr lang="en-US" b="1" dirty="0" smtClean="0"/>
              <a:t>elements vs </a:t>
            </a:r>
            <a:r>
              <a:rPr lang="en-US" b="1" dirty="0"/>
              <a:t>Inline elements </a:t>
            </a:r>
            <a:endParaRPr lang="en-US" dirty="0"/>
          </a:p>
        </p:txBody>
      </p:sp>
      <p:sp>
        <p:nvSpPr>
          <p:cNvPr id="3" name="Content Placeholder 2"/>
          <p:cNvSpPr>
            <a:spLocks noGrp="1"/>
          </p:cNvSpPr>
          <p:nvPr>
            <p:ph idx="1"/>
          </p:nvPr>
        </p:nvSpPr>
        <p:spPr>
          <a:xfrm>
            <a:off x="677334" y="1254034"/>
            <a:ext cx="8596668" cy="5512526"/>
          </a:xfrm>
        </p:spPr>
        <p:txBody>
          <a:bodyPr>
            <a:normAutofit fontScale="77500" lnSpcReduction="20000"/>
          </a:bodyPr>
          <a:lstStyle/>
          <a:p>
            <a:r>
              <a:rPr lang="en-US" dirty="0" smtClean="0"/>
              <a:t>Block </a:t>
            </a:r>
            <a:r>
              <a:rPr lang="en-US" dirty="0"/>
              <a:t>elements will span the full width of the space available to them, and so will start on a new line in the flow of HTML. The flow will continue on a new line after the block element (you can think of this as placing a line break before and after them if you wish). Block elements appearance can be changed by the height and width attributes, as well as positioning attributes such as float and position etc. Elements that display as blocks include:</a:t>
            </a:r>
          </a:p>
          <a:p>
            <a:pPr lvl="1"/>
            <a:r>
              <a:rPr lang="en-US" dirty="0"/>
              <a:t>div</a:t>
            </a:r>
          </a:p>
          <a:p>
            <a:pPr lvl="1"/>
            <a:r>
              <a:rPr lang="en-US" dirty="0"/>
              <a:t>h1 – h6</a:t>
            </a:r>
          </a:p>
          <a:p>
            <a:pPr lvl="1"/>
            <a:r>
              <a:rPr lang="en-US" dirty="0"/>
              <a:t>p</a:t>
            </a:r>
          </a:p>
          <a:p>
            <a:pPr lvl="1"/>
            <a:r>
              <a:rPr lang="en-US" dirty="0"/>
              <a:t>Lists (li, </a:t>
            </a:r>
            <a:r>
              <a:rPr lang="en-US" dirty="0" err="1"/>
              <a:t>ul</a:t>
            </a:r>
            <a:r>
              <a:rPr lang="en-US" dirty="0"/>
              <a:t>, </a:t>
            </a:r>
            <a:r>
              <a:rPr lang="en-US" dirty="0" err="1"/>
              <a:t>ol</a:t>
            </a:r>
            <a:r>
              <a:rPr lang="en-US" dirty="0"/>
              <a:t>) and list items (li)</a:t>
            </a:r>
          </a:p>
          <a:p>
            <a:pPr lvl="1"/>
            <a:r>
              <a:rPr lang="en-US" dirty="0"/>
              <a:t>table</a:t>
            </a:r>
          </a:p>
          <a:p>
            <a:pPr lvl="1"/>
            <a:r>
              <a:rPr lang="en-US" dirty="0"/>
              <a:t>pre</a:t>
            </a:r>
          </a:p>
          <a:p>
            <a:pPr lvl="1"/>
            <a:r>
              <a:rPr lang="en-US" dirty="0" err="1"/>
              <a:t>blockquote</a:t>
            </a:r>
            <a:endParaRPr lang="en-US" dirty="0"/>
          </a:p>
          <a:p>
            <a:pPr lvl="1"/>
            <a:r>
              <a:rPr lang="en-US" dirty="0"/>
              <a:t>form</a:t>
            </a:r>
          </a:p>
          <a:p>
            <a:r>
              <a:rPr lang="en-US" b="1" dirty="0" smtClean="0"/>
              <a:t>-</a:t>
            </a:r>
            <a:r>
              <a:rPr lang="en-US" dirty="0" smtClean="0"/>
              <a:t>Inline </a:t>
            </a:r>
            <a:r>
              <a:rPr lang="en-US" dirty="0"/>
              <a:t>elements do not affect the design of a page (flow of HTML). So they do not insert any line breaks. Inline elements are not affected by width and height, padding or margin attributes. They can be positioned however using float and position.  Inline elements include:</a:t>
            </a:r>
          </a:p>
          <a:p>
            <a:pPr lvl="1"/>
            <a:r>
              <a:rPr lang="en-US" dirty="0"/>
              <a:t>span</a:t>
            </a:r>
          </a:p>
          <a:p>
            <a:pPr lvl="1"/>
            <a:r>
              <a:rPr lang="en-US" dirty="0"/>
              <a:t>a (anchor)</a:t>
            </a:r>
          </a:p>
          <a:p>
            <a:pPr lvl="1"/>
            <a:r>
              <a:rPr lang="en-US" dirty="0" err="1"/>
              <a:t>br</a:t>
            </a:r>
            <a:r>
              <a:rPr lang="en-US" dirty="0"/>
              <a:t> (adds a new line but is not a block)</a:t>
            </a:r>
          </a:p>
          <a:p>
            <a:pPr lvl="1"/>
            <a:r>
              <a:rPr lang="en-US" dirty="0" err="1"/>
              <a:t>em</a:t>
            </a:r>
            <a:endParaRPr lang="en-US" dirty="0"/>
          </a:p>
          <a:p>
            <a:pPr lvl="1"/>
            <a:r>
              <a:rPr lang="en-US" dirty="0"/>
              <a:t>Input</a:t>
            </a:r>
          </a:p>
          <a:p>
            <a:pPr lvl="1"/>
            <a:r>
              <a:rPr lang="en-US" dirty="0" err="1"/>
              <a:t>abbr</a:t>
            </a:r>
            <a:r>
              <a:rPr lang="en-US" dirty="0"/>
              <a:t> (abbreviation)</a:t>
            </a:r>
          </a:p>
        </p:txBody>
      </p:sp>
    </p:spTree>
    <p:extLst>
      <p:ext uri="{BB962C8B-B14F-4D97-AF65-F5344CB8AC3E}">
        <p14:creationId xmlns:p14="http://schemas.microsoft.com/office/powerpoint/2010/main" val="174176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Changing the display property</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If </a:t>
            </a:r>
            <a:r>
              <a:rPr lang="en-US" dirty="0"/>
              <a:t>you feel the need, you can set a block element to behave like an inline element, and set inline elements to behave like block elements using the CSS property display. For example:</a:t>
            </a:r>
          </a:p>
          <a:p>
            <a:pPr lvl="1"/>
            <a:r>
              <a:rPr lang="en-US" dirty="0"/>
              <a:t>&lt;span style=”display: block”&gt;Block text&lt;/span&gt;</a:t>
            </a:r>
          </a:p>
          <a:p>
            <a:pPr lvl="1"/>
            <a:r>
              <a:rPr lang="en-US" dirty="0"/>
              <a:t>&lt;div style=”display: inline”&gt;Inline text&lt;/div&gt;</a:t>
            </a:r>
          </a:p>
          <a:p>
            <a:r>
              <a:rPr lang="en-US" dirty="0"/>
              <a:t>In the example above we have set a span tag to behave like a block element. This means that I can apply the width, height, margin and padding attributes. </a:t>
            </a:r>
            <a:endParaRPr lang="en-US" dirty="0" smtClean="0"/>
          </a:p>
          <a:p>
            <a:r>
              <a:rPr lang="en-US" dirty="0" smtClean="0"/>
              <a:t>We </a:t>
            </a:r>
            <a:r>
              <a:rPr lang="en-US" dirty="0"/>
              <a:t>have also changed the divider to behave like an inline element, meaning that it will not affect the flow of HTML on the page. </a:t>
            </a:r>
            <a:endParaRPr lang="en-US" dirty="0" smtClean="0"/>
          </a:p>
          <a:p>
            <a:pPr marL="0" indent="0">
              <a:buNone/>
            </a:pPr>
            <a:r>
              <a:rPr lang="en-US" dirty="0" smtClean="0"/>
              <a:t>Reference </a:t>
            </a:r>
          </a:p>
          <a:p>
            <a:r>
              <a:rPr lang="en-US" dirty="0">
                <a:hlinkClick r:id="rId2"/>
              </a:rPr>
              <a:t>https://www.bitdegree.org/learn/css-display#display-inline-block-method</a:t>
            </a:r>
            <a:endParaRPr lang="en-US" dirty="0"/>
          </a:p>
        </p:txBody>
      </p:sp>
    </p:spTree>
    <p:extLst>
      <p:ext uri="{BB962C8B-B14F-4D97-AF65-F5344CB8AC3E}">
        <p14:creationId xmlns:p14="http://schemas.microsoft.com/office/powerpoint/2010/main" val="237894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NZ" dirty="0"/>
              <a:t>CSS handles the look and feel part of a web page.</a:t>
            </a:r>
          </a:p>
          <a:p>
            <a:r>
              <a:rPr lang="en-NZ" dirty="0"/>
              <a:t> Using CSS, you can control </a:t>
            </a:r>
            <a:r>
              <a:rPr lang="en-NZ" dirty="0" smtClean="0"/>
              <a:t>the</a:t>
            </a:r>
          </a:p>
          <a:p>
            <a:pPr lvl="1"/>
            <a:r>
              <a:rPr lang="en-NZ" dirty="0" smtClean="0"/>
              <a:t> </a:t>
            </a:r>
            <a:r>
              <a:rPr lang="en-NZ" dirty="0"/>
              <a:t>colour of the text</a:t>
            </a:r>
            <a:r>
              <a:rPr lang="en-NZ" dirty="0" smtClean="0"/>
              <a:t>,</a:t>
            </a:r>
          </a:p>
          <a:p>
            <a:pPr lvl="1"/>
            <a:r>
              <a:rPr lang="en-NZ" dirty="0" smtClean="0"/>
              <a:t> </a:t>
            </a:r>
            <a:r>
              <a:rPr lang="en-NZ" dirty="0"/>
              <a:t>the style of fonts</a:t>
            </a:r>
            <a:r>
              <a:rPr lang="en-NZ" dirty="0" smtClean="0"/>
              <a:t>,</a:t>
            </a:r>
          </a:p>
          <a:p>
            <a:pPr lvl="1"/>
            <a:r>
              <a:rPr lang="en-NZ" dirty="0" smtClean="0"/>
              <a:t> </a:t>
            </a:r>
            <a:r>
              <a:rPr lang="en-NZ" dirty="0"/>
              <a:t>the spacing between paragraphs</a:t>
            </a:r>
            <a:r>
              <a:rPr lang="en-NZ" dirty="0" smtClean="0"/>
              <a:t>,</a:t>
            </a:r>
          </a:p>
          <a:p>
            <a:pPr lvl="1"/>
            <a:r>
              <a:rPr lang="en-NZ" dirty="0" smtClean="0"/>
              <a:t> </a:t>
            </a:r>
            <a:r>
              <a:rPr lang="en-NZ" dirty="0"/>
              <a:t>how columns are sized and laid out</a:t>
            </a:r>
            <a:r>
              <a:rPr lang="en-NZ" dirty="0" smtClean="0"/>
              <a:t>,</a:t>
            </a:r>
          </a:p>
          <a:p>
            <a:pPr lvl="1"/>
            <a:r>
              <a:rPr lang="en-NZ" dirty="0" smtClean="0"/>
              <a:t> </a:t>
            </a:r>
            <a:r>
              <a:rPr lang="en-NZ" dirty="0"/>
              <a:t>what background images or colours are used</a:t>
            </a:r>
            <a:r>
              <a:rPr lang="en-NZ" dirty="0" smtClean="0"/>
              <a:t>,</a:t>
            </a:r>
          </a:p>
          <a:p>
            <a:pPr lvl="1"/>
            <a:r>
              <a:rPr lang="en-NZ" dirty="0" smtClean="0"/>
              <a:t> </a:t>
            </a:r>
            <a:r>
              <a:rPr lang="en-NZ" dirty="0"/>
              <a:t>layout designs, </a:t>
            </a:r>
            <a:endParaRPr lang="en-NZ" dirty="0" smtClean="0"/>
          </a:p>
          <a:p>
            <a:pPr lvl="1"/>
            <a:r>
              <a:rPr lang="en-NZ" dirty="0" smtClean="0"/>
              <a:t>variations </a:t>
            </a:r>
            <a:r>
              <a:rPr lang="en-NZ" dirty="0"/>
              <a:t>in display for different devices and </a:t>
            </a:r>
            <a:r>
              <a:rPr lang="en-NZ" dirty="0" smtClean="0"/>
              <a:t>s</a:t>
            </a:r>
          </a:p>
          <a:p>
            <a:pPr lvl="1"/>
            <a:r>
              <a:rPr lang="en-NZ" dirty="0" err="1" smtClean="0"/>
              <a:t>creen</a:t>
            </a:r>
            <a:r>
              <a:rPr lang="en-NZ" dirty="0" smtClean="0"/>
              <a:t> </a:t>
            </a:r>
            <a:r>
              <a:rPr lang="en-NZ" dirty="0"/>
              <a:t>sizes as well as a variety of other effects.</a:t>
            </a:r>
            <a:endParaRPr lang="en-US" dirty="0"/>
          </a:p>
          <a:p>
            <a:endParaRPr lang="en-US" dirty="0"/>
          </a:p>
        </p:txBody>
      </p:sp>
    </p:spTree>
    <p:extLst>
      <p:ext uri="{BB962C8B-B14F-4D97-AF65-F5344CB8AC3E}">
        <p14:creationId xmlns:p14="http://schemas.microsoft.com/office/powerpoint/2010/main" val="236354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063"/>
          </a:xfrm>
        </p:spPr>
        <p:txBody>
          <a:bodyPr>
            <a:normAutofit fontScale="90000"/>
          </a:bodyPr>
          <a:lstStyle/>
          <a:p>
            <a:r>
              <a:rPr lang="en-US" b="1" dirty="0"/>
              <a:t>CSS Measurements</a:t>
            </a:r>
            <a:br>
              <a:rPr lang="en-US" b="1" dirty="0"/>
            </a:br>
            <a:endParaRPr lang="en-US" dirty="0"/>
          </a:p>
        </p:txBody>
      </p:sp>
      <p:sp>
        <p:nvSpPr>
          <p:cNvPr id="3" name="Content Placeholder 2"/>
          <p:cNvSpPr>
            <a:spLocks noGrp="1"/>
          </p:cNvSpPr>
          <p:nvPr>
            <p:ph idx="1"/>
          </p:nvPr>
        </p:nvSpPr>
        <p:spPr>
          <a:xfrm>
            <a:off x="677334" y="1554481"/>
            <a:ext cx="8596668" cy="4486882"/>
          </a:xfrm>
        </p:spPr>
        <p:txBody>
          <a:bodyPr>
            <a:normAutofit fontScale="85000" lnSpcReduction="20000"/>
          </a:bodyPr>
          <a:lstStyle/>
          <a:p>
            <a:r>
              <a:rPr lang="en-US" dirty="0" smtClean="0"/>
              <a:t>CSS </a:t>
            </a:r>
            <a:r>
              <a:rPr lang="en-US" dirty="0"/>
              <a:t>supports many different units of measurement, each with its own uses. The two basic types of measurement unit are absolute and relative. These measurements are used to set the size and dimensions of elements styled with CSS. The measurement units available to you when using CSS are:</a:t>
            </a:r>
          </a:p>
          <a:p>
            <a:pPr lvl="1"/>
            <a:r>
              <a:rPr lang="en-US" dirty="0"/>
              <a:t>Centimeters (cm) (absolute)</a:t>
            </a:r>
          </a:p>
          <a:p>
            <a:pPr lvl="1"/>
            <a:r>
              <a:rPr lang="en-US" dirty="0"/>
              <a:t>Inches (in) (absolute)</a:t>
            </a:r>
          </a:p>
          <a:p>
            <a:pPr lvl="1"/>
            <a:r>
              <a:rPr lang="en-US" dirty="0"/>
              <a:t>Millimeters (mm) (absolute)</a:t>
            </a:r>
          </a:p>
          <a:p>
            <a:pPr lvl="1"/>
            <a:r>
              <a:rPr lang="en-US" dirty="0"/>
              <a:t>Points (</a:t>
            </a:r>
            <a:r>
              <a:rPr lang="en-US" dirty="0" err="1"/>
              <a:t>pt</a:t>
            </a:r>
            <a:r>
              <a:rPr lang="en-US" dirty="0"/>
              <a:t>) which are equal to 1/72 of an inch (absolute)</a:t>
            </a:r>
          </a:p>
          <a:p>
            <a:pPr lvl="1"/>
            <a:r>
              <a:rPr lang="en-US" dirty="0"/>
              <a:t>Picas (pc) which are equal to 1/6 of an inch (absolute)</a:t>
            </a:r>
          </a:p>
          <a:p>
            <a:pPr lvl="1"/>
            <a:r>
              <a:rPr lang="en-US" dirty="0"/>
              <a:t>Pixels (</a:t>
            </a:r>
            <a:r>
              <a:rPr lang="en-US" dirty="0" err="1"/>
              <a:t>px</a:t>
            </a:r>
            <a:r>
              <a:rPr lang="en-US" dirty="0"/>
              <a:t>) </a:t>
            </a:r>
          </a:p>
          <a:p>
            <a:pPr lvl="1"/>
            <a:r>
              <a:rPr lang="en-US" dirty="0" err="1"/>
              <a:t>Em</a:t>
            </a:r>
            <a:endParaRPr lang="en-US" dirty="0"/>
          </a:p>
          <a:p>
            <a:pPr lvl="1"/>
            <a:r>
              <a:rPr lang="en-US" dirty="0"/>
              <a:t>Percentage</a:t>
            </a:r>
          </a:p>
          <a:p>
            <a:r>
              <a:rPr lang="en-US" dirty="0"/>
              <a:t>Absolute measurements maintain their length across different browsers and screen resolutions because it is assumed that one centimeter is one centimeter in all browsers. </a:t>
            </a:r>
          </a:p>
          <a:p>
            <a:r>
              <a:rPr lang="en-US" dirty="0"/>
              <a:t>Relative measurements depend on some other value to get their size, such as screen resolution or another font-size.</a:t>
            </a:r>
          </a:p>
          <a:p>
            <a:endParaRPr lang="en-US" dirty="0"/>
          </a:p>
        </p:txBody>
      </p:sp>
    </p:spTree>
    <p:extLst>
      <p:ext uri="{BB962C8B-B14F-4D97-AF65-F5344CB8AC3E}">
        <p14:creationId xmlns:p14="http://schemas.microsoft.com/office/powerpoint/2010/main" val="3752262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9566"/>
          </a:xfrm>
        </p:spPr>
        <p:txBody>
          <a:bodyPr>
            <a:normAutofit fontScale="90000"/>
          </a:bodyPr>
          <a:lstStyle/>
          <a:p>
            <a:pPr marL="342900" lvl="0" indent="-342900">
              <a:spcBef>
                <a:spcPts val="1000"/>
              </a:spcBef>
            </a:pPr>
            <a:r>
              <a:rPr lang="en-US" sz="1400" b="1" dirty="0">
                <a:solidFill>
                  <a:prstClr val="black">
                    <a:lumMod val="75000"/>
                    <a:lumOff val="25000"/>
                  </a:prstClr>
                </a:solidFill>
                <a:ea typeface="+mn-ea"/>
                <a:cs typeface="+mn-cs"/>
              </a:rPr>
              <a:t>Absolute measurements</a:t>
            </a:r>
            <a:br>
              <a:rPr lang="en-US" sz="1400" b="1" dirty="0">
                <a:solidFill>
                  <a:prstClr val="black">
                    <a:lumMod val="75000"/>
                    <a:lumOff val="25000"/>
                  </a:prstClr>
                </a:solidFill>
                <a:ea typeface="+mn-ea"/>
                <a:cs typeface="+mn-cs"/>
              </a:rPr>
            </a:br>
            <a:r>
              <a:rPr lang="en-US" sz="1400" dirty="0">
                <a:solidFill>
                  <a:prstClr val="black">
                    <a:lumMod val="75000"/>
                    <a:lumOff val="25000"/>
                  </a:prstClr>
                </a:solidFill>
                <a:ea typeface="+mn-ea"/>
                <a:cs typeface="+mn-cs"/>
              </a:rPr>
              <a:t>The absolute measurement units available in CSS are centimeters, Inches, Millimeters, Points and Picas. Being New Zealanders we will almost never use Inches or Picas.</a:t>
            </a:r>
            <a:br>
              <a:rPr lang="en-US" sz="1400" dirty="0">
                <a:solidFill>
                  <a:prstClr val="black">
                    <a:lumMod val="75000"/>
                    <a:lumOff val="25000"/>
                  </a:prstClr>
                </a:solidFill>
                <a:ea typeface="+mn-ea"/>
                <a:cs typeface="+mn-cs"/>
              </a:rPr>
            </a:br>
            <a:endParaRPr lang="en-US" dirty="0"/>
          </a:p>
        </p:txBody>
      </p:sp>
      <p:sp>
        <p:nvSpPr>
          <p:cNvPr id="3" name="Content Placeholder 2"/>
          <p:cNvSpPr>
            <a:spLocks noGrp="1"/>
          </p:cNvSpPr>
          <p:nvPr>
            <p:ph idx="1"/>
          </p:nvPr>
        </p:nvSpPr>
        <p:spPr>
          <a:xfrm>
            <a:off x="677334" y="1489167"/>
            <a:ext cx="8596668" cy="4552196"/>
          </a:xfrm>
        </p:spPr>
        <p:txBody>
          <a:bodyPr>
            <a:normAutofit lnSpcReduction="10000"/>
          </a:bodyPr>
          <a:lstStyle/>
          <a:p>
            <a:pPr marL="0" indent="0">
              <a:buNone/>
            </a:pPr>
            <a:endParaRPr lang="en-US" dirty="0"/>
          </a:p>
          <a:p>
            <a:r>
              <a:rPr lang="en-US" i="1" dirty="0">
                <a:solidFill>
                  <a:srgbClr val="C00000"/>
                </a:solidFill>
              </a:rPr>
              <a:t>Absolute isn’t absolute</a:t>
            </a:r>
            <a:endParaRPr lang="en-US" dirty="0">
              <a:solidFill>
                <a:srgbClr val="C00000"/>
              </a:solidFill>
            </a:endParaRPr>
          </a:p>
          <a:p>
            <a:r>
              <a:rPr lang="en-US" dirty="0"/>
              <a:t>You will be surprised to learn that computers measure inches (inches, points and picas) based on pixels. Windows defines one inch as equal to 96 Pixels. Because the size of each pixel is difficult to know (because you have the option to change your screen resolution, which changes the size of the pixel) one inch isn't really 96 pixels. To complicate things further some operating systems, such as Mac OS X, define one inch as 72 pixels!</a:t>
            </a:r>
          </a:p>
          <a:p>
            <a:r>
              <a:rPr lang="en-US" i="1" dirty="0">
                <a:solidFill>
                  <a:srgbClr val="C00000"/>
                </a:solidFill>
              </a:rPr>
              <a:t>What’s the point in absolute measurements?</a:t>
            </a:r>
            <a:endParaRPr lang="en-US" dirty="0">
              <a:solidFill>
                <a:srgbClr val="C00000"/>
              </a:solidFill>
            </a:endParaRPr>
          </a:p>
          <a:p>
            <a:r>
              <a:rPr lang="en-US" dirty="0" smtClean="0"/>
              <a:t>Absolute </a:t>
            </a:r>
            <a:r>
              <a:rPr lang="en-US" dirty="0"/>
              <a:t>measurements are excellent for printed work. For web designers this means that when a user wants to print a web page, it would be a good idea to use absolute measurements to size text and other elements. It is a good idea to use a different ‘print’ style sheet that web pages can use before being printed, but only if the web page has lots of printable pages, as this sort of CSS can take a long time to implement correctly.</a:t>
            </a:r>
          </a:p>
          <a:p>
            <a:endParaRPr lang="en-US" dirty="0"/>
          </a:p>
        </p:txBody>
      </p:sp>
    </p:spTree>
    <p:extLst>
      <p:ext uri="{BB962C8B-B14F-4D97-AF65-F5344CB8AC3E}">
        <p14:creationId xmlns:p14="http://schemas.microsoft.com/office/powerpoint/2010/main" val="34425961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623"/>
          </a:xfrm>
        </p:spPr>
        <p:txBody>
          <a:bodyPr>
            <a:normAutofit fontScale="90000"/>
          </a:bodyPr>
          <a:lstStyle/>
          <a:p>
            <a:r>
              <a:rPr lang="en-US" b="1" dirty="0"/>
              <a:t>Relative measurements</a:t>
            </a:r>
            <a:br>
              <a:rPr lang="en-US" b="1" dirty="0"/>
            </a:br>
            <a:endParaRPr lang="en-US" dirty="0"/>
          </a:p>
        </p:txBody>
      </p:sp>
      <p:sp>
        <p:nvSpPr>
          <p:cNvPr id="3" name="Content Placeholder 2"/>
          <p:cNvSpPr>
            <a:spLocks noGrp="1"/>
          </p:cNvSpPr>
          <p:nvPr>
            <p:ph idx="1"/>
          </p:nvPr>
        </p:nvSpPr>
        <p:spPr>
          <a:xfrm>
            <a:off x="677334" y="1293223"/>
            <a:ext cx="8596668" cy="5316583"/>
          </a:xfrm>
        </p:spPr>
        <p:txBody>
          <a:bodyPr>
            <a:noAutofit/>
          </a:bodyPr>
          <a:lstStyle/>
          <a:p>
            <a:pPr>
              <a:spcAft>
                <a:spcPts val="600"/>
              </a:spcAft>
            </a:pPr>
            <a:r>
              <a:rPr lang="en-US" sz="1600" i="1" dirty="0" err="1">
                <a:latin typeface="Calibri" panose="020F0502020204030204" pitchFamily="34" charset="0"/>
                <a:ea typeface="Times New Roman" panose="02020603050405020304" pitchFamily="18" charset="0"/>
                <a:cs typeface="Times New Roman" panose="02020603050405020304" pitchFamily="18" charset="0"/>
              </a:rPr>
              <a:t>Em</a:t>
            </a:r>
            <a:r>
              <a:rPr lang="en-US" sz="1600" i="1" dirty="0">
                <a:latin typeface="Calibri" panose="020F0502020204030204" pitchFamily="34" charset="0"/>
                <a:ea typeface="Times New Roman" panose="02020603050405020304" pitchFamily="18" charset="0"/>
                <a:cs typeface="Times New Roman" panose="02020603050405020304" pitchFamily="18" charset="0"/>
              </a:rPr>
              <a:t>- </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Using </a:t>
            </a:r>
            <a:r>
              <a:rPr lang="en-US" sz="1600" dirty="0">
                <a:latin typeface="Calibri" panose="020F0502020204030204" pitchFamily="34" charset="0"/>
                <a:ea typeface="Times New Roman" panose="02020603050405020304" pitchFamily="18" charset="0"/>
                <a:cs typeface="Times New Roman" panose="02020603050405020304" pitchFamily="18" charset="0"/>
              </a:rPr>
              <a:t>the </a:t>
            </a:r>
            <a:r>
              <a:rPr lang="en-US" sz="1600" dirty="0" err="1">
                <a:latin typeface="Calibri" panose="020F0502020204030204" pitchFamily="34" charset="0"/>
                <a:ea typeface="Times New Roman" panose="02020603050405020304" pitchFamily="18" charset="0"/>
                <a:cs typeface="Times New Roman" panose="02020603050405020304" pitchFamily="18" charset="0"/>
              </a:rPr>
              <a:t>em</a:t>
            </a:r>
            <a:r>
              <a:rPr lang="en-US" sz="1600" dirty="0">
                <a:latin typeface="Calibri" panose="020F0502020204030204" pitchFamily="34" charset="0"/>
                <a:ea typeface="Times New Roman" panose="02020603050405020304" pitchFamily="18" charset="0"/>
                <a:cs typeface="Times New Roman" panose="02020603050405020304" pitchFamily="18" charset="0"/>
              </a:rPr>
              <a:t> measurement is a relative size based on the font size of the containing element. Basically an </a:t>
            </a:r>
            <a:r>
              <a:rPr lang="en-US" sz="1600" dirty="0" err="1">
                <a:latin typeface="Calibri" panose="020F0502020204030204" pitchFamily="34" charset="0"/>
                <a:ea typeface="Times New Roman" panose="02020603050405020304" pitchFamily="18" charset="0"/>
                <a:cs typeface="Times New Roman" panose="02020603050405020304" pitchFamily="18" charset="0"/>
              </a:rPr>
              <a:t>em</a:t>
            </a:r>
            <a:r>
              <a:rPr lang="en-US" sz="1600" dirty="0">
                <a:latin typeface="Calibri" panose="020F0502020204030204" pitchFamily="34" charset="0"/>
                <a:ea typeface="Times New Roman" panose="02020603050405020304" pitchFamily="18" charset="0"/>
                <a:cs typeface="Times New Roman" panose="02020603050405020304" pitchFamily="18" charset="0"/>
              </a:rPr>
              <a:t> is the size of the letter ‘M’.  If the size of the text is 10pt a measurement unit of 1 </a:t>
            </a:r>
            <a:r>
              <a:rPr lang="en-US" sz="1600" dirty="0" err="1">
                <a:latin typeface="Calibri" panose="020F0502020204030204" pitchFamily="34" charset="0"/>
                <a:ea typeface="Times New Roman" panose="02020603050405020304" pitchFamily="18" charset="0"/>
                <a:cs typeface="Times New Roman" panose="02020603050405020304" pitchFamily="18" charset="0"/>
              </a:rPr>
              <a:t>em</a:t>
            </a:r>
            <a:r>
              <a:rPr lang="en-US" sz="1600" dirty="0">
                <a:latin typeface="Calibri" panose="020F0502020204030204" pitchFamily="34" charset="0"/>
                <a:ea typeface="Times New Roman" panose="02020603050405020304" pitchFamily="18" charset="0"/>
                <a:cs typeface="Times New Roman" panose="02020603050405020304" pitchFamily="18" charset="0"/>
              </a:rPr>
              <a:t> means that the item will be 10pt. A value of 2 </a:t>
            </a:r>
            <a:r>
              <a:rPr lang="en-US" sz="1600" dirty="0" err="1">
                <a:latin typeface="Calibri" panose="020F0502020204030204" pitchFamily="34" charset="0"/>
                <a:ea typeface="Times New Roman" panose="02020603050405020304" pitchFamily="18" charset="0"/>
                <a:cs typeface="Times New Roman" panose="02020603050405020304" pitchFamily="18" charset="0"/>
              </a:rPr>
              <a:t>em</a:t>
            </a:r>
            <a:r>
              <a:rPr lang="en-US" sz="1600" dirty="0">
                <a:latin typeface="Calibri" panose="020F0502020204030204" pitchFamily="34" charset="0"/>
                <a:ea typeface="Times New Roman" panose="02020603050405020304" pitchFamily="18" charset="0"/>
                <a:cs typeface="Times New Roman" panose="02020603050405020304" pitchFamily="18" charset="0"/>
              </a:rPr>
              <a:t> means that the item will be 20pt the size and so on. If the font is made bigger in the browser, the size of the object will get bigger too. </a:t>
            </a:r>
            <a:endParaRPr lang="en-US" sz="1600" dirty="0" smtClean="0">
              <a:latin typeface="Calibri" panose="020F0502020204030204" pitchFamily="34" charset="0"/>
              <a:ea typeface="Times New Roman" panose="02020603050405020304" pitchFamily="18" charset="0"/>
              <a:cs typeface="Times New Roman" panose="02020603050405020304" pitchFamily="18" charset="0"/>
            </a:endParaRPr>
          </a:p>
          <a:p>
            <a:r>
              <a:rPr lang="en-US" sz="1600" dirty="0" smtClean="0"/>
              <a:t>Percentage </a:t>
            </a:r>
            <a:r>
              <a:rPr lang="en-US" sz="1600" dirty="0"/>
              <a:t>is a great measurement unit to use for relative page designs. For example, you could set a div tag to have a width of 100%, meaning that it would take up 100% of the screen no matter the screens width. </a:t>
            </a:r>
          </a:p>
          <a:p>
            <a:pPr>
              <a:spcAft>
                <a:spcPts val="600"/>
              </a:spcAft>
            </a:pPr>
            <a:r>
              <a:rPr lang="en-US" sz="1600" i="1" dirty="0" smtClean="0">
                <a:latin typeface="Calibri" panose="020F0502020204030204" pitchFamily="34" charset="0"/>
                <a:ea typeface="Times New Roman" panose="02020603050405020304" pitchFamily="18" charset="0"/>
                <a:cs typeface="Times New Roman" panose="02020603050405020304" pitchFamily="18" charset="0"/>
              </a:rPr>
              <a:t>Pixels</a:t>
            </a:r>
          </a:p>
          <a:p>
            <a:pPr lvl="1">
              <a:spcAft>
                <a:spcPts val="600"/>
              </a:spcAft>
            </a:pPr>
            <a:r>
              <a:rPr lang="en-US" i="1" dirty="0" smtClean="0">
                <a:latin typeface="Calibri" panose="020F0502020204030204" pitchFamily="34" charset="0"/>
                <a:ea typeface="Times New Roman" panose="02020603050405020304" pitchFamily="18" charset="0"/>
                <a:cs typeface="Times New Roman" panose="02020603050405020304" pitchFamily="18" charset="0"/>
              </a:rPr>
              <a:t>--</a:t>
            </a:r>
            <a:r>
              <a:rPr lang="en-US" dirty="0" smtClean="0">
                <a:latin typeface="Calibri" panose="020F0502020204030204" pitchFamily="34" charset="0"/>
                <a:ea typeface="Times New Roman" panose="02020603050405020304" pitchFamily="18" charset="0"/>
                <a:cs typeface="Times New Roman" panose="02020603050405020304" pitchFamily="18" charset="0"/>
              </a:rPr>
              <a:t>The </a:t>
            </a:r>
            <a:r>
              <a:rPr lang="en-US" dirty="0">
                <a:latin typeface="Calibri" panose="020F0502020204030204" pitchFamily="34" charset="0"/>
                <a:ea typeface="Times New Roman" panose="02020603050405020304" pitchFamily="18" charset="0"/>
                <a:cs typeface="Times New Roman" panose="02020603050405020304" pitchFamily="18" charset="0"/>
              </a:rPr>
              <a:t>pixel measurement is relative to the users screen resolution. The higher the screen resolution, the more pixels on the screen.</a:t>
            </a:r>
          </a:p>
          <a:p>
            <a:pPr lvl="1">
              <a:spcAft>
                <a:spcPts val="600"/>
              </a:spcAft>
            </a:pPr>
            <a:r>
              <a:rPr lang="en-US" dirty="0">
                <a:latin typeface="Calibri" panose="020F0502020204030204" pitchFamily="34" charset="0"/>
                <a:ea typeface="Times New Roman" panose="02020603050405020304" pitchFamily="18" charset="0"/>
                <a:cs typeface="Times New Roman" panose="02020603050405020304" pitchFamily="18" charset="0"/>
              </a:rPr>
              <a:t>The best use of the pixel measurement unit is for positioning and layout of elements. This means attributes such as margins, padding, sizing, height etc. Pixels are extremely accurate to measure with, and can easily be used to measure in CSS and when drawing and creating web designs in Photoshop or similar programs.</a:t>
            </a:r>
          </a:p>
          <a:p>
            <a:pPr marL="457200" lvl="1" indent="0">
              <a:buNone/>
            </a:pPr>
            <a:endParaRPr lang="en-US" dirty="0"/>
          </a:p>
        </p:txBody>
      </p:sp>
      <p:sp>
        <p:nvSpPr>
          <p:cNvPr id="4" name="TextBox 3"/>
          <p:cNvSpPr txBox="1"/>
          <p:nvPr/>
        </p:nvSpPr>
        <p:spPr>
          <a:xfrm>
            <a:off x="2818504" y="3289150"/>
            <a:ext cx="5505226" cy="2031325"/>
          </a:xfrm>
          <a:prstGeom prst="rect">
            <a:avLst/>
          </a:prstGeom>
          <a:solidFill>
            <a:srgbClr val="FFC000"/>
          </a:solidFill>
        </p:spPr>
        <p:txBody>
          <a:bodyPr wrap="square" rtlCol="0">
            <a:spAutoFit/>
          </a:bodyPr>
          <a:lstStyle/>
          <a:p>
            <a:r>
              <a:rPr lang="en-US" b="1" dirty="0"/>
              <a:t>Font sizes</a:t>
            </a:r>
          </a:p>
          <a:p>
            <a:r>
              <a:rPr lang="en-US" dirty="0"/>
              <a:t>Some designers prefer the accuracy of the pixel measurement. However this can change the font size wildly in different resolutions. Setting the font size to a slightly smaller size (.8em, 80%, 10pt …) is common on web sites.</a:t>
            </a:r>
          </a:p>
          <a:p>
            <a:endParaRPr lang="en-US" dirty="0"/>
          </a:p>
        </p:txBody>
      </p:sp>
    </p:spTree>
    <p:extLst>
      <p:ext uri="{BB962C8B-B14F-4D97-AF65-F5344CB8AC3E}">
        <p14:creationId xmlns:p14="http://schemas.microsoft.com/office/powerpoint/2010/main" val="426903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Positioning</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a:spcAft>
                <a:spcPts val="600"/>
              </a:spcAft>
            </a:pPr>
            <a:r>
              <a:rPr lang="en-US" dirty="0">
                <a:latin typeface="Calibri" panose="020F0502020204030204" pitchFamily="34" charset="0"/>
                <a:ea typeface="Times New Roman" panose="02020603050405020304" pitchFamily="18" charset="0"/>
                <a:cs typeface="Times New Roman" panose="02020603050405020304" pitchFamily="18" charset="0"/>
              </a:rPr>
              <a:t>Using CSS you have the ability to position both inline and block elements using the CSS position property. Position has the following possible values:</a:t>
            </a:r>
          </a:p>
          <a:p>
            <a:pPr lvl="1">
              <a:lnSpc>
                <a:spcPct val="115000"/>
              </a:lnSpc>
              <a:buFont typeface="Calibri" panose="020F0502020204030204" pitchFamily="34" charset="0"/>
              <a:buChar char="-"/>
            </a:pPr>
            <a:r>
              <a:rPr lang="en-US" dirty="0">
                <a:latin typeface="Calibri" panose="020F0502020204030204" pitchFamily="34" charset="0"/>
                <a:ea typeface="Times New Roman" panose="02020603050405020304" pitchFamily="18" charset="0"/>
                <a:cs typeface="Times New Roman" panose="02020603050405020304" pitchFamily="18" charset="0"/>
              </a:rPr>
              <a:t>Absolute – </a:t>
            </a:r>
            <a:r>
              <a:rPr lang="en-US" i="1" dirty="0">
                <a:latin typeface="Calibri" panose="020F0502020204030204" pitchFamily="34" charset="0"/>
                <a:ea typeface="Times New Roman" panose="02020603050405020304" pitchFamily="18" charset="0"/>
                <a:cs typeface="Times New Roman" panose="02020603050405020304" pitchFamily="18" charset="0"/>
              </a:rPr>
              <a:t>Positions elements in one fixed place which does not change</a:t>
            </a:r>
            <a:endParaRPr lang="en-US" sz="2200" dirty="0">
              <a:latin typeface="Calibri" panose="020F0502020204030204" pitchFamily="34" charset="0"/>
              <a:ea typeface="Times New Roman" panose="02020603050405020304" pitchFamily="18" charset="0"/>
              <a:cs typeface="Times New Roman" panose="02020603050405020304" pitchFamily="18" charset="0"/>
            </a:endParaRPr>
          </a:p>
          <a:p>
            <a:pPr lvl="1">
              <a:lnSpc>
                <a:spcPct val="115000"/>
              </a:lnSpc>
              <a:buFont typeface="Calibri" panose="020F0502020204030204" pitchFamily="34" charset="0"/>
              <a:buChar char="-"/>
            </a:pPr>
            <a:r>
              <a:rPr lang="en-US" dirty="0">
                <a:latin typeface="Calibri" panose="020F0502020204030204" pitchFamily="34" charset="0"/>
                <a:ea typeface="Times New Roman" panose="02020603050405020304" pitchFamily="18" charset="0"/>
                <a:cs typeface="Times New Roman" panose="02020603050405020304" pitchFamily="18" charset="0"/>
              </a:rPr>
              <a:t>Relative – </a:t>
            </a:r>
            <a:r>
              <a:rPr lang="en-US" i="1" dirty="0">
                <a:latin typeface="Calibri" panose="020F0502020204030204" pitchFamily="34" charset="0"/>
                <a:ea typeface="Times New Roman" panose="02020603050405020304" pitchFamily="18" charset="0"/>
                <a:cs typeface="Times New Roman" panose="02020603050405020304" pitchFamily="18" charset="0"/>
              </a:rPr>
              <a:t>Places elements relative to where they SHOULD have been</a:t>
            </a:r>
            <a:endParaRPr lang="en-US" sz="2200" dirty="0">
              <a:latin typeface="Calibri" panose="020F0502020204030204" pitchFamily="34" charset="0"/>
              <a:ea typeface="Times New Roman" panose="02020603050405020304" pitchFamily="18" charset="0"/>
              <a:cs typeface="Times New Roman" panose="02020603050405020304" pitchFamily="18" charset="0"/>
            </a:endParaRPr>
          </a:p>
          <a:p>
            <a:pPr lvl="1">
              <a:lnSpc>
                <a:spcPct val="115000"/>
              </a:lnSpc>
              <a:buFont typeface="Calibri" panose="020F0502020204030204" pitchFamily="34" charset="0"/>
              <a:buChar char="-"/>
            </a:pPr>
            <a:r>
              <a:rPr lang="en-US" dirty="0">
                <a:latin typeface="Calibri" panose="020F0502020204030204" pitchFamily="34" charset="0"/>
                <a:ea typeface="Times New Roman" panose="02020603050405020304" pitchFamily="18" charset="0"/>
                <a:cs typeface="Times New Roman" panose="02020603050405020304" pitchFamily="18" charset="0"/>
              </a:rPr>
              <a:t>Static – </a:t>
            </a:r>
            <a:r>
              <a:rPr lang="en-US" i="1" dirty="0">
                <a:latin typeface="Calibri" panose="020F0502020204030204" pitchFamily="34" charset="0"/>
                <a:ea typeface="Times New Roman" panose="02020603050405020304" pitchFamily="18" charset="0"/>
                <a:cs typeface="Times New Roman" panose="02020603050405020304" pitchFamily="18" charset="0"/>
              </a:rPr>
              <a:t>Elements are placed normally</a:t>
            </a:r>
            <a:endParaRPr lang="en-US" sz="2200" dirty="0">
              <a:latin typeface="Calibri" panose="020F0502020204030204" pitchFamily="34" charset="0"/>
              <a:ea typeface="Times New Roman" panose="02020603050405020304" pitchFamily="18" charset="0"/>
              <a:cs typeface="Times New Roman" panose="02020603050405020304" pitchFamily="18" charset="0"/>
            </a:endParaRPr>
          </a:p>
          <a:p>
            <a:pPr lvl="1">
              <a:lnSpc>
                <a:spcPct val="115000"/>
              </a:lnSpc>
              <a:buFont typeface="Calibri" panose="020F0502020204030204" pitchFamily="34" charset="0"/>
              <a:buChar char="-"/>
            </a:pPr>
            <a:r>
              <a:rPr lang="en-US" dirty="0">
                <a:latin typeface="Calibri" panose="020F0502020204030204" pitchFamily="34" charset="0"/>
                <a:ea typeface="Times New Roman" panose="02020603050405020304" pitchFamily="18" charset="0"/>
                <a:cs typeface="Times New Roman" panose="02020603050405020304" pitchFamily="18" charset="0"/>
              </a:rPr>
              <a:t>Fixed – </a:t>
            </a:r>
            <a:r>
              <a:rPr lang="en-US" i="1" dirty="0">
                <a:latin typeface="Calibri" panose="020F0502020204030204" pitchFamily="34" charset="0"/>
                <a:ea typeface="Times New Roman" panose="02020603050405020304" pitchFamily="18" charset="0"/>
                <a:cs typeface="Times New Roman" panose="02020603050405020304" pitchFamily="18" charset="0"/>
              </a:rPr>
              <a:t>Elements are positioned relative to the browser window. Scrolling does not affect their position</a:t>
            </a:r>
            <a:endParaRPr lang="en-US" sz="2200" dirty="0">
              <a:latin typeface="Calibri" panose="020F0502020204030204" pitchFamily="34" charset="0"/>
              <a:ea typeface="Times New Roman" panose="02020603050405020304" pitchFamily="18" charset="0"/>
              <a:cs typeface="Times New Roman" panose="02020603050405020304" pitchFamily="18" charset="0"/>
            </a:endParaRPr>
          </a:p>
          <a:p>
            <a:pPr marL="457200" lvl="1" indent="0">
              <a:spcAft>
                <a:spcPts val="600"/>
              </a:spcAft>
              <a:buNone/>
            </a:pPr>
            <a:r>
              <a:rPr lang="en-US" b="1" dirty="0" smtClean="0">
                <a:latin typeface="Calibri" panose="020F0502020204030204" pitchFamily="34" charset="0"/>
                <a:ea typeface="Times New Roman" panose="02020603050405020304" pitchFamily="18" charset="0"/>
                <a:cs typeface="Times New Roman" panose="02020603050405020304" pitchFamily="18" charset="0"/>
              </a:rPr>
              <a:t>Left</a:t>
            </a:r>
            <a:r>
              <a:rPr lang="en-US" b="1" dirty="0">
                <a:latin typeface="Calibri" panose="020F0502020204030204" pitchFamily="34" charset="0"/>
                <a:ea typeface="Times New Roman" panose="02020603050405020304" pitchFamily="18" charset="0"/>
                <a:cs typeface="Times New Roman" panose="02020603050405020304" pitchFamily="18" charset="0"/>
              </a:rPr>
              <a:t>, bottom, right, top</a:t>
            </a:r>
          </a:p>
          <a:p>
            <a:pPr>
              <a:spcAft>
                <a:spcPts val="600"/>
              </a:spcAft>
            </a:pPr>
            <a:r>
              <a:rPr lang="en-US" dirty="0">
                <a:latin typeface="Calibri" panose="020F0502020204030204" pitchFamily="34" charset="0"/>
                <a:ea typeface="Times New Roman" panose="02020603050405020304" pitchFamily="18" charset="0"/>
                <a:cs typeface="Times New Roman" panose="02020603050405020304" pitchFamily="18" charset="0"/>
              </a:rPr>
              <a:t>The absolute, relative and fixed positions use the top, left, right and bottom attributes to position them accordingly. These position attributes have different effects on the element being styled depending on the type of position being used and the elements container (either another block or the browser window).</a:t>
            </a:r>
          </a:p>
          <a:p>
            <a:pPr>
              <a:spcAft>
                <a:spcPts val="600"/>
              </a:spcAft>
            </a:pPr>
            <a:r>
              <a:rPr lang="en-US" dirty="0">
                <a:latin typeface="Calibri" panose="020F0502020204030204" pitchFamily="34" charset="0"/>
                <a:ea typeface="Times New Roman" panose="02020603050405020304" pitchFamily="18" charset="0"/>
                <a:cs typeface="Times New Roman" panose="02020603050405020304" pitchFamily="18" charset="0"/>
              </a:rPr>
              <a:t>Left and top are used when the styled element is closer to the top left of its parent container (whatever that might be). Bottom and right are used when the element is closer to the bottom right of its parent container and so on. </a:t>
            </a:r>
            <a:endParaRPr lang="en-US" dirty="0"/>
          </a:p>
        </p:txBody>
      </p:sp>
    </p:spTree>
    <p:extLst>
      <p:ext uri="{BB962C8B-B14F-4D97-AF65-F5344CB8AC3E}">
        <p14:creationId xmlns:p14="http://schemas.microsoft.com/office/powerpoint/2010/main" val="21777017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1189"/>
          </a:xfrm>
        </p:spPr>
        <p:txBody>
          <a:bodyPr>
            <a:normAutofit fontScale="90000"/>
          </a:bodyPr>
          <a:lstStyle/>
          <a:p>
            <a:r>
              <a:rPr lang="en-US" b="1" dirty="0">
                <a:latin typeface="Calibri" panose="020F0502020204030204" pitchFamily="34" charset="0"/>
                <a:ea typeface="Times New Roman" panose="02020603050405020304" pitchFamily="18" charset="0"/>
                <a:cs typeface="Times New Roman" panose="02020603050405020304" pitchFamily="18" charset="0"/>
              </a:rPr>
              <a:t>Absolute</a:t>
            </a:r>
            <a:br>
              <a:rPr lang="en-US" b="1" dirty="0">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77334" y="1528355"/>
            <a:ext cx="8596668" cy="4513008"/>
          </a:xfrm>
        </p:spPr>
        <p:txBody>
          <a:bodyPr>
            <a:normAutofit fontScale="85000" lnSpcReduction="10000"/>
          </a:bodyPr>
          <a:lstStyle/>
          <a:p>
            <a:pPr>
              <a:spcAft>
                <a:spcPts val="6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The </a:t>
            </a:r>
            <a:r>
              <a:rPr lang="en-US" dirty="0">
                <a:latin typeface="Calibri" panose="020F0502020204030204" pitchFamily="34" charset="0"/>
                <a:ea typeface="Times New Roman" panose="02020603050405020304" pitchFamily="18" charset="0"/>
                <a:cs typeface="Times New Roman" panose="02020603050405020304" pitchFamily="18" charset="0"/>
              </a:rPr>
              <a:t>absolute position is used to place elements in a very precise location. Absolute elements have no effect what so ever on the position of elements around them.  Absolute elements are positioned relative to any parent containers that are positioned using relative, absolute or fixed. If no parent container matches these criteria then the element will be positioned relative to the browser window. For instance the following code places the div exactly 100px from the top, and 150px left of the browser window.</a:t>
            </a:r>
          </a:p>
          <a:p>
            <a:pPr>
              <a:spcAft>
                <a:spcPts val="600"/>
              </a:spcAft>
            </a:pPr>
            <a:r>
              <a:rPr lang="en-US" dirty="0">
                <a:latin typeface="Calibri" panose="020F0502020204030204" pitchFamily="34" charset="0"/>
                <a:ea typeface="Times New Roman" panose="02020603050405020304" pitchFamily="18" charset="0"/>
                <a:cs typeface="Times New Roman" panose="02020603050405020304" pitchFamily="18" charset="0"/>
              </a:rPr>
              <a:t>	</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&lt;</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div</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style</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=”position:</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absolute</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left</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150px; </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top</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100px;”</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&gt;&lt;/</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div</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spcAft>
                <a:spcPts val="600"/>
              </a:spcAft>
            </a:pPr>
            <a:r>
              <a:rPr lang="en-US" dirty="0">
                <a:latin typeface="Calibri" panose="020F0502020204030204" pitchFamily="34" charset="0"/>
                <a:ea typeface="Times New Roman" panose="02020603050405020304" pitchFamily="18" charset="0"/>
                <a:cs typeface="Times New Roman" panose="02020603050405020304" pitchFamily="18" charset="0"/>
              </a:rPr>
              <a:t>The following code places an absolutely positioned element 40px from the top, and 20px from the left of a relatively positioned container:</a:t>
            </a:r>
          </a:p>
          <a:p>
            <a:pPr>
              <a:spcAft>
                <a:spcPts val="600"/>
              </a:spcAft>
            </a:pPr>
            <a:r>
              <a:rPr lang="en-US" dirty="0">
                <a:latin typeface="Calibri" panose="020F0502020204030204" pitchFamily="34" charset="0"/>
                <a:ea typeface="Times New Roman" panose="02020603050405020304" pitchFamily="18" charset="0"/>
                <a:cs typeface="Times New Roman" panose="02020603050405020304" pitchFamily="18" charset="0"/>
              </a:rPr>
              <a:t> 	</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&lt;</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div</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style</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=”position:</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relative</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left</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150px; </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top</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100px;”</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spcAft>
                <a:spcPts val="600"/>
              </a:spcAft>
            </a:pP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&lt;</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div</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style</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=”position:</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absolute</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left</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20px; </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top</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40px;”</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&gt;&lt;/</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div</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indent="457200">
              <a:spcAft>
                <a:spcPts val="600"/>
              </a:spcAft>
            </a:pP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&lt;/</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div</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spcAft>
                <a:spcPts val="600"/>
              </a:spcAft>
            </a:pPr>
            <a:r>
              <a:rPr lang="en-US" dirty="0">
                <a:latin typeface="Calibri" panose="020F0502020204030204" pitchFamily="34" charset="0"/>
                <a:ea typeface="Times New Roman" panose="02020603050405020304" pitchFamily="18" charset="0"/>
                <a:cs typeface="Times New Roman" panose="02020603050405020304" pitchFamily="18" charset="0"/>
              </a:rPr>
              <a:t>Absolute positioning can be extremely useful when you wish to place elements on a page in one specific place, and have the advantage of not affecting any other elements. Absolute positioning can also be used to easily re-create complicated designs without floating.</a:t>
            </a:r>
          </a:p>
          <a:p>
            <a:endParaRPr lang="en-US" dirty="0"/>
          </a:p>
        </p:txBody>
      </p:sp>
    </p:spTree>
    <p:extLst>
      <p:ext uri="{BB962C8B-B14F-4D97-AF65-F5344CB8AC3E}">
        <p14:creationId xmlns:p14="http://schemas.microsoft.com/office/powerpoint/2010/main" val="12170934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normAutofit fontScale="90000"/>
          </a:bodyPr>
          <a:lstStyle/>
          <a:p>
            <a:r>
              <a:rPr lang="en-US" b="1" dirty="0">
                <a:latin typeface="Calibri" panose="020F0502020204030204" pitchFamily="34" charset="0"/>
                <a:ea typeface="Times New Roman" panose="02020603050405020304" pitchFamily="18" charset="0"/>
                <a:cs typeface="Times New Roman" panose="02020603050405020304" pitchFamily="18" charset="0"/>
              </a:rPr>
              <a:t>Fixed</a:t>
            </a:r>
            <a:r>
              <a:rPr lang="en-US" dirty="0">
                <a:latin typeface="Calibri" panose="020F0502020204030204" pitchFamily="34" charset="0"/>
                <a:ea typeface="Times New Roman" panose="02020603050405020304" pitchFamily="18" charset="0"/>
                <a:cs typeface="Times New Roman" panose="02020603050405020304" pitchFamily="18" charset="0"/>
              </a:rPr>
              <a:t/>
            </a:r>
            <a:br>
              <a:rPr lang="en-US" dirty="0">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a:spcAft>
                <a:spcPts val="6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Fixed </a:t>
            </a:r>
            <a:r>
              <a:rPr lang="en-US" dirty="0">
                <a:latin typeface="Calibri" panose="020F0502020204030204" pitchFamily="34" charset="0"/>
                <a:ea typeface="Times New Roman" panose="02020603050405020304" pitchFamily="18" charset="0"/>
                <a:cs typeface="Times New Roman" panose="02020603050405020304" pitchFamily="18" charset="0"/>
              </a:rPr>
              <a:t>positioning operates in the same way as the absolute position, except for two points of difference. Fixed elements use the browser window as their point of reference, and when the browser window is scrolled they maintain their location. This is similar to the fixed background images sometimes seen. The following code fixes a div element in place, even when scrolling:</a:t>
            </a:r>
          </a:p>
          <a:p>
            <a:pPr indent="457200">
              <a:spcAft>
                <a:spcPts val="600"/>
              </a:spcAft>
            </a:pP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&lt;</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div</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style</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=”position:</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fixed</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left</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150px; </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top</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100px;”</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&gt;&lt;/</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div</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spcAft>
                <a:spcPts val="600"/>
              </a:spcAft>
            </a:pPr>
            <a:r>
              <a:rPr lang="en-US" dirty="0">
                <a:latin typeface="Calibri" panose="020F0502020204030204" pitchFamily="34" charset="0"/>
                <a:ea typeface="Times New Roman" panose="02020603050405020304" pitchFamily="18" charset="0"/>
                <a:cs typeface="Times New Roman" panose="02020603050405020304" pitchFamily="18" charset="0"/>
              </a:rPr>
              <a:t>The following code can be used to position a fixed element at the bottom of a web page, regardless of height </a:t>
            </a:r>
            <a:r>
              <a:rPr lang="en-US" dirty="0" err="1">
                <a:latin typeface="Calibri" panose="020F0502020204030204" pitchFamily="34" charset="0"/>
                <a:ea typeface="Times New Roman" panose="02020603050405020304" pitchFamily="18" charset="0"/>
                <a:cs typeface="Times New Roman" panose="02020603050405020304" pitchFamily="18" charset="0"/>
              </a:rPr>
              <a:t>etc</a:t>
            </a:r>
            <a:r>
              <a:rPr lang="en-US" dirty="0">
                <a:latin typeface="Calibri" panose="020F0502020204030204" pitchFamily="34" charset="0"/>
                <a:ea typeface="Times New Roman" panose="02020603050405020304" pitchFamily="18" charset="0"/>
                <a:cs typeface="Times New Roman" panose="02020603050405020304" pitchFamily="18" charset="0"/>
              </a:rPr>
              <a:t>:</a:t>
            </a:r>
          </a:p>
          <a:p>
            <a:pPr marL="457200">
              <a:spcAft>
                <a:spcPts val="600"/>
              </a:spcAft>
            </a:pP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&lt;</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div</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style</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position</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fixed</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left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0px,</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right: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0px</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bottom</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0px</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top</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auto</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&gt;</a:t>
            </a:r>
            <a:r>
              <a:rPr lang="en-US" dirty="0">
                <a:latin typeface="Courier New" panose="02070309020205020404" pitchFamily="49" charset="0"/>
                <a:ea typeface="Times New Roman" panose="02020603050405020304" pitchFamily="18" charset="0"/>
                <a:cs typeface="Times New Roman" panose="02020603050405020304" pitchFamily="18" charset="0"/>
              </a:rPr>
              <a:t>footer</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&lt;/</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div</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166970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8126"/>
          </a:xfrm>
        </p:spPr>
        <p:txBody>
          <a:bodyPr>
            <a:normAutofit fontScale="90000"/>
          </a:bodyPr>
          <a:lstStyle/>
          <a:p>
            <a:r>
              <a:rPr lang="en-US" b="1" dirty="0">
                <a:latin typeface="Calibri" panose="020F0502020204030204" pitchFamily="34" charset="0"/>
                <a:ea typeface="Times New Roman" panose="02020603050405020304" pitchFamily="18" charset="0"/>
                <a:cs typeface="Times New Roman" panose="02020603050405020304" pitchFamily="18" charset="0"/>
              </a:rPr>
              <a:t>Relative</a:t>
            </a:r>
            <a:br>
              <a:rPr lang="en-US" b="1" dirty="0">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77334" y="1828801"/>
            <a:ext cx="8596668" cy="4212562"/>
          </a:xfrm>
        </p:spPr>
        <p:txBody>
          <a:bodyPr>
            <a:normAutofit fontScale="92500" lnSpcReduction="20000"/>
          </a:bodyPr>
          <a:lstStyle/>
          <a:p>
            <a:pPr>
              <a:spcAft>
                <a:spcPts val="6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Relative </a:t>
            </a:r>
            <a:r>
              <a:rPr lang="en-US" dirty="0">
                <a:latin typeface="Calibri" panose="020F0502020204030204" pitchFamily="34" charset="0"/>
                <a:ea typeface="Times New Roman" panose="02020603050405020304" pitchFamily="18" charset="0"/>
                <a:cs typeface="Times New Roman" panose="02020603050405020304" pitchFamily="18" charset="0"/>
              </a:rPr>
              <a:t>positioned elements are positioned according to the normal flow of HTML elements; they are then offset or positioned using top, left, bottom and right. Relative elements take their position from the next parent container that has the position attribute of relative, absolute or fixed. If no parent element has one of these position attributes, then the browser window is used.</a:t>
            </a:r>
          </a:p>
          <a:p>
            <a:pPr>
              <a:spcAft>
                <a:spcPts val="600"/>
              </a:spcAft>
            </a:pPr>
            <a:r>
              <a:rPr lang="en-US" dirty="0">
                <a:latin typeface="Calibri" panose="020F0502020204030204" pitchFamily="34" charset="0"/>
                <a:ea typeface="Times New Roman" panose="02020603050405020304" pitchFamily="18" charset="0"/>
                <a:cs typeface="Times New Roman" panose="02020603050405020304" pitchFamily="18" charset="0"/>
              </a:rPr>
              <a:t>Relative elements are always positioned according to where they SHOULD have been on the web page. Even if an element before them has been moved using position relative, they still take their cue from where they would have originally appeared as if the element were still there.  </a:t>
            </a:r>
          </a:p>
          <a:p>
            <a:pPr>
              <a:spcAft>
                <a:spcPts val="600"/>
              </a:spcAft>
            </a:pPr>
            <a:r>
              <a:rPr lang="en-US" dirty="0">
                <a:latin typeface="Calibri" panose="020F0502020204030204" pitchFamily="34" charset="0"/>
                <a:ea typeface="Times New Roman" panose="02020603050405020304" pitchFamily="18" charset="0"/>
                <a:cs typeface="Times New Roman" panose="02020603050405020304" pitchFamily="18" charset="0"/>
              </a:rPr>
              <a:t>The following code positions two elements away from their normal positions, using the browser window as the parent container:</a:t>
            </a:r>
          </a:p>
          <a:p>
            <a:pPr marL="457200">
              <a:spcAft>
                <a:spcPts val="600"/>
              </a:spcAft>
            </a:pP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&lt;</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div</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style</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=”position:</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relative</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left</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150px; </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top</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100px; </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width</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40px; </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height</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20px;”</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&gt;&lt;/</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div</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457200">
              <a:spcAft>
                <a:spcPts val="600"/>
              </a:spcAft>
            </a:pP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&lt;</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div</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style</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=”position:</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relative</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left</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150px; </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top</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100px; </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width</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40px; </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height</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20px;”</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&gt;&lt;/</a:t>
            </a:r>
            <a:r>
              <a:rPr lang="en-US"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div</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678298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1189"/>
          </a:xfrm>
        </p:spPr>
        <p:txBody>
          <a:bodyPr>
            <a:normAutofit fontScale="90000"/>
          </a:bodyPr>
          <a:lstStyle/>
          <a:p>
            <a:r>
              <a:rPr lang="en-US" b="1" dirty="0">
                <a:latin typeface="Calibri" panose="020F0502020204030204" pitchFamily="34" charset="0"/>
                <a:ea typeface="Times New Roman" panose="02020603050405020304" pitchFamily="18" charset="0"/>
                <a:cs typeface="Times New Roman" panose="02020603050405020304" pitchFamily="18" charset="0"/>
              </a:rPr>
              <a:t>Z-Index</a:t>
            </a:r>
            <a:br>
              <a:rPr lang="en-US" b="1" dirty="0">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a:spcAft>
                <a:spcPts val="6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You </a:t>
            </a:r>
            <a:r>
              <a:rPr lang="en-US" dirty="0">
                <a:latin typeface="Calibri" panose="020F0502020204030204" pitchFamily="34" charset="0"/>
                <a:ea typeface="Times New Roman" panose="02020603050405020304" pitchFamily="18" charset="0"/>
                <a:cs typeface="Times New Roman" panose="02020603050405020304" pitchFamily="18" charset="0"/>
              </a:rPr>
              <a:t>may find that several positioned elements float on top of, or underneath one another. You can decide which elements are on top via the z-index property. The z-index property </a:t>
            </a:r>
            <a:r>
              <a:rPr lang="en-US" b="1" dirty="0">
                <a:latin typeface="Calibri" panose="020F0502020204030204" pitchFamily="34" charset="0"/>
                <a:ea typeface="Times New Roman" panose="02020603050405020304" pitchFamily="18" charset="0"/>
                <a:cs typeface="Times New Roman" panose="02020603050405020304" pitchFamily="18" charset="0"/>
              </a:rPr>
              <a:t>only</a:t>
            </a:r>
            <a:r>
              <a:rPr lang="en-US" dirty="0">
                <a:latin typeface="Calibri" panose="020F0502020204030204" pitchFamily="34" charset="0"/>
                <a:ea typeface="Times New Roman" panose="02020603050405020304" pitchFamily="18" charset="0"/>
                <a:cs typeface="Times New Roman" panose="02020603050405020304" pitchFamily="18" charset="0"/>
              </a:rPr>
              <a:t> works on elements that are positioned using absolute, fixed or relative.  </a:t>
            </a:r>
          </a:p>
          <a:p>
            <a:pPr>
              <a:spcAft>
                <a:spcPts val="600"/>
              </a:spcAft>
            </a:pPr>
            <a:r>
              <a:rPr lang="en-US" dirty="0">
                <a:latin typeface="Calibri" panose="020F0502020204030204" pitchFamily="34" charset="0"/>
                <a:ea typeface="Times New Roman" panose="02020603050405020304" pitchFamily="18" charset="0"/>
                <a:cs typeface="Times New Roman" panose="02020603050405020304" pitchFamily="18" charset="0"/>
              </a:rPr>
              <a:t>To use the z-index property you simply assign a stack order to each element. For example:</a:t>
            </a:r>
          </a:p>
          <a:p>
            <a:pPr>
              <a:spcAft>
                <a:spcPts val="600"/>
              </a:spcAft>
            </a:pPr>
            <a:r>
              <a:rPr lang="en-US" dirty="0"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&lt;</a:t>
            </a:r>
            <a:r>
              <a:rPr lang="en-US" dirty="0" smtClean="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div</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style</a:t>
            </a:r>
            <a:r>
              <a:rPr lang="en-US" dirty="0"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z-index</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1</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r>
              <a:rPr lang="en-US" dirty="0"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"&gt;</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Text</a:t>
            </a:r>
            <a:r>
              <a:rPr lang="en-US" dirty="0"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&lt;/</a:t>
            </a:r>
            <a:r>
              <a:rPr lang="en-US" dirty="0" smtClean="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div</a:t>
            </a:r>
            <a:r>
              <a:rPr lang="en-US" dirty="0"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dirty="0" smtClean="0">
              <a:latin typeface="Calibri" panose="020F0502020204030204" pitchFamily="34" charset="0"/>
              <a:ea typeface="Times New Roman" panose="02020603050405020304" pitchFamily="18" charset="0"/>
              <a:cs typeface="Times New Roman" panose="02020603050405020304" pitchFamily="18" charset="0"/>
            </a:endParaRPr>
          </a:p>
          <a:p>
            <a:pPr>
              <a:spcAft>
                <a:spcPts val="6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An element with a stack number will always appear on top of an element without one (positive numbers only). The z-index allows negative values.</a:t>
            </a:r>
          </a:p>
          <a:p>
            <a:endParaRPr lang="en-US" dirty="0"/>
          </a:p>
        </p:txBody>
      </p:sp>
    </p:spTree>
    <p:extLst>
      <p:ext uri="{BB962C8B-B14F-4D97-AF65-F5344CB8AC3E}">
        <p14:creationId xmlns:p14="http://schemas.microsoft.com/office/powerpoint/2010/main" val="33441365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the positioning</a:t>
            </a:r>
            <a:endParaRPr lang="en-US" dirty="0"/>
          </a:p>
        </p:txBody>
      </p:sp>
      <p:sp>
        <p:nvSpPr>
          <p:cNvPr id="3" name="Content Placeholder 2"/>
          <p:cNvSpPr>
            <a:spLocks noGrp="1"/>
          </p:cNvSpPr>
          <p:nvPr>
            <p:ph idx="1"/>
          </p:nvPr>
        </p:nvSpPr>
        <p:spPr>
          <a:xfrm>
            <a:off x="677334" y="2160589"/>
            <a:ext cx="8596668" cy="4462280"/>
          </a:xfrm>
        </p:spPr>
        <p:txBody>
          <a:bodyPr>
            <a:normAutofit fontScale="62500" lnSpcReduction="20000"/>
          </a:bodyPr>
          <a:lstStyle/>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t>div {</a:t>
            </a:r>
          </a:p>
          <a:p>
            <a:pPr marL="0" indent="0">
              <a:buNone/>
            </a:pPr>
            <a:r>
              <a:rPr lang="en-US" dirty="0"/>
              <a:t>  padding: 70px;</a:t>
            </a:r>
          </a:p>
          <a:p>
            <a:pPr marL="0" indent="0">
              <a:buNone/>
            </a:pPr>
            <a:r>
              <a:rPr lang="en-US" dirty="0"/>
              <a:t>  border: 1px solid #4CAF50;</a:t>
            </a:r>
          </a:p>
          <a:p>
            <a:pPr marL="0" indent="0">
              <a:buNone/>
            </a:pPr>
            <a:r>
              <a:rPr lang="en-US" dirty="0"/>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r>
              <a:rPr lang="en-US" dirty="0"/>
              <a:t>&lt;div style="position: absolute; left: 20px; top: 40px;"&gt;</a:t>
            </a:r>
          </a:p>
          <a:p>
            <a:pPr marL="0" indent="0">
              <a:buNone/>
            </a:pPr>
            <a:r>
              <a:rPr lang="en-US" dirty="0"/>
              <a:t>&lt;div style="position: relative; left: 10px; top: 50px; width: 40px; height: 20px;"&gt;&lt;/div&gt;</a:t>
            </a:r>
          </a:p>
          <a:p>
            <a:pPr marL="0" indent="0">
              <a:buNone/>
            </a:pPr>
            <a:r>
              <a:rPr lang="en-US" dirty="0"/>
              <a:t>&lt;div style="position: relative; left: 10px; top: 50px; width: 40px; height: 20px;"&gt;&lt;/div&gt;</a:t>
            </a:r>
          </a:p>
          <a:p>
            <a:pPr marL="0" indent="0">
              <a:buNone/>
            </a:pPr>
            <a:r>
              <a:rPr lang="en-US" dirty="0"/>
              <a:t>&lt;/div&gt;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13531480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6938"/>
          </a:xfrm>
        </p:spPr>
        <p:txBody>
          <a:bodyPr/>
          <a:lstStyle/>
          <a:p>
            <a:pPr algn="ctr"/>
            <a:r>
              <a:rPr lang="en-US" dirty="0">
                <a:solidFill>
                  <a:srgbClr val="000000"/>
                </a:solidFill>
                <a:latin typeface="Segoe UI" panose="020B0502040204020203" pitchFamily="34" charset="0"/>
              </a:rPr>
              <a:t>Website </a:t>
            </a:r>
            <a:r>
              <a:rPr lang="en-US" dirty="0" smtClean="0">
                <a:solidFill>
                  <a:srgbClr val="000000"/>
                </a:solidFill>
                <a:latin typeface="Segoe UI" panose="020B0502040204020203" pitchFamily="34" charset="0"/>
              </a:rPr>
              <a:t>Layout</a:t>
            </a:r>
            <a:endParaRPr lang="en-US" dirty="0"/>
          </a:p>
        </p:txBody>
      </p:sp>
      <p:pic>
        <p:nvPicPr>
          <p:cNvPr id="4" name="Content Placeholder 3"/>
          <p:cNvPicPr>
            <a:picLocks noGrp="1" noChangeAspect="1"/>
          </p:cNvPicPr>
          <p:nvPr>
            <p:ph idx="1"/>
          </p:nvPr>
        </p:nvPicPr>
        <p:blipFill>
          <a:blip r:embed="rId2"/>
          <a:stretch>
            <a:fillRect/>
          </a:stretch>
        </p:blipFill>
        <p:spPr>
          <a:xfrm>
            <a:off x="677863" y="2294313"/>
            <a:ext cx="8596312" cy="3613986"/>
          </a:xfrm>
          <a:prstGeom prst="rect">
            <a:avLst/>
          </a:prstGeom>
        </p:spPr>
      </p:pic>
    </p:spTree>
    <p:extLst>
      <p:ext uri="{BB962C8B-B14F-4D97-AF65-F5344CB8AC3E}">
        <p14:creationId xmlns:p14="http://schemas.microsoft.com/office/powerpoint/2010/main" val="2447972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568345"/>
            <a:ext cx="8770571" cy="790192"/>
          </a:xfrm>
        </p:spPr>
        <p:txBody>
          <a:bodyPr>
            <a:normAutofit fontScale="90000"/>
          </a:bodyPr>
          <a:lstStyle/>
          <a:p>
            <a:r>
              <a:rPr lang="en-NZ" dirty="0">
                <a:solidFill>
                  <a:schemeClr val="tx1"/>
                </a:solidFill>
              </a:rPr>
              <a:t>Advantages of CSS</a:t>
            </a:r>
            <a:r>
              <a:rPr lang="en-NZ" dirty="0"/>
              <a:t/>
            </a:r>
            <a:br>
              <a:rPr lang="en-NZ" dirty="0"/>
            </a:br>
            <a:endParaRPr lang="en-US" dirty="0"/>
          </a:p>
        </p:txBody>
      </p:sp>
      <p:sp>
        <p:nvSpPr>
          <p:cNvPr id="3" name="Content Placeholder 2"/>
          <p:cNvSpPr>
            <a:spLocks noGrp="1"/>
          </p:cNvSpPr>
          <p:nvPr>
            <p:ph idx="1"/>
          </p:nvPr>
        </p:nvSpPr>
        <p:spPr>
          <a:xfrm>
            <a:off x="1463040" y="1593669"/>
            <a:ext cx="10241231" cy="4496235"/>
          </a:xfrm>
        </p:spPr>
        <p:txBody>
          <a:bodyPr>
            <a:normAutofit fontScale="92500" lnSpcReduction="10000"/>
          </a:bodyPr>
          <a:lstStyle/>
          <a:p>
            <a:r>
              <a:rPr lang="en-NZ" dirty="0" smtClean="0"/>
              <a:t>CSS </a:t>
            </a:r>
            <a:r>
              <a:rPr lang="en-NZ" dirty="0"/>
              <a:t>saves time − You can write CSS once and then reuse same sheet in multiple HTML pages. You can define a style for each HTML element and apply it to as many Web pages as you </a:t>
            </a:r>
            <a:r>
              <a:rPr lang="en-NZ" dirty="0" smtClean="0"/>
              <a:t>want.</a:t>
            </a:r>
          </a:p>
          <a:p>
            <a:r>
              <a:rPr lang="en-NZ" dirty="0" smtClean="0"/>
              <a:t>Pages </a:t>
            </a:r>
            <a:r>
              <a:rPr lang="en-NZ" dirty="0"/>
              <a:t>load faster − If you are using CSS, you do not need to write HTML tag attributes every time. Just write one CSS rule of a tag and 	</a:t>
            </a:r>
            <a:r>
              <a:rPr lang="en-NZ" dirty="0" smtClean="0"/>
              <a:t>apply </a:t>
            </a:r>
            <a:r>
              <a:rPr lang="en-NZ" dirty="0"/>
              <a:t>it to all the occurrences of that tag. So less code means faster download times.</a:t>
            </a:r>
          </a:p>
          <a:p>
            <a:r>
              <a:rPr lang="en-NZ" dirty="0" smtClean="0"/>
              <a:t>Easy </a:t>
            </a:r>
            <a:r>
              <a:rPr lang="en-NZ" dirty="0"/>
              <a:t>maintenance − To make a global change, simply change the style, and all elements in all the web pages will be updated automatically.</a:t>
            </a:r>
          </a:p>
          <a:p>
            <a:r>
              <a:rPr lang="en-NZ" dirty="0" smtClean="0"/>
              <a:t>Superior </a:t>
            </a:r>
            <a:r>
              <a:rPr lang="en-NZ" dirty="0"/>
              <a:t>styles to HTML − CSS has a much wider array of attributes than HTML, so you can give a far better look to your HTML page in comparison to HTML attributes.</a:t>
            </a:r>
          </a:p>
          <a:p>
            <a:r>
              <a:rPr lang="en-NZ" dirty="0" smtClean="0"/>
              <a:t>Multiple </a:t>
            </a:r>
            <a:r>
              <a:rPr lang="en-NZ" dirty="0"/>
              <a:t>Device Compatibility − Style sheets allow content to be optimized for more than one type of device. By using the same HTML document, different versions of a website can be presented for handheld devices such as PDAs and cell phones or for printing.</a:t>
            </a:r>
          </a:p>
          <a:p>
            <a:r>
              <a:rPr lang="en-NZ" dirty="0" smtClean="0"/>
              <a:t>Global </a:t>
            </a:r>
            <a:r>
              <a:rPr lang="en-NZ" dirty="0"/>
              <a:t>web standards − Now HTML attributes are being deprecated and it is being recommended to use CSS. So its a good idea to start using CSS in all the HTML pages to make them compatible to future browsers.</a:t>
            </a:r>
            <a:endParaRPr lang="en-US" dirty="0"/>
          </a:p>
        </p:txBody>
      </p:sp>
    </p:spTree>
    <p:extLst>
      <p:ext uri="{BB962C8B-B14F-4D97-AF65-F5344CB8AC3E}">
        <p14:creationId xmlns:p14="http://schemas.microsoft.com/office/powerpoint/2010/main" val="2346629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ea typeface="Times New Roman" panose="02020603050405020304" pitchFamily="18" charset="0"/>
                <a:cs typeface="Times New Roman" panose="02020603050405020304" pitchFamily="18" charset="0"/>
              </a:rPr>
              <a:t>Page layout with CSS</a:t>
            </a:r>
            <a:br>
              <a:rPr lang="en-US" b="1" dirty="0">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lnSpcReduction="10000"/>
          </a:bodyPr>
          <a:lstStyle/>
          <a:p>
            <a:pPr>
              <a:spcAft>
                <a:spcPts val="6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CSS </a:t>
            </a:r>
            <a:r>
              <a:rPr lang="en-US" dirty="0">
                <a:latin typeface="Calibri" panose="020F0502020204030204" pitchFamily="34" charset="0"/>
                <a:ea typeface="Times New Roman" panose="02020603050405020304" pitchFamily="18" charset="0"/>
                <a:cs typeface="Times New Roman" panose="02020603050405020304" pitchFamily="18" charset="0"/>
              </a:rPr>
              <a:t>is perfect for designing and laying out web pages.  You can use the position attribute with the relative, absolute and fixed values, or the float attribute.</a:t>
            </a:r>
          </a:p>
          <a:p>
            <a:pPr>
              <a:spcAft>
                <a:spcPts val="600"/>
              </a:spcAft>
            </a:pPr>
            <a:r>
              <a:rPr lang="en-US" dirty="0">
                <a:latin typeface="Calibri" panose="020F0502020204030204" pitchFamily="34" charset="0"/>
                <a:ea typeface="Times New Roman" panose="02020603050405020304" pitchFamily="18" charset="0"/>
                <a:cs typeface="Times New Roman" panose="02020603050405020304" pitchFamily="18" charset="0"/>
              </a:rPr>
              <a:t>Most commonly web pages are designed using a combination of floating, positioning, margins, padding, borders and backgrounds.</a:t>
            </a:r>
          </a:p>
          <a:p>
            <a:pPr>
              <a:spcBef>
                <a:spcPts val="600"/>
              </a:spcBef>
              <a:spcAft>
                <a:spcPts val="600"/>
              </a:spcAft>
            </a:pPr>
            <a:r>
              <a:rPr lang="en-US" b="1" dirty="0" smtClean="0">
                <a:latin typeface="Calibri" panose="020F0502020204030204" pitchFamily="34" charset="0"/>
                <a:ea typeface="Times New Roman" panose="02020603050405020304" pitchFamily="18" charset="0"/>
                <a:cs typeface="Times New Roman" panose="02020603050405020304" pitchFamily="18" charset="0"/>
              </a:rPr>
              <a:t>Floating </a:t>
            </a:r>
            <a:r>
              <a:rPr lang="en-US" dirty="0" smtClean="0">
                <a:latin typeface="Calibri" panose="020F0502020204030204" pitchFamily="34" charset="0"/>
                <a:ea typeface="Times New Roman" panose="02020603050405020304" pitchFamily="18" charset="0"/>
                <a:cs typeface="Times New Roman" panose="02020603050405020304" pitchFamily="18" charset="0"/>
              </a:rPr>
              <a:t>The </a:t>
            </a:r>
            <a:r>
              <a:rPr lang="en-US" dirty="0">
                <a:latin typeface="Calibri" panose="020F0502020204030204" pitchFamily="34" charset="0"/>
                <a:ea typeface="Times New Roman" panose="02020603050405020304" pitchFamily="18" charset="0"/>
                <a:cs typeface="Times New Roman" panose="02020603050405020304" pitchFamily="18" charset="0"/>
              </a:rPr>
              <a:t>float attribute allows content to flow up and around block elements. It has two possible values, left and right. Left will tell a block element to go as far left on a web page as it can, and allow content to float on its right hand side. Float right will have the opposite effect</a:t>
            </a:r>
            <a:r>
              <a:rPr lang="en-US" dirty="0" smtClean="0">
                <a:latin typeface="Calibri" panose="020F0502020204030204" pitchFamily="34"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rPr>
              <a:t> style</a:t>
            </a:r>
            <a:r>
              <a:rPr lang="en-US" dirty="0">
                <a:solidFill>
                  <a:srgbClr val="0000FF"/>
                </a:solidFill>
                <a:latin typeface="Courier New" panose="02070309020205020404" pitchFamily="49" charset="0"/>
                <a:ea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rPr>
              <a:t>float</a:t>
            </a:r>
            <a:r>
              <a:rPr lang="en-US" dirty="0">
                <a:latin typeface="Courier New" panose="02070309020205020404" pitchFamily="49" charset="0"/>
                <a:ea typeface="Times New Roman" panose="02020603050405020304" pitchFamily="18" charset="0"/>
              </a:rPr>
              <a:t>: </a:t>
            </a:r>
            <a:r>
              <a:rPr lang="en-US" dirty="0">
                <a:solidFill>
                  <a:srgbClr val="0000FF"/>
                </a:solidFill>
                <a:latin typeface="Courier New" panose="02070309020205020404" pitchFamily="49" charset="0"/>
                <a:ea typeface="Times New Roman" panose="02020603050405020304" pitchFamily="18" charset="0"/>
              </a:rPr>
              <a:t>left</a:t>
            </a:r>
            <a:r>
              <a:rPr lang="en-US" dirty="0">
                <a:latin typeface="Courier New" panose="02070309020205020404" pitchFamily="49" charset="0"/>
                <a:ea typeface="Times New Roman" panose="02020603050405020304" pitchFamily="18" charset="0"/>
              </a:rPr>
              <a:t>;</a:t>
            </a:r>
            <a:endParaRPr lang="en-US" dirty="0" smtClean="0">
              <a:latin typeface="Calibri" panose="020F0502020204030204" pitchFamily="34" charset="0"/>
              <a:ea typeface="Times New Roman" panose="02020603050405020304" pitchFamily="18" charset="0"/>
              <a:cs typeface="Times New Roman" panose="02020603050405020304" pitchFamily="18" charset="0"/>
            </a:endParaRPr>
          </a:p>
          <a:p>
            <a:r>
              <a:rPr lang="en-US" b="1" dirty="0" smtClean="0"/>
              <a:t>Clearing </a:t>
            </a:r>
            <a:r>
              <a:rPr lang="en-US" dirty="0" smtClean="0"/>
              <a:t>You </a:t>
            </a:r>
            <a:r>
              <a:rPr lang="en-US" dirty="0"/>
              <a:t>may find that some web page content sits next to a floated object when you don’t want it to. To avoid this </a:t>
            </a:r>
            <a:r>
              <a:rPr lang="en-US" dirty="0" err="1"/>
              <a:t>behaviour</a:t>
            </a:r>
            <a:r>
              <a:rPr lang="en-US" dirty="0"/>
              <a:t> you can cancel floating effects using the float property. Clear can cancel right, left or both sides of a floating element</a:t>
            </a:r>
            <a:r>
              <a:rPr lang="en-US" dirty="0" smtClean="0"/>
              <a:t>. </a:t>
            </a:r>
            <a:r>
              <a:rPr lang="en-US" dirty="0">
                <a:solidFill>
                  <a:srgbClr val="FF0000"/>
                </a:solidFill>
                <a:latin typeface="Courier New" panose="02070309020205020404" pitchFamily="49" charset="0"/>
                <a:ea typeface="Times New Roman" panose="02020603050405020304" pitchFamily="18" charset="0"/>
              </a:rPr>
              <a:t>style</a:t>
            </a:r>
            <a:r>
              <a:rPr lang="en-US" dirty="0">
                <a:solidFill>
                  <a:srgbClr val="0000FF"/>
                </a:solidFill>
                <a:latin typeface="Courier New" panose="02070309020205020404" pitchFamily="49" charset="0"/>
                <a:ea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rPr>
              <a:t>clear</a:t>
            </a:r>
            <a:r>
              <a:rPr lang="en-US" dirty="0">
                <a:latin typeface="Courier New" panose="02070309020205020404" pitchFamily="49" charset="0"/>
                <a:ea typeface="Times New Roman" panose="02020603050405020304" pitchFamily="18" charset="0"/>
              </a:rPr>
              <a:t>: </a:t>
            </a:r>
            <a:r>
              <a:rPr lang="en-US" dirty="0">
                <a:solidFill>
                  <a:srgbClr val="0000FF"/>
                </a:solidFill>
                <a:latin typeface="Courier New" panose="02070309020205020404" pitchFamily="49" charset="0"/>
                <a:ea typeface="Times New Roman" panose="02020603050405020304" pitchFamily="18" charset="0"/>
              </a:rPr>
              <a:t>left</a:t>
            </a:r>
            <a:r>
              <a:rPr lang="en-US" dirty="0">
                <a:latin typeface="Courier New" panose="02070309020205020404" pitchFamily="49" charset="0"/>
                <a:ea typeface="Times New Roman" panose="02020603050405020304" pitchFamily="18" charset="0"/>
              </a:rPr>
              <a:t>;</a:t>
            </a:r>
            <a:endParaRPr lang="en-US" dirty="0"/>
          </a:p>
          <a:p>
            <a:pPr>
              <a:spcBef>
                <a:spcPts val="600"/>
              </a:spcBef>
              <a:spcAft>
                <a:spcPts val="600"/>
              </a:spcAft>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343440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pPr algn="ctr"/>
            <a:r>
              <a:rPr lang="en-US" dirty="0">
                <a:solidFill>
                  <a:srgbClr val="000000"/>
                </a:solidFill>
                <a:latin typeface="Segoe UI" panose="020B0502040204020203" pitchFamily="34" charset="0"/>
              </a:rPr>
              <a:t>Responsive Web </a:t>
            </a:r>
            <a:r>
              <a:rPr lang="en-US" dirty="0" smtClean="0">
                <a:solidFill>
                  <a:srgbClr val="000000"/>
                </a:solidFill>
                <a:latin typeface="Segoe UI" panose="020B0502040204020203" pitchFamily="34" charset="0"/>
              </a:rPr>
              <a:t>Design</a:t>
            </a:r>
            <a:endParaRPr lang="en-US" dirty="0"/>
          </a:p>
        </p:txBody>
      </p:sp>
      <p:pic>
        <p:nvPicPr>
          <p:cNvPr id="4" name="Content Placeholder 3"/>
          <p:cNvPicPr>
            <a:picLocks noGrp="1" noChangeAspect="1"/>
          </p:cNvPicPr>
          <p:nvPr>
            <p:ph idx="1"/>
          </p:nvPr>
        </p:nvPicPr>
        <p:blipFill>
          <a:blip r:embed="rId2"/>
          <a:stretch>
            <a:fillRect/>
          </a:stretch>
        </p:blipFill>
        <p:spPr>
          <a:xfrm>
            <a:off x="677863" y="1737361"/>
            <a:ext cx="8596312" cy="3722310"/>
          </a:xfrm>
          <a:prstGeom prst="rect">
            <a:avLst/>
          </a:prstGeom>
        </p:spPr>
      </p:pic>
    </p:spTree>
    <p:extLst>
      <p:ext uri="{BB962C8B-B14F-4D97-AF65-F5344CB8AC3E}">
        <p14:creationId xmlns:p14="http://schemas.microsoft.com/office/powerpoint/2010/main" val="29004018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062"/>
          </a:xfrm>
        </p:spPr>
        <p:txBody>
          <a:bodyPr>
            <a:normAutofit/>
          </a:bodyPr>
          <a:lstStyle/>
          <a:p>
            <a:pPr algn="ctr"/>
            <a:r>
              <a:rPr lang="en-NZ" sz="3200" dirty="0" smtClean="0">
                <a:solidFill>
                  <a:prstClr val="black">
                    <a:lumMod val="75000"/>
                    <a:lumOff val="25000"/>
                  </a:prstClr>
                </a:solidFill>
                <a:ea typeface="+mn-ea"/>
                <a:cs typeface="+mn-cs"/>
              </a:rPr>
              <a:t>Viewport</a:t>
            </a:r>
            <a:endParaRPr lang="en-US" sz="3200" dirty="0"/>
          </a:p>
        </p:txBody>
      </p:sp>
      <p:sp>
        <p:nvSpPr>
          <p:cNvPr id="3" name="Content Placeholder 2"/>
          <p:cNvSpPr>
            <a:spLocks noGrp="1"/>
          </p:cNvSpPr>
          <p:nvPr>
            <p:ph idx="1"/>
          </p:nvPr>
        </p:nvSpPr>
        <p:spPr>
          <a:xfrm>
            <a:off x="677334" y="1471353"/>
            <a:ext cx="8596668" cy="4570009"/>
          </a:xfrm>
        </p:spPr>
        <p:txBody>
          <a:bodyPr/>
          <a:lstStyle/>
          <a:p>
            <a:r>
              <a:rPr lang="en-NZ" dirty="0"/>
              <a:t>The viewport is the user's visible area of a web page.</a:t>
            </a:r>
          </a:p>
          <a:p>
            <a:r>
              <a:rPr lang="en-NZ" dirty="0" smtClean="0"/>
              <a:t>The </a:t>
            </a:r>
            <a:r>
              <a:rPr lang="en-NZ" dirty="0"/>
              <a:t>viewport varies with the device, and will be smaller on a mobile phone than on a computer screen.</a:t>
            </a:r>
            <a:endParaRPr lang="en-US" dirty="0"/>
          </a:p>
        </p:txBody>
      </p:sp>
      <p:sp>
        <p:nvSpPr>
          <p:cNvPr id="4" name="Rectangle 3"/>
          <p:cNvSpPr/>
          <p:nvPr/>
        </p:nvSpPr>
        <p:spPr>
          <a:xfrm>
            <a:off x="978131" y="2465755"/>
            <a:ext cx="6096000" cy="646331"/>
          </a:xfrm>
          <a:prstGeom prst="rect">
            <a:avLst/>
          </a:prstGeom>
        </p:spPr>
        <p:txBody>
          <a:bodyPr>
            <a:spAutoFit/>
          </a:bodyPr>
          <a:lstStyle/>
          <a:p>
            <a:r>
              <a:rPr lang="en-NZ" dirty="0"/>
              <a:t>HTML5 introduced a method to let web designers take control over the viewport, through the &lt;meta&gt; tag.</a:t>
            </a:r>
            <a:endParaRPr lang="en-US" dirty="0"/>
          </a:p>
        </p:txBody>
      </p:sp>
      <p:sp>
        <p:nvSpPr>
          <p:cNvPr id="5" name="Rectangle 1"/>
          <p:cNvSpPr>
            <a:spLocks noChangeArrowheads="1"/>
          </p:cNvSpPr>
          <p:nvPr/>
        </p:nvSpPr>
        <p:spPr bwMode="auto">
          <a:xfrm>
            <a:off x="872837" y="3188858"/>
            <a:ext cx="10939548" cy="95410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CD"/>
                </a:solidFill>
                <a:effectLst/>
                <a:latin typeface="Consolas" panose="020B0609020204030204" pitchFamily="49" charset="0"/>
              </a:rPr>
              <a:t>&lt;</a:t>
            </a:r>
            <a:r>
              <a:rPr kumimoji="0" lang="en-US" altLang="en-US" sz="1200" b="0" i="0" u="none" strike="noStrike" cap="none" normalizeH="0" baseline="0" dirty="0" smtClean="0">
                <a:ln>
                  <a:noFill/>
                </a:ln>
                <a:solidFill>
                  <a:srgbClr val="A52A2A"/>
                </a:solidFill>
                <a:effectLst/>
                <a:latin typeface="Consolas" panose="020B0609020204030204" pitchFamily="49" charset="0"/>
              </a:rPr>
              <a:t>meta</a:t>
            </a:r>
            <a:r>
              <a:rPr kumimoji="0" lang="en-US" altLang="en-US" sz="1200" b="0" i="0" u="none" strike="noStrike" cap="none" normalizeH="0" baseline="0" dirty="0" smtClean="0">
                <a:ln>
                  <a:noFill/>
                </a:ln>
                <a:solidFill>
                  <a:srgbClr val="FF0000"/>
                </a:solidFill>
                <a:effectLst/>
                <a:latin typeface="Consolas" panose="020B0609020204030204" pitchFamily="49" charset="0"/>
              </a:rPr>
              <a:t> name</a:t>
            </a:r>
            <a:r>
              <a:rPr kumimoji="0" lang="en-US" altLang="en-US" sz="1200" b="0" i="0" u="none" strike="noStrike" cap="none" normalizeH="0" baseline="0" dirty="0" smtClean="0">
                <a:ln>
                  <a:noFill/>
                </a:ln>
                <a:solidFill>
                  <a:srgbClr val="0000CD"/>
                </a:solidFill>
                <a:effectLst/>
                <a:latin typeface="Consolas" panose="020B0609020204030204" pitchFamily="49" charset="0"/>
              </a:rPr>
              <a:t>="viewport"</a:t>
            </a:r>
            <a:r>
              <a:rPr kumimoji="0" lang="en-US" altLang="en-US" sz="1200" b="0" i="0" u="none" strike="noStrike" cap="none" normalizeH="0" baseline="0" dirty="0" smtClean="0">
                <a:ln>
                  <a:noFill/>
                </a:ln>
                <a:solidFill>
                  <a:srgbClr val="FF0000"/>
                </a:solidFill>
                <a:effectLst/>
                <a:latin typeface="Consolas" panose="020B0609020204030204" pitchFamily="49" charset="0"/>
              </a:rPr>
              <a:t> content</a:t>
            </a:r>
            <a:r>
              <a:rPr kumimoji="0" lang="en-US" altLang="en-US" sz="1200" b="0" i="0" u="none" strike="noStrike" cap="none" normalizeH="0" baseline="0" dirty="0" smtClean="0">
                <a:ln>
                  <a:noFill/>
                </a:ln>
                <a:solidFill>
                  <a:srgbClr val="0000CD"/>
                </a:solidFill>
                <a:effectLst/>
                <a:latin typeface="Consolas" panose="020B0609020204030204" pitchFamily="49" charset="0"/>
              </a:rPr>
              <a:t>="width=device-width, initial-scale=1.0"&gt;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A </a:t>
            </a:r>
            <a:r>
              <a:rPr kumimoji="0" lang="en-US" altLang="en-US" sz="1200" b="0" i="0" u="none" strike="noStrike" cap="none" normalizeH="0" baseline="0" dirty="0" smtClean="0">
                <a:ln>
                  <a:noFill/>
                </a:ln>
                <a:solidFill>
                  <a:srgbClr val="DC143C"/>
                </a:solidFill>
                <a:effectLst/>
                <a:latin typeface="Consolas" panose="020B0609020204030204" pitchFamily="49" charset="0"/>
              </a:rPr>
              <a:t>&lt;meta&gt;</a:t>
            </a:r>
            <a:r>
              <a:rPr kumimoji="0" lang="en-US" altLang="en-US" sz="1100" b="0" i="0" u="none" strike="noStrike" cap="none" normalizeH="0" baseline="0" dirty="0" smtClean="0">
                <a:ln>
                  <a:noFill/>
                </a:ln>
                <a:solidFill>
                  <a:srgbClr val="000000"/>
                </a:solidFill>
                <a:effectLst/>
                <a:latin typeface="Verdana" panose="020B0604030504040204" pitchFamily="34" charset="0"/>
              </a:rPr>
              <a:t> viewport element gives the browser instructions on how to control the page's dimensions and scaling.</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The </a:t>
            </a:r>
            <a:r>
              <a:rPr kumimoji="0" lang="en-US" altLang="en-US" sz="1200" b="0" i="0" u="none" strike="noStrike" cap="none" normalizeH="0" baseline="0" dirty="0" smtClean="0">
                <a:ln>
                  <a:noFill/>
                </a:ln>
                <a:solidFill>
                  <a:srgbClr val="DC143C"/>
                </a:solidFill>
                <a:effectLst/>
                <a:latin typeface="Consolas" panose="020B0609020204030204" pitchFamily="49" charset="0"/>
              </a:rPr>
              <a:t>width=device-width</a:t>
            </a:r>
            <a:r>
              <a:rPr kumimoji="0" lang="en-US" altLang="en-US" sz="1100" b="0" i="0" u="none" strike="noStrike" cap="none" normalizeH="0" baseline="0" dirty="0" smtClean="0">
                <a:ln>
                  <a:noFill/>
                </a:ln>
                <a:solidFill>
                  <a:srgbClr val="000000"/>
                </a:solidFill>
                <a:effectLst/>
                <a:latin typeface="Verdana" panose="020B0604030504040204" pitchFamily="34" charset="0"/>
              </a:rPr>
              <a:t> part sets the width of the page to follow the screen-width of the device (which will vary depending on the device).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The </a:t>
            </a:r>
            <a:r>
              <a:rPr kumimoji="0" lang="en-US" altLang="en-US" sz="1200" b="0" i="0" u="none" strike="noStrike" cap="none" normalizeH="0" baseline="0" dirty="0" smtClean="0">
                <a:ln>
                  <a:noFill/>
                </a:ln>
                <a:solidFill>
                  <a:srgbClr val="DC143C"/>
                </a:solidFill>
                <a:effectLst/>
                <a:latin typeface="Consolas" panose="020B0609020204030204" pitchFamily="49" charset="0"/>
              </a:rPr>
              <a:t>initial-scale=1.0</a:t>
            </a:r>
            <a:r>
              <a:rPr kumimoji="0" lang="en-US" altLang="en-US" sz="1100" b="0" i="0" u="none" strike="noStrike" cap="none" normalizeH="0" baseline="0" dirty="0" smtClean="0">
                <a:ln>
                  <a:noFill/>
                </a:ln>
                <a:solidFill>
                  <a:srgbClr val="000000"/>
                </a:solidFill>
                <a:effectLst/>
                <a:latin typeface="Verdana" panose="020B0604030504040204" pitchFamily="34" charset="0"/>
              </a:rPr>
              <a:t> part sets the initial zoom level when the page is first loaded by the browser.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702031" y="4305993"/>
            <a:ext cx="1905000" cy="2258967"/>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4598554" y="4305993"/>
            <a:ext cx="1905000" cy="2258968"/>
          </a:xfrm>
          <a:prstGeom prst="rect">
            <a:avLst/>
          </a:prstGeom>
          <a:ln>
            <a:solidFill>
              <a:schemeClr val="tx1"/>
            </a:solidFill>
          </a:ln>
        </p:spPr>
      </p:pic>
    </p:spTree>
    <p:extLst>
      <p:ext uri="{BB962C8B-B14F-4D97-AF65-F5344CB8AC3E}">
        <p14:creationId xmlns:p14="http://schemas.microsoft.com/office/powerpoint/2010/main" val="31065579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5246"/>
          </a:xfrm>
        </p:spPr>
        <p:txBody>
          <a:bodyPr>
            <a:normAutofit fontScale="90000"/>
          </a:bodyPr>
          <a:lstStyle/>
          <a:p>
            <a:r>
              <a:rPr lang="en-US" dirty="0" smtClean="0"/>
              <a:t>Resources</a:t>
            </a:r>
            <a:br>
              <a:rPr lang="en-US" dirty="0" smtClean="0"/>
            </a:b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www.lifewire.com/learn-how-css-4160699</a:t>
            </a:r>
            <a:endParaRPr lang="en-US" dirty="0" smtClean="0"/>
          </a:p>
          <a:p>
            <a:r>
              <a:rPr lang="en-US" dirty="0">
                <a:hlinkClick r:id="rId3"/>
              </a:rPr>
              <a:t>https://www.bitdegree.org/learn/css-basics</a:t>
            </a:r>
            <a:endParaRPr lang="en-US" dirty="0"/>
          </a:p>
        </p:txBody>
      </p:sp>
    </p:spTree>
    <p:extLst>
      <p:ext uri="{BB962C8B-B14F-4D97-AF65-F5344CB8AC3E}">
        <p14:creationId xmlns:p14="http://schemas.microsoft.com/office/powerpoint/2010/main" val="4034298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Activity</a:t>
            </a:r>
            <a:endParaRPr lang="en-US" dirty="0"/>
          </a:p>
        </p:txBody>
      </p:sp>
      <p:sp>
        <p:nvSpPr>
          <p:cNvPr id="3" name="Content Placeholder 2"/>
          <p:cNvSpPr>
            <a:spLocks noGrp="1"/>
          </p:cNvSpPr>
          <p:nvPr>
            <p:ph idx="1"/>
          </p:nvPr>
        </p:nvSpPr>
        <p:spPr>
          <a:xfrm>
            <a:off x="677334" y="1296785"/>
            <a:ext cx="8596668" cy="4744577"/>
          </a:xfrm>
        </p:spPr>
        <p:txBody>
          <a:bodyPr/>
          <a:lstStyle/>
          <a:p>
            <a:r>
              <a:rPr lang="en-US" dirty="0" smtClean="0"/>
              <a:t>Research and practice how to import Google fonts. </a:t>
            </a:r>
            <a:r>
              <a:rPr lang="en-US" dirty="0" smtClean="0">
                <a:hlinkClick r:id="rId2"/>
              </a:rPr>
              <a:t>https</a:t>
            </a:r>
            <a:r>
              <a:rPr lang="en-US" dirty="0">
                <a:hlinkClick r:id="rId2"/>
              </a:rPr>
              <a:t>://</a:t>
            </a:r>
            <a:r>
              <a:rPr lang="en-US" dirty="0" smtClean="0">
                <a:hlinkClick r:id="rId2"/>
              </a:rPr>
              <a:t>developers.google.com/fonts/docs/getting_started</a:t>
            </a:r>
            <a:endParaRPr lang="en-US" dirty="0" smtClean="0"/>
          </a:p>
          <a:p>
            <a:r>
              <a:rPr lang="en-US" dirty="0" smtClean="0"/>
              <a:t>Design an animated page, responsive Navigation Bar, Dropdown menu</a:t>
            </a:r>
            <a:endParaRPr lang="en-US" dirty="0" smtClean="0"/>
          </a:p>
          <a:p>
            <a:r>
              <a:rPr lang="en-US" dirty="0" smtClean="0"/>
              <a:t>Practice</a:t>
            </a:r>
            <a:endParaRPr lang="en-US" dirty="0" smtClean="0"/>
          </a:p>
          <a:p>
            <a:pPr lvl="1"/>
            <a:endParaRPr lang="en-US" dirty="0" smtClean="0"/>
          </a:p>
          <a:p>
            <a:endParaRPr lang="en-US" dirty="0"/>
          </a:p>
        </p:txBody>
      </p:sp>
      <p:pic>
        <p:nvPicPr>
          <p:cNvPr id="4" name="Picture 3"/>
          <p:cNvPicPr>
            <a:picLocks noChangeAspect="1"/>
          </p:cNvPicPr>
          <p:nvPr/>
        </p:nvPicPr>
        <p:blipFill>
          <a:blip r:embed="rId3"/>
          <a:stretch>
            <a:fillRect/>
          </a:stretch>
        </p:blipFill>
        <p:spPr>
          <a:xfrm>
            <a:off x="3173854" y="2505693"/>
            <a:ext cx="1543050" cy="3787919"/>
          </a:xfrm>
          <a:prstGeom prst="rect">
            <a:avLst/>
          </a:prstGeom>
        </p:spPr>
      </p:pic>
    </p:spTree>
    <p:extLst>
      <p:ext uri="{BB962C8B-B14F-4D97-AF65-F5344CB8AC3E}">
        <p14:creationId xmlns:p14="http://schemas.microsoft.com/office/powerpoint/2010/main" val="3719938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623"/>
          </a:xfrm>
        </p:spPr>
        <p:txBody>
          <a:bodyPr/>
          <a:lstStyle/>
          <a:p>
            <a:pPr algn="ctr"/>
            <a:r>
              <a:rPr lang="en-US" dirty="0">
                <a:solidFill>
                  <a:schemeClr val="tx1"/>
                </a:solidFill>
              </a:rPr>
              <a:t>CSS - Syntax</a:t>
            </a:r>
          </a:p>
        </p:txBody>
      </p:sp>
      <p:sp>
        <p:nvSpPr>
          <p:cNvPr id="3" name="Content Placeholder 2"/>
          <p:cNvSpPr>
            <a:spLocks noGrp="1"/>
          </p:cNvSpPr>
          <p:nvPr>
            <p:ph idx="1"/>
          </p:nvPr>
        </p:nvSpPr>
        <p:spPr>
          <a:xfrm>
            <a:off x="677334" y="1423851"/>
            <a:ext cx="8596668" cy="4617511"/>
          </a:xfrm>
        </p:spPr>
        <p:txBody>
          <a:bodyPr/>
          <a:lstStyle/>
          <a:p>
            <a:r>
              <a:rPr lang="en-NZ" dirty="0"/>
              <a:t>A CSS comprises of style rules that are interpreted by the browser and then applied to the corresponding elements in your document. A style rule is made of three parts −</a:t>
            </a:r>
          </a:p>
          <a:p>
            <a:r>
              <a:rPr lang="en-NZ" dirty="0" smtClean="0"/>
              <a:t>Selector </a:t>
            </a:r>
            <a:r>
              <a:rPr lang="en-NZ" dirty="0"/>
              <a:t>− A selector is an HTML tag at which a style will be applied. This could be any tag like &lt;h1&gt; or &lt;table&gt; etc.</a:t>
            </a:r>
          </a:p>
          <a:p>
            <a:r>
              <a:rPr lang="en-NZ" dirty="0" smtClean="0"/>
              <a:t>Property </a:t>
            </a:r>
            <a:r>
              <a:rPr lang="en-NZ" dirty="0"/>
              <a:t>− A property is a type of attribute of HTML tag. Put simply, all the HTML attributes are converted into CSS properties. They could be </a:t>
            </a:r>
            <a:r>
              <a:rPr lang="en-NZ" dirty="0" smtClean="0"/>
              <a:t>colour, </a:t>
            </a:r>
            <a:r>
              <a:rPr lang="en-NZ" dirty="0"/>
              <a:t>border etc.</a:t>
            </a:r>
          </a:p>
          <a:p>
            <a:r>
              <a:rPr lang="en-NZ" dirty="0" smtClean="0"/>
              <a:t>Value </a:t>
            </a:r>
            <a:r>
              <a:rPr lang="en-NZ" dirty="0"/>
              <a:t>− Values are assigned to properties. For example, </a:t>
            </a:r>
            <a:r>
              <a:rPr lang="en-NZ" dirty="0" smtClean="0"/>
              <a:t>colour </a:t>
            </a:r>
            <a:r>
              <a:rPr lang="en-NZ" dirty="0"/>
              <a:t>property can have value either red or #F1F1F1 etc.</a:t>
            </a:r>
            <a:endParaRPr lang="en-US" dirty="0"/>
          </a:p>
        </p:txBody>
      </p:sp>
      <p:pic>
        <p:nvPicPr>
          <p:cNvPr id="5" name="Picture 4"/>
          <p:cNvPicPr>
            <a:picLocks noChangeAspect="1"/>
          </p:cNvPicPr>
          <p:nvPr/>
        </p:nvPicPr>
        <p:blipFill>
          <a:blip r:embed="rId2"/>
          <a:stretch>
            <a:fillRect/>
          </a:stretch>
        </p:blipFill>
        <p:spPr>
          <a:xfrm>
            <a:off x="2020252" y="4754472"/>
            <a:ext cx="5591175" cy="1685925"/>
          </a:xfrm>
          <a:prstGeom prst="rect">
            <a:avLst/>
          </a:prstGeom>
          <a:ln w="28575">
            <a:solidFill>
              <a:schemeClr val="tx1"/>
            </a:solidFill>
          </a:ln>
        </p:spPr>
      </p:pic>
    </p:spTree>
    <p:extLst>
      <p:ext uri="{BB962C8B-B14F-4D97-AF65-F5344CB8AC3E}">
        <p14:creationId xmlns:p14="http://schemas.microsoft.com/office/powerpoint/2010/main" val="1221432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253"/>
          </a:xfrm>
        </p:spPr>
        <p:txBody>
          <a:bodyPr>
            <a:normAutofit fontScale="90000"/>
          </a:bodyPr>
          <a:lstStyle/>
          <a:p>
            <a:pPr algn="ctr"/>
            <a:r>
              <a:rPr lang="en-NZ" dirty="0">
                <a:solidFill>
                  <a:schemeClr val="tx1"/>
                </a:solidFill>
              </a:rPr>
              <a:t>CSS Selectors</a:t>
            </a:r>
            <a:br>
              <a:rPr lang="en-NZ" dirty="0">
                <a:solidFill>
                  <a:schemeClr val="tx1"/>
                </a:solidFill>
              </a:rPr>
            </a:br>
            <a:endParaRPr lang="en-US" dirty="0">
              <a:solidFill>
                <a:schemeClr val="tx1"/>
              </a:solidFill>
            </a:endParaRPr>
          </a:p>
        </p:txBody>
      </p:sp>
      <p:sp>
        <p:nvSpPr>
          <p:cNvPr id="3" name="Content Placeholder 2"/>
          <p:cNvSpPr>
            <a:spLocks noGrp="1"/>
          </p:cNvSpPr>
          <p:nvPr>
            <p:ph idx="1"/>
          </p:nvPr>
        </p:nvSpPr>
        <p:spPr>
          <a:xfrm>
            <a:off x="677334" y="1467853"/>
            <a:ext cx="8596668" cy="4573509"/>
          </a:xfrm>
        </p:spPr>
        <p:txBody>
          <a:bodyPr>
            <a:normAutofit fontScale="77500" lnSpcReduction="20000"/>
          </a:bodyPr>
          <a:lstStyle/>
          <a:p>
            <a:r>
              <a:rPr lang="en-NZ" dirty="0"/>
              <a:t>Used to "find" (or select) HTML elements based on their element name, id, class, </a:t>
            </a:r>
            <a:r>
              <a:rPr lang="en-NZ" dirty="0" smtClean="0"/>
              <a:t>attribute</a:t>
            </a:r>
            <a:r>
              <a:rPr lang="en-NZ" dirty="0"/>
              <a:t>, and more.</a:t>
            </a:r>
          </a:p>
          <a:p>
            <a:r>
              <a:rPr lang="en-NZ" dirty="0"/>
              <a:t>The class selector selects elements with a specific class </a:t>
            </a:r>
            <a:r>
              <a:rPr lang="en-NZ" dirty="0" smtClean="0"/>
              <a:t>attribute</a:t>
            </a:r>
          </a:p>
          <a:p>
            <a:pPr lvl="1"/>
            <a:r>
              <a:rPr lang="en-US" dirty="0"/>
              <a:t>.center {</a:t>
            </a:r>
            <a:br>
              <a:rPr lang="en-US" dirty="0"/>
            </a:br>
            <a:r>
              <a:rPr lang="en-US" dirty="0"/>
              <a:t>  text-align: center;</a:t>
            </a:r>
            <a:br>
              <a:rPr lang="en-US" dirty="0"/>
            </a:br>
            <a:r>
              <a:rPr lang="en-US" dirty="0"/>
              <a:t>  color: red;</a:t>
            </a:r>
            <a:br>
              <a:rPr lang="en-US" dirty="0"/>
            </a:br>
            <a:r>
              <a:rPr lang="en-US" dirty="0"/>
              <a:t>}</a:t>
            </a:r>
            <a:endParaRPr lang="en-NZ" dirty="0" smtClean="0"/>
          </a:p>
          <a:p>
            <a:r>
              <a:rPr lang="en-NZ" dirty="0" smtClean="0"/>
              <a:t>The </a:t>
            </a:r>
            <a:r>
              <a:rPr lang="en-NZ" dirty="0"/>
              <a:t>id selector uses the id attribute of an HTML element to select a specific element</a:t>
            </a:r>
            <a:r>
              <a:rPr lang="en-NZ" dirty="0" smtClean="0"/>
              <a:t>.</a:t>
            </a:r>
          </a:p>
          <a:p>
            <a:pPr lvl="1"/>
            <a:r>
              <a:rPr lang="es-ES" dirty="0"/>
              <a:t>#para1 {</a:t>
            </a:r>
            <a:br>
              <a:rPr lang="es-ES" dirty="0"/>
            </a:br>
            <a:r>
              <a:rPr lang="es-ES" dirty="0"/>
              <a:t>  </a:t>
            </a:r>
            <a:r>
              <a:rPr lang="es-ES" dirty="0" err="1"/>
              <a:t>text-align</a:t>
            </a:r>
            <a:r>
              <a:rPr lang="es-ES" dirty="0"/>
              <a:t>: center;</a:t>
            </a:r>
            <a:br>
              <a:rPr lang="es-ES" dirty="0"/>
            </a:br>
            <a:r>
              <a:rPr lang="es-ES" dirty="0"/>
              <a:t>  color: red;</a:t>
            </a:r>
            <a:br>
              <a:rPr lang="es-ES" dirty="0"/>
            </a:br>
            <a:r>
              <a:rPr lang="es-ES" dirty="0" smtClean="0"/>
              <a:t>}</a:t>
            </a:r>
          </a:p>
          <a:p>
            <a:r>
              <a:rPr lang="en-NZ" dirty="0" smtClean="0"/>
              <a:t>The </a:t>
            </a:r>
            <a:r>
              <a:rPr lang="en-NZ" dirty="0"/>
              <a:t>element </a:t>
            </a:r>
            <a:r>
              <a:rPr lang="en-NZ" dirty="0" smtClean="0"/>
              <a:t>Selector- </a:t>
            </a:r>
            <a:r>
              <a:rPr lang="en-NZ" dirty="0"/>
              <a:t>selector selects elements based on the element name.</a:t>
            </a:r>
          </a:p>
          <a:p>
            <a:pPr lvl="1"/>
            <a:r>
              <a:rPr lang="en-US" dirty="0"/>
              <a:t>p {</a:t>
            </a:r>
            <a:br>
              <a:rPr lang="en-US" dirty="0"/>
            </a:br>
            <a:r>
              <a:rPr lang="en-US" dirty="0"/>
              <a:t>  text-align: center;</a:t>
            </a:r>
            <a:br>
              <a:rPr lang="en-US" dirty="0"/>
            </a:br>
            <a:r>
              <a:rPr lang="en-US" dirty="0"/>
              <a:t>  color: red;</a:t>
            </a:r>
            <a:br>
              <a:rPr lang="en-US" dirty="0"/>
            </a:br>
            <a:r>
              <a:rPr lang="en-US" dirty="0" smtClean="0"/>
              <a:t>}</a:t>
            </a:r>
            <a:endParaRPr lang="en-NZ" dirty="0" smtClean="0"/>
          </a:p>
          <a:p>
            <a:pPr marL="457200" lvl="1" indent="0">
              <a:buNone/>
            </a:pPr>
            <a:r>
              <a:rPr lang="en-NZ" dirty="0"/>
              <a:t>	</a:t>
            </a:r>
            <a:endParaRPr lang="en-NZ" dirty="0" smtClean="0"/>
          </a:p>
          <a:p>
            <a:pPr marL="457200" lvl="1" indent="0">
              <a:buNone/>
            </a:pPr>
            <a:r>
              <a:rPr lang="en-NZ" dirty="0"/>
              <a:t>	</a:t>
            </a:r>
            <a:endParaRPr lang="en-NZ" dirty="0" smtClean="0"/>
          </a:p>
          <a:p>
            <a:pPr marL="457200" lvl="1" indent="0">
              <a:buNone/>
            </a:pPr>
            <a:r>
              <a:rPr lang="en-NZ" dirty="0"/>
              <a:t>	</a:t>
            </a:r>
            <a:endParaRPr lang="en-NZ" dirty="0" smtClean="0"/>
          </a:p>
          <a:p>
            <a:pPr marL="457200" lvl="1" indent="0">
              <a:buNone/>
            </a:pPr>
            <a:endParaRPr lang="en-US" dirty="0"/>
          </a:p>
        </p:txBody>
      </p:sp>
    </p:spTree>
    <p:extLst>
      <p:ext uri="{BB962C8B-B14F-4D97-AF65-F5344CB8AC3E}">
        <p14:creationId xmlns:p14="http://schemas.microsoft.com/office/powerpoint/2010/main" val="8848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2160589"/>
            <a:ext cx="8596668" cy="4480843"/>
          </a:xfrm>
        </p:spPr>
        <p:txBody>
          <a:bodyPr/>
          <a:lstStyle/>
          <a:p>
            <a:r>
              <a:rPr lang="en-NZ" dirty="0"/>
              <a:t>Grouping </a:t>
            </a:r>
            <a:r>
              <a:rPr lang="en-NZ" dirty="0" smtClean="0"/>
              <a:t>Selectors-You </a:t>
            </a:r>
            <a:r>
              <a:rPr lang="en-NZ" dirty="0"/>
              <a:t>can apply a style to many selectors if you like. Just separate the selectors with a comma, as given in the following example −</a:t>
            </a:r>
          </a:p>
          <a:p>
            <a:pPr lvl="1"/>
            <a:r>
              <a:rPr lang="en-US" dirty="0"/>
              <a:t>h1, h2, p {</a:t>
            </a:r>
            <a:br>
              <a:rPr lang="en-US" dirty="0"/>
            </a:br>
            <a:r>
              <a:rPr lang="en-US" dirty="0"/>
              <a:t>  text-align: center;</a:t>
            </a:r>
            <a:br>
              <a:rPr lang="en-US" dirty="0"/>
            </a:br>
            <a:r>
              <a:rPr lang="en-US" dirty="0"/>
              <a:t>  </a:t>
            </a:r>
            <a:r>
              <a:rPr lang="en-US" dirty="0" smtClean="0"/>
              <a:t>}</a:t>
            </a:r>
            <a:endParaRPr lang="en-NZ" dirty="0" smtClean="0"/>
          </a:p>
          <a:p>
            <a:r>
              <a:rPr lang="en-NZ" dirty="0" smtClean="0"/>
              <a:t>The </a:t>
            </a:r>
            <a:r>
              <a:rPr lang="en-NZ" dirty="0"/>
              <a:t>Universal </a:t>
            </a:r>
            <a:r>
              <a:rPr lang="en-NZ" dirty="0" smtClean="0"/>
              <a:t>Selectors-Rather </a:t>
            </a:r>
            <a:r>
              <a:rPr lang="en-NZ" dirty="0"/>
              <a:t>than selecting elements of a specific type, the universal selector quite simply matches the name of any element type </a:t>
            </a:r>
            <a:r>
              <a:rPr lang="en-NZ" dirty="0" smtClean="0"/>
              <a:t>−</a:t>
            </a:r>
          </a:p>
          <a:p>
            <a:pPr lvl="1"/>
            <a:r>
              <a:rPr lang="en-US" dirty="0"/>
              <a:t>*</a:t>
            </a:r>
            <a:r>
              <a:rPr lang="en-US" dirty="0" smtClean="0"/>
              <a:t>{</a:t>
            </a:r>
            <a:r>
              <a:rPr lang="en-US" dirty="0"/>
              <a:t/>
            </a:r>
            <a:br>
              <a:rPr lang="en-US" dirty="0"/>
            </a:br>
            <a:r>
              <a:rPr lang="en-US" dirty="0"/>
              <a:t>  text-align: center;</a:t>
            </a:r>
            <a:br>
              <a:rPr lang="en-US" dirty="0"/>
            </a:br>
            <a:r>
              <a:rPr lang="en-US" dirty="0"/>
              <a:t>  </a:t>
            </a:r>
            <a:r>
              <a:rPr lang="en-US" dirty="0" smtClean="0"/>
              <a:t>}</a:t>
            </a:r>
            <a:endParaRPr lang="en-NZ" dirty="0"/>
          </a:p>
          <a:p>
            <a:pPr marL="457200" lvl="1" indent="0">
              <a:buNone/>
            </a:pPr>
            <a:r>
              <a:rPr lang="en-NZ" dirty="0"/>
              <a:t>	</a:t>
            </a:r>
          </a:p>
          <a:p>
            <a:pPr lvl="1"/>
            <a:endParaRPr lang="en-NZ" dirty="0" smtClean="0"/>
          </a:p>
          <a:p>
            <a:pPr lvl="1"/>
            <a:endParaRPr lang="en-NZ" dirty="0"/>
          </a:p>
          <a:p>
            <a:endParaRPr lang="en-US" dirty="0"/>
          </a:p>
        </p:txBody>
      </p:sp>
    </p:spTree>
    <p:extLst>
      <p:ext uri="{BB962C8B-B14F-4D97-AF65-F5344CB8AC3E}">
        <p14:creationId xmlns:p14="http://schemas.microsoft.com/office/powerpoint/2010/main" val="134810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Good Practice</a:t>
            </a:r>
            <a:endParaRPr lang="en-US" dirty="0"/>
          </a:p>
        </p:txBody>
      </p:sp>
      <p:sp>
        <p:nvSpPr>
          <p:cNvPr id="3" name="Content Placeholder 2"/>
          <p:cNvSpPr>
            <a:spLocks noGrp="1"/>
          </p:cNvSpPr>
          <p:nvPr>
            <p:ph idx="1"/>
          </p:nvPr>
        </p:nvSpPr>
        <p:spPr>
          <a:xfrm>
            <a:off x="677334" y="1564105"/>
            <a:ext cx="8596668" cy="4477257"/>
          </a:xfrm>
        </p:spPr>
        <p:txBody>
          <a:bodyPr>
            <a:normAutofit fontScale="25000" lnSpcReduction="20000"/>
          </a:bodyPr>
          <a:lstStyle/>
          <a:p>
            <a:r>
              <a:rPr lang="en-US" sz="4500" dirty="0" smtClean="0"/>
              <a:t>Combine the various id selectors</a:t>
            </a:r>
          </a:p>
          <a:p>
            <a:pPr lvl="1"/>
            <a:endParaRPr lang="en-US" sz="4500" dirty="0" smtClean="0"/>
          </a:p>
          <a:p>
            <a:pPr marL="457200" lvl="1" indent="0">
              <a:buNone/>
            </a:pPr>
            <a:r>
              <a:rPr lang="en-US" sz="4500" dirty="0"/>
              <a:t>#content, #footer, #supplement {</a:t>
            </a:r>
          </a:p>
          <a:p>
            <a:pPr marL="457200" lvl="1" indent="0">
              <a:buNone/>
            </a:pPr>
            <a:r>
              <a:rPr lang="en-US" sz="4500" dirty="0"/>
              <a:t>   position: absolute;</a:t>
            </a:r>
          </a:p>
          <a:p>
            <a:pPr marL="457200" lvl="1" indent="0">
              <a:buNone/>
            </a:pPr>
            <a:r>
              <a:rPr lang="en-US" sz="4500" dirty="0"/>
              <a:t>   left: 510px;</a:t>
            </a:r>
          </a:p>
          <a:p>
            <a:pPr marL="457200" lvl="1" indent="0">
              <a:buNone/>
            </a:pPr>
            <a:r>
              <a:rPr lang="en-US" sz="4500" dirty="0"/>
              <a:t>   width: 200px</a:t>
            </a:r>
            <a:r>
              <a:rPr lang="en-US" sz="4500" dirty="0" smtClean="0"/>
              <a:t>;</a:t>
            </a:r>
          </a:p>
          <a:p>
            <a:pPr marL="457200" lvl="1" indent="0">
              <a:buNone/>
            </a:pPr>
            <a:r>
              <a:rPr lang="en-US" sz="4500" dirty="0"/>
              <a:t>}</a:t>
            </a:r>
          </a:p>
          <a:p>
            <a:endParaRPr lang="en-US" sz="4500" dirty="0" smtClean="0"/>
          </a:p>
          <a:p>
            <a:r>
              <a:rPr lang="en-US" sz="4500" dirty="0" smtClean="0"/>
              <a:t>Multiple </a:t>
            </a:r>
            <a:r>
              <a:rPr lang="en-US" sz="4500" dirty="0"/>
              <a:t>Style Rules</a:t>
            </a:r>
          </a:p>
          <a:p>
            <a:pPr marL="457200" lvl="1" indent="0">
              <a:buNone/>
            </a:pPr>
            <a:r>
              <a:rPr lang="en-NZ" sz="4500" dirty="0"/>
              <a:t>h1 {</a:t>
            </a:r>
          </a:p>
          <a:p>
            <a:pPr marL="457200" lvl="1" indent="0">
              <a:buNone/>
            </a:pPr>
            <a:r>
              <a:rPr lang="en-NZ" sz="4500" dirty="0"/>
              <a:t>   </a:t>
            </a:r>
            <a:r>
              <a:rPr lang="en-NZ" sz="4500" dirty="0" err="1"/>
              <a:t>color</a:t>
            </a:r>
            <a:r>
              <a:rPr lang="en-NZ" sz="4500" dirty="0"/>
              <a:t>: #36C;</a:t>
            </a:r>
          </a:p>
          <a:p>
            <a:pPr marL="457200" lvl="1" indent="0">
              <a:buNone/>
            </a:pPr>
            <a:r>
              <a:rPr lang="en-NZ" sz="4500" dirty="0"/>
              <a:t>   font-weight: normal;</a:t>
            </a:r>
          </a:p>
          <a:p>
            <a:pPr marL="457200" lvl="1" indent="0">
              <a:buNone/>
            </a:pPr>
            <a:r>
              <a:rPr lang="en-NZ" sz="4500" dirty="0"/>
              <a:t>   letter-spacing: .4em;</a:t>
            </a:r>
          </a:p>
          <a:p>
            <a:pPr marL="457200" lvl="1" indent="0">
              <a:buNone/>
            </a:pPr>
            <a:r>
              <a:rPr lang="en-NZ" sz="4500" dirty="0"/>
              <a:t>   margin-bottom: 1em;</a:t>
            </a:r>
          </a:p>
          <a:p>
            <a:pPr marL="457200" lvl="1" indent="0">
              <a:buNone/>
            </a:pPr>
            <a:r>
              <a:rPr lang="en-NZ" sz="4500" dirty="0"/>
              <a:t>   text-transform: lowercase;</a:t>
            </a:r>
          </a:p>
          <a:p>
            <a:pPr marL="457200" lvl="1" indent="0">
              <a:buNone/>
            </a:pPr>
            <a:r>
              <a:rPr lang="en-NZ" dirty="0" smtClean="0"/>
              <a:t>}</a:t>
            </a:r>
          </a:p>
          <a:p>
            <a:pPr marL="457200" lvl="1" indent="0">
              <a:buNone/>
            </a:pPr>
            <a:endParaRPr lang="en-US" dirty="0"/>
          </a:p>
        </p:txBody>
      </p:sp>
    </p:spTree>
    <p:extLst>
      <p:ext uri="{BB962C8B-B14F-4D97-AF65-F5344CB8AC3E}">
        <p14:creationId xmlns:p14="http://schemas.microsoft.com/office/powerpoint/2010/main" val="161374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NZ" dirty="0"/>
              <a:t>CSS Rules Overriding</a:t>
            </a:r>
            <a:br>
              <a:rPr lang="en-NZ" dirty="0"/>
            </a:br>
            <a:r>
              <a:rPr lang="en-NZ" dirty="0"/>
              <a:t/>
            </a:r>
            <a:br>
              <a:rPr lang="en-NZ" dirty="0"/>
            </a:br>
            <a:endParaRPr lang="en-US" dirty="0"/>
          </a:p>
        </p:txBody>
      </p:sp>
      <p:sp>
        <p:nvSpPr>
          <p:cNvPr id="3" name="Content Placeholder 2"/>
          <p:cNvSpPr>
            <a:spLocks noGrp="1"/>
          </p:cNvSpPr>
          <p:nvPr>
            <p:ph idx="1"/>
          </p:nvPr>
        </p:nvSpPr>
        <p:spPr/>
        <p:txBody>
          <a:bodyPr>
            <a:normAutofit/>
          </a:bodyPr>
          <a:lstStyle/>
          <a:p>
            <a:r>
              <a:rPr lang="en-NZ" dirty="0" smtClean="0"/>
              <a:t>Any </a:t>
            </a:r>
            <a:r>
              <a:rPr lang="en-NZ" dirty="0"/>
              <a:t>inline style sheet takes highest priority. So, it will override any rule defined in &lt;style&gt;...&lt;/style&gt; tags or rules defined in any external style sheet file.</a:t>
            </a:r>
          </a:p>
          <a:p>
            <a:r>
              <a:rPr lang="en-NZ" dirty="0"/>
              <a:t>Any rule defined in &lt;style&gt;...&lt;/style&gt; tags will override rules defined in any external style sheet file.</a:t>
            </a:r>
          </a:p>
          <a:p>
            <a:r>
              <a:rPr lang="en-NZ" dirty="0"/>
              <a:t>Any rule defined in external style sheet file takes lowest priority, and rules defined in this file will be applied only when above two rules are not applicable.</a:t>
            </a:r>
          </a:p>
        </p:txBody>
      </p:sp>
    </p:spTree>
    <p:extLst>
      <p:ext uri="{BB962C8B-B14F-4D97-AF65-F5344CB8AC3E}">
        <p14:creationId xmlns:p14="http://schemas.microsoft.com/office/powerpoint/2010/main" val="20002993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4559</TotalTime>
  <Words>4145</Words>
  <Application>Microsoft Office PowerPoint</Application>
  <PresentationFormat>Widescreen</PresentationFormat>
  <Paragraphs>530</Paragraphs>
  <Slides>44</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5" baseType="lpstr">
      <vt:lpstr>Arial</vt:lpstr>
      <vt:lpstr>Calibri</vt:lpstr>
      <vt:lpstr>Consolas</vt:lpstr>
      <vt:lpstr>Courier New</vt:lpstr>
      <vt:lpstr>Segoe UI</vt:lpstr>
      <vt:lpstr>Times New Roman</vt:lpstr>
      <vt:lpstr>Trebuchet MS</vt:lpstr>
      <vt:lpstr>Verdana</vt:lpstr>
      <vt:lpstr>Wingdings 3</vt:lpstr>
      <vt:lpstr>Facet</vt:lpstr>
      <vt:lpstr>Document</vt:lpstr>
      <vt:lpstr>Cascading Style Sheets</vt:lpstr>
      <vt:lpstr>PowerPoint Presentation</vt:lpstr>
      <vt:lpstr>PowerPoint Presentation</vt:lpstr>
      <vt:lpstr>Advantages of CSS </vt:lpstr>
      <vt:lpstr>CSS - Syntax</vt:lpstr>
      <vt:lpstr>CSS Selectors </vt:lpstr>
      <vt:lpstr>PowerPoint Presentation</vt:lpstr>
      <vt:lpstr>Good Practice</vt:lpstr>
      <vt:lpstr>CSS Rules Overriding  </vt:lpstr>
      <vt:lpstr>PowerPoint Presentation</vt:lpstr>
      <vt:lpstr>Three Ways to Insert CSS </vt:lpstr>
      <vt:lpstr>PowerPoint Presentation</vt:lpstr>
      <vt:lpstr>@import</vt:lpstr>
      <vt:lpstr>Website fonts using CSS</vt:lpstr>
      <vt:lpstr> Safe fonts </vt:lpstr>
      <vt:lpstr>Font families</vt:lpstr>
      <vt:lpstr>Styling elements with CSS - Text </vt:lpstr>
      <vt:lpstr>Styling elements with CSS - font</vt:lpstr>
      <vt:lpstr>Styling elements with CSS - Background </vt:lpstr>
      <vt:lpstr>CSS Box Model</vt:lpstr>
      <vt:lpstr>CSS Box Model</vt:lpstr>
      <vt:lpstr>Border Style</vt:lpstr>
      <vt:lpstr>CSS Margins </vt:lpstr>
      <vt:lpstr>CSS Padding</vt:lpstr>
      <vt:lpstr>CSS Outline</vt:lpstr>
      <vt:lpstr>Outlines Vs Borders </vt:lpstr>
      <vt:lpstr>Margins, padding and positioning </vt:lpstr>
      <vt:lpstr>Block elements vs Inline elements </vt:lpstr>
      <vt:lpstr>Changing the display property </vt:lpstr>
      <vt:lpstr>CSS Measurements </vt:lpstr>
      <vt:lpstr>Absolute measurements The absolute measurement units available in CSS are centimeters, Inches, Millimeters, Points and Picas. Being New Zealanders we will almost never use Inches or Picas. </vt:lpstr>
      <vt:lpstr>Relative measurements </vt:lpstr>
      <vt:lpstr>CSS Positioning </vt:lpstr>
      <vt:lpstr>Absolute </vt:lpstr>
      <vt:lpstr>Fixed </vt:lpstr>
      <vt:lpstr>Relative </vt:lpstr>
      <vt:lpstr>Z-Index </vt:lpstr>
      <vt:lpstr>Practice the positioning</vt:lpstr>
      <vt:lpstr>Website Layout</vt:lpstr>
      <vt:lpstr>Page layout with CSS </vt:lpstr>
      <vt:lpstr>Responsive Web Design</vt:lpstr>
      <vt:lpstr>Viewport</vt:lpstr>
      <vt:lpstr>Resources </vt:lpstr>
      <vt:lpstr>Activity</vt:lpstr>
    </vt:vector>
  </TitlesOfParts>
  <Company>ATC New Zealand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Dipti Kartikeya</dc:creator>
  <cp:lastModifiedBy>Dipti Kartikeya</cp:lastModifiedBy>
  <cp:revision>45</cp:revision>
  <dcterms:created xsi:type="dcterms:W3CDTF">2019-03-20T22:27:29Z</dcterms:created>
  <dcterms:modified xsi:type="dcterms:W3CDTF">2019-04-23T20:40:03Z</dcterms:modified>
</cp:coreProperties>
</file>