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03904-C6A2-4D54-B201-139E9B712721}"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03743-6B13-4D52-8EFC-12C67CD469C3}" type="slidenum">
              <a:rPr lang="en-US" smtClean="0"/>
              <a:t>‹#›</a:t>
            </a:fld>
            <a:endParaRPr lang="en-US"/>
          </a:p>
        </p:txBody>
      </p:sp>
    </p:spTree>
    <p:extLst>
      <p:ext uri="{BB962C8B-B14F-4D97-AF65-F5344CB8AC3E}">
        <p14:creationId xmlns:p14="http://schemas.microsoft.com/office/powerpoint/2010/main" val="99619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There</a:t>
            </a:r>
            <a:r>
              <a:rPr lang="en-NZ" baseline="0" dirty="0" smtClean="0"/>
              <a:t> are 6 parts to an information system:</a:t>
            </a:r>
          </a:p>
          <a:p>
            <a:pPr marL="171450" indent="-171450">
              <a:buFont typeface="Arial" panose="020B0604020202020204" pitchFamily="34" charset="0"/>
              <a:buChar char="•"/>
            </a:pPr>
            <a:r>
              <a:rPr lang="en-NZ" baseline="0" dirty="0" smtClean="0"/>
              <a:t>Hardware including the System unit (that houses CPU, RAM, Secondary storage) and other hardware includes input and output devices</a:t>
            </a:r>
          </a:p>
          <a:p>
            <a:pPr marL="171450" indent="-171450">
              <a:buFont typeface="Arial" panose="020B0604020202020204" pitchFamily="34" charset="0"/>
              <a:buChar char="•"/>
            </a:pPr>
            <a:r>
              <a:rPr lang="en-NZ" baseline="0" dirty="0" smtClean="0"/>
              <a:t>Software including system software (such as Operating systems and Utilities) and application software (or programs)</a:t>
            </a:r>
          </a:p>
          <a:p>
            <a:pPr marL="171450" indent="-171450">
              <a:buFont typeface="Arial" panose="020B0604020202020204" pitchFamily="34" charset="0"/>
              <a:buChar char="•"/>
            </a:pPr>
            <a:r>
              <a:rPr lang="en-NZ" baseline="0" dirty="0" smtClean="0"/>
              <a:t>Procedures; which are the rules or guidelines for people to follow when using hardware, software </a:t>
            </a:r>
            <a:r>
              <a:rPr lang="en-NZ" baseline="0" dirty="0" err="1" smtClean="0"/>
              <a:t>etc</a:t>
            </a:r>
            <a:r>
              <a:rPr lang="en-NZ" baseline="0" dirty="0" smtClean="0"/>
              <a:t>…</a:t>
            </a:r>
          </a:p>
          <a:p>
            <a:pPr marL="171450" indent="-171450">
              <a:buFont typeface="Arial" panose="020B0604020202020204" pitchFamily="34" charset="0"/>
              <a:buChar char="•"/>
            </a:pPr>
            <a:r>
              <a:rPr lang="en-NZ" baseline="0" dirty="0" smtClean="0"/>
              <a:t>Data; the raw unprocessed facts such as text, numbers etc.. When processed we call it information.</a:t>
            </a:r>
          </a:p>
          <a:p>
            <a:pPr marL="171450" indent="-171450">
              <a:buFont typeface="Arial" panose="020B0604020202020204" pitchFamily="34" charset="0"/>
              <a:buChar char="•"/>
            </a:pPr>
            <a:r>
              <a:rPr lang="en-NZ" baseline="0" dirty="0" smtClean="0"/>
              <a:t>Internet; Almost all information systems provide a way to connect to other people and computers typically using the internet.</a:t>
            </a:r>
          </a:p>
          <a:p>
            <a:pPr marL="171450" indent="-171450">
              <a:buFont typeface="Arial" panose="020B0604020202020204" pitchFamily="34" charset="0"/>
              <a:buChar char="•"/>
            </a:pPr>
            <a:r>
              <a:rPr lang="en-NZ" baseline="0" dirty="0" smtClean="0"/>
              <a:t>People; The are the most important part of an information system.  We developed them and we are what computers are all about.  Making people (end-users) like me and you more productive.  </a:t>
            </a:r>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2</a:t>
            </a:fld>
            <a:endParaRPr lang="en-NZ"/>
          </a:p>
        </p:txBody>
      </p:sp>
    </p:spTree>
    <p:extLst>
      <p:ext uri="{BB962C8B-B14F-4D97-AF65-F5344CB8AC3E}">
        <p14:creationId xmlns:p14="http://schemas.microsoft.com/office/powerpoint/2010/main" val="1679491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Designing interactive systems is concerned with many different types of products. </a:t>
            </a:r>
          </a:p>
          <a:p>
            <a:pPr marL="171450" indent="-171450">
              <a:lnSpc>
                <a:spcPct val="120000"/>
              </a:lnSpc>
              <a:buFont typeface="Arial" panose="020B0604020202020204" pitchFamily="34" charset="0"/>
              <a:buChar char="•"/>
            </a:pPr>
            <a:r>
              <a:rPr lang="en-US" sz="1000" dirty="0" smtClean="0">
                <a:cs typeface="Times New Roman" pitchFamily="18" charset="0"/>
              </a:rPr>
              <a:t>It is about designing Programs, websites, games, interactive products such as MP3 players, digital cameras and applications for personal digital assistants (PDAs) and tablets.</a:t>
            </a:r>
          </a:p>
          <a:p>
            <a:pPr marL="171450" indent="-171450">
              <a:lnSpc>
                <a:spcPct val="120000"/>
              </a:lnSpc>
              <a:buFont typeface="Arial" panose="020B0604020202020204" pitchFamily="34" charset="0"/>
              <a:buChar char="•"/>
            </a:pPr>
            <a:r>
              <a:rPr lang="en-US" sz="1000" dirty="0" smtClean="0">
                <a:cs typeface="Times New Roman" pitchFamily="18" charset="0"/>
              </a:rPr>
              <a:t>It is about designing whole environments where these devices communicate with one another and through which people interact with one another. </a:t>
            </a:r>
          </a:p>
          <a:p>
            <a:pPr marL="171450" indent="-171450">
              <a:lnSpc>
                <a:spcPct val="120000"/>
              </a:lnSpc>
              <a:buFont typeface="Arial" panose="020B0604020202020204" pitchFamily="34" charset="0"/>
              <a:buChar char="•"/>
            </a:pPr>
            <a:r>
              <a:rPr lang="en-US" sz="1000" dirty="0" smtClean="0">
                <a:cs typeface="Times New Roman" pitchFamily="18" charset="0"/>
              </a:rPr>
              <a:t>It is about designing interactive systems, products and services for the home, for work, or to support communities.</a:t>
            </a:r>
          </a:p>
          <a:p>
            <a:pPr marL="0" indent="0">
              <a:lnSpc>
                <a:spcPct val="120000"/>
              </a:lnSpc>
              <a:buFont typeface="Arial" panose="020B0604020202020204" pitchFamily="34" charset="0"/>
              <a:buNone/>
            </a:pPr>
            <a:r>
              <a:rPr lang="en-US" sz="1000" dirty="0" smtClean="0">
                <a:cs typeface="Times New Roman" pitchFamily="18" charset="0"/>
              </a:rPr>
              <a:t>EXERCISE:</a:t>
            </a:r>
            <a:r>
              <a:rPr lang="en-US" sz="1000" baseline="0" dirty="0" smtClean="0">
                <a:cs typeface="Times New Roman" pitchFamily="18" charset="0"/>
              </a:rPr>
              <a:t>  What are the similarities and differences between a PDA and a Tablet?</a:t>
            </a:r>
            <a:endParaRPr lang="en-US" sz="1000" dirty="0" smtClean="0">
              <a:cs typeface="Times New Roman" pitchFamily="18" charset="0"/>
            </a:endParaRP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11</a:t>
            </a:fld>
            <a:endParaRPr lang="en-NZ"/>
          </a:p>
        </p:txBody>
      </p:sp>
    </p:spTree>
    <p:extLst>
      <p:ext uri="{BB962C8B-B14F-4D97-AF65-F5344CB8AC3E}">
        <p14:creationId xmlns:p14="http://schemas.microsoft.com/office/powerpoint/2010/main" val="312470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In 2007 Apple change the face of mobile technologies when they introduced</a:t>
            </a:r>
            <a:r>
              <a:rPr lang="en-US" sz="1000" baseline="0" dirty="0" smtClean="0">
                <a:latin typeface="+mn-lt"/>
                <a:cs typeface="Times New Roman" pitchFamily="18" charset="0"/>
              </a:rPr>
              <a:t> the iPhone.</a:t>
            </a:r>
          </a:p>
          <a:p>
            <a:pPr marL="171450" indent="-171450" eaLnBrk="1" hangingPunct="1">
              <a:lnSpc>
                <a:spcPct val="120000"/>
              </a:lnSpc>
              <a:buFont typeface="Arial" panose="020B0604020202020204" pitchFamily="34" charset="0"/>
              <a:buChar char="•"/>
            </a:pPr>
            <a:r>
              <a:rPr lang="en-US" sz="1000" baseline="0" dirty="0" smtClean="0">
                <a:latin typeface="+mn-lt"/>
                <a:cs typeface="Times New Roman" pitchFamily="18" charset="0"/>
              </a:rPr>
              <a:t>The iPhone had carefully crafted, purpose-designed interface to make use of the finger as the input device, with a revolutionary touch-sensitive screen that allowed for multi-touch input.</a:t>
            </a:r>
            <a:endParaRPr lang="en-US" sz="1000" dirty="0" smtClean="0">
              <a:latin typeface="+mn-lt"/>
              <a:cs typeface="Times New Roman" pitchFamily="18" charset="0"/>
            </a:endParaRP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The iPhone also included sensors that could register how the phone was being held and whether it was vertical, horizontal or sloping. </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For example the display would automatically adjust from portrait style to landscape. </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In 2008 the ‘app store’ was launched turning the iPhone into an open platform for developers to design and produce their own software. </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Combined with the iTunes delivery service, this turned the iPhone into a versatile, multimedia device with literally thousands of applications from sophisticated games to trivial pieces of entertainment to useful information applications.</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This created new experiences and new services for a new set of customers.</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Most recently</a:t>
            </a:r>
            <a:r>
              <a:rPr lang="en-US" sz="1000" baseline="0" dirty="0" smtClean="0">
                <a:latin typeface="+mn-lt"/>
                <a:cs typeface="Times New Roman" pitchFamily="18" charset="0"/>
              </a:rPr>
              <a:t> IPhone has introduced a speech recognition system called Siri that allows people to call or text their friends, or search the web just by speaking into the phone.</a:t>
            </a:r>
            <a:endParaRPr lang="en-US" sz="1000" dirty="0" smtClean="0">
              <a:latin typeface="+mn-lt"/>
              <a:cs typeface="Times New Roman" pitchFamily="18" charset="0"/>
            </a:endParaRP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12</a:t>
            </a:fld>
            <a:endParaRPr lang="en-NZ"/>
          </a:p>
        </p:txBody>
      </p:sp>
    </p:spTree>
    <p:extLst>
      <p:ext uri="{BB962C8B-B14F-4D97-AF65-F5344CB8AC3E}">
        <p14:creationId xmlns:p14="http://schemas.microsoft.com/office/powerpoint/2010/main" val="2247992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Design – what is design and how should you do it?</a:t>
            </a:r>
          </a:p>
          <a:p>
            <a:pPr marL="171450" indent="-171450">
              <a:lnSpc>
                <a:spcPct val="120000"/>
              </a:lnSpc>
              <a:buFont typeface="Arial" panose="020B0604020202020204" pitchFamily="34" charset="0"/>
              <a:buChar char="•"/>
            </a:pPr>
            <a:r>
              <a:rPr lang="en-US" sz="1000" dirty="0" smtClean="0">
                <a:cs typeface="Times New Roman" pitchFamily="18" charset="0"/>
              </a:rPr>
              <a:t>Technologies – the interactive systems, products, devices and components themselves</a:t>
            </a:r>
          </a:p>
          <a:p>
            <a:pPr marL="171450" indent="-171450">
              <a:lnSpc>
                <a:spcPct val="120000"/>
              </a:lnSpc>
              <a:buFont typeface="Arial" panose="020B0604020202020204" pitchFamily="34" charset="0"/>
              <a:buChar char="•"/>
            </a:pPr>
            <a:r>
              <a:rPr lang="en-US" sz="1000" dirty="0" smtClean="0">
                <a:cs typeface="Times New Roman" pitchFamily="18" charset="0"/>
              </a:rPr>
              <a:t>People – who will use the systems and whose lives we would like to make better through our designs</a:t>
            </a:r>
          </a:p>
          <a:p>
            <a:pPr marL="171450" indent="-171450">
              <a:lnSpc>
                <a:spcPct val="120000"/>
              </a:lnSpc>
              <a:buFont typeface="Arial" panose="020B0604020202020204" pitchFamily="34" charset="0"/>
              <a:buChar char="•"/>
            </a:pPr>
            <a:r>
              <a:rPr lang="en-US" sz="1000" dirty="0" smtClean="0">
                <a:cs typeface="Times New Roman" pitchFamily="18" charset="0"/>
              </a:rPr>
              <a:t>Activities and contexts – what people want to do and the contexts within which those activities take place.</a:t>
            </a:r>
            <a:endParaRPr lang="en-US" sz="1000" baseline="-25000" dirty="0" smtClean="0">
              <a:cs typeface="Times New Roman" pitchFamily="18" charset="0"/>
            </a:endParaRP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13</a:t>
            </a:fld>
            <a:endParaRPr lang="en-NZ"/>
          </a:p>
        </p:txBody>
      </p:sp>
    </p:spTree>
    <p:extLst>
      <p:ext uri="{BB962C8B-B14F-4D97-AF65-F5344CB8AC3E}">
        <p14:creationId xmlns:p14="http://schemas.microsoft.com/office/powerpoint/2010/main" val="3224095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It’s where you stand with a foot in two worlds – the world of technology and the world of people and human purposes – and you try to bring the two together’. </a:t>
            </a:r>
            <a:br>
              <a:rPr lang="en-US" sz="1000" dirty="0" smtClean="0">
                <a:cs typeface="Times New Roman" pitchFamily="18" charset="0"/>
              </a:rPr>
            </a:br>
            <a:r>
              <a:rPr lang="en-US" sz="1000" dirty="0" smtClean="0">
                <a:cs typeface="Times New Roman" pitchFamily="18" charset="0"/>
              </a:rPr>
              <a:t>Mitch </a:t>
            </a:r>
            <a:r>
              <a:rPr lang="en-US" sz="1000" dirty="0" err="1" smtClean="0">
                <a:cs typeface="Times New Roman" pitchFamily="18" charset="0"/>
              </a:rPr>
              <a:t>Kapor</a:t>
            </a:r>
            <a:r>
              <a:rPr lang="en-US" sz="1000" dirty="0" smtClean="0">
                <a:cs typeface="Times New Roman" pitchFamily="18" charset="0"/>
              </a:rPr>
              <a:t> in </a:t>
            </a:r>
            <a:r>
              <a:rPr lang="en-US" sz="1000" dirty="0" err="1" smtClean="0">
                <a:cs typeface="Times New Roman" pitchFamily="18" charset="0"/>
              </a:rPr>
              <a:t>Winograd</a:t>
            </a:r>
            <a:r>
              <a:rPr lang="en-US" sz="1000" dirty="0" smtClean="0">
                <a:cs typeface="Times New Roman" pitchFamily="18" charset="0"/>
              </a:rPr>
              <a:t> (1996), p. 1</a:t>
            </a:r>
          </a:p>
          <a:p>
            <a:pPr marL="171450" indent="-171450">
              <a:lnSpc>
                <a:spcPct val="120000"/>
              </a:lnSpc>
              <a:buFont typeface="Arial" panose="020B0604020202020204" pitchFamily="34" charset="0"/>
              <a:buChar char="•"/>
            </a:pPr>
            <a:endParaRPr lang="en-US" sz="1000" dirty="0" smtClean="0">
              <a:cs typeface="Times New Roman" pitchFamily="18" charset="0"/>
            </a:endParaRPr>
          </a:p>
          <a:p>
            <a:pPr marL="171450" indent="-171450">
              <a:lnSpc>
                <a:spcPct val="120000"/>
              </a:lnSpc>
              <a:buFont typeface="Arial" panose="020B0604020202020204" pitchFamily="34" charset="0"/>
              <a:buChar char="•"/>
            </a:pPr>
            <a:r>
              <a:rPr lang="en-US" sz="1000" dirty="0" smtClean="0">
                <a:cs typeface="Times New Roman" pitchFamily="18" charset="0"/>
              </a:rPr>
              <a:t>The term ‘design’ refers both to the creative process of specifying something new and to the representations that are produced during the process.</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14</a:t>
            </a:fld>
            <a:endParaRPr lang="en-NZ"/>
          </a:p>
        </p:txBody>
      </p:sp>
    </p:spTree>
    <p:extLst>
      <p:ext uri="{BB962C8B-B14F-4D97-AF65-F5344CB8AC3E}">
        <p14:creationId xmlns:p14="http://schemas.microsoft.com/office/powerpoint/2010/main" val="3964473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So, for example, to design a website a designer will produce and evaluate various designs such as a design of </a:t>
            </a:r>
          </a:p>
          <a:p>
            <a:pPr marL="628650" lvl="1" indent="-171450">
              <a:lnSpc>
                <a:spcPct val="120000"/>
              </a:lnSpc>
              <a:buFont typeface="Arial" panose="020B0604020202020204" pitchFamily="34" charset="0"/>
              <a:buChar char="•"/>
            </a:pPr>
            <a:r>
              <a:rPr lang="en-US" sz="1000" dirty="0" smtClean="0">
                <a:cs typeface="Times New Roman" pitchFamily="18" charset="0"/>
              </a:rPr>
              <a:t>the page layout, </a:t>
            </a:r>
          </a:p>
          <a:p>
            <a:pPr marL="628650" lvl="1" indent="-171450">
              <a:lnSpc>
                <a:spcPct val="120000"/>
              </a:lnSpc>
              <a:buFont typeface="Arial" panose="020B0604020202020204" pitchFamily="34" charset="0"/>
              <a:buChar char="•"/>
            </a:pPr>
            <a:r>
              <a:rPr lang="en-US" sz="1000" dirty="0" smtClean="0">
                <a:cs typeface="Times New Roman" pitchFamily="18" charset="0"/>
              </a:rPr>
              <a:t>a design of the </a:t>
            </a:r>
            <a:r>
              <a:rPr lang="en-US" sz="1000" dirty="0" err="1" smtClean="0">
                <a:cs typeface="Times New Roman" pitchFamily="18" charset="0"/>
              </a:rPr>
              <a:t>colour</a:t>
            </a:r>
            <a:r>
              <a:rPr lang="en-US" sz="1000" dirty="0" smtClean="0">
                <a:cs typeface="Times New Roman" pitchFamily="18" charset="0"/>
              </a:rPr>
              <a:t> scheme, </a:t>
            </a:r>
          </a:p>
          <a:p>
            <a:pPr marL="628650" lvl="1" indent="-171450">
              <a:lnSpc>
                <a:spcPct val="120000"/>
              </a:lnSpc>
              <a:buFont typeface="Arial" panose="020B0604020202020204" pitchFamily="34" charset="0"/>
              <a:buChar char="•"/>
            </a:pPr>
            <a:r>
              <a:rPr lang="en-US" sz="1000" dirty="0" smtClean="0">
                <a:cs typeface="Times New Roman" pitchFamily="18" charset="0"/>
              </a:rPr>
              <a:t>a design for the graphics </a:t>
            </a:r>
          </a:p>
          <a:p>
            <a:pPr marL="628650" lvl="1" indent="-171450">
              <a:lnSpc>
                <a:spcPct val="120000"/>
              </a:lnSpc>
              <a:buFont typeface="Arial" panose="020B0604020202020204" pitchFamily="34" charset="0"/>
              <a:buChar char="•"/>
            </a:pPr>
            <a:r>
              <a:rPr lang="en-US" sz="1000" dirty="0" smtClean="0">
                <a:cs typeface="Times New Roman" pitchFamily="18" charset="0"/>
              </a:rPr>
              <a:t>and a design of the overall structure. </a:t>
            </a:r>
          </a:p>
          <a:p>
            <a:pPr marL="171450" indent="-171450">
              <a:lnSpc>
                <a:spcPct val="120000"/>
              </a:lnSpc>
              <a:buFont typeface="Arial" panose="020B0604020202020204" pitchFamily="34" charset="0"/>
              <a:buChar char="•"/>
            </a:pPr>
            <a:endParaRPr lang="en-US" sz="1000" dirty="0" smtClean="0">
              <a:cs typeface="Times New Roman" pitchFamily="18" charset="0"/>
            </a:endParaRPr>
          </a:p>
          <a:p>
            <a:pPr marL="171450" indent="-171450">
              <a:lnSpc>
                <a:spcPct val="120000"/>
              </a:lnSpc>
              <a:buFont typeface="Arial" panose="020B0604020202020204" pitchFamily="34" charset="0"/>
              <a:buChar char="•"/>
            </a:pPr>
            <a:r>
              <a:rPr lang="en-US" sz="1000" dirty="0" smtClean="0">
                <a:cs typeface="Times New Roman" pitchFamily="18" charset="0"/>
              </a:rPr>
              <a:t>Design is rarely a straightforward process and typically involves much iteration and exploration of both requirements (what the system is meant to do and the qualities it should have) and design solutions.</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15</a:t>
            </a:fld>
            <a:endParaRPr lang="en-NZ"/>
          </a:p>
        </p:txBody>
      </p:sp>
    </p:spTree>
    <p:extLst>
      <p:ext uri="{BB962C8B-B14F-4D97-AF65-F5344CB8AC3E}">
        <p14:creationId xmlns:p14="http://schemas.microsoft.com/office/powerpoint/2010/main" val="335641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0000"/>
              </a:lnSpc>
              <a:buFont typeface="Arial" panose="020B0604020202020204" pitchFamily="34" charset="0"/>
              <a:buChar char="•"/>
            </a:pPr>
            <a:r>
              <a:rPr lang="en-US" sz="1000" dirty="0" smtClean="0">
                <a:cs typeface="Times New Roman" pitchFamily="18" charset="0"/>
              </a:rPr>
              <a:t>The interface to an interactive system is all those parts of the system with which people come into contact with; physically, perceptually and conceptually.</a:t>
            </a:r>
          </a:p>
          <a:p>
            <a:pPr marL="171450" indent="-171450">
              <a:lnSpc>
                <a:spcPct val="100000"/>
              </a:lnSpc>
              <a:buFont typeface="Arial" panose="020B0604020202020204" pitchFamily="34" charset="0"/>
              <a:buChar char="•"/>
            </a:pPr>
            <a:r>
              <a:rPr lang="en-US" sz="1000" b="1" dirty="0" smtClean="0">
                <a:cs typeface="Times New Roman" pitchFamily="18" charset="0"/>
              </a:rPr>
              <a:t>Physically</a:t>
            </a:r>
            <a:r>
              <a:rPr lang="en-US" sz="1000" dirty="0" smtClean="0">
                <a:cs typeface="Times New Roman" pitchFamily="18" charset="0"/>
              </a:rPr>
              <a:t> we might interact with a device by pressing buttons or moving levers and the interactive device might respond by providing feedback through the pressure of the button or lever.</a:t>
            </a:r>
          </a:p>
          <a:p>
            <a:pPr marL="171450" indent="-171450">
              <a:lnSpc>
                <a:spcPct val="100000"/>
              </a:lnSpc>
              <a:buFont typeface="Arial" panose="020B0604020202020204" pitchFamily="34" charset="0"/>
              <a:buChar char="•"/>
            </a:pPr>
            <a:r>
              <a:rPr lang="en-US" sz="1000" b="1" dirty="0" smtClean="0">
                <a:cs typeface="Times New Roman" pitchFamily="18" charset="0"/>
              </a:rPr>
              <a:t>Perceptually</a:t>
            </a:r>
            <a:r>
              <a:rPr lang="en-US" sz="1000" dirty="0" smtClean="0">
                <a:cs typeface="Times New Roman" pitchFamily="18" charset="0"/>
              </a:rPr>
              <a:t> (via senses) the device might display things on a screen which we can see, or make noises which we can hear.</a:t>
            </a:r>
          </a:p>
          <a:p>
            <a:pPr marL="171450" indent="-171450">
              <a:lnSpc>
                <a:spcPct val="100000"/>
              </a:lnSpc>
              <a:buFont typeface="Arial" panose="020B0604020202020204" pitchFamily="34" charset="0"/>
              <a:buChar char="•"/>
            </a:pPr>
            <a:r>
              <a:rPr lang="en-US" sz="1000" b="1" dirty="0" smtClean="0">
                <a:cs typeface="Times New Roman" pitchFamily="18" charset="0"/>
              </a:rPr>
              <a:t>Conceptually</a:t>
            </a:r>
            <a:r>
              <a:rPr lang="en-US" sz="1000" dirty="0" smtClean="0">
                <a:cs typeface="Times New Roman" pitchFamily="18" charset="0"/>
              </a:rPr>
              <a:t> (conceived</a:t>
            </a:r>
            <a:r>
              <a:rPr lang="en-US" sz="1000" baseline="0" dirty="0" smtClean="0">
                <a:cs typeface="Times New Roman" pitchFamily="18" charset="0"/>
              </a:rPr>
              <a:t> in the mind-ability to understand a problem by identifying patterns) </a:t>
            </a:r>
            <a:r>
              <a:rPr lang="en-US" sz="1000" dirty="0" smtClean="0">
                <a:cs typeface="Times New Roman" pitchFamily="18" charset="0"/>
              </a:rPr>
              <a:t>when we interact with a device we try to work out what it does and what we should be doing. A device could provide messages and other displays which are designed to help us do this.</a:t>
            </a:r>
          </a:p>
          <a:p>
            <a:pPr marL="171450" indent="-171450">
              <a:lnSpc>
                <a:spcPct val="100000"/>
              </a:lnSpc>
              <a:buFont typeface="Arial" panose="020B0604020202020204" pitchFamily="34" charset="0"/>
              <a:buChar char="•"/>
            </a:pPr>
            <a:r>
              <a:rPr lang="en-US" sz="1000" dirty="0" smtClean="0">
                <a:cs typeface="Times New Roman" pitchFamily="18" charset="0"/>
              </a:rPr>
              <a:t>The interface needs to provide some mechanisms so that people can provide instructions and enter data into the system: ‘input’. </a:t>
            </a:r>
          </a:p>
          <a:p>
            <a:pPr marL="171450" indent="-171450">
              <a:lnSpc>
                <a:spcPct val="100000"/>
              </a:lnSpc>
              <a:buFont typeface="Arial" panose="020B0604020202020204" pitchFamily="34" charset="0"/>
              <a:buChar char="•"/>
            </a:pPr>
            <a:r>
              <a:rPr lang="en-US" sz="1000" dirty="0" smtClean="0">
                <a:cs typeface="Times New Roman" pitchFamily="18" charset="0"/>
              </a:rPr>
              <a:t>It also needs to provide some mechanisms for the system to tell people what is happening by providing feedback and mechanisms for displaying the content: ‘output’. </a:t>
            </a:r>
          </a:p>
          <a:p>
            <a:pPr marL="171450" indent="-171450">
              <a:lnSpc>
                <a:spcPct val="100000"/>
              </a:lnSpc>
              <a:buFont typeface="Arial" panose="020B0604020202020204" pitchFamily="34" charset="0"/>
              <a:buChar char="•"/>
            </a:pPr>
            <a:r>
              <a:rPr lang="en-US" sz="1000" dirty="0" smtClean="0">
                <a:cs typeface="Times New Roman" pitchFamily="18" charset="0"/>
              </a:rPr>
              <a:t>This might be in the form of information, pictures, movies, animations and so on. </a:t>
            </a:r>
          </a:p>
          <a:p>
            <a:pPr marL="0" indent="0">
              <a:lnSpc>
                <a:spcPct val="100000"/>
              </a:lnSpc>
              <a:buFont typeface="Arial" panose="020B0604020202020204" pitchFamily="34" charset="0"/>
              <a:buNone/>
            </a:pPr>
            <a:endParaRPr lang="en-NZ" sz="1000" dirty="0" smtClean="0"/>
          </a:p>
          <a:p>
            <a:pPr>
              <a:lnSpc>
                <a:spcPct val="100000"/>
              </a:lnSpc>
            </a:pPr>
            <a:r>
              <a:rPr lang="en-NZ" sz="1000" dirty="0" smtClean="0"/>
              <a:t>EXERCISE:  TAKE ONE</a:t>
            </a:r>
            <a:r>
              <a:rPr lang="en-NZ" sz="1000" baseline="0" dirty="0" smtClean="0"/>
              <a:t> OF THE INTERACTIVE SYSTEMS WE LISTED IN THE LAST CLASS (i.e. the Wii or Xbox) AND DISCUSS HOW YOU INTERACT WITH IT:  Physically, Perceptually, Conceptually</a:t>
            </a:r>
            <a:endParaRPr lang="en-NZ" sz="1000" dirty="0"/>
          </a:p>
        </p:txBody>
      </p:sp>
      <p:sp>
        <p:nvSpPr>
          <p:cNvPr id="4" name="Slide Number Placeholder 3"/>
          <p:cNvSpPr>
            <a:spLocks noGrp="1"/>
          </p:cNvSpPr>
          <p:nvPr>
            <p:ph type="sldNum" sz="quarter" idx="10"/>
          </p:nvPr>
        </p:nvSpPr>
        <p:spPr/>
        <p:txBody>
          <a:bodyPr/>
          <a:lstStyle/>
          <a:p>
            <a:fld id="{11D54A28-BC86-49A8-8E38-FA3420AF53C0}" type="slidenum">
              <a:rPr lang="en-NZ" smtClean="0"/>
              <a:t>16</a:t>
            </a:fld>
            <a:endParaRPr lang="en-NZ"/>
          </a:p>
        </p:txBody>
      </p:sp>
    </p:spTree>
    <p:extLst>
      <p:ext uri="{BB962C8B-B14F-4D97-AF65-F5344CB8AC3E}">
        <p14:creationId xmlns:p14="http://schemas.microsoft.com/office/powerpoint/2010/main" val="2108671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Designing interactive systems is not just a question of designing interfaces, however. </a:t>
            </a:r>
          </a:p>
          <a:p>
            <a:pPr marL="171450" indent="-171450">
              <a:lnSpc>
                <a:spcPct val="120000"/>
              </a:lnSpc>
              <a:buFont typeface="Arial" panose="020B0604020202020204" pitchFamily="34" charset="0"/>
              <a:buChar char="•"/>
            </a:pPr>
            <a:r>
              <a:rPr lang="en-US" sz="1000" dirty="0" smtClean="0">
                <a:cs typeface="Times New Roman" pitchFamily="18" charset="0"/>
              </a:rPr>
              <a:t>The whole human–computer interaction needs to be considered.</a:t>
            </a:r>
          </a:p>
          <a:p>
            <a:pPr marL="171450" indent="-171450">
              <a:lnSpc>
                <a:spcPct val="120000"/>
              </a:lnSpc>
              <a:buFont typeface="Arial" panose="020B0604020202020204" pitchFamily="34" charset="0"/>
              <a:buChar char="•"/>
            </a:pPr>
            <a:r>
              <a:rPr lang="en-US" sz="1000" dirty="0" smtClean="0">
                <a:cs typeface="Times New Roman" pitchFamily="18" charset="0"/>
              </a:rPr>
              <a:t>Increasingly these days, interactive systems consist of many interconnected devices, some worn by people, some embedded in the fabric of buildings, some carried.</a:t>
            </a:r>
          </a:p>
          <a:p>
            <a:pPr marL="171450" indent="-171450">
              <a:lnSpc>
                <a:spcPct val="120000"/>
              </a:lnSpc>
              <a:buFont typeface="Arial" panose="020B0604020202020204" pitchFamily="34" charset="0"/>
              <a:buChar char="•"/>
            </a:pPr>
            <a:r>
              <a:rPr lang="en-US" sz="1000" dirty="0" smtClean="0">
                <a:cs typeface="Times New Roman" pitchFamily="18" charset="0"/>
              </a:rPr>
              <a:t>Interactive systems designers are concerned with connecting people through devices and systems; they need to consider the whole environment they are creating.</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17</a:t>
            </a:fld>
            <a:endParaRPr lang="en-NZ"/>
          </a:p>
        </p:txBody>
      </p:sp>
    </p:spTree>
    <p:extLst>
      <p:ext uri="{BB962C8B-B14F-4D97-AF65-F5344CB8AC3E}">
        <p14:creationId xmlns:p14="http://schemas.microsoft.com/office/powerpoint/2010/main" val="145556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Interactive systems design is ultimately about creating interactive experiences for people. </a:t>
            </a:r>
          </a:p>
          <a:p>
            <a:pPr marL="171450" indent="-171450">
              <a:lnSpc>
                <a:spcPct val="120000"/>
              </a:lnSpc>
              <a:buFont typeface="Arial" panose="020B0604020202020204" pitchFamily="34" charset="0"/>
              <a:buChar char="•"/>
            </a:pPr>
            <a:r>
              <a:rPr lang="en-US" sz="1000" dirty="0" smtClean="0">
                <a:cs typeface="Times New Roman" pitchFamily="18" charset="0"/>
              </a:rPr>
              <a:t>Being human-</a:t>
            </a:r>
            <a:r>
              <a:rPr lang="en-US" sz="1000" dirty="0" err="1" smtClean="0">
                <a:cs typeface="Times New Roman" pitchFamily="18" charset="0"/>
              </a:rPr>
              <a:t>centred</a:t>
            </a:r>
            <a:r>
              <a:rPr lang="en-US" sz="1000" dirty="0" smtClean="0">
                <a:cs typeface="Times New Roman" pitchFamily="18" charset="0"/>
              </a:rPr>
              <a:t> is about putting people first; it is about designing interactive systems to support people and for people to enjoy. </a:t>
            </a:r>
          </a:p>
          <a:p>
            <a:pPr marL="171450" indent="-171450">
              <a:lnSpc>
                <a:spcPct val="120000"/>
              </a:lnSpc>
              <a:buFont typeface="Arial" panose="020B0604020202020204" pitchFamily="34" charset="0"/>
              <a:buChar char="•"/>
            </a:pPr>
            <a:r>
              <a:rPr lang="en-US" sz="1000" dirty="0" smtClean="0">
                <a:cs typeface="Times New Roman" pitchFamily="18" charset="0"/>
              </a:rPr>
              <a:t>Being human-</a:t>
            </a:r>
            <a:r>
              <a:rPr lang="en-US" sz="1000" dirty="0" err="1" smtClean="0">
                <a:cs typeface="Times New Roman" pitchFamily="18" charset="0"/>
              </a:rPr>
              <a:t>centred</a:t>
            </a:r>
            <a:r>
              <a:rPr lang="en-US" sz="1000" dirty="0" smtClean="0">
                <a:cs typeface="Times New Roman" pitchFamily="18" charset="0"/>
              </a:rPr>
              <a:t> is about thinking about what people want to do rather than what the technology can do</a:t>
            </a:r>
          </a:p>
          <a:p>
            <a:pPr marL="171450" indent="-171450">
              <a:lnSpc>
                <a:spcPct val="120000"/>
              </a:lnSpc>
              <a:buFont typeface="Arial" panose="020B0604020202020204" pitchFamily="34" charset="0"/>
              <a:buChar char="•"/>
            </a:pPr>
            <a:r>
              <a:rPr lang="en-US" sz="1000" dirty="0" smtClean="0">
                <a:cs typeface="Times New Roman" pitchFamily="18" charset="0"/>
              </a:rPr>
              <a:t>Designing new ways to connect people with people,</a:t>
            </a:r>
          </a:p>
          <a:p>
            <a:pPr marL="171450" indent="-171450">
              <a:lnSpc>
                <a:spcPct val="120000"/>
              </a:lnSpc>
              <a:buFont typeface="Arial" panose="020B0604020202020204" pitchFamily="34" charset="0"/>
              <a:buChar char="•"/>
            </a:pPr>
            <a:r>
              <a:rPr lang="en-US" sz="1000" dirty="0" smtClean="0">
                <a:cs typeface="Times New Roman" pitchFamily="18" charset="0"/>
              </a:rPr>
              <a:t>And</a:t>
            </a:r>
            <a:r>
              <a:rPr lang="en-US" sz="1000" baseline="0" dirty="0" smtClean="0">
                <a:cs typeface="Times New Roman" pitchFamily="18" charset="0"/>
              </a:rPr>
              <a:t> i</a:t>
            </a:r>
            <a:r>
              <a:rPr lang="en-US" sz="1000" dirty="0" smtClean="0">
                <a:cs typeface="Times New Roman" pitchFamily="18" charset="0"/>
              </a:rPr>
              <a:t>nvolving people in the design process.</a:t>
            </a:r>
          </a:p>
        </p:txBody>
      </p:sp>
      <p:sp>
        <p:nvSpPr>
          <p:cNvPr id="4" name="Slide Number Placeholder 3"/>
          <p:cNvSpPr>
            <a:spLocks noGrp="1"/>
          </p:cNvSpPr>
          <p:nvPr>
            <p:ph type="sldNum" sz="quarter" idx="10"/>
          </p:nvPr>
        </p:nvSpPr>
        <p:spPr/>
        <p:txBody>
          <a:bodyPr/>
          <a:lstStyle/>
          <a:p>
            <a:fld id="{11D54A28-BC86-49A8-8E38-FA3420AF53C0}" type="slidenum">
              <a:rPr lang="en-NZ" smtClean="0"/>
              <a:t>18</a:t>
            </a:fld>
            <a:endParaRPr lang="en-NZ"/>
          </a:p>
        </p:txBody>
      </p:sp>
    </p:spTree>
    <p:extLst>
      <p:ext uri="{BB962C8B-B14F-4D97-AF65-F5344CB8AC3E}">
        <p14:creationId xmlns:p14="http://schemas.microsoft.com/office/powerpoint/2010/main" val="2625125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People are social beings, so it is important that the approaches and techniques adopted in the </a:t>
            </a:r>
            <a:r>
              <a:rPr lang="en-US" sz="1000" u="sng" dirty="0" smtClean="0">
                <a:cs typeface="Times New Roman" pitchFamily="18" charset="0"/>
              </a:rPr>
              <a:t>social sciences </a:t>
            </a:r>
            <a:r>
              <a:rPr lang="en-US" sz="1000" dirty="0" smtClean="0">
                <a:cs typeface="Times New Roman" pitchFamily="18" charset="0"/>
              </a:rPr>
              <a:t>are used to understand people and technologies. </a:t>
            </a:r>
            <a:br>
              <a:rPr lang="en-US" sz="1000" dirty="0" smtClean="0">
                <a:cs typeface="Times New Roman" pitchFamily="18" charset="0"/>
              </a:rPr>
            </a:br>
            <a:r>
              <a:rPr lang="en-US" sz="1000" dirty="0" smtClean="0">
                <a:cs typeface="Times New Roman" pitchFamily="18" charset="0"/>
              </a:rPr>
              <a:t>Such techniques</a:t>
            </a:r>
            <a:r>
              <a:rPr lang="en-US" sz="1000" baseline="0" dirty="0" smtClean="0">
                <a:cs typeface="Times New Roman" pitchFamily="18" charset="0"/>
              </a:rPr>
              <a:t> as:</a:t>
            </a:r>
            <a:endParaRPr lang="en-US" sz="1000" dirty="0" smtClean="0">
              <a:cs typeface="Times New Roman" pitchFamily="18" charset="0"/>
            </a:endParaRPr>
          </a:p>
          <a:p>
            <a:pPr lvl="1">
              <a:lnSpc>
                <a:spcPct val="120000"/>
              </a:lnSpc>
            </a:pPr>
            <a:r>
              <a:rPr lang="en-US" b="1" dirty="0" smtClean="0">
                <a:cs typeface="Times New Roman" pitchFamily="18" charset="0"/>
              </a:rPr>
              <a:t>Sociology</a:t>
            </a:r>
            <a:r>
              <a:rPr lang="en-US" dirty="0" smtClean="0">
                <a:cs typeface="Times New Roman" pitchFamily="18" charset="0"/>
              </a:rPr>
              <a:t> </a:t>
            </a:r>
          </a:p>
          <a:p>
            <a:pPr lvl="1">
              <a:lnSpc>
                <a:spcPct val="120000"/>
              </a:lnSpc>
            </a:pPr>
            <a:r>
              <a:rPr lang="en-US" b="1" dirty="0" smtClean="0">
                <a:cs typeface="Times New Roman" pitchFamily="18" charset="0"/>
              </a:rPr>
              <a:t>Anthropology</a:t>
            </a:r>
            <a:r>
              <a:rPr lang="en-US" dirty="0" smtClean="0">
                <a:cs typeface="Times New Roman" pitchFamily="18" charset="0"/>
              </a:rPr>
              <a:t> </a:t>
            </a:r>
          </a:p>
          <a:p>
            <a:pPr lvl="1">
              <a:lnSpc>
                <a:spcPct val="120000"/>
              </a:lnSpc>
            </a:pPr>
            <a:r>
              <a:rPr lang="en-US" b="1" dirty="0" smtClean="0">
                <a:cs typeface="Times New Roman" pitchFamily="18" charset="0"/>
              </a:rPr>
              <a:t>Cultural studies</a:t>
            </a:r>
          </a:p>
          <a:p>
            <a:pPr lvl="1">
              <a:lnSpc>
                <a:spcPct val="120000"/>
              </a:lnSpc>
            </a:pPr>
            <a:r>
              <a:rPr lang="en-US" b="1" dirty="0" smtClean="0">
                <a:cs typeface="Times New Roman" pitchFamily="18" charset="0"/>
              </a:rPr>
              <a:t>Psychology</a:t>
            </a:r>
            <a:r>
              <a:rPr lang="en-US" dirty="0" smtClean="0">
                <a:cs typeface="Times New Roman" pitchFamily="18" charset="0"/>
              </a:rPr>
              <a:t> </a:t>
            </a:r>
          </a:p>
          <a:p>
            <a:pPr lvl="1">
              <a:lnSpc>
                <a:spcPct val="120000"/>
              </a:lnSpc>
            </a:pPr>
            <a:r>
              <a:rPr lang="en-US" b="1" dirty="0" smtClean="0">
                <a:cs typeface="Times New Roman" pitchFamily="18" charset="0"/>
              </a:rPr>
              <a:t>Ergonomics</a:t>
            </a:r>
            <a:r>
              <a:rPr lang="en-US" dirty="0" smtClean="0">
                <a:cs typeface="Times New Roman" pitchFamily="18" charset="0"/>
              </a:rPr>
              <a:t> </a:t>
            </a:r>
            <a:endParaRPr lang="en-US" sz="1000" dirty="0" smtClean="0">
              <a:cs typeface="Times New Roman" pitchFamily="18" charset="0"/>
            </a:endParaRPr>
          </a:p>
          <a:p>
            <a:pPr marL="171450" indent="-171450">
              <a:lnSpc>
                <a:spcPct val="120000"/>
              </a:lnSpc>
              <a:buFont typeface="Arial" panose="020B0604020202020204" pitchFamily="34" charset="0"/>
              <a:buChar char="•"/>
            </a:pPr>
            <a:r>
              <a:rPr lang="en-US" sz="1000" dirty="0" smtClean="0">
                <a:cs typeface="Times New Roman" pitchFamily="18" charset="0"/>
              </a:rPr>
              <a:t>In designing interactive systems, the designer will borrow much from each of these disciplines, including methods to help understand and design for people.</a:t>
            </a:r>
          </a:p>
        </p:txBody>
      </p:sp>
      <p:sp>
        <p:nvSpPr>
          <p:cNvPr id="4" name="Slide Number Placeholder 3"/>
          <p:cNvSpPr>
            <a:spLocks noGrp="1"/>
          </p:cNvSpPr>
          <p:nvPr>
            <p:ph type="sldNum" sz="quarter" idx="10"/>
          </p:nvPr>
        </p:nvSpPr>
        <p:spPr/>
        <p:txBody>
          <a:bodyPr/>
          <a:lstStyle/>
          <a:p>
            <a:fld id="{11D54A28-BC86-49A8-8E38-FA3420AF53C0}" type="slidenum">
              <a:rPr lang="en-NZ" smtClean="0"/>
              <a:t>19</a:t>
            </a:fld>
            <a:endParaRPr lang="en-NZ"/>
          </a:p>
        </p:txBody>
      </p:sp>
    </p:spTree>
    <p:extLst>
      <p:ext uri="{BB962C8B-B14F-4D97-AF65-F5344CB8AC3E}">
        <p14:creationId xmlns:p14="http://schemas.microsoft.com/office/powerpoint/2010/main" val="2729322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000" dirty="0" smtClean="0"/>
              <a:t>FYI</a:t>
            </a:r>
          </a:p>
          <a:p>
            <a:pPr marL="628650" lvl="1" indent="-171450">
              <a:lnSpc>
                <a:spcPct val="120000"/>
              </a:lnSpc>
              <a:buFont typeface="Arial" panose="020B0604020202020204" pitchFamily="34" charset="0"/>
              <a:buChar char="•"/>
            </a:pPr>
            <a:r>
              <a:rPr lang="en-US" sz="1000" b="1" dirty="0" smtClean="0">
                <a:cs typeface="Times New Roman" pitchFamily="18" charset="0"/>
              </a:rPr>
              <a:t>Sociology</a:t>
            </a:r>
            <a:r>
              <a:rPr lang="en-US" sz="1000" dirty="0" smtClean="0">
                <a:cs typeface="Times New Roman" pitchFamily="18" charset="0"/>
              </a:rPr>
              <a:t> is the study of the relationships between people in society, the social, political and other groups that they participate in, and the settings in which such relationships take place. </a:t>
            </a:r>
          </a:p>
          <a:p>
            <a:pPr marL="628650" lvl="1" indent="-171450">
              <a:lnSpc>
                <a:spcPct val="120000"/>
              </a:lnSpc>
              <a:buFont typeface="Arial" panose="020B0604020202020204" pitchFamily="34" charset="0"/>
              <a:buChar char="•"/>
            </a:pPr>
            <a:r>
              <a:rPr lang="en-US" sz="1000" b="1" dirty="0" smtClean="0">
                <a:cs typeface="Times New Roman" pitchFamily="18" charset="0"/>
              </a:rPr>
              <a:t>Anthropology</a:t>
            </a:r>
            <a:r>
              <a:rPr lang="en-US" sz="1000" dirty="0" smtClean="0">
                <a:cs typeface="Times New Roman" pitchFamily="18" charset="0"/>
              </a:rPr>
              <a:t> is similar but focuses also on the study of culture, biology and language and on how these have evolved and changed over time. </a:t>
            </a:r>
          </a:p>
          <a:p>
            <a:pPr marL="628650" lvl="1" indent="-171450">
              <a:lnSpc>
                <a:spcPct val="120000"/>
              </a:lnSpc>
              <a:buFont typeface="Arial" panose="020B0604020202020204" pitchFamily="34" charset="0"/>
              <a:buChar char="•"/>
            </a:pPr>
            <a:r>
              <a:rPr lang="en-US" sz="1000" dirty="0" smtClean="0">
                <a:cs typeface="Times New Roman" pitchFamily="18" charset="0"/>
              </a:rPr>
              <a:t>Also related is </a:t>
            </a:r>
            <a:r>
              <a:rPr lang="en-US" sz="1000" b="1" dirty="0" smtClean="0">
                <a:cs typeface="Times New Roman" pitchFamily="18" charset="0"/>
              </a:rPr>
              <a:t>cultural studies</a:t>
            </a:r>
            <a:r>
              <a:rPr lang="en-US" sz="1000" dirty="0" smtClean="0">
                <a:cs typeface="Times New Roman" pitchFamily="18" charset="0"/>
              </a:rPr>
              <a:t>, which looks at people and their relationship with cultural issues such as identity, but also much more prosaic cultural activities such as shopping, playing computer games or watching TV.</a:t>
            </a:r>
          </a:p>
          <a:p>
            <a:pPr marL="628650" lvl="1" indent="-171450">
              <a:lnSpc>
                <a:spcPct val="120000"/>
              </a:lnSpc>
              <a:buFont typeface="Arial" panose="020B0604020202020204" pitchFamily="34" charset="0"/>
              <a:buChar char="•"/>
            </a:pPr>
            <a:r>
              <a:rPr lang="en-US" sz="1000" b="1" dirty="0" smtClean="0">
                <a:cs typeface="Times New Roman" pitchFamily="18" charset="0"/>
              </a:rPr>
              <a:t>Psychology</a:t>
            </a:r>
            <a:r>
              <a:rPr lang="en-US" sz="1000" dirty="0" smtClean="0">
                <a:cs typeface="Times New Roman" pitchFamily="18" charset="0"/>
              </a:rPr>
              <a:t> is the study of how people think, feel and act. In particular, cognitive psychology seeks to understand and describe how the brain functions, how language works and how we solve problems. </a:t>
            </a:r>
          </a:p>
          <a:p>
            <a:pPr marL="628650" lvl="1" indent="-171450">
              <a:lnSpc>
                <a:spcPct val="120000"/>
              </a:lnSpc>
              <a:buFont typeface="Arial" panose="020B0604020202020204" pitchFamily="34" charset="0"/>
              <a:buChar char="•"/>
            </a:pPr>
            <a:r>
              <a:rPr lang="en-US" sz="1000" b="1" dirty="0" smtClean="0">
                <a:cs typeface="Times New Roman" pitchFamily="18" charset="0"/>
              </a:rPr>
              <a:t>Ergonomics</a:t>
            </a:r>
            <a:r>
              <a:rPr lang="en-US" sz="1000" dirty="0" smtClean="0">
                <a:cs typeface="Times New Roman" pitchFamily="18" charset="0"/>
              </a:rPr>
              <a:t> is the study of the fit between people and machines. </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20</a:t>
            </a:fld>
            <a:endParaRPr lang="en-NZ"/>
          </a:p>
        </p:txBody>
      </p:sp>
    </p:spTree>
    <p:extLst>
      <p:ext uri="{BB962C8B-B14F-4D97-AF65-F5344CB8AC3E}">
        <p14:creationId xmlns:p14="http://schemas.microsoft.com/office/powerpoint/2010/main" val="391546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1D54A28-BC86-49A8-8E38-FA3420AF53C0}" type="slidenum">
              <a:rPr lang="en-NZ" smtClean="0"/>
              <a:t>3</a:t>
            </a:fld>
            <a:endParaRPr lang="en-NZ"/>
          </a:p>
        </p:txBody>
      </p:sp>
    </p:spTree>
    <p:extLst>
      <p:ext uri="{BB962C8B-B14F-4D97-AF65-F5344CB8AC3E}">
        <p14:creationId xmlns:p14="http://schemas.microsoft.com/office/powerpoint/2010/main" val="2470316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The technologies that interactive systems designers need to know about include both software and hardware. </a:t>
            </a:r>
          </a:p>
          <a:p>
            <a:pPr marL="171450" indent="-171450">
              <a:lnSpc>
                <a:spcPct val="120000"/>
              </a:lnSpc>
              <a:buFont typeface="Arial" panose="020B0604020202020204" pitchFamily="34" charset="0"/>
              <a:buChar char="•"/>
            </a:pPr>
            <a:r>
              <a:rPr lang="en-US" sz="1000" dirty="0" smtClean="0">
                <a:cs typeface="Times New Roman" pitchFamily="18" charset="0"/>
              </a:rPr>
              <a:t>Software engineering has developed methods for making computer programs. </a:t>
            </a:r>
            <a:r>
              <a:rPr lang="en-US" sz="1000" baseline="0" dirty="0" smtClean="0">
                <a:cs typeface="Times New Roman" pitchFamily="18" charset="0"/>
              </a:rPr>
              <a:t> </a:t>
            </a:r>
            <a:r>
              <a:rPr lang="en-US" sz="1000" dirty="0" smtClean="0">
                <a:cs typeface="Times New Roman" pitchFamily="18" charset="0"/>
              </a:rPr>
              <a:t>Programming languages are used to issue instructions to any programmable device such as a phone, computer, robot dog etc.</a:t>
            </a:r>
          </a:p>
          <a:p>
            <a:pPr marL="171450" indent="-171450">
              <a:lnSpc>
                <a:spcPct val="120000"/>
              </a:lnSpc>
              <a:buFont typeface="Arial" panose="020B0604020202020204" pitchFamily="34" charset="0"/>
              <a:buChar char="•"/>
            </a:pPr>
            <a:r>
              <a:rPr lang="en-US" sz="1000" dirty="0" smtClean="0">
                <a:cs typeface="Times New Roman" pitchFamily="18" charset="0"/>
              </a:rPr>
              <a:t>Designers need to be aware of hardware for sensing different types of data (sensors) and for bringing about some change (actuators, or effectors). </a:t>
            </a:r>
          </a:p>
          <a:p>
            <a:pPr marL="171450" indent="-171450">
              <a:lnSpc>
                <a:spcPct val="120000"/>
              </a:lnSpc>
              <a:buFont typeface="Arial" panose="020B0604020202020204" pitchFamily="34" charset="0"/>
              <a:buChar char="•"/>
            </a:pPr>
            <a:r>
              <a:rPr lang="en-US" sz="1000" dirty="0" smtClean="0">
                <a:cs typeface="Times New Roman" pitchFamily="18" charset="0"/>
              </a:rPr>
              <a:t>Communication between devices uses various communication ‘protocols’. </a:t>
            </a:r>
          </a:p>
          <a:p>
            <a:pPr marL="171450" indent="-171450">
              <a:lnSpc>
                <a:spcPct val="120000"/>
              </a:lnSpc>
              <a:buFont typeface="Arial" panose="020B0604020202020204" pitchFamily="34" charset="0"/>
              <a:buChar char="•"/>
            </a:pPr>
            <a:r>
              <a:rPr lang="en-US" sz="1000" dirty="0" smtClean="0">
                <a:cs typeface="Times New Roman" pitchFamily="18" charset="0"/>
              </a:rPr>
              <a:t>Designers need to know how different devices can communicate.</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21</a:t>
            </a:fld>
            <a:endParaRPr lang="en-NZ"/>
          </a:p>
        </p:txBody>
      </p:sp>
    </p:spTree>
    <p:extLst>
      <p:ext uri="{BB962C8B-B14F-4D97-AF65-F5344CB8AC3E}">
        <p14:creationId xmlns:p14="http://schemas.microsoft.com/office/powerpoint/2010/main" val="478520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latin typeface="+mn-lt"/>
                <a:cs typeface="Times New Roman" pitchFamily="18" charset="0"/>
              </a:rPr>
              <a:t>Being human-</a:t>
            </a:r>
            <a:r>
              <a:rPr lang="en-US" sz="1000" dirty="0" err="1" smtClean="0">
                <a:latin typeface="+mn-lt"/>
                <a:cs typeface="Times New Roman" pitchFamily="18" charset="0"/>
              </a:rPr>
              <a:t>centred</a:t>
            </a:r>
            <a:r>
              <a:rPr lang="en-US" sz="1000" dirty="0" smtClean="0">
                <a:latin typeface="+mn-lt"/>
                <a:cs typeface="Times New Roman" pitchFamily="18" charset="0"/>
              </a:rPr>
              <a:t> in design is expensive. It involves observing people, talking to people and trying ideas out with people, and all this takes time. </a:t>
            </a:r>
          </a:p>
          <a:p>
            <a:pPr marL="171450" indent="-171450">
              <a:lnSpc>
                <a:spcPct val="120000"/>
              </a:lnSpc>
              <a:buFont typeface="Arial" panose="020B0604020202020204" pitchFamily="34" charset="0"/>
              <a:buChar char="•"/>
            </a:pPr>
            <a:r>
              <a:rPr lang="en-US" sz="1000" dirty="0" smtClean="0">
                <a:latin typeface="+mn-lt"/>
                <a:cs typeface="Times New Roman" pitchFamily="18" charset="0"/>
              </a:rPr>
              <a:t>Being human-</a:t>
            </a:r>
            <a:r>
              <a:rPr lang="en-US" sz="1000" dirty="0" err="1" smtClean="0">
                <a:latin typeface="+mn-lt"/>
                <a:cs typeface="Times New Roman" pitchFamily="18" charset="0"/>
              </a:rPr>
              <a:t>centred</a:t>
            </a:r>
            <a:r>
              <a:rPr lang="en-US" sz="1000" dirty="0" smtClean="0">
                <a:latin typeface="+mn-lt"/>
                <a:cs typeface="Times New Roman" pitchFamily="18" charset="0"/>
              </a:rPr>
              <a:t> is an additional cost to any project, so businesses rightly ask whether taking so much time to talk to people, produce prototype designs and so on is worthwhile.?</a:t>
            </a:r>
          </a:p>
          <a:p>
            <a:pPr marL="628650" lvl="1" indent="-171450">
              <a:lnSpc>
                <a:spcPct val="120000"/>
              </a:lnSpc>
              <a:buFont typeface="Arial" panose="020B0604020202020204" pitchFamily="34" charset="0"/>
              <a:buChar char="•"/>
            </a:pPr>
            <a:r>
              <a:rPr lang="en-US" sz="1000" dirty="0" smtClean="0">
                <a:latin typeface="+mn-lt"/>
                <a:cs typeface="Times New Roman" pitchFamily="18" charset="0"/>
              </a:rPr>
              <a:t>The answer is a fundamental ‘yes’. </a:t>
            </a:r>
          </a:p>
          <a:p>
            <a:pPr marL="171450" indent="-171450">
              <a:lnSpc>
                <a:spcPct val="120000"/>
              </a:lnSpc>
              <a:buFont typeface="Arial" panose="020B0604020202020204" pitchFamily="34" charset="0"/>
              <a:buChar char="•"/>
            </a:pPr>
            <a:r>
              <a:rPr lang="en-US" sz="1000" dirty="0" smtClean="0">
                <a:latin typeface="+mn-lt"/>
                <a:cs typeface="Times New Roman" pitchFamily="18" charset="0"/>
              </a:rPr>
              <a:t>Taking a human-</a:t>
            </a:r>
            <a:r>
              <a:rPr lang="en-US" sz="1000" dirty="0" err="1" smtClean="0">
                <a:latin typeface="+mn-lt"/>
                <a:cs typeface="Times New Roman" pitchFamily="18" charset="0"/>
              </a:rPr>
              <a:t>centred</a:t>
            </a:r>
            <a:r>
              <a:rPr lang="en-US" sz="1000" dirty="0" smtClean="0">
                <a:latin typeface="+mn-lt"/>
                <a:cs typeface="Times New Roman" pitchFamily="18" charset="0"/>
              </a:rPr>
              <a:t> approach to the design of interactive systems is advantageous for a number of reasons</a:t>
            </a:r>
            <a:br>
              <a:rPr lang="en-US" sz="1000" dirty="0" smtClean="0">
                <a:latin typeface="+mn-lt"/>
                <a:cs typeface="Times New Roman" pitchFamily="18" charset="0"/>
              </a:rPr>
            </a:br>
            <a:endParaRPr lang="en-US" sz="1000" dirty="0" smtClean="0">
              <a:latin typeface="+mn-lt"/>
              <a:cs typeface="Times New Roman" pitchFamily="18" charset="0"/>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000" dirty="0" smtClean="0">
                <a:latin typeface="+mn-lt"/>
                <a:cs typeface="Times New Roman" pitchFamily="18" charset="0"/>
              </a:rPr>
              <a:t>William, Bias and Mayhew (2008) provide details of a number of case studies looking at the costs of taking a human-</a:t>
            </a:r>
            <a:r>
              <a:rPr lang="en-US" sz="1000" dirty="0" err="1" smtClean="0">
                <a:latin typeface="+mn-lt"/>
                <a:cs typeface="Times New Roman" pitchFamily="18" charset="0"/>
              </a:rPr>
              <a:t>centred</a:t>
            </a:r>
            <a:r>
              <a:rPr lang="en-US" sz="1000" dirty="0" smtClean="0">
                <a:latin typeface="+mn-lt"/>
                <a:cs typeface="Times New Roman" pitchFamily="18" charset="0"/>
              </a:rPr>
              <a:t> approach to interactive systems design and at the benefits that arise. </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Paying attention to the needs of people, to the usability of the product, results in reduced calls to customer help lines, fewer training materials, increased throughput, increased sales and so on.</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Involving people closely in the design of their systems will help to ensure acceptability. </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Systems will be more effective if they are designed from a human-</a:t>
            </a:r>
            <a:r>
              <a:rPr lang="en-US" sz="1000" dirty="0" err="1" smtClean="0">
                <a:latin typeface="+mn-lt"/>
                <a:cs typeface="Times New Roman" pitchFamily="18" charset="0"/>
              </a:rPr>
              <a:t>centred</a:t>
            </a:r>
            <a:r>
              <a:rPr lang="en-US" sz="1000" dirty="0" smtClean="0">
                <a:latin typeface="+mn-lt"/>
                <a:cs typeface="Times New Roman" pitchFamily="18" charset="0"/>
              </a:rPr>
              <a:t> perspective and people will be more productive. </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22</a:t>
            </a:fld>
            <a:endParaRPr lang="en-NZ"/>
          </a:p>
        </p:txBody>
      </p:sp>
    </p:spTree>
    <p:extLst>
      <p:ext uri="{BB962C8B-B14F-4D97-AF65-F5344CB8AC3E}">
        <p14:creationId xmlns:p14="http://schemas.microsoft.com/office/powerpoint/2010/main" val="2019878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latin typeface="+mn-lt"/>
                <a:cs typeface="Times New Roman" pitchFamily="18" charset="0"/>
              </a:rPr>
              <a:t>In the early 1980s there was an accident at a nuclear power plant in the USA at Three Mile Island that almost resulted in a ‘meltdown’. </a:t>
            </a:r>
          </a:p>
          <a:p>
            <a:pPr marL="171450" indent="-171450">
              <a:lnSpc>
                <a:spcPct val="120000"/>
              </a:lnSpc>
              <a:buFont typeface="Arial" panose="020B0604020202020204" pitchFamily="34" charset="0"/>
              <a:buChar char="•"/>
            </a:pPr>
            <a:r>
              <a:rPr lang="en-US" sz="1000" dirty="0" smtClean="0">
                <a:latin typeface="+mn-lt"/>
                <a:cs typeface="Times New Roman" pitchFamily="18" charset="0"/>
              </a:rPr>
              <a:t>Reportedly one of the problems was that the control panel indicated that a valve was closed when it was in fact open, and another indicator was obscured by a tag attached to another control</a:t>
            </a:r>
          </a:p>
          <a:p>
            <a:pPr marL="171450" indent="-171450">
              <a:lnSpc>
                <a:spcPct val="120000"/>
              </a:lnSpc>
              <a:buFont typeface="Arial" panose="020B0604020202020204" pitchFamily="34" charset="0"/>
              <a:buChar char="•"/>
            </a:pPr>
            <a:r>
              <a:rPr lang="en-US" sz="1000" dirty="0" smtClean="0">
                <a:latin typeface="+mn-lt"/>
                <a:cs typeface="Times New Roman" pitchFamily="18" charset="0"/>
              </a:rPr>
              <a:t>Two fundamental design errors – one technical and one organizational – that human-</a:t>
            </a:r>
            <a:r>
              <a:rPr lang="en-US" sz="1000" dirty="0" err="1" smtClean="0">
                <a:latin typeface="+mn-lt"/>
                <a:cs typeface="Times New Roman" pitchFamily="18" charset="0"/>
              </a:rPr>
              <a:t>centred</a:t>
            </a:r>
            <a:r>
              <a:rPr lang="en-US" sz="1000" dirty="0" smtClean="0">
                <a:latin typeface="+mn-lt"/>
                <a:cs typeface="Times New Roman" pitchFamily="18" charset="0"/>
              </a:rPr>
              <a:t> design techniques would help to avoid. </a:t>
            </a:r>
          </a:p>
          <a:p>
            <a:pPr marL="171450" indent="-171450">
              <a:lnSpc>
                <a:spcPct val="120000"/>
              </a:lnSpc>
              <a:buFont typeface="Arial" panose="020B0604020202020204" pitchFamily="34" charset="0"/>
              <a:buChar char="•"/>
            </a:pPr>
            <a:r>
              <a:rPr lang="en-US" sz="1000" dirty="0" smtClean="0">
                <a:latin typeface="+mn-lt"/>
                <a:cs typeface="Times New Roman" pitchFamily="18" charset="0"/>
              </a:rPr>
              <a:t>Other classic horror tales include a number of plane and train disasters that have been attributed to faulty displays or to operators not understanding or interpreting displays correctly. </a:t>
            </a:r>
          </a:p>
          <a:p>
            <a:pPr marL="171450" indent="-171450">
              <a:lnSpc>
                <a:spcPct val="120000"/>
              </a:lnSpc>
              <a:buFont typeface="Arial" panose="020B0604020202020204" pitchFamily="34" charset="0"/>
              <a:buChar char="•"/>
            </a:pPr>
            <a:r>
              <a:rPr lang="en-US" sz="1000" dirty="0" smtClean="0">
                <a:latin typeface="+mn-lt"/>
                <a:cs typeface="Times New Roman" pitchFamily="18" charset="0"/>
              </a:rPr>
              <a:t>Systems have to be designed for people and for contexts. </a:t>
            </a:r>
          </a:p>
          <a:p>
            <a:pPr marL="171450" indent="-171450">
              <a:lnSpc>
                <a:spcPct val="120000"/>
              </a:lnSpc>
              <a:buFont typeface="Arial" panose="020B0604020202020204" pitchFamily="34" charset="0"/>
              <a:buChar char="•"/>
            </a:pPr>
            <a:r>
              <a:rPr lang="en-US" sz="1000" dirty="0" smtClean="0">
                <a:latin typeface="+mn-lt"/>
                <a:cs typeface="Times New Roman" pitchFamily="18" charset="0"/>
              </a:rPr>
              <a:t>It is no good claiming ‘human error’ if the design was so bad in the first place that an accident was waiting to happen.</a:t>
            </a:r>
            <a:endParaRPr lang="en-NZ" sz="1000" dirty="0" smtClean="0">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000" dirty="0" smtClean="0">
                <a:latin typeface="+mn-lt"/>
              </a:rPr>
              <a:t>Designers also need to consider</a:t>
            </a:r>
            <a:r>
              <a:rPr lang="en-NZ" sz="1000" baseline="0" dirty="0" smtClean="0">
                <a:latin typeface="+mn-lt"/>
              </a:rPr>
              <a:t> Ethics - </a:t>
            </a:r>
            <a:r>
              <a:rPr lang="en-US" sz="1000" dirty="0" smtClean="0">
                <a:latin typeface="+mn-lt"/>
                <a:cs typeface="Times New Roman" pitchFamily="18" charset="0"/>
              </a:rPr>
              <a:t>People need to trust systems and be in a position to make choices about privacy and how they are represented.  Intellectual property is another aspect</a:t>
            </a:r>
            <a:endParaRPr lang="en-NZ" sz="1000" baseline="0" dirty="0" smtClean="0">
              <a:latin typeface="+mn-lt"/>
            </a:endParaRPr>
          </a:p>
          <a:p>
            <a:pPr marL="171450" indent="-171450" eaLnBrk="1" hangingPunct="1">
              <a:lnSpc>
                <a:spcPct val="120000"/>
              </a:lnSpc>
              <a:buFont typeface="Arial" panose="020B0604020202020204" pitchFamily="34" charset="0"/>
              <a:buChar char="•"/>
            </a:pPr>
            <a:r>
              <a:rPr lang="en-NZ" sz="1000" baseline="0" dirty="0" smtClean="0">
                <a:latin typeface="+mn-lt"/>
              </a:rPr>
              <a:t>and Sustainability - </a:t>
            </a:r>
            <a:r>
              <a:rPr lang="en-US" sz="1000" dirty="0" smtClean="0">
                <a:latin typeface="+mn-lt"/>
                <a:cs typeface="Times New Roman" pitchFamily="18" charset="0"/>
              </a:rPr>
              <a:t>Interactive systems have a big impact on the world, and designers should approach interaction design from the perspective of what is sustainable. </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Millions of mobile phones and other devices are thrown away each year and they contain metals that are potentially dangerous to the environment. </a:t>
            </a:r>
          </a:p>
          <a:p>
            <a:pPr marL="171450" indent="-171450" eaLnBrk="1" hangingPunct="1">
              <a:lnSpc>
                <a:spcPct val="120000"/>
              </a:lnSpc>
              <a:buFont typeface="Arial" panose="020B0604020202020204" pitchFamily="34" charset="0"/>
              <a:buChar char="•"/>
            </a:pPr>
            <a:r>
              <a:rPr lang="en-US" sz="1000" dirty="0" smtClean="0">
                <a:latin typeface="+mn-lt"/>
                <a:cs typeface="Times New Roman" pitchFamily="18" charset="0"/>
              </a:rPr>
              <a:t>Large displays and projectors gobble up power. </a:t>
            </a:r>
          </a:p>
        </p:txBody>
      </p:sp>
      <p:sp>
        <p:nvSpPr>
          <p:cNvPr id="4" name="Slide Number Placeholder 3"/>
          <p:cNvSpPr>
            <a:spLocks noGrp="1"/>
          </p:cNvSpPr>
          <p:nvPr>
            <p:ph type="sldNum" sz="quarter" idx="10"/>
          </p:nvPr>
        </p:nvSpPr>
        <p:spPr/>
        <p:txBody>
          <a:bodyPr/>
          <a:lstStyle/>
          <a:p>
            <a:fld id="{11D54A28-BC86-49A8-8E38-FA3420AF53C0}" type="slidenum">
              <a:rPr lang="en-NZ" smtClean="0"/>
              <a:t>23</a:t>
            </a:fld>
            <a:endParaRPr lang="en-NZ"/>
          </a:p>
        </p:txBody>
      </p:sp>
    </p:spTree>
    <p:extLst>
      <p:ext uri="{BB962C8B-B14F-4D97-AF65-F5344CB8AC3E}">
        <p14:creationId xmlns:p14="http://schemas.microsoft.com/office/powerpoint/2010/main" val="2955658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sz="1000" dirty="0" smtClean="0">
                <a:cs typeface="Times New Roman" pitchFamily="18" charset="0"/>
              </a:rPr>
              <a:t>Designing interactive systems is a challenging and fascinating discipline because it draws upon and affects so many features of people’s lives. </a:t>
            </a:r>
          </a:p>
          <a:p>
            <a:pPr marL="171450" indent="-171450">
              <a:lnSpc>
                <a:spcPct val="120000"/>
              </a:lnSpc>
              <a:buFont typeface="Arial" panose="020B0604020202020204" pitchFamily="34" charset="0"/>
              <a:buChar char="•"/>
            </a:pPr>
            <a:r>
              <a:rPr lang="en-US" sz="1000" dirty="0" smtClean="0">
                <a:cs typeface="Times New Roman" pitchFamily="18" charset="0"/>
              </a:rPr>
              <a:t>Designing interactive systems is concerned with designing for people using technologies to undertake activities in contexts. </a:t>
            </a:r>
          </a:p>
          <a:p>
            <a:pPr marL="171450" indent="-171450">
              <a:lnSpc>
                <a:spcPct val="120000"/>
              </a:lnSpc>
              <a:buFont typeface="Arial" panose="020B0604020202020204" pitchFamily="34" charset="0"/>
              <a:buChar char="•"/>
            </a:pPr>
            <a:r>
              <a:rPr lang="en-US" sz="1000" dirty="0" smtClean="0">
                <a:cs typeface="Times New Roman" pitchFamily="18" charset="0"/>
              </a:rPr>
              <a:t>Designing interactive systems needs to be human-</a:t>
            </a:r>
            <a:r>
              <a:rPr lang="en-US" sz="1000" dirty="0" err="1" smtClean="0">
                <a:cs typeface="Times New Roman" pitchFamily="18" charset="0"/>
              </a:rPr>
              <a:t>centred</a:t>
            </a:r>
            <a:r>
              <a:rPr lang="en-US" sz="1000" dirty="0" smtClean="0">
                <a:cs typeface="Times New Roman" pitchFamily="18" charset="0"/>
              </a:rPr>
              <a:t>.</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24</a:t>
            </a:fld>
            <a:endParaRPr lang="en-NZ"/>
          </a:p>
        </p:txBody>
      </p:sp>
    </p:spTree>
    <p:extLst>
      <p:ext uri="{BB962C8B-B14F-4D97-AF65-F5344CB8AC3E}">
        <p14:creationId xmlns:p14="http://schemas.microsoft.com/office/powerpoint/2010/main" val="367588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000" dirty="0" err="1" smtClean="0"/>
              <a:t>Webopedia</a:t>
            </a:r>
            <a:r>
              <a:rPr lang="en-NZ" sz="1000" dirty="0" smtClean="0"/>
              <a:t>:</a:t>
            </a:r>
            <a:br>
              <a:rPr lang="en-NZ" sz="1000" dirty="0" smtClean="0"/>
            </a:br>
            <a:r>
              <a:rPr lang="en-NZ" sz="1000" dirty="0" smtClean="0"/>
              <a:t>“A user interface, such as a GUI, is how a human interacts with a computer, and HCI goes beyond designing screens and menus that are easier to use and studies the reasoning behind building specific functionality into computers and the long-term effects that systems will have on humans.”</a:t>
            </a:r>
          </a:p>
          <a:p>
            <a:r>
              <a:rPr lang="en-NZ" sz="1000" dirty="0" smtClean="0"/>
              <a:t>Wikipedia:</a:t>
            </a:r>
            <a:br>
              <a:rPr lang="en-NZ" sz="1000" dirty="0" smtClean="0"/>
            </a:br>
            <a:r>
              <a:rPr lang="en-NZ" sz="1000" dirty="0" smtClean="0"/>
              <a:t>“HCI researches the design and use of computer technology, focused on the interfaces between people (users) and computers. Researchers in the field of HCI both observe the ways in which humans interact with computers and design technologies that let humans interact with computers in novel ways.”</a:t>
            </a:r>
          </a:p>
          <a:p>
            <a:endParaRPr lang="en-NZ" sz="1000" dirty="0" smtClean="0"/>
          </a:p>
          <a:p>
            <a:pPr eaLnBrk="1" hangingPunct="1">
              <a:lnSpc>
                <a:spcPct val="120000"/>
              </a:lnSpc>
            </a:pPr>
            <a:r>
              <a:rPr lang="en-US" sz="1000" dirty="0" smtClean="0">
                <a:latin typeface="Verdana" pitchFamily="34" charset="0"/>
                <a:cs typeface="Times New Roman" pitchFamily="18" charset="0"/>
              </a:rPr>
              <a:t>The primary discipline contributing to being human-</a:t>
            </a:r>
            <a:r>
              <a:rPr lang="en-US" sz="1000" dirty="0" err="1" smtClean="0">
                <a:latin typeface="Verdana" pitchFamily="34" charset="0"/>
                <a:cs typeface="Times New Roman" pitchFamily="18" charset="0"/>
              </a:rPr>
              <a:t>centred</a:t>
            </a:r>
            <a:r>
              <a:rPr lang="en-US" sz="1000" dirty="0" smtClean="0">
                <a:latin typeface="Verdana" pitchFamily="34" charset="0"/>
                <a:cs typeface="Times New Roman" pitchFamily="18" charset="0"/>
              </a:rPr>
              <a:t> in design is human–computer interaction (HCI). </a:t>
            </a:r>
          </a:p>
          <a:p>
            <a:pPr eaLnBrk="1" hangingPunct="1">
              <a:lnSpc>
                <a:spcPct val="120000"/>
              </a:lnSpc>
            </a:pPr>
            <a:endParaRPr lang="en-US" sz="1000" dirty="0" smtClean="0">
              <a:latin typeface="Verdana" pitchFamily="34" charset="0"/>
              <a:cs typeface="Times New Roman" pitchFamily="18" charset="0"/>
            </a:endParaRPr>
          </a:p>
          <a:p>
            <a:pPr eaLnBrk="1" hangingPunct="1">
              <a:lnSpc>
                <a:spcPct val="120000"/>
              </a:lnSpc>
            </a:pPr>
            <a:r>
              <a:rPr lang="en-US" sz="1000" dirty="0" smtClean="0">
                <a:latin typeface="Verdana" pitchFamily="34" charset="0"/>
                <a:cs typeface="Times New Roman" pitchFamily="18" charset="0"/>
              </a:rPr>
              <a:t>HCI arose during the early 1980s, evolving into a subject ‘concerned with the design, evaluation, and implementation of interactive computing systems for human use and with the study of major phenomena surrounding them’</a:t>
            </a:r>
          </a:p>
          <a:p>
            <a:pPr eaLnBrk="1" hangingPunct="1">
              <a:lnSpc>
                <a:spcPct val="120000"/>
              </a:lnSpc>
            </a:pPr>
            <a:endParaRPr lang="en-US" sz="1000" dirty="0" smtClean="0">
              <a:latin typeface="Verdana" pitchFamily="34" charset="0"/>
              <a:cs typeface="Times New Roman" pitchFamily="18" charset="0"/>
            </a:endParaRPr>
          </a:p>
          <a:p>
            <a:pPr eaLnBrk="1" hangingPunct="1">
              <a:lnSpc>
                <a:spcPct val="120000"/>
              </a:lnSpc>
            </a:pPr>
            <a:r>
              <a:rPr lang="en-US" sz="1000" dirty="0" smtClean="0">
                <a:latin typeface="Verdana" pitchFamily="34" charset="0"/>
                <a:cs typeface="Times New Roman" pitchFamily="18" charset="0"/>
              </a:rPr>
              <a:t>HCI drew on cognitive psychology for its theoretical base and on software engineering for its design approach. </a:t>
            </a:r>
          </a:p>
          <a:p>
            <a:pPr eaLnBrk="1" hangingPunct="1">
              <a:lnSpc>
                <a:spcPct val="120000"/>
              </a:lnSpc>
            </a:pPr>
            <a:endParaRPr lang="en-US" sz="1000" dirty="0" smtClean="0">
              <a:latin typeface="Verdana" pitchFamily="34" charset="0"/>
              <a:cs typeface="Times New Roman"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NZ" sz="1000" b="0" dirty="0" smtClean="0"/>
              <a:t>HCI</a:t>
            </a:r>
            <a:r>
              <a:rPr lang="en-NZ" sz="1000" dirty="0" smtClean="0"/>
              <a:t> is about how to design for these experiences in a human-centred way that takes account of human abilities and preferences and ensures that systems are accessible, usable and acceptable.</a:t>
            </a:r>
          </a:p>
          <a:p>
            <a:pPr eaLnBrk="1" hangingPunct="1">
              <a:lnSpc>
                <a:spcPct val="120000"/>
              </a:lnSpc>
            </a:pPr>
            <a:endParaRPr lang="en-US" sz="1000" dirty="0" smtClean="0">
              <a:latin typeface="Verdana" pitchFamily="34" charset="0"/>
              <a:cs typeface="Times New Roman" pitchFamily="18" charset="0"/>
            </a:endParaRPr>
          </a:p>
          <a:p>
            <a:endParaRPr lang="en-NZ" sz="1000" dirty="0"/>
          </a:p>
        </p:txBody>
      </p:sp>
      <p:sp>
        <p:nvSpPr>
          <p:cNvPr id="4" name="Slide Number Placeholder 3"/>
          <p:cNvSpPr>
            <a:spLocks noGrp="1"/>
          </p:cNvSpPr>
          <p:nvPr>
            <p:ph type="sldNum" sz="quarter" idx="10"/>
          </p:nvPr>
        </p:nvSpPr>
        <p:spPr/>
        <p:txBody>
          <a:bodyPr/>
          <a:lstStyle/>
          <a:p>
            <a:fld id="{11D54A28-BC86-49A8-8E38-FA3420AF53C0}" type="slidenum">
              <a:rPr lang="en-NZ" smtClean="0"/>
              <a:t>4</a:t>
            </a:fld>
            <a:endParaRPr lang="en-NZ"/>
          </a:p>
        </p:txBody>
      </p:sp>
    </p:spTree>
    <p:extLst>
      <p:ext uri="{BB962C8B-B14F-4D97-AF65-F5344CB8AC3E}">
        <p14:creationId xmlns:p14="http://schemas.microsoft.com/office/powerpoint/2010/main" val="88723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600" dirty="0" err="1" smtClean="0"/>
              <a:t>Webopedia</a:t>
            </a:r>
            <a:r>
              <a:rPr lang="en-NZ" sz="1600" dirty="0" smtClean="0"/>
              <a:t>:</a:t>
            </a:r>
            <a:br>
              <a:rPr lang="en-NZ" sz="1600" dirty="0" smtClean="0"/>
            </a:br>
            <a:r>
              <a:rPr lang="en-NZ" sz="1200" dirty="0" smtClean="0"/>
              <a:t>UI is the junction between a user and a computer program. </a:t>
            </a:r>
          </a:p>
          <a:p>
            <a:r>
              <a:rPr lang="en-NZ" sz="1600" dirty="0" smtClean="0"/>
              <a:t>Wikipedia:</a:t>
            </a:r>
            <a:br>
              <a:rPr lang="en-NZ" sz="1600" dirty="0" smtClean="0"/>
            </a:br>
            <a:r>
              <a:rPr lang="en-NZ" sz="1200" dirty="0" smtClean="0"/>
              <a:t>The UI is the space where interactions between humans and machines occur. The goal of this interaction is to allow effective operation and control of the machine from the human end, whilst the machine simultaneously feeds back information that aids the operators' decision-making process. </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5</a:t>
            </a:fld>
            <a:endParaRPr lang="en-NZ"/>
          </a:p>
        </p:txBody>
      </p:sp>
    </p:spTree>
    <p:extLst>
      <p:ext uri="{BB962C8B-B14F-4D97-AF65-F5344CB8AC3E}">
        <p14:creationId xmlns:p14="http://schemas.microsoft.com/office/powerpoint/2010/main" val="328167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smtClean="0"/>
              <a:t>Wikipedia:</a:t>
            </a:r>
            <a:br>
              <a:rPr lang="en-NZ" sz="1600" dirty="0" smtClean="0"/>
            </a:br>
            <a:r>
              <a:rPr lang="en-NZ" sz="1200" dirty="0" smtClean="0"/>
              <a:t>UX refers to a person's emotions and attitudes about using a articular product, system or service. </a:t>
            </a:r>
            <a:br>
              <a:rPr lang="en-NZ" sz="1200" dirty="0" smtClean="0"/>
            </a:br>
            <a:r>
              <a:rPr lang="en-NZ" sz="1200" dirty="0" smtClean="0"/>
              <a:t>It includes the practical, experiential, affective, meaningful and valuable aspects of human–computer interaction and product ownership. </a:t>
            </a:r>
            <a:br>
              <a:rPr lang="en-NZ" sz="1200" dirty="0" smtClean="0"/>
            </a:br>
            <a:r>
              <a:rPr lang="en-NZ" sz="1200" dirty="0" smtClean="0"/>
              <a:t>Additionally, it includes a person’s perceptions of system aspects such as utility, ease of use and efficiency.</a:t>
            </a: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6</a:t>
            </a:fld>
            <a:endParaRPr lang="en-NZ"/>
          </a:p>
        </p:txBody>
      </p:sp>
    </p:spTree>
    <p:extLst>
      <p:ext uri="{BB962C8B-B14F-4D97-AF65-F5344CB8AC3E}">
        <p14:creationId xmlns:p14="http://schemas.microsoft.com/office/powerpoint/2010/main" val="2408504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smtClean="0">
                <a:latin typeface="Verdana" pitchFamily="34" charset="0"/>
                <a:ea typeface="ヒラギノ角ゴ Pro W3"/>
                <a:cs typeface="ヒラギノ角ゴ Pro W3"/>
              </a:rPr>
              <a:t>In the morning you get woken up by a digital alarm clock which automatically turns on the radio.  To change the radio station you press a button that searches for another</a:t>
            </a:r>
            <a:r>
              <a:rPr lang="en-US" sz="1000" i="1" baseline="0" dirty="0" smtClean="0">
                <a:latin typeface="Verdana" pitchFamily="34" charset="0"/>
                <a:ea typeface="ヒラギノ角ゴ Pro W3"/>
                <a:cs typeface="ヒラギノ角ゴ Pro W3"/>
              </a:rPr>
              <a:t> </a:t>
            </a:r>
            <a:r>
              <a:rPr lang="en-US" sz="1000" i="1" dirty="0" smtClean="0">
                <a:latin typeface="Verdana" pitchFamily="34" charset="0"/>
                <a:ea typeface="ヒラギノ角ゴ Pro W3"/>
                <a:cs typeface="ヒラギノ角ゴ Pro W3"/>
              </a:rPr>
              <a:t>signal.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smtClean="0">
                <a:latin typeface="Verdana" pitchFamily="34" charset="0"/>
                <a:ea typeface="ヒラギノ角ゴ Pro W3"/>
                <a:cs typeface="ヒラギノ角ゴ Pro W3"/>
              </a:rPr>
              <a:t>You pick up your mobile phone and check for text messages and Facebook notifications.  You go to your computer and download some</a:t>
            </a:r>
            <a:r>
              <a:rPr lang="en-US" sz="1000" i="1" baseline="0" dirty="0" smtClean="0">
                <a:latin typeface="Verdana" pitchFamily="34" charset="0"/>
                <a:ea typeface="ヒラギノ角ゴ Pro W3"/>
                <a:cs typeface="ヒラギノ角ゴ Pro W3"/>
              </a:rPr>
              <a:t> new songs onto your </a:t>
            </a:r>
            <a:r>
              <a:rPr lang="en-US" sz="1000" i="1" baseline="0" dirty="0" err="1" smtClean="0">
                <a:latin typeface="Verdana" pitchFamily="34" charset="0"/>
                <a:ea typeface="ヒラギノ角ゴ Pro W3"/>
                <a:cs typeface="ヒラギノ角ゴ Pro W3"/>
              </a:rPr>
              <a:t>ipod</a:t>
            </a:r>
            <a:r>
              <a:rPr lang="en-US" sz="1000" i="1" baseline="0" dirty="0" smtClean="0">
                <a:latin typeface="Verdana" pitchFamily="34" charset="0"/>
                <a:ea typeface="ヒラギノ角ゴ Pro W3"/>
                <a:cs typeface="ヒラギノ角ゴ Pro W3"/>
              </a:rPr>
              <a:t>.  </a:t>
            </a:r>
            <a:r>
              <a:rPr lang="en-US" sz="1000" i="1" dirty="0" smtClean="0">
                <a:latin typeface="Verdana" pitchFamily="34" charset="0"/>
                <a:ea typeface="ヒラギノ角ゴ Pro W3"/>
                <a:cs typeface="ヒラギノ角ゴ Pro W3"/>
              </a:rPr>
              <a:t>As you leave the house you set the alarm.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smtClean="0">
                <a:latin typeface="Verdana" pitchFamily="34" charset="0"/>
                <a:ea typeface="ヒラギノ角ゴ Pro W3"/>
                <a:cs typeface="ヒラギノ角ゴ Pro W3"/>
              </a:rPr>
              <a:t>In the car you adjust the heating, use the stereo which connects</a:t>
            </a:r>
            <a:r>
              <a:rPr lang="en-US" sz="1000" i="1" baseline="0" dirty="0" smtClean="0">
                <a:latin typeface="Verdana" pitchFamily="34" charset="0"/>
                <a:ea typeface="ヒラギノ角ゴ Pro W3"/>
                <a:cs typeface="ヒラギノ角ゴ Pro W3"/>
              </a:rPr>
              <a:t> via Bluetooth to your </a:t>
            </a:r>
            <a:r>
              <a:rPr lang="en-US" sz="1000" i="1" baseline="0" dirty="0" err="1" smtClean="0">
                <a:latin typeface="Verdana" pitchFamily="34" charset="0"/>
                <a:ea typeface="ヒラギノ角ゴ Pro W3"/>
                <a:cs typeface="ヒラギノ角ゴ Pro W3"/>
              </a:rPr>
              <a:t>ipod</a:t>
            </a:r>
            <a:r>
              <a:rPr lang="en-US" sz="1000" i="1" baseline="0" dirty="0" smtClean="0">
                <a:latin typeface="Verdana" pitchFamily="34" charset="0"/>
                <a:ea typeface="ヒラギノ角ゴ Pro W3"/>
                <a:cs typeface="ヒラギノ角ゴ Pro W3"/>
              </a:rPr>
              <a:t> </a:t>
            </a:r>
            <a:r>
              <a:rPr lang="en-US" sz="1000" i="1" dirty="0" smtClean="0">
                <a:latin typeface="Verdana" pitchFamily="34" charset="0"/>
                <a:ea typeface="ヒラギノ角ゴ Pro W3"/>
                <a:cs typeface="ヒラギノ角ゴ Pro W3"/>
              </a:rPr>
              <a:t>and check the various warning and information symbols on the dash that detect whether doors are open, or seat belts are buckled.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smtClean="0">
                <a:latin typeface="Verdana" pitchFamily="34" charset="0"/>
                <a:ea typeface="ヒラギノ角ゴ Pro W3"/>
                <a:cs typeface="ヒラギノ角ゴ Pro W3"/>
              </a:rPr>
              <a:t>Arriving at the parking building, you scan your season ticket through the car parking machine and get money from an automated teller machine (ATM).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smtClean="0">
                <a:latin typeface="Verdana" pitchFamily="34" charset="0"/>
                <a:ea typeface="ヒラギノ角ゴ Pro W3"/>
                <a:cs typeface="ヒラギノ角ゴ Pro W3"/>
              </a:rPr>
              <a:t>You get on a bus</a:t>
            </a:r>
            <a:r>
              <a:rPr lang="en-US" sz="1000" i="1" baseline="0" dirty="0" smtClean="0">
                <a:latin typeface="Verdana" pitchFamily="34" charset="0"/>
                <a:ea typeface="ヒラギノ角ゴ Pro W3"/>
                <a:cs typeface="ヒラギノ角ゴ Pro W3"/>
              </a:rPr>
              <a:t> </a:t>
            </a:r>
            <a:r>
              <a:rPr lang="en-US" sz="1000" i="1" dirty="0" smtClean="0">
                <a:latin typeface="Verdana" pitchFamily="34" charset="0"/>
                <a:ea typeface="ヒラギノ角ゴ Pro W3"/>
                <a:cs typeface="ヒラギノ角ゴ Pro W3"/>
              </a:rPr>
              <a:t>and scan your student</a:t>
            </a:r>
            <a:r>
              <a:rPr lang="en-US" sz="1000" i="1" baseline="0" dirty="0" smtClean="0">
                <a:latin typeface="Verdana" pitchFamily="34" charset="0"/>
                <a:ea typeface="ヒラギノ角ゴ Pro W3"/>
                <a:cs typeface="ヒラギノ角ゴ Pro W3"/>
              </a:rPr>
              <a:t> ID card.  You then use a stylus to write notes on your tablet of things you need to remember to do during the day.</a:t>
            </a:r>
            <a:endParaRPr lang="en-US" sz="1000" i="1" dirty="0" smtClean="0">
              <a:latin typeface="Verdana" pitchFamily="34" charset="0"/>
              <a:ea typeface="ヒラギノ角ゴ Pro W3"/>
              <a:cs typeface="ヒラギノ角ゴ Pro W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smtClean="0">
                <a:latin typeface="Verdana" pitchFamily="34" charset="0"/>
                <a:ea typeface="ヒラギノ角ゴ Pro W3"/>
                <a:cs typeface="ヒラギノ角ゴ Pro W3"/>
              </a:rPr>
              <a:t>Arriving at your class, you log onto the computer network, check your e-mail, use various computer packages, browse the Web and perhaps watch</a:t>
            </a:r>
            <a:r>
              <a:rPr lang="en-US" sz="1000" i="1" baseline="0" dirty="0" smtClean="0">
                <a:latin typeface="Verdana" pitchFamily="34" charset="0"/>
                <a:ea typeface="ヒラギノ角ゴ Pro W3"/>
                <a:cs typeface="ヒラギノ角ゴ Pro W3"/>
              </a:rPr>
              <a:t> a couple of YouTube clips.</a:t>
            </a:r>
            <a:endParaRPr lang="en-US" sz="1000" i="1" dirty="0" smtClean="0">
              <a:latin typeface="Verdana" pitchFamily="34" charset="0"/>
              <a:ea typeface="ヒラギノ角ゴ Pro W3"/>
              <a:cs typeface="ヒラギノ角ゴ Pro W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smtClean="0">
                <a:latin typeface="Verdana" pitchFamily="34" charset="0"/>
                <a:ea typeface="ヒラギノ角ゴ Pro W3"/>
                <a:cs typeface="ヒラギノ角ゴ Pro W3"/>
              </a:rPr>
              <a:t>During the day you make texts on your mobile phone and reply to some messages</a:t>
            </a:r>
            <a:r>
              <a:rPr lang="en-US" sz="1000" i="1" baseline="0" dirty="0" smtClean="0">
                <a:latin typeface="Verdana" pitchFamily="34" charset="0"/>
                <a:ea typeface="ヒラギノ角ゴ Pro W3"/>
                <a:cs typeface="ヒラギノ角ゴ Pro W3"/>
              </a:rPr>
              <a:t> via Facebook messenger.  You add some new class mates</a:t>
            </a:r>
            <a:r>
              <a:rPr lang="en-US" sz="1000" i="1" dirty="0" smtClean="0">
                <a:latin typeface="Verdana" pitchFamily="34" charset="0"/>
                <a:ea typeface="ヒラギノ角ゴ Pro W3"/>
                <a:cs typeface="ヒラギノ角ゴ Pro W3"/>
              </a:rPr>
              <a:t> names and numbers to your contacts, download a new ring tone, photograph your timetable on the noticeboard and video a band</a:t>
            </a:r>
            <a:r>
              <a:rPr lang="en-US" sz="1000" i="1" baseline="0" dirty="0" smtClean="0">
                <a:latin typeface="Verdana" pitchFamily="34" charset="0"/>
                <a:ea typeface="ヒラギノ角ゴ Pro W3"/>
                <a:cs typeface="ヒラギノ角ゴ Pro W3"/>
              </a:rPr>
              <a:t> </a:t>
            </a:r>
            <a:r>
              <a:rPr lang="en-US" sz="1000" i="1" dirty="0" smtClean="0">
                <a:latin typeface="Verdana" pitchFamily="34" charset="0"/>
                <a:ea typeface="ヒラギノ角ゴ Pro W3"/>
                <a:cs typeface="ヒラギノ角ゴ Pro W3"/>
              </a:rPr>
              <a:t>that you see at lunchtime.</a:t>
            </a:r>
            <a:r>
              <a:rPr lang="en-US" sz="1000" i="1" baseline="0" dirty="0" smtClean="0">
                <a:latin typeface="Verdana" pitchFamily="34" charset="0"/>
                <a:ea typeface="ヒラギノ角ゴ Pro W3"/>
                <a:cs typeface="ヒラギノ角ゴ Pro W3"/>
              </a:rPr>
              <a:t>  </a:t>
            </a:r>
            <a:r>
              <a:rPr lang="en-US" sz="1000" i="1" dirty="0" smtClean="0">
                <a:latin typeface="Verdana" pitchFamily="34" charset="0"/>
                <a:ea typeface="ヒラギノ角ゴ Pro W3"/>
                <a:cs typeface="ヒラギノ角ゴ Pro W3"/>
              </a:rPr>
              <a:t>You upload the photo of your timetable to cloud storage.  At home that night you spend an hour or so on a games machine, watch sky TV and then a movie online</a:t>
            </a:r>
            <a:r>
              <a:rPr lang="en-US" sz="1000" i="1" baseline="0" dirty="0" smtClean="0">
                <a:latin typeface="Verdana" pitchFamily="34" charset="0"/>
                <a:ea typeface="ヒラギノ角ゴ Pro W3"/>
                <a:cs typeface="ヒラギノ角ゴ Pro W3"/>
              </a:rPr>
              <a:t> through your computer that is plugged into to play on your television, with the sound playing through the stereo system.</a:t>
            </a:r>
            <a:endParaRPr lang="en-US" sz="1000" dirty="0" smtClean="0">
              <a:latin typeface="Verdana" pitchFamily="34" charset="0"/>
            </a:endParaRPr>
          </a:p>
          <a:p>
            <a:endParaRPr lang="en-NZ" dirty="0"/>
          </a:p>
        </p:txBody>
      </p:sp>
      <p:sp>
        <p:nvSpPr>
          <p:cNvPr id="4" name="Slide Number Placeholder 3"/>
          <p:cNvSpPr>
            <a:spLocks noGrp="1"/>
          </p:cNvSpPr>
          <p:nvPr>
            <p:ph type="sldNum" sz="quarter" idx="10"/>
          </p:nvPr>
        </p:nvSpPr>
        <p:spPr/>
        <p:txBody>
          <a:bodyPr/>
          <a:lstStyle/>
          <a:p>
            <a:fld id="{11D54A28-BC86-49A8-8E38-FA3420AF53C0}" type="slidenum">
              <a:rPr lang="en-NZ" smtClean="0"/>
              <a:t>7</a:t>
            </a:fld>
            <a:endParaRPr lang="en-NZ"/>
          </a:p>
        </p:txBody>
      </p:sp>
    </p:spTree>
    <p:extLst>
      <p:ext uri="{BB962C8B-B14F-4D97-AF65-F5344CB8AC3E}">
        <p14:creationId xmlns:p14="http://schemas.microsoft.com/office/powerpoint/2010/main" val="267408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11D54A28-BC86-49A8-8E38-FA3420AF53C0}" type="slidenum">
              <a:rPr lang="en-NZ" smtClean="0"/>
              <a:t>8</a:t>
            </a:fld>
            <a:endParaRPr lang="en-NZ"/>
          </a:p>
        </p:txBody>
      </p:sp>
    </p:spTree>
    <p:extLst>
      <p:ext uri="{BB962C8B-B14F-4D97-AF65-F5344CB8AC3E}">
        <p14:creationId xmlns:p14="http://schemas.microsoft.com/office/powerpoint/2010/main" val="2338628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cs typeface="Times New Roman" pitchFamily="18" charset="0"/>
              </a:rPr>
              <a:t>Firstly…. What is an INTERACTIVE SYSTEM?</a:t>
            </a:r>
            <a:r>
              <a:rPr lang="en-US" sz="1000" baseline="0" dirty="0" smtClean="0">
                <a:cs typeface="Times New Roman" pitchFamily="18" charset="0"/>
              </a:rPr>
              <a:t>  </a:t>
            </a:r>
          </a:p>
          <a:p>
            <a:pPr marL="171450" indent="-171450">
              <a:lnSpc>
                <a:spcPct val="120000"/>
              </a:lnSpc>
              <a:buFont typeface="Arial" panose="020B0604020202020204" pitchFamily="34" charset="0"/>
              <a:buChar char="•"/>
            </a:pPr>
            <a:r>
              <a:rPr lang="en-US" sz="1000" i="1" dirty="0" smtClean="0">
                <a:cs typeface="Times New Roman" pitchFamily="18" charset="0"/>
              </a:rPr>
              <a:t>Interactive system is the term we use to describe the technologies that interactive system designers work with. </a:t>
            </a:r>
          </a:p>
          <a:p>
            <a:pPr marL="171450" indent="-171450">
              <a:lnSpc>
                <a:spcPct val="120000"/>
              </a:lnSpc>
              <a:buFont typeface="Arial" panose="020B0604020202020204" pitchFamily="34" charset="0"/>
              <a:buChar char="•"/>
            </a:pPr>
            <a:r>
              <a:rPr lang="en-US" sz="1000" dirty="0" smtClean="0">
                <a:cs typeface="Times New Roman" pitchFamily="18" charset="0"/>
              </a:rPr>
              <a:t>This term is intended to cover devices, products and software systems that are primarily concerned with processing information </a:t>
            </a:r>
            <a:r>
              <a:rPr lang="en-US" sz="1000" i="1" dirty="0" smtClean="0">
                <a:cs typeface="Times New Roman" pitchFamily="18" charset="0"/>
              </a:rPr>
              <a:t>for </a:t>
            </a:r>
            <a:r>
              <a:rPr lang="en-US" sz="1000" dirty="0" smtClean="0">
                <a:cs typeface="Times New Roman" pitchFamily="18" charset="0"/>
              </a:rPr>
              <a:t>people. </a:t>
            </a:r>
          </a:p>
          <a:p>
            <a:pPr marL="171450" indent="-171450">
              <a:lnSpc>
                <a:spcPct val="120000"/>
              </a:lnSpc>
              <a:buFont typeface="Arial" panose="020B0604020202020204" pitchFamily="34" charset="0"/>
              <a:buChar char="•"/>
            </a:pPr>
            <a:r>
              <a:rPr lang="en-US" sz="1000" dirty="0" smtClean="0">
                <a:cs typeface="Times New Roman" pitchFamily="18" charset="0"/>
              </a:rPr>
              <a:t>Interactive systems are things that deal with the transmission, display, storage or transformation of information.  </a:t>
            </a:r>
          </a:p>
          <a:p>
            <a:pPr marL="171450" indent="-171450">
              <a:lnSpc>
                <a:spcPct val="120000"/>
              </a:lnSpc>
              <a:buFont typeface="Arial" panose="020B0604020202020204" pitchFamily="34" charset="0"/>
              <a:buChar char="•"/>
            </a:pPr>
            <a:r>
              <a:rPr lang="en-US" sz="1000" dirty="0" smtClean="0">
                <a:cs typeface="Times New Roman" pitchFamily="18" charset="0"/>
              </a:rPr>
              <a:t>They respond dynamically to people’s actions.</a:t>
            </a:r>
          </a:p>
          <a:p>
            <a:pPr marL="171450" indent="-171450">
              <a:lnSpc>
                <a:spcPct val="120000"/>
              </a:lnSpc>
              <a:buFont typeface="Arial" panose="020B0604020202020204" pitchFamily="34" charset="0"/>
              <a:buChar char="•"/>
            </a:pPr>
            <a:r>
              <a:rPr lang="en-US" sz="1000" dirty="0" smtClean="0">
                <a:cs typeface="Times New Roman" pitchFamily="18" charset="0"/>
              </a:rPr>
              <a:t>This definition is intended to exclude things such as tables, chairs and doors (since they do not process information) but to include things such as</a:t>
            </a:r>
          </a:p>
          <a:p>
            <a:pPr marL="628650" lvl="1" indent="-171450">
              <a:lnSpc>
                <a:spcPct val="120000"/>
              </a:lnSpc>
              <a:buFont typeface="Arial" panose="020B0604020202020204" pitchFamily="34" charset="0"/>
              <a:buChar char="•"/>
            </a:pPr>
            <a:r>
              <a:rPr lang="en-US" sz="1000" dirty="0" smtClean="0">
                <a:cs typeface="Times New Roman" pitchFamily="18" charset="0"/>
              </a:rPr>
              <a:t>mobile phones (since they transmit, store and transform information),</a:t>
            </a:r>
          </a:p>
          <a:p>
            <a:pPr marL="628650" lvl="1" indent="-171450">
              <a:lnSpc>
                <a:spcPct val="120000"/>
              </a:lnSpc>
              <a:buFont typeface="Arial" panose="020B0604020202020204" pitchFamily="34" charset="0"/>
              <a:buChar char="•"/>
            </a:pPr>
            <a:r>
              <a:rPr lang="en-US" sz="1000" dirty="0" smtClean="0">
                <a:cs typeface="Times New Roman" pitchFamily="18" charset="0"/>
              </a:rPr>
              <a:t>websites (since they store and display information and respond to people’s actions),</a:t>
            </a:r>
          </a:p>
          <a:p>
            <a:pPr marL="628650" lvl="1" indent="-171450">
              <a:lnSpc>
                <a:spcPct val="120000"/>
              </a:lnSpc>
              <a:buFont typeface="Arial" panose="020B0604020202020204" pitchFamily="34" charset="0"/>
              <a:buChar char="•"/>
            </a:pPr>
            <a:r>
              <a:rPr lang="en-US" sz="1000" dirty="0" smtClean="0">
                <a:cs typeface="Times New Roman" pitchFamily="18" charset="0"/>
              </a:rPr>
              <a:t>computer game controllers etc..</a:t>
            </a:r>
          </a:p>
          <a:p>
            <a:pPr marL="171450" indent="-171450">
              <a:lnSpc>
                <a:spcPct val="120000"/>
              </a:lnSpc>
              <a:buFont typeface="Arial" panose="020B0604020202020204" pitchFamily="34" charset="0"/>
              <a:buChar char="•"/>
            </a:pPr>
            <a:r>
              <a:rPr lang="en-US" sz="1000" dirty="0" smtClean="0">
                <a:cs typeface="Times New Roman" pitchFamily="18" charset="0"/>
              </a:rPr>
              <a:t>Increasingly, interactive components are being included in all manner of other products (such as clothes, buildings and cameras).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baseline="0" dirty="0" smtClean="0">
              <a:cs typeface="Times New Roman" pitchFamily="18" charset="0"/>
            </a:endParaRPr>
          </a:p>
        </p:txBody>
      </p:sp>
      <p:sp>
        <p:nvSpPr>
          <p:cNvPr id="4" name="Slide Number Placeholder 3"/>
          <p:cNvSpPr>
            <a:spLocks noGrp="1"/>
          </p:cNvSpPr>
          <p:nvPr>
            <p:ph type="sldNum" sz="quarter" idx="10"/>
          </p:nvPr>
        </p:nvSpPr>
        <p:spPr/>
        <p:txBody>
          <a:bodyPr/>
          <a:lstStyle/>
          <a:p>
            <a:fld id="{11D54A28-BC86-49A8-8E38-FA3420AF53C0}" type="slidenum">
              <a:rPr lang="en-NZ" smtClean="0"/>
              <a:t>9</a:t>
            </a:fld>
            <a:endParaRPr lang="en-NZ"/>
          </a:p>
        </p:txBody>
      </p:sp>
    </p:spTree>
    <p:extLst>
      <p:ext uri="{BB962C8B-B14F-4D97-AF65-F5344CB8AC3E}">
        <p14:creationId xmlns:p14="http://schemas.microsoft.com/office/powerpoint/2010/main" val="184483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spcBef>
                <a:spcPts val="600"/>
              </a:spcBef>
              <a:spcAft>
                <a:spcPts val="600"/>
              </a:spcAft>
              <a:buFont typeface="Arial" panose="020B0604020202020204" pitchFamily="34" charset="0"/>
              <a:buChar char="•"/>
            </a:pPr>
            <a:r>
              <a:rPr lang="en-US" sz="1000" dirty="0" smtClean="0">
                <a:cs typeface="Times New Roman" pitchFamily="18" charset="0"/>
              </a:rPr>
              <a:t>Designing interactive systems is concerned with developing high quality interactive systems, products and services that fit with people and their way of living. </a:t>
            </a:r>
          </a:p>
          <a:p>
            <a:pPr marL="0" indent="0">
              <a:lnSpc>
                <a:spcPct val="120000"/>
              </a:lnSpc>
              <a:spcBef>
                <a:spcPts val="600"/>
              </a:spcBef>
              <a:spcAft>
                <a:spcPts val="600"/>
              </a:spcAft>
              <a:buFont typeface="Arial" panose="020B0604020202020204" pitchFamily="34" charset="0"/>
              <a:buNone/>
            </a:pPr>
            <a:r>
              <a:rPr lang="en-US" sz="1000" baseline="0" dirty="0" smtClean="0">
                <a:cs typeface="Times New Roman" pitchFamily="18" charset="0"/>
              </a:rPr>
              <a:t>     </a:t>
            </a:r>
            <a:r>
              <a:rPr lang="en-US" sz="1000" dirty="0" smtClean="0">
                <a:cs typeface="Times New Roman" pitchFamily="18" charset="0"/>
              </a:rPr>
              <a:t>Computing and communication devices are embedded in all sorts of everyday devices from washing machines to </a:t>
            </a:r>
            <a:r>
              <a:rPr lang="en-US" sz="1000" dirty="0" err="1" smtClean="0">
                <a:cs typeface="Times New Roman" pitchFamily="18" charset="0"/>
              </a:rPr>
              <a:t>jewellery</a:t>
            </a:r>
            <a:r>
              <a:rPr lang="en-US" sz="1000" dirty="0" smtClean="0">
                <a:cs typeface="Times New Roman" pitchFamily="18" charset="0"/>
              </a:rPr>
              <a:t>. </a:t>
            </a:r>
          </a:p>
          <a:p>
            <a:pPr marL="171450" indent="-171450">
              <a:lnSpc>
                <a:spcPct val="120000"/>
              </a:lnSpc>
              <a:spcBef>
                <a:spcPts val="600"/>
              </a:spcBef>
              <a:spcAft>
                <a:spcPts val="600"/>
              </a:spcAft>
              <a:buFont typeface="Arial" panose="020B0604020202020204" pitchFamily="34" charset="0"/>
              <a:buChar char="•"/>
            </a:pPr>
            <a:r>
              <a:rPr lang="en-US" sz="1000" dirty="0" smtClean="0">
                <a:cs typeface="Times New Roman" pitchFamily="18" charset="0"/>
              </a:rPr>
              <a:t>We carry and wear technologies that are far more powerful than the computers of just a few years ago. </a:t>
            </a:r>
          </a:p>
          <a:p>
            <a:pPr marL="171450" indent="-171450">
              <a:spcBef>
                <a:spcPts val="600"/>
              </a:spcBef>
              <a:spcAft>
                <a:spcPts val="600"/>
              </a:spcAft>
              <a:buFont typeface="Arial" panose="020B0604020202020204" pitchFamily="34" charset="0"/>
              <a:buChar char="•"/>
            </a:pPr>
            <a:r>
              <a:rPr lang="en-NZ" sz="1000" dirty="0" smtClean="0"/>
              <a:t>This</a:t>
            </a:r>
            <a:r>
              <a:rPr lang="en-NZ" sz="1000" baseline="0" dirty="0" smtClean="0"/>
              <a:t> course will give you</a:t>
            </a:r>
            <a:r>
              <a:rPr lang="en-NZ" sz="1000" dirty="0" smtClean="0"/>
              <a:t> a comprehensive introduction to the practical issue of creating interactive systems, services and products from a human-centred perspective.  </a:t>
            </a:r>
          </a:p>
          <a:p>
            <a:pPr marL="171450" indent="-171450">
              <a:spcBef>
                <a:spcPts val="600"/>
              </a:spcBef>
              <a:spcAft>
                <a:spcPts val="600"/>
              </a:spcAft>
              <a:buFont typeface="Arial" panose="020B0604020202020204" pitchFamily="34" charset="0"/>
              <a:buChar char="•"/>
            </a:pPr>
            <a:r>
              <a:rPr lang="en-NZ" sz="1000" dirty="0" smtClean="0"/>
              <a:t>We will look at the principles and methods of </a:t>
            </a:r>
            <a:r>
              <a:rPr lang="en-NZ" sz="1000" b="1" dirty="0" smtClean="0"/>
              <a:t>HCI </a:t>
            </a:r>
            <a:r>
              <a:rPr lang="en-NZ" sz="1000" dirty="0" smtClean="0"/>
              <a:t>and</a:t>
            </a:r>
            <a:r>
              <a:rPr lang="en-NZ" sz="1000" b="1" dirty="0" smtClean="0"/>
              <a:t> ID </a:t>
            </a:r>
            <a:r>
              <a:rPr lang="en-NZ" sz="1000" dirty="0" smtClean="0"/>
              <a:t>to deal with the demands of 21</a:t>
            </a:r>
            <a:r>
              <a:rPr lang="en-NZ" sz="1000" baseline="30000" dirty="0" smtClean="0"/>
              <a:t>st</a:t>
            </a:r>
            <a:r>
              <a:rPr lang="en-NZ" sz="1000" dirty="0" smtClean="0"/>
              <a:t> century computing and the demands for improved </a:t>
            </a:r>
            <a:r>
              <a:rPr lang="en-NZ" sz="1000" b="1" dirty="0" smtClean="0"/>
              <a:t>UX </a:t>
            </a:r>
          </a:p>
          <a:p>
            <a:pPr marL="171450" indent="-171450">
              <a:spcBef>
                <a:spcPts val="600"/>
              </a:spcBef>
              <a:spcAft>
                <a:spcPts val="600"/>
              </a:spcAft>
              <a:buFont typeface="Arial" panose="020B0604020202020204" pitchFamily="34" charset="0"/>
              <a:buChar char="•"/>
            </a:pPr>
            <a:r>
              <a:rPr lang="en-NZ" sz="1000" b="1" dirty="0" smtClean="0"/>
              <a:t>UX</a:t>
            </a:r>
            <a:r>
              <a:rPr lang="en-NZ" sz="1000" dirty="0" smtClean="0"/>
              <a:t> and </a:t>
            </a:r>
            <a:r>
              <a:rPr lang="en-NZ" sz="1000" b="1" dirty="0" smtClean="0"/>
              <a:t>ID</a:t>
            </a:r>
            <a:r>
              <a:rPr lang="en-NZ" sz="1000" dirty="0" smtClean="0"/>
              <a:t> are concerned with the design of websites, desktop applications, smart phone apps, ubiquitous computing systems, mobile systems, wearable systems and systems to support cooperation between people.</a:t>
            </a:r>
          </a:p>
          <a:p>
            <a:pPr marL="171450" indent="-171450">
              <a:spcBef>
                <a:spcPts val="600"/>
              </a:spcBef>
              <a:spcAft>
                <a:spcPts val="600"/>
              </a:spcAft>
              <a:buFont typeface="Arial" panose="020B0604020202020204" pitchFamily="34" charset="0"/>
              <a:buChar char="•"/>
            </a:pPr>
            <a:r>
              <a:rPr lang="en-NZ" sz="1000" b="1" dirty="0" smtClean="0"/>
              <a:t>HCI</a:t>
            </a:r>
            <a:r>
              <a:rPr lang="en-NZ" sz="1000" dirty="0" smtClean="0"/>
              <a:t> is about how to design for these experiences in a human-centred way that takes account of human abilities and preferences and ensures that systems are accessible, usable and acceptable.</a:t>
            </a:r>
          </a:p>
        </p:txBody>
      </p:sp>
      <p:sp>
        <p:nvSpPr>
          <p:cNvPr id="4" name="Slide Number Placeholder 3"/>
          <p:cNvSpPr>
            <a:spLocks noGrp="1"/>
          </p:cNvSpPr>
          <p:nvPr>
            <p:ph type="sldNum" sz="quarter" idx="10"/>
          </p:nvPr>
        </p:nvSpPr>
        <p:spPr/>
        <p:txBody>
          <a:bodyPr/>
          <a:lstStyle/>
          <a:p>
            <a:fld id="{11D54A28-BC86-49A8-8E38-FA3420AF53C0}" type="slidenum">
              <a:rPr lang="en-NZ" smtClean="0"/>
              <a:t>10</a:t>
            </a:fld>
            <a:endParaRPr lang="en-NZ"/>
          </a:p>
        </p:txBody>
      </p:sp>
    </p:spTree>
    <p:extLst>
      <p:ext uri="{BB962C8B-B14F-4D97-AF65-F5344CB8AC3E}">
        <p14:creationId xmlns:p14="http://schemas.microsoft.com/office/powerpoint/2010/main" val="258067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93564" y="3191435"/>
            <a:ext cx="9601200" cy="35814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dirty="0"/>
          </a:p>
        </p:txBody>
      </p:sp>
      <p:sp>
        <p:nvSpPr>
          <p:cNvPr id="3" name="Content Placeholder 2"/>
          <p:cNvSpPr>
            <a:spLocks noGrp="1"/>
          </p:cNvSpPr>
          <p:nvPr>
            <p:ph idx="1"/>
          </p:nvPr>
        </p:nvSpPr>
        <p:spPr/>
        <p:txBody>
          <a:bodyPr>
            <a:normAutofit/>
          </a:bodyPr>
          <a:lstStyle/>
          <a:p>
            <a:r>
              <a:rPr lang="en-US" sz="4000" dirty="0">
                <a:latin typeface="Verdana" pitchFamily="34" charset="0"/>
                <a:ea typeface="ヒラギノ角ゴ Pro W3"/>
                <a:cs typeface="ヒラギノ角ゴ Pro W3"/>
              </a:rPr>
              <a:t>Interface analysis &amp; </a:t>
            </a:r>
            <a:r>
              <a:rPr lang="en-US" sz="4000" dirty="0">
                <a:latin typeface="Verdana" pitchFamily="34" charset="0"/>
                <a:ea typeface="ヒラギノ角ゴ Pro W3"/>
                <a:cs typeface="ヒラギノ角ゴ Pro W3"/>
              </a:rPr>
              <a:t>design</a:t>
            </a:r>
          </a:p>
          <a:p>
            <a:pPr marL="0" indent="0">
              <a:buNone/>
            </a:pPr>
            <a:endParaRPr lang="en-NZ"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647" y="685800"/>
            <a:ext cx="3240360" cy="2430270"/>
          </a:xfrm>
          <a:prstGeom prst="rect">
            <a:avLst/>
          </a:prstGeom>
        </p:spPr>
      </p:pic>
    </p:spTree>
    <p:extLst>
      <p:ext uri="{BB962C8B-B14F-4D97-AF65-F5344CB8AC3E}">
        <p14:creationId xmlns:p14="http://schemas.microsoft.com/office/powerpoint/2010/main" val="913132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776864" cy="1293028"/>
          </a:xfrm>
        </p:spPr>
        <p:txBody>
          <a:bodyPr>
            <a:normAutofit/>
          </a:bodyPr>
          <a:lstStyle/>
          <a:p>
            <a:r>
              <a:rPr lang="en-NZ" b="1" dirty="0" smtClean="0"/>
              <a:t>Designing</a:t>
            </a:r>
            <a:r>
              <a:rPr lang="en-NZ" dirty="0" smtClean="0"/>
              <a:t> interactive systems</a:t>
            </a:r>
            <a:endParaRPr lang="en-NZ" dirty="0"/>
          </a:p>
        </p:txBody>
      </p:sp>
      <p:sp>
        <p:nvSpPr>
          <p:cNvPr id="3" name="Content Placeholder 2"/>
          <p:cNvSpPr>
            <a:spLocks noGrp="1"/>
          </p:cNvSpPr>
          <p:nvPr>
            <p:ph idx="1"/>
          </p:nvPr>
        </p:nvSpPr>
        <p:spPr>
          <a:xfrm>
            <a:off x="2423592" y="2276872"/>
            <a:ext cx="7416824" cy="3528392"/>
          </a:xfrm>
        </p:spPr>
        <p:txBody>
          <a:bodyPr>
            <a:noAutofit/>
          </a:bodyPr>
          <a:lstStyle/>
          <a:p>
            <a:pPr>
              <a:lnSpc>
                <a:spcPct val="120000"/>
              </a:lnSpc>
            </a:pPr>
            <a:r>
              <a:rPr lang="en-US" dirty="0" smtClean="0">
                <a:cs typeface="Times New Roman" pitchFamily="18" charset="0"/>
              </a:rPr>
              <a:t>Is concerned </a:t>
            </a:r>
            <a:r>
              <a:rPr lang="en-US" dirty="0">
                <a:cs typeface="Times New Roman" pitchFamily="18" charset="0"/>
              </a:rPr>
              <a:t>with developing high quality interactive systems, products and services that fit with people and their </a:t>
            </a:r>
            <a:r>
              <a:rPr lang="en-US" dirty="0" smtClean="0">
                <a:cs typeface="Times New Roman" pitchFamily="18" charset="0"/>
              </a:rPr>
              <a:t>way of </a:t>
            </a:r>
            <a:r>
              <a:rPr lang="en-US" dirty="0">
                <a:cs typeface="Times New Roman" pitchFamily="18" charset="0"/>
              </a:rPr>
              <a:t>living. </a:t>
            </a:r>
          </a:p>
          <a:p>
            <a:pPr>
              <a:lnSpc>
                <a:spcPct val="120000"/>
              </a:lnSpc>
            </a:pPr>
            <a:r>
              <a:rPr lang="en-US" dirty="0" smtClean="0">
                <a:cs typeface="Times New Roman" pitchFamily="18" charset="0"/>
              </a:rPr>
              <a:t>We </a:t>
            </a:r>
            <a:r>
              <a:rPr lang="en-US" dirty="0">
                <a:cs typeface="Times New Roman" pitchFamily="18" charset="0"/>
              </a:rPr>
              <a:t>carry and wear technologies that are far more powerful than the computers of just a few years ago. </a:t>
            </a:r>
          </a:p>
        </p:txBody>
      </p:sp>
    </p:spTree>
    <p:extLst>
      <p:ext uri="{BB962C8B-B14F-4D97-AF65-F5344CB8AC3E}">
        <p14:creationId xmlns:p14="http://schemas.microsoft.com/office/powerpoint/2010/main" val="3622018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59" y="116633"/>
            <a:ext cx="8141528" cy="1450757"/>
          </a:xfrm>
        </p:spPr>
        <p:txBody>
          <a:bodyPr/>
          <a:lstStyle/>
          <a:p>
            <a:r>
              <a:rPr lang="en-NZ" dirty="0" smtClean="0"/>
              <a:t>The variety of interactive systems</a:t>
            </a:r>
            <a:endParaRPr lang="en-NZ" dirty="0"/>
          </a:p>
        </p:txBody>
      </p:sp>
      <p:sp>
        <p:nvSpPr>
          <p:cNvPr id="3" name="Content Placeholder 2"/>
          <p:cNvSpPr>
            <a:spLocks noGrp="1"/>
          </p:cNvSpPr>
          <p:nvPr>
            <p:ph idx="1"/>
          </p:nvPr>
        </p:nvSpPr>
        <p:spPr>
          <a:xfrm>
            <a:off x="2386176" y="2048241"/>
            <a:ext cx="7886288" cy="4023360"/>
          </a:xfrm>
        </p:spPr>
        <p:txBody>
          <a:bodyPr>
            <a:noAutofit/>
          </a:bodyPr>
          <a:lstStyle/>
          <a:p>
            <a:pPr>
              <a:lnSpc>
                <a:spcPct val="120000"/>
              </a:lnSpc>
            </a:pPr>
            <a:r>
              <a:rPr lang="en-US" sz="1800" dirty="0">
                <a:cs typeface="Times New Roman" pitchFamily="18" charset="0"/>
              </a:rPr>
              <a:t>Designing interactive systems is concerned with many different types of </a:t>
            </a:r>
            <a:r>
              <a:rPr lang="en-US" sz="1800" dirty="0">
                <a:cs typeface="Times New Roman" pitchFamily="18" charset="0"/>
              </a:rPr>
              <a:t>products. </a:t>
            </a:r>
            <a:endParaRPr lang="en-US" sz="1800" dirty="0">
              <a:cs typeface="Times New Roman" pitchFamily="18" charset="0"/>
            </a:endParaRPr>
          </a:p>
          <a:p>
            <a:pPr>
              <a:lnSpc>
                <a:spcPct val="120000"/>
              </a:lnSpc>
            </a:pPr>
            <a:r>
              <a:rPr lang="en-US" sz="1800" dirty="0">
                <a:cs typeface="Times New Roman" pitchFamily="18" charset="0"/>
              </a:rPr>
              <a:t>It </a:t>
            </a:r>
            <a:r>
              <a:rPr lang="en-US" sz="1800" dirty="0">
                <a:cs typeface="Times New Roman" pitchFamily="18" charset="0"/>
              </a:rPr>
              <a:t>is about designing </a:t>
            </a:r>
            <a:r>
              <a:rPr lang="en-US" sz="1800" dirty="0">
                <a:cs typeface="Times New Roman" pitchFamily="18" charset="0"/>
              </a:rPr>
              <a:t>Programs, websites</a:t>
            </a:r>
            <a:r>
              <a:rPr lang="en-US" sz="1800" dirty="0">
                <a:cs typeface="Times New Roman" pitchFamily="18" charset="0"/>
              </a:rPr>
              <a:t>, games, interactive products such as MP3 players, digital cameras and applications for personal digital assistants (PDAs</a:t>
            </a:r>
            <a:r>
              <a:rPr lang="en-US" sz="1800" dirty="0">
                <a:cs typeface="Times New Roman" pitchFamily="18" charset="0"/>
              </a:rPr>
              <a:t>) and tablets and much more.</a:t>
            </a:r>
            <a:endParaRPr lang="en-US" sz="1800" dirty="0">
              <a:cs typeface="Times New Roman" pitchFamily="18" charset="0"/>
            </a:endParaRPr>
          </a:p>
          <a:p>
            <a:pPr>
              <a:lnSpc>
                <a:spcPct val="120000"/>
              </a:lnSpc>
            </a:pPr>
            <a:r>
              <a:rPr lang="en-US" sz="1800" dirty="0">
                <a:cs typeface="Times New Roman" pitchFamily="18" charset="0"/>
              </a:rPr>
              <a:t>It is about designing whole environments </a:t>
            </a:r>
            <a:r>
              <a:rPr lang="en-US" sz="1800" dirty="0">
                <a:cs typeface="Times New Roman" pitchFamily="18" charset="0"/>
              </a:rPr>
              <a:t>where these devices </a:t>
            </a:r>
            <a:r>
              <a:rPr lang="en-US" sz="1800" dirty="0">
                <a:cs typeface="Times New Roman" pitchFamily="18" charset="0"/>
              </a:rPr>
              <a:t>communicate with one another and through which people interact with one another. </a:t>
            </a:r>
          </a:p>
          <a:p>
            <a:pPr>
              <a:lnSpc>
                <a:spcPct val="120000"/>
              </a:lnSpc>
            </a:pPr>
            <a:r>
              <a:rPr lang="en-US" sz="1800" dirty="0">
                <a:cs typeface="Times New Roman" pitchFamily="18" charset="0"/>
              </a:rPr>
              <a:t>It is about designing interactive systems, products and services for the home, for </a:t>
            </a:r>
            <a:r>
              <a:rPr lang="en-US" sz="1800" dirty="0">
                <a:cs typeface="Times New Roman" pitchFamily="18" charset="0"/>
              </a:rPr>
              <a:t>work, </a:t>
            </a:r>
            <a:r>
              <a:rPr lang="en-US" sz="1800" dirty="0">
                <a:cs typeface="Times New Roman" pitchFamily="18" charset="0"/>
              </a:rPr>
              <a:t>or to support communities</a:t>
            </a:r>
            <a:r>
              <a:rPr lang="en-US" sz="1800" dirty="0">
                <a:cs typeface="Times New Roman" pitchFamily="18" charset="0"/>
              </a:rPr>
              <a:t>.</a:t>
            </a:r>
          </a:p>
          <a:p>
            <a:pPr>
              <a:lnSpc>
                <a:spcPct val="120000"/>
              </a:lnSpc>
            </a:pPr>
            <a:r>
              <a:rPr lang="en-US" sz="1800" dirty="0">
                <a:cs typeface="Times New Roman" pitchFamily="18" charset="0"/>
              </a:rPr>
              <a:t>EXERCISE:  What are the similarities and differences between a PDA and a Tablet</a:t>
            </a:r>
            <a:r>
              <a:rPr lang="en-US" sz="1800" dirty="0">
                <a:cs typeface="Times New Roman" pitchFamily="18" charset="0"/>
              </a:rPr>
              <a:t>?</a:t>
            </a:r>
            <a:endParaRPr lang="en-US" sz="1800" dirty="0">
              <a:cs typeface="Times New Roman" pitchFamily="18" charset="0"/>
            </a:endParaRPr>
          </a:p>
        </p:txBody>
      </p:sp>
    </p:spTree>
    <p:extLst>
      <p:ext uri="{BB962C8B-B14F-4D97-AF65-F5344CB8AC3E}">
        <p14:creationId xmlns:p14="http://schemas.microsoft.com/office/powerpoint/2010/main" val="3585382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The iPhone</a:t>
            </a:r>
            <a:endParaRPr lang="en-NZ" dirty="0"/>
          </a:p>
        </p:txBody>
      </p:sp>
      <p:pic>
        <p:nvPicPr>
          <p:cNvPr id="4" name="Picture 4"/>
          <p:cNvPicPr>
            <a:picLocks noGrp="1" noChangeAspect="1"/>
          </p:cNvPicPr>
          <p:nvPr>
            <p:ph idx="1"/>
          </p:nvPr>
        </p:nvPicPr>
        <p:blipFill>
          <a:blip r:embed="rId3"/>
          <a:stretch>
            <a:fillRect/>
          </a:stretch>
        </p:blipFill>
        <p:spPr bwMode="auto">
          <a:xfrm>
            <a:off x="4626162" y="1908420"/>
            <a:ext cx="2984127" cy="3898413"/>
          </a:xfrm>
          <a:prstGeom prst="rect">
            <a:avLst/>
          </a:prstGeom>
          <a:noFill/>
          <a:ln w="9525">
            <a:noFill/>
            <a:miter lim="800000"/>
            <a:headEnd/>
            <a:tailEnd/>
          </a:ln>
        </p:spPr>
      </p:pic>
    </p:spTree>
    <p:extLst>
      <p:ext uri="{BB962C8B-B14F-4D97-AF65-F5344CB8AC3E}">
        <p14:creationId xmlns:p14="http://schemas.microsoft.com/office/powerpoint/2010/main" val="1941750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640" y="404664"/>
            <a:ext cx="7650048" cy="1293028"/>
          </a:xfrm>
        </p:spPr>
        <p:txBody>
          <a:bodyPr>
            <a:normAutofit fontScale="90000"/>
          </a:bodyPr>
          <a:lstStyle/>
          <a:p>
            <a:r>
              <a:rPr lang="en-NZ" dirty="0" smtClean="0"/>
              <a:t>A designer of interactive systems need to be concerned with</a:t>
            </a:r>
            <a:endParaRPr lang="en-NZ" dirty="0"/>
          </a:p>
        </p:txBody>
      </p:sp>
      <p:sp>
        <p:nvSpPr>
          <p:cNvPr id="3" name="Content Placeholder 2"/>
          <p:cNvSpPr>
            <a:spLocks noGrp="1"/>
          </p:cNvSpPr>
          <p:nvPr>
            <p:ph idx="1"/>
          </p:nvPr>
        </p:nvSpPr>
        <p:spPr>
          <a:xfrm>
            <a:off x="2433640" y="2199301"/>
            <a:ext cx="7955280" cy="3024763"/>
          </a:xfrm>
        </p:spPr>
        <p:txBody>
          <a:bodyPr>
            <a:normAutofit/>
          </a:bodyPr>
          <a:lstStyle/>
          <a:p>
            <a:pPr>
              <a:lnSpc>
                <a:spcPct val="120000"/>
              </a:lnSpc>
            </a:pPr>
            <a:r>
              <a:rPr lang="en-US" sz="2400" dirty="0">
                <a:cs typeface="Times New Roman" pitchFamily="18" charset="0"/>
              </a:rPr>
              <a:t>Design</a:t>
            </a:r>
          </a:p>
          <a:p>
            <a:pPr>
              <a:lnSpc>
                <a:spcPct val="120000"/>
              </a:lnSpc>
            </a:pPr>
            <a:r>
              <a:rPr lang="en-US" sz="2400" dirty="0">
                <a:cs typeface="Times New Roman" pitchFamily="18" charset="0"/>
              </a:rPr>
              <a:t>Technologies </a:t>
            </a:r>
          </a:p>
          <a:p>
            <a:pPr>
              <a:lnSpc>
                <a:spcPct val="120000"/>
              </a:lnSpc>
            </a:pPr>
            <a:r>
              <a:rPr lang="en-US" sz="2400" dirty="0">
                <a:cs typeface="Times New Roman" pitchFamily="18" charset="0"/>
              </a:rPr>
              <a:t>People </a:t>
            </a:r>
          </a:p>
          <a:p>
            <a:pPr>
              <a:lnSpc>
                <a:spcPct val="120000"/>
              </a:lnSpc>
            </a:pPr>
            <a:r>
              <a:rPr lang="en-US" sz="2400" dirty="0">
                <a:cs typeface="Times New Roman" pitchFamily="18" charset="0"/>
              </a:rPr>
              <a:t>Activities </a:t>
            </a:r>
            <a:r>
              <a:rPr lang="en-US" sz="2400" dirty="0">
                <a:cs typeface="Times New Roman" pitchFamily="18" charset="0"/>
              </a:rPr>
              <a:t>and </a:t>
            </a:r>
            <a:r>
              <a:rPr lang="en-US" sz="2400" dirty="0">
                <a:cs typeface="Times New Roman" pitchFamily="18" charset="0"/>
              </a:rPr>
              <a:t>contexts</a:t>
            </a:r>
            <a:endParaRPr lang="en-US" sz="2400" dirty="0">
              <a:cs typeface="Times New Roman" pitchFamily="18" charset="0"/>
            </a:endParaRPr>
          </a:p>
        </p:txBody>
      </p:sp>
    </p:spTree>
    <p:extLst>
      <p:ext uri="{BB962C8B-B14F-4D97-AF65-F5344CB8AC3E}">
        <p14:creationId xmlns:p14="http://schemas.microsoft.com/office/powerpoint/2010/main" val="61708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785" y="188641"/>
            <a:ext cx="7543800" cy="1450757"/>
          </a:xfrm>
        </p:spPr>
        <p:txBody>
          <a:bodyPr/>
          <a:lstStyle/>
          <a:p>
            <a:r>
              <a:rPr lang="en-NZ" dirty="0" smtClean="0"/>
              <a:t>Design</a:t>
            </a:r>
            <a:endParaRPr lang="en-NZ" dirty="0"/>
          </a:p>
        </p:txBody>
      </p:sp>
      <p:sp>
        <p:nvSpPr>
          <p:cNvPr id="3" name="Content Placeholder 2"/>
          <p:cNvSpPr>
            <a:spLocks noGrp="1"/>
          </p:cNvSpPr>
          <p:nvPr>
            <p:ph idx="1"/>
          </p:nvPr>
        </p:nvSpPr>
        <p:spPr/>
        <p:txBody>
          <a:bodyPr>
            <a:normAutofit/>
          </a:bodyPr>
          <a:lstStyle/>
          <a:p>
            <a:pPr>
              <a:lnSpc>
                <a:spcPct val="120000"/>
              </a:lnSpc>
            </a:pPr>
            <a:r>
              <a:rPr lang="en-US" dirty="0">
                <a:cs typeface="Times New Roman" pitchFamily="18" charset="0"/>
              </a:rPr>
              <a:t>It’s </a:t>
            </a:r>
            <a:r>
              <a:rPr lang="en-US" dirty="0">
                <a:cs typeface="Times New Roman" pitchFamily="18" charset="0"/>
              </a:rPr>
              <a:t>where you stand with a foot in two worlds – the world of technology and the world of people and human purposes – and you try to bring the two together’. </a:t>
            </a:r>
            <a:r>
              <a:rPr lang="en-US" dirty="0">
                <a:cs typeface="Times New Roman" pitchFamily="18" charset="0"/>
              </a:rPr>
              <a:t/>
            </a:r>
            <a:br>
              <a:rPr lang="en-US" dirty="0">
                <a:cs typeface="Times New Roman" pitchFamily="18" charset="0"/>
              </a:rPr>
            </a:br>
            <a:endParaRPr lang="en-US" dirty="0">
              <a:cs typeface="Times New Roman" pitchFamily="18" charset="0"/>
            </a:endParaRPr>
          </a:p>
          <a:p>
            <a:pPr>
              <a:lnSpc>
                <a:spcPct val="120000"/>
              </a:lnSpc>
            </a:pPr>
            <a:r>
              <a:rPr lang="en-US" dirty="0">
                <a:cs typeface="Times New Roman" pitchFamily="18" charset="0"/>
              </a:rPr>
              <a:t>The term ‘design’ refers both to the creative process of specifying something new and to the representations that are produced during the process</a:t>
            </a:r>
            <a:r>
              <a:rPr lang="en-US" dirty="0">
                <a:cs typeface="Times New Roman" pitchFamily="18" charset="0"/>
              </a:rPr>
              <a:t>.</a:t>
            </a:r>
            <a:endParaRPr lang="en-US" dirty="0">
              <a:cs typeface="Times New Roman" pitchFamily="18" charset="0"/>
            </a:endParaRPr>
          </a:p>
        </p:txBody>
      </p:sp>
    </p:spTree>
    <p:extLst>
      <p:ext uri="{BB962C8B-B14F-4D97-AF65-F5344CB8AC3E}">
        <p14:creationId xmlns:p14="http://schemas.microsoft.com/office/powerpoint/2010/main" val="1579267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design?</a:t>
            </a:r>
            <a:endParaRPr lang="en-NZ" dirty="0"/>
          </a:p>
        </p:txBody>
      </p:sp>
      <p:sp>
        <p:nvSpPr>
          <p:cNvPr id="3" name="Content Placeholder 2"/>
          <p:cNvSpPr>
            <a:spLocks noGrp="1"/>
          </p:cNvSpPr>
          <p:nvPr>
            <p:ph idx="1"/>
          </p:nvPr>
        </p:nvSpPr>
        <p:spPr>
          <a:xfrm>
            <a:off x="2495600" y="1988841"/>
            <a:ext cx="7955280" cy="4323927"/>
          </a:xfrm>
        </p:spPr>
        <p:txBody>
          <a:bodyPr>
            <a:normAutofit/>
          </a:bodyPr>
          <a:lstStyle/>
          <a:p>
            <a:pPr>
              <a:lnSpc>
                <a:spcPct val="120000"/>
              </a:lnSpc>
            </a:pPr>
            <a:r>
              <a:rPr lang="en-US" dirty="0" smtClean="0">
                <a:cs typeface="Times New Roman" pitchFamily="18" charset="0"/>
              </a:rPr>
              <a:t>A website </a:t>
            </a:r>
            <a:r>
              <a:rPr lang="en-US" dirty="0">
                <a:cs typeface="Times New Roman" pitchFamily="18" charset="0"/>
              </a:rPr>
              <a:t>a designer </a:t>
            </a:r>
            <a:r>
              <a:rPr lang="en-US" dirty="0" smtClean="0">
                <a:cs typeface="Times New Roman" pitchFamily="18" charset="0"/>
              </a:rPr>
              <a:t>may produce </a:t>
            </a:r>
            <a:r>
              <a:rPr lang="en-US" dirty="0">
                <a:cs typeface="Times New Roman" pitchFamily="18" charset="0"/>
              </a:rPr>
              <a:t>and evaluate various designs such </a:t>
            </a:r>
            <a:r>
              <a:rPr lang="en-US" dirty="0" smtClean="0">
                <a:cs typeface="Times New Roman" pitchFamily="18" charset="0"/>
              </a:rPr>
              <a:t>as:</a:t>
            </a:r>
          </a:p>
          <a:p>
            <a:pPr lvl="1">
              <a:lnSpc>
                <a:spcPct val="120000"/>
              </a:lnSpc>
            </a:pPr>
            <a:r>
              <a:rPr lang="en-US" dirty="0">
                <a:cs typeface="Times New Roman" pitchFamily="18" charset="0"/>
              </a:rPr>
              <a:t>a </a:t>
            </a:r>
            <a:r>
              <a:rPr lang="en-US" dirty="0">
                <a:cs typeface="Times New Roman" pitchFamily="18" charset="0"/>
              </a:rPr>
              <a:t>design of the page layout, </a:t>
            </a:r>
            <a:endParaRPr lang="en-US" dirty="0">
              <a:cs typeface="Times New Roman" pitchFamily="18" charset="0"/>
            </a:endParaRPr>
          </a:p>
          <a:p>
            <a:pPr lvl="1">
              <a:lnSpc>
                <a:spcPct val="120000"/>
              </a:lnSpc>
            </a:pPr>
            <a:r>
              <a:rPr lang="en-US" dirty="0">
                <a:cs typeface="Times New Roman" pitchFamily="18" charset="0"/>
              </a:rPr>
              <a:t>a </a:t>
            </a:r>
            <a:r>
              <a:rPr lang="en-US" dirty="0">
                <a:cs typeface="Times New Roman" pitchFamily="18" charset="0"/>
              </a:rPr>
              <a:t>design of the </a:t>
            </a:r>
            <a:r>
              <a:rPr lang="en-US" dirty="0" err="1">
                <a:cs typeface="Times New Roman" pitchFamily="18" charset="0"/>
              </a:rPr>
              <a:t>colour</a:t>
            </a:r>
            <a:r>
              <a:rPr lang="en-US" dirty="0">
                <a:cs typeface="Times New Roman" pitchFamily="18" charset="0"/>
              </a:rPr>
              <a:t> scheme, </a:t>
            </a:r>
            <a:endParaRPr lang="en-US" dirty="0">
              <a:cs typeface="Times New Roman" pitchFamily="18" charset="0"/>
            </a:endParaRPr>
          </a:p>
          <a:p>
            <a:pPr lvl="1">
              <a:lnSpc>
                <a:spcPct val="120000"/>
              </a:lnSpc>
            </a:pPr>
            <a:r>
              <a:rPr lang="en-US" dirty="0">
                <a:cs typeface="Times New Roman" pitchFamily="18" charset="0"/>
              </a:rPr>
              <a:t>a </a:t>
            </a:r>
            <a:r>
              <a:rPr lang="en-US" dirty="0">
                <a:cs typeface="Times New Roman" pitchFamily="18" charset="0"/>
              </a:rPr>
              <a:t>design for the graphics </a:t>
            </a:r>
            <a:endParaRPr lang="en-US" dirty="0">
              <a:cs typeface="Times New Roman" pitchFamily="18" charset="0"/>
            </a:endParaRPr>
          </a:p>
          <a:p>
            <a:pPr lvl="1">
              <a:lnSpc>
                <a:spcPct val="120000"/>
              </a:lnSpc>
            </a:pPr>
            <a:r>
              <a:rPr lang="en-US" dirty="0">
                <a:cs typeface="Times New Roman" pitchFamily="18" charset="0"/>
              </a:rPr>
              <a:t>and </a:t>
            </a:r>
            <a:r>
              <a:rPr lang="en-US" dirty="0">
                <a:cs typeface="Times New Roman" pitchFamily="18" charset="0"/>
              </a:rPr>
              <a:t>a design of the overall structure. </a:t>
            </a:r>
            <a:r>
              <a:rPr lang="en-US" dirty="0">
                <a:cs typeface="Times New Roman" pitchFamily="18" charset="0"/>
              </a:rPr>
              <a:t/>
            </a:r>
            <a:br>
              <a:rPr lang="en-US" dirty="0">
                <a:cs typeface="Times New Roman" pitchFamily="18" charset="0"/>
              </a:rPr>
            </a:br>
            <a:endParaRPr lang="en-US" dirty="0">
              <a:cs typeface="Times New Roman" pitchFamily="18" charset="0"/>
            </a:endParaRPr>
          </a:p>
          <a:p>
            <a:pPr>
              <a:lnSpc>
                <a:spcPct val="120000"/>
              </a:lnSpc>
            </a:pPr>
            <a:r>
              <a:rPr lang="en-US" dirty="0" smtClean="0">
                <a:cs typeface="Times New Roman" pitchFamily="18" charset="0"/>
              </a:rPr>
              <a:t>Design involves </a:t>
            </a:r>
            <a:r>
              <a:rPr lang="en-US" dirty="0">
                <a:cs typeface="Times New Roman" pitchFamily="18" charset="0"/>
              </a:rPr>
              <a:t>much iteration and exploration of both requirements </a:t>
            </a:r>
            <a:r>
              <a:rPr lang="en-US" dirty="0" smtClean="0">
                <a:cs typeface="Times New Roman" pitchFamily="18" charset="0"/>
              </a:rPr>
              <a:t>and design </a:t>
            </a:r>
            <a:r>
              <a:rPr lang="en-US" dirty="0">
                <a:cs typeface="Times New Roman" pitchFamily="18" charset="0"/>
              </a:rPr>
              <a:t>solutions.</a:t>
            </a:r>
          </a:p>
        </p:txBody>
      </p:sp>
    </p:spTree>
    <p:extLst>
      <p:ext uri="{BB962C8B-B14F-4D97-AF65-F5344CB8AC3E}">
        <p14:creationId xmlns:p14="http://schemas.microsoft.com/office/powerpoint/2010/main" val="2372237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364" y="407780"/>
            <a:ext cx="6377940" cy="1293028"/>
          </a:xfrm>
        </p:spPr>
        <p:txBody>
          <a:bodyPr/>
          <a:lstStyle/>
          <a:p>
            <a:r>
              <a:rPr lang="en-NZ" dirty="0" smtClean="0"/>
              <a:t>The Interface</a:t>
            </a:r>
            <a:endParaRPr lang="en-NZ" dirty="0"/>
          </a:p>
        </p:txBody>
      </p:sp>
      <p:sp>
        <p:nvSpPr>
          <p:cNvPr id="3" name="Content Placeholder 2"/>
          <p:cNvSpPr>
            <a:spLocks noGrp="1"/>
          </p:cNvSpPr>
          <p:nvPr>
            <p:ph idx="1"/>
          </p:nvPr>
        </p:nvSpPr>
        <p:spPr>
          <a:xfrm>
            <a:off x="2423592" y="1700808"/>
            <a:ext cx="7955280" cy="4536504"/>
          </a:xfrm>
        </p:spPr>
        <p:txBody>
          <a:bodyPr>
            <a:normAutofit fontScale="70000" lnSpcReduction="20000"/>
          </a:bodyPr>
          <a:lstStyle/>
          <a:p>
            <a:pPr>
              <a:lnSpc>
                <a:spcPct val="120000"/>
              </a:lnSpc>
            </a:pPr>
            <a:endParaRPr lang="en-US" sz="2400" dirty="0">
              <a:cs typeface="Times New Roman" pitchFamily="18" charset="0"/>
            </a:endParaRPr>
          </a:p>
          <a:p>
            <a:pPr>
              <a:lnSpc>
                <a:spcPct val="120000"/>
              </a:lnSpc>
            </a:pPr>
            <a:r>
              <a:rPr lang="en-US" sz="2400" dirty="0">
                <a:cs typeface="Times New Roman" pitchFamily="18" charset="0"/>
              </a:rPr>
              <a:t>The </a:t>
            </a:r>
            <a:r>
              <a:rPr lang="en-US" sz="2400" dirty="0">
                <a:cs typeface="Times New Roman" pitchFamily="18" charset="0"/>
              </a:rPr>
              <a:t>interface to an interactive system is all those parts of the system with which people come into contact with; </a:t>
            </a:r>
            <a:endParaRPr lang="en-US" sz="2400" dirty="0">
              <a:cs typeface="Times New Roman" pitchFamily="18" charset="0"/>
            </a:endParaRPr>
          </a:p>
          <a:p>
            <a:pPr lvl="1">
              <a:lnSpc>
                <a:spcPct val="120000"/>
              </a:lnSpc>
            </a:pPr>
            <a:r>
              <a:rPr lang="en-US" sz="2200" dirty="0">
                <a:cs typeface="Times New Roman" pitchFamily="18" charset="0"/>
              </a:rPr>
              <a:t>Physically </a:t>
            </a:r>
          </a:p>
          <a:p>
            <a:pPr lvl="1">
              <a:lnSpc>
                <a:spcPct val="120000"/>
              </a:lnSpc>
            </a:pPr>
            <a:r>
              <a:rPr lang="en-US" sz="2200" dirty="0">
                <a:cs typeface="Times New Roman" pitchFamily="18" charset="0"/>
              </a:rPr>
              <a:t>Perceptually </a:t>
            </a:r>
          </a:p>
          <a:p>
            <a:pPr lvl="1">
              <a:lnSpc>
                <a:spcPct val="120000"/>
              </a:lnSpc>
            </a:pPr>
            <a:r>
              <a:rPr lang="en-US" sz="2200" dirty="0">
                <a:cs typeface="Times New Roman" pitchFamily="18" charset="0"/>
              </a:rPr>
              <a:t>Conceptually </a:t>
            </a:r>
          </a:p>
          <a:p>
            <a:pPr>
              <a:lnSpc>
                <a:spcPct val="120000"/>
              </a:lnSpc>
            </a:pPr>
            <a:r>
              <a:rPr lang="en-US" sz="2400" dirty="0">
                <a:cs typeface="Times New Roman" pitchFamily="18" charset="0"/>
              </a:rPr>
              <a:t>The </a:t>
            </a:r>
            <a:r>
              <a:rPr lang="en-US" sz="2400" dirty="0">
                <a:cs typeface="Times New Roman" pitchFamily="18" charset="0"/>
              </a:rPr>
              <a:t>interface needs to provide some mechanisms </a:t>
            </a:r>
            <a:r>
              <a:rPr lang="en-US" sz="2400" dirty="0">
                <a:cs typeface="Times New Roman" pitchFamily="18" charset="0"/>
              </a:rPr>
              <a:t>for </a:t>
            </a:r>
            <a:r>
              <a:rPr lang="en-US" sz="2400" b="1" dirty="0">
                <a:cs typeface="Times New Roman" pitchFamily="18" charset="0"/>
              </a:rPr>
              <a:t>input</a:t>
            </a:r>
            <a:endParaRPr lang="en-US" sz="2400" b="1" dirty="0">
              <a:cs typeface="Times New Roman" pitchFamily="18" charset="0"/>
            </a:endParaRPr>
          </a:p>
          <a:p>
            <a:pPr>
              <a:lnSpc>
                <a:spcPct val="120000"/>
              </a:lnSpc>
            </a:pPr>
            <a:r>
              <a:rPr lang="en-US" sz="2400" dirty="0">
                <a:cs typeface="Times New Roman" pitchFamily="18" charset="0"/>
              </a:rPr>
              <a:t>It also needs to provide some mechanisms for </a:t>
            </a:r>
            <a:r>
              <a:rPr lang="en-US" sz="2400" b="1" dirty="0">
                <a:cs typeface="Times New Roman" pitchFamily="18" charset="0"/>
              </a:rPr>
              <a:t>output</a:t>
            </a:r>
            <a:endParaRPr lang="en-US" sz="2400" b="1" dirty="0">
              <a:cs typeface="Times New Roman" pitchFamily="18" charset="0"/>
            </a:endParaRPr>
          </a:p>
          <a:p>
            <a:pPr>
              <a:lnSpc>
                <a:spcPct val="120000"/>
              </a:lnSpc>
            </a:pPr>
            <a:r>
              <a:rPr lang="en-US" sz="2400" dirty="0">
                <a:cs typeface="Times New Roman" pitchFamily="18" charset="0"/>
              </a:rPr>
              <a:t>This </a:t>
            </a:r>
            <a:r>
              <a:rPr lang="en-US" sz="2400" dirty="0">
                <a:cs typeface="Times New Roman" pitchFamily="18" charset="0"/>
              </a:rPr>
              <a:t>might </a:t>
            </a:r>
            <a:r>
              <a:rPr lang="en-US" sz="2400" dirty="0">
                <a:cs typeface="Times New Roman" pitchFamily="18" charset="0"/>
              </a:rPr>
              <a:t>be in the form of information, pictures, movies, animations and so on. </a:t>
            </a:r>
            <a:endParaRPr lang="en-US" sz="2400" dirty="0">
              <a:cs typeface="Times New Roman" pitchFamily="18" charset="0"/>
            </a:endParaRPr>
          </a:p>
          <a:p>
            <a:pPr>
              <a:lnSpc>
                <a:spcPct val="120000"/>
              </a:lnSpc>
            </a:pPr>
            <a:r>
              <a:rPr lang="en-NZ" sz="2400" dirty="0"/>
              <a:t>EXERCISE:  TAKE ONE OF THE INTERACTIVE SYSTEMS </a:t>
            </a:r>
            <a:r>
              <a:rPr lang="en-NZ" sz="2400" dirty="0"/>
              <a:t>(</a:t>
            </a:r>
            <a:r>
              <a:rPr lang="en-NZ" sz="2400" dirty="0"/>
              <a:t>i.e. the </a:t>
            </a:r>
            <a:r>
              <a:rPr lang="en-NZ" sz="2400" dirty="0"/>
              <a:t>Wii or Xbox) </a:t>
            </a:r>
            <a:r>
              <a:rPr lang="en-NZ" sz="2400" dirty="0"/>
              <a:t>AND DISCUSS HOW YOU INTERACT WITH IT:  </a:t>
            </a:r>
            <a:r>
              <a:rPr lang="en-NZ" sz="2400" dirty="0"/>
              <a:t/>
            </a:r>
            <a:br>
              <a:rPr lang="en-NZ" sz="2400" dirty="0"/>
            </a:br>
            <a:r>
              <a:rPr lang="en-NZ" sz="2400" dirty="0"/>
              <a:t>Physically</a:t>
            </a:r>
            <a:r>
              <a:rPr lang="en-NZ" sz="2400" dirty="0"/>
              <a:t>, Perceptually, </a:t>
            </a:r>
            <a:r>
              <a:rPr lang="en-NZ" sz="2400" dirty="0"/>
              <a:t>Conceptually</a:t>
            </a:r>
            <a:endParaRPr lang="en-NZ" sz="2400" dirty="0"/>
          </a:p>
        </p:txBody>
      </p:sp>
    </p:spTree>
    <p:extLst>
      <p:ext uri="{BB962C8B-B14F-4D97-AF65-F5344CB8AC3E}">
        <p14:creationId xmlns:p14="http://schemas.microsoft.com/office/powerpoint/2010/main" val="3411174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188641"/>
            <a:ext cx="7543800" cy="1450757"/>
          </a:xfrm>
        </p:spPr>
        <p:txBody>
          <a:bodyPr/>
          <a:lstStyle/>
          <a:p>
            <a:r>
              <a:rPr lang="en-NZ" dirty="0" smtClean="0"/>
              <a:t>The Bigger picture</a:t>
            </a:r>
            <a:endParaRPr lang="en-NZ" dirty="0"/>
          </a:p>
        </p:txBody>
      </p:sp>
      <p:sp>
        <p:nvSpPr>
          <p:cNvPr id="3" name="Content Placeholder 2"/>
          <p:cNvSpPr>
            <a:spLocks noGrp="1"/>
          </p:cNvSpPr>
          <p:nvPr>
            <p:ph idx="1"/>
          </p:nvPr>
        </p:nvSpPr>
        <p:spPr>
          <a:xfrm>
            <a:off x="1602646" y="1639398"/>
            <a:ext cx="9601200" cy="3581400"/>
          </a:xfrm>
        </p:spPr>
        <p:txBody>
          <a:bodyPr>
            <a:normAutofit fontScale="92500" lnSpcReduction="10000"/>
          </a:bodyPr>
          <a:lstStyle/>
          <a:p>
            <a:pPr>
              <a:lnSpc>
                <a:spcPct val="120000"/>
              </a:lnSpc>
            </a:pPr>
            <a:r>
              <a:rPr lang="en-US" sz="2400" dirty="0">
                <a:cs typeface="Times New Roman" pitchFamily="18" charset="0"/>
              </a:rPr>
              <a:t>Designing interactive systems is not just a question of designing interfaces, however. </a:t>
            </a:r>
          </a:p>
          <a:p>
            <a:pPr>
              <a:lnSpc>
                <a:spcPct val="120000"/>
              </a:lnSpc>
            </a:pPr>
            <a:r>
              <a:rPr lang="en-US" sz="2400" dirty="0">
                <a:cs typeface="Times New Roman" pitchFamily="18" charset="0"/>
              </a:rPr>
              <a:t>The whole human–computer interaction needs to be </a:t>
            </a:r>
            <a:r>
              <a:rPr lang="en-US" sz="2400" dirty="0">
                <a:cs typeface="Times New Roman" pitchFamily="18" charset="0"/>
              </a:rPr>
              <a:t>considered.</a:t>
            </a:r>
            <a:endParaRPr lang="en-US" sz="2400" dirty="0">
              <a:cs typeface="Times New Roman" pitchFamily="18" charset="0"/>
            </a:endParaRPr>
          </a:p>
          <a:p>
            <a:pPr>
              <a:lnSpc>
                <a:spcPct val="120000"/>
              </a:lnSpc>
            </a:pPr>
            <a:r>
              <a:rPr lang="en-US" sz="2400" dirty="0">
                <a:cs typeface="Times New Roman" pitchFamily="18" charset="0"/>
              </a:rPr>
              <a:t>Interactive systems </a:t>
            </a:r>
            <a:r>
              <a:rPr lang="en-US" sz="2400" dirty="0">
                <a:cs typeface="Times New Roman" pitchFamily="18" charset="0"/>
              </a:rPr>
              <a:t>consist of many interconnected devices, some worn by people, some embedded in the fabric of buildings, some carried.</a:t>
            </a:r>
          </a:p>
          <a:p>
            <a:pPr>
              <a:lnSpc>
                <a:spcPct val="120000"/>
              </a:lnSpc>
            </a:pPr>
            <a:r>
              <a:rPr lang="en-US" sz="2400" dirty="0">
                <a:cs typeface="Times New Roman" pitchFamily="18" charset="0"/>
              </a:rPr>
              <a:t>Interactive </a:t>
            </a:r>
            <a:r>
              <a:rPr lang="en-US" sz="2400" dirty="0">
                <a:cs typeface="Times New Roman" pitchFamily="18" charset="0"/>
              </a:rPr>
              <a:t>systems designers are concerned with connecting people through devices and systems; they need to consider the whole environment they are creating</a:t>
            </a:r>
            <a:r>
              <a:rPr lang="en-US" sz="2400" dirty="0">
                <a:cs typeface="Times New Roman" pitchFamily="18" charset="0"/>
              </a:rPr>
              <a:t>.</a:t>
            </a:r>
            <a:endParaRPr lang="en-US" sz="2400" dirty="0">
              <a:cs typeface="Times New Roman" pitchFamily="18" charset="0"/>
            </a:endParaRPr>
          </a:p>
        </p:txBody>
      </p:sp>
    </p:spTree>
    <p:extLst>
      <p:ext uri="{BB962C8B-B14F-4D97-AF65-F5344CB8AC3E}">
        <p14:creationId xmlns:p14="http://schemas.microsoft.com/office/powerpoint/2010/main" val="3723267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Being human centred</a:t>
            </a:r>
            <a:endParaRPr lang="en-NZ" dirty="0"/>
          </a:p>
        </p:txBody>
      </p:sp>
      <p:sp>
        <p:nvSpPr>
          <p:cNvPr id="3" name="Content Placeholder 2"/>
          <p:cNvSpPr>
            <a:spLocks noGrp="1"/>
          </p:cNvSpPr>
          <p:nvPr>
            <p:ph idx="1"/>
          </p:nvPr>
        </p:nvSpPr>
        <p:spPr>
          <a:xfrm>
            <a:off x="1371600" y="2268071"/>
            <a:ext cx="9601200" cy="3581400"/>
          </a:xfrm>
        </p:spPr>
        <p:txBody>
          <a:bodyPr>
            <a:normAutofit lnSpcReduction="10000"/>
          </a:bodyPr>
          <a:lstStyle/>
          <a:p>
            <a:pPr>
              <a:lnSpc>
                <a:spcPct val="120000"/>
              </a:lnSpc>
            </a:pPr>
            <a:r>
              <a:rPr lang="en-US" sz="2400" dirty="0">
                <a:cs typeface="Times New Roman" pitchFamily="18" charset="0"/>
              </a:rPr>
              <a:t>Interactive systems design is ultimately about creating interactive experiences for people. </a:t>
            </a:r>
          </a:p>
          <a:p>
            <a:pPr>
              <a:lnSpc>
                <a:spcPct val="120000"/>
              </a:lnSpc>
            </a:pPr>
            <a:r>
              <a:rPr lang="en-US" sz="2400" dirty="0">
                <a:cs typeface="Times New Roman" pitchFamily="18" charset="0"/>
              </a:rPr>
              <a:t>Being human-</a:t>
            </a:r>
            <a:r>
              <a:rPr lang="en-US" sz="2400" dirty="0" err="1">
                <a:cs typeface="Times New Roman" pitchFamily="18" charset="0"/>
              </a:rPr>
              <a:t>centred</a:t>
            </a:r>
            <a:r>
              <a:rPr lang="en-US" sz="2400" dirty="0">
                <a:cs typeface="Times New Roman" pitchFamily="18" charset="0"/>
              </a:rPr>
              <a:t> is about putting people </a:t>
            </a:r>
            <a:r>
              <a:rPr lang="en-US" sz="2400" dirty="0">
                <a:cs typeface="Times New Roman" pitchFamily="18" charset="0"/>
              </a:rPr>
              <a:t>first,</a:t>
            </a:r>
          </a:p>
          <a:p>
            <a:pPr>
              <a:lnSpc>
                <a:spcPct val="120000"/>
              </a:lnSpc>
            </a:pPr>
            <a:r>
              <a:rPr lang="en-US" sz="2400" dirty="0">
                <a:cs typeface="Times New Roman" pitchFamily="18" charset="0"/>
              </a:rPr>
              <a:t>Being </a:t>
            </a:r>
            <a:r>
              <a:rPr lang="en-US" sz="2400" dirty="0">
                <a:cs typeface="Times New Roman" pitchFamily="18" charset="0"/>
              </a:rPr>
              <a:t>human-</a:t>
            </a:r>
            <a:r>
              <a:rPr lang="en-US" sz="2400" dirty="0" err="1">
                <a:cs typeface="Times New Roman" pitchFamily="18" charset="0"/>
              </a:rPr>
              <a:t>centred</a:t>
            </a:r>
            <a:r>
              <a:rPr lang="en-US" sz="2400" dirty="0">
                <a:cs typeface="Times New Roman" pitchFamily="18" charset="0"/>
              </a:rPr>
              <a:t> is about thinking about what people want to do rather than </a:t>
            </a:r>
            <a:r>
              <a:rPr lang="en-US" sz="2400" i="1" u="sng" dirty="0">
                <a:cs typeface="Times New Roman" pitchFamily="18" charset="0"/>
              </a:rPr>
              <a:t>what the technology</a:t>
            </a:r>
            <a:r>
              <a:rPr lang="en-US" sz="2400" i="1" dirty="0">
                <a:cs typeface="Times New Roman" pitchFamily="18" charset="0"/>
              </a:rPr>
              <a:t> </a:t>
            </a:r>
            <a:r>
              <a:rPr lang="en-US" sz="2400" dirty="0">
                <a:cs typeface="Times New Roman" pitchFamily="18" charset="0"/>
              </a:rPr>
              <a:t>can </a:t>
            </a:r>
            <a:r>
              <a:rPr lang="en-US" sz="2400" dirty="0">
                <a:cs typeface="Times New Roman" pitchFamily="18" charset="0"/>
              </a:rPr>
              <a:t>do.</a:t>
            </a:r>
            <a:endParaRPr lang="en-US" sz="2400" dirty="0">
              <a:cs typeface="Times New Roman" pitchFamily="18" charset="0"/>
            </a:endParaRPr>
          </a:p>
          <a:p>
            <a:pPr>
              <a:lnSpc>
                <a:spcPct val="120000"/>
              </a:lnSpc>
            </a:pPr>
            <a:r>
              <a:rPr lang="en-US" sz="2400" dirty="0">
                <a:cs typeface="Times New Roman" pitchFamily="18" charset="0"/>
              </a:rPr>
              <a:t>Designing new ways to connect people with people,</a:t>
            </a:r>
          </a:p>
          <a:p>
            <a:pPr>
              <a:lnSpc>
                <a:spcPct val="120000"/>
              </a:lnSpc>
            </a:pPr>
            <a:r>
              <a:rPr lang="en-US" sz="2400" dirty="0">
                <a:cs typeface="Times New Roman" pitchFamily="18" charset="0"/>
              </a:rPr>
              <a:t>And involving </a:t>
            </a:r>
            <a:r>
              <a:rPr lang="en-US" sz="2400" dirty="0">
                <a:cs typeface="Times New Roman" pitchFamily="18" charset="0"/>
              </a:rPr>
              <a:t>people in the design </a:t>
            </a:r>
            <a:r>
              <a:rPr lang="en-US" sz="2400" dirty="0">
                <a:cs typeface="Times New Roman" pitchFamily="18" charset="0"/>
              </a:rPr>
              <a:t>process</a:t>
            </a:r>
            <a:r>
              <a:rPr lang="en-US" sz="2400" dirty="0">
                <a:cs typeface="Times New Roman" pitchFamily="18" charset="0"/>
              </a:rPr>
              <a:t>.</a:t>
            </a:r>
          </a:p>
        </p:txBody>
      </p:sp>
    </p:spTree>
    <p:extLst>
      <p:ext uri="{BB962C8B-B14F-4D97-AF65-F5344CB8AC3E}">
        <p14:creationId xmlns:p14="http://schemas.microsoft.com/office/powerpoint/2010/main" val="3285429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404664"/>
            <a:ext cx="6377940" cy="1293028"/>
          </a:xfrm>
        </p:spPr>
        <p:txBody>
          <a:bodyPr/>
          <a:lstStyle/>
          <a:p>
            <a:r>
              <a:rPr lang="en-NZ" dirty="0" smtClean="0"/>
              <a:t>PEOPLE</a:t>
            </a:r>
            <a:endParaRPr lang="en-NZ" dirty="0"/>
          </a:p>
        </p:txBody>
      </p:sp>
      <p:sp>
        <p:nvSpPr>
          <p:cNvPr id="3" name="Content Placeholder 2"/>
          <p:cNvSpPr>
            <a:spLocks noGrp="1"/>
          </p:cNvSpPr>
          <p:nvPr>
            <p:ph idx="1"/>
          </p:nvPr>
        </p:nvSpPr>
        <p:spPr>
          <a:xfrm>
            <a:off x="2351584" y="1988840"/>
            <a:ext cx="7955280" cy="4680520"/>
          </a:xfrm>
        </p:spPr>
        <p:txBody>
          <a:bodyPr>
            <a:normAutofit/>
          </a:bodyPr>
          <a:lstStyle/>
          <a:p>
            <a:pPr>
              <a:lnSpc>
                <a:spcPct val="120000"/>
              </a:lnSpc>
            </a:pPr>
            <a:r>
              <a:rPr lang="en-US" sz="1800" dirty="0">
                <a:cs typeface="Times New Roman" pitchFamily="18" charset="0"/>
              </a:rPr>
              <a:t>People are social beings, so it is important that the approaches and techniques adopted in the </a:t>
            </a:r>
            <a:r>
              <a:rPr lang="en-US" sz="1800" u="sng" dirty="0">
                <a:cs typeface="Times New Roman" pitchFamily="18" charset="0"/>
              </a:rPr>
              <a:t>social sciences </a:t>
            </a:r>
            <a:r>
              <a:rPr lang="en-US" sz="1800" dirty="0">
                <a:cs typeface="Times New Roman" pitchFamily="18" charset="0"/>
              </a:rPr>
              <a:t>are used to understand people and </a:t>
            </a:r>
            <a:r>
              <a:rPr lang="en-US" sz="1800" dirty="0">
                <a:cs typeface="Times New Roman" pitchFamily="18" charset="0"/>
              </a:rPr>
              <a:t>technologies.  Such techniques as:</a:t>
            </a:r>
            <a:endParaRPr lang="en-US" sz="1800" dirty="0">
              <a:cs typeface="Times New Roman" pitchFamily="18" charset="0"/>
            </a:endParaRPr>
          </a:p>
          <a:p>
            <a:pPr lvl="1">
              <a:lnSpc>
                <a:spcPct val="120000"/>
              </a:lnSpc>
            </a:pPr>
            <a:r>
              <a:rPr lang="en-US" b="1" dirty="0">
                <a:cs typeface="Times New Roman" pitchFamily="18" charset="0"/>
              </a:rPr>
              <a:t>Sociology</a:t>
            </a:r>
            <a:r>
              <a:rPr lang="en-US" dirty="0">
                <a:cs typeface="Times New Roman" pitchFamily="18" charset="0"/>
              </a:rPr>
              <a:t> </a:t>
            </a:r>
            <a:endParaRPr lang="en-US" dirty="0" smtClean="0">
              <a:cs typeface="Times New Roman" pitchFamily="18" charset="0"/>
            </a:endParaRPr>
          </a:p>
          <a:p>
            <a:pPr lvl="1">
              <a:lnSpc>
                <a:spcPct val="120000"/>
              </a:lnSpc>
            </a:pPr>
            <a:r>
              <a:rPr lang="en-US" b="1" dirty="0" smtClean="0">
                <a:cs typeface="Times New Roman" pitchFamily="18" charset="0"/>
              </a:rPr>
              <a:t>Anthropology</a:t>
            </a:r>
            <a:r>
              <a:rPr lang="en-US" dirty="0" smtClean="0">
                <a:cs typeface="Times New Roman" pitchFamily="18" charset="0"/>
              </a:rPr>
              <a:t> </a:t>
            </a:r>
          </a:p>
          <a:p>
            <a:pPr lvl="1">
              <a:lnSpc>
                <a:spcPct val="120000"/>
              </a:lnSpc>
            </a:pPr>
            <a:r>
              <a:rPr lang="en-US" b="1" dirty="0" smtClean="0">
                <a:cs typeface="Times New Roman" pitchFamily="18" charset="0"/>
              </a:rPr>
              <a:t>Cultural studies</a:t>
            </a:r>
          </a:p>
          <a:p>
            <a:pPr lvl="1">
              <a:lnSpc>
                <a:spcPct val="120000"/>
              </a:lnSpc>
            </a:pPr>
            <a:r>
              <a:rPr lang="en-US" b="1" dirty="0" smtClean="0">
                <a:cs typeface="Times New Roman" pitchFamily="18" charset="0"/>
              </a:rPr>
              <a:t>Psychology</a:t>
            </a:r>
            <a:r>
              <a:rPr lang="en-US" dirty="0" smtClean="0">
                <a:cs typeface="Times New Roman" pitchFamily="18" charset="0"/>
              </a:rPr>
              <a:t> </a:t>
            </a:r>
          </a:p>
          <a:p>
            <a:pPr lvl="1">
              <a:lnSpc>
                <a:spcPct val="120000"/>
              </a:lnSpc>
            </a:pPr>
            <a:r>
              <a:rPr lang="en-US" b="1" dirty="0" smtClean="0">
                <a:cs typeface="Times New Roman" pitchFamily="18" charset="0"/>
              </a:rPr>
              <a:t>Ergonomics</a:t>
            </a:r>
            <a:r>
              <a:rPr lang="en-US" dirty="0" smtClean="0">
                <a:cs typeface="Times New Roman" pitchFamily="18" charset="0"/>
              </a:rPr>
              <a:t> </a:t>
            </a:r>
          </a:p>
          <a:p>
            <a:pPr>
              <a:lnSpc>
                <a:spcPct val="120000"/>
              </a:lnSpc>
            </a:pPr>
            <a:r>
              <a:rPr lang="en-US" sz="1800" dirty="0">
                <a:cs typeface="Times New Roman" pitchFamily="18" charset="0"/>
              </a:rPr>
              <a:t>In </a:t>
            </a:r>
            <a:r>
              <a:rPr lang="en-US" sz="1800" dirty="0">
                <a:cs typeface="Times New Roman" pitchFamily="18" charset="0"/>
              </a:rPr>
              <a:t>designing interactive systems, the designer will borrow much from each of these disciplines, including methods to help understand and design for people</a:t>
            </a:r>
            <a:r>
              <a:rPr lang="en-US" sz="1800" dirty="0">
                <a:cs typeface="Times New Roman" pitchFamily="18" charset="0"/>
              </a:rPr>
              <a:t>.</a:t>
            </a:r>
            <a:endParaRPr lang="en-US" sz="1800" dirty="0">
              <a:cs typeface="Times New Roman" pitchFamily="18" charset="0"/>
            </a:endParaRPr>
          </a:p>
        </p:txBody>
      </p:sp>
    </p:spTree>
    <p:extLst>
      <p:ext uri="{BB962C8B-B14F-4D97-AF65-F5344CB8AC3E}">
        <p14:creationId xmlns:p14="http://schemas.microsoft.com/office/powerpoint/2010/main" val="3714398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744" y="-296214"/>
            <a:ext cx="6377940" cy="1293028"/>
          </a:xfrm>
        </p:spPr>
        <p:txBody>
          <a:bodyPr/>
          <a:lstStyle/>
          <a:p>
            <a:r>
              <a:rPr lang="en-NZ" dirty="0" smtClean="0"/>
              <a:t>Information system</a:t>
            </a:r>
            <a:endParaRPr lang="en-NZ" dirty="0"/>
          </a:p>
        </p:txBody>
      </p:sp>
      <p:pic>
        <p:nvPicPr>
          <p:cNvPr id="2060" name="Picture 2059"/>
          <p:cNvPicPr>
            <a:picLocks noChangeAspect="1"/>
          </p:cNvPicPr>
          <p:nvPr/>
        </p:nvPicPr>
        <p:blipFill>
          <a:blip r:embed="rId3"/>
          <a:stretch>
            <a:fillRect/>
          </a:stretch>
        </p:blipFill>
        <p:spPr>
          <a:xfrm>
            <a:off x="2339350" y="908721"/>
            <a:ext cx="7645082" cy="5400600"/>
          </a:xfrm>
          <a:prstGeom prst="rect">
            <a:avLst/>
          </a:prstGeom>
        </p:spPr>
      </p:pic>
    </p:spTree>
    <p:extLst>
      <p:ext uri="{BB962C8B-B14F-4D97-AF65-F5344CB8AC3E}">
        <p14:creationId xmlns:p14="http://schemas.microsoft.com/office/powerpoint/2010/main" val="3854621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a:t>
            </a:r>
            <a:endParaRPr lang="en-NZ" dirty="0"/>
          </a:p>
        </p:txBody>
      </p:sp>
      <p:sp>
        <p:nvSpPr>
          <p:cNvPr id="3" name="Content Placeholder 2"/>
          <p:cNvSpPr>
            <a:spLocks noGrp="1"/>
          </p:cNvSpPr>
          <p:nvPr>
            <p:ph idx="1"/>
          </p:nvPr>
        </p:nvSpPr>
        <p:spPr>
          <a:xfrm>
            <a:off x="1638505" y="1676399"/>
            <a:ext cx="9601200" cy="3581400"/>
          </a:xfrm>
        </p:spPr>
        <p:txBody>
          <a:bodyPr/>
          <a:lstStyle/>
          <a:p>
            <a:pPr lvl="0"/>
            <a:r>
              <a:rPr lang="en-NZ" sz="2400" dirty="0"/>
              <a:t>As interactive systems designers it is very important to understand people.  </a:t>
            </a:r>
            <a:endParaRPr lang="en-NZ" sz="2400" dirty="0"/>
          </a:p>
          <a:p>
            <a:pPr lvl="0"/>
            <a:r>
              <a:rPr lang="en-NZ" sz="2400" dirty="0"/>
              <a:t>Find </a:t>
            </a:r>
            <a:r>
              <a:rPr lang="en-NZ" sz="2400" dirty="0"/>
              <a:t>a definition for each of these disciplines:</a:t>
            </a:r>
          </a:p>
          <a:p>
            <a:pPr lvl="1"/>
            <a:r>
              <a:rPr lang="en-NZ" dirty="0"/>
              <a:t>Sociology</a:t>
            </a:r>
          </a:p>
          <a:p>
            <a:pPr lvl="1"/>
            <a:r>
              <a:rPr lang="en-NZ" dirty="0"/>
              <a:t>Anthropology and/or ethnography</a:t>
            </a:r>
          </a:p>
          <a:p>
            <a:pPr lvl="1"/>
            <a:r>
              <a:rPr lang="en-NZ" dirty="0"/>
              <a:t>Cultural studies</a:t>
            </a:r>
          </a:p>
          <a:p>
            <a:pPr lvl="1"/>
            <a:r>
              <a:rPr lang="en-NZ" dirty="0"/>
              <a:t>Psychology</a:t>
            </a:r>
          </a:p>
          <a:p>
            <a:pPr lvl="1"/>
            <a:r>
              <a:rPr lang="en-NZ" dirty="0"/>
              <a:t>Ergonomics</a:t>
            </a:r>
          </a:p>
          <a:p>
            <a:endParaRPr lang="en-NZ" dirty="0"/>
          </a:p>
        </p:txBody>
      </p:sp>
    </p:spTree>
    <p:extLst>
      <p:ext uri="{BB962C8B-B14F-4D97-AF65-F5344CB8AC3E}">
        <p14:creationId xmlns:p14="http://schemas.microsoft.com/office/powerpoint/2010/main" val="1380246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332656"/>
            <a:ext cx="6377940" cy="1293028"/>
          </a:xfrm>
        </p:spPr>
        <p:txBody>
          <a:bodyPr/>
          <a:lstStyle/>
          <a:p>
            <a:r>
              <a:rPr lang="en-NZ" dirty="0" smtClean="0"/>
              <a:t>Technologies</a:t>
            </a:r>
            <a:endParaRPr lang="en-NZ" dirty="0"/>
          </a:p>
        </p:txBody>
      </p:sp>
      <p:sp>
        <p:nvSpPr>
          <p:cNvPr id="3" name="Content Placeholder 2"/>
          <p:cNvSpPr>
            <a:spLocks noGrp="1"/>
          </p:cNvSpPr>
          <p:nvPr>
            <p:ph idx="1"/>
          </p:nvPr>
        </p:nvSpPr>
        <p:spPr>
          <a:xfrm>
            <a:off x="2351584" y="1988840"/>
            <a:ext cx="7955280" cy="4136760"/>
          </a:xfrm>
        </p:spPr>
        <p:txBody>
          <a:bodyPr>
            <a:normAutofit lnSpcReduction="10000"/>
          </a:bodyPr>
          <a:lstStyle/>
          <a:p>
            <a:pPr>
              <a:lnSpc>
                <a:spcPct val="120000"/>
              </a:lnSpc>
            </a:pPr>
            <a:r>
              <a:rPr lang="en-US" dirty="0" smtClean="0">
                <a:cs typeface="Times New Roman" pitchFamily="18" charset="0"/>
              </a:rPr>
              <a:t>Interactive </a:t>
            </a:r>
            <a:r>
              <a:rPr lang="en-US" dirty="0">
                <a:cs typeface="Times New Roman" pitchFamily="18" charset="0"/>
              </a:rPr>
              <a:t>systems designers need to know about </a:t>
            </a:r>
            <a:r>
              <a:rPr lang="en-US" dirty="0" smtClean="0">
                <a:cs typeface="Times New Roman" pitchFamily="18" charset="0"/>
              </a:rPr>
              <a:t>BOTH </a:t>
            </a:r>
            <a:br>
              <a:rPr lang="en-US" dirty="0" smtClean="0">
                <a:cs typeface="Times New Roman" pitchFamily="18" charset="0"/>
              </a:rPr>
            </a:br>
            <a:r>
              <a:rPr lang="en-US" dirty="0" smtClean="0">
                <a:cs typeface="Times New Roman" pitchFamily="18" charset="0"/>
              </a:rPr>
              <a:t>software </a:t>
            </a:r>
            <a:r>
              <a:rPr lang="en-US" dirty="0">
                <a:cs typeface="Times New Roman" pitchFamily="18" charset="0"/>
              </a:rPr>
              <a:t>and hardware. </a:t>
            </a:r>
          </a:p>
          <a:p>
            <a:pPr>
              <a:lnSpc>
                <a:spcPct val="120000"/>
              </a:lnSpc>
            </a:pPr>
            <a:r>
              <a:rPr lang="en-US" dirty="0">
                <a:cs typeface="Times New Roman" pitchFamily="18" charset="0"/>
              </a:rPr>
              <a:t>Software engineering has developed methods for </a:t>
            </a:r>
            <a:r>
              <a:rPr lang="en-US" dirty="0" smtClean="0">
                <a:cs typeface="Times New Roman" pitchFamily="18" charset="0"/>
              </a:rPr>
              <a:t>making computer </a:t>
            </a:r>
            <a:r>
              <a:rPr lang="en-US" dirty="0">
                <a:cs typeface="Times New Roman" pitchFamily="18" charset="0"/>
              </a:rPr>
              <a:t>programs. </a:t>
            </a:r>
          </a:p>
          <a:p>
            <a:pPr>
              <a:lnSpc>
                <a:spcPct val="120000"/>
              </a:lnSpc>
            </a:pPr>
            <a:r>
              <a:rPr lang="en-US" dirty="0" smtClean="0">
                <a:cs typeface="Times New Roman" pitchFamily="18" charset="0"/>
              </a:rPr>
              <a:t>Designers </a:t>
            </a:r>
            <a:r>
              <a:rPr lang="en-US" dirty="0">
                <a:cs typeface="Times New Roman" pitchFamily="18" charset="0"/>
              </a:rPr>
              <a:t>need to be aware of hardware for sensing different types of data (sensors) and for bringing about some change (actuators, or effectors). </a:t>
            </a:r>
          </a:p>
          <a:p>
            <a:pPr>
              <a:lnSpc>
                <a:spcPct val="120000"/>
              </a:lnSpc>
            </a:pPr>
            <a:r>
              <a:rPr lang="en-US" dirty="0" smtClean="0">
                <a:cs typeface="Times New Roman" pitchFamily="18" charset="0"/>
              </a:rPr>
              <a:t>Communication </a:t>
            </a:r>
            <a:r>
              <a:rPr lang="en-US" dirty="0">
                <a:cs typeface="Times New Roman" pitchFamily="18" charset="0"/>
              </a:rPr>
              <a:t>between devices uses various communication ‘protocols’. </a:t>
            </a:r>
          </a:p>
          <a:p>
            <a:pPr>
              <a:lnSpc>
                <a:spcPct val="120000"/>
              </a:lnSpc>
            </a:pPr>
            <a:r>
              <a:rPr lang="en-US" dirty="0">
                <a:cs typeface="Times New Roman" pitchFamily="18" charset="0"/>
              </a:rPr>
              <a:t>Designers need to know how different devices can communicate</a:t>
            </a:r>
            <a:r>
              <a:rPr lang="en-US" dirty="0" smtClean="0">
                <a:cs typeface="Times New Roman" pitchFamily="18" charset="0"/>
              </a:rPr>
              <a:t>.</a:t>
            </a:r>
            <a:endParaRPr lang="en-US" dirty="0">
              <a:cs typeface="Times New Roman" pitchFamily="18" charset="0"/>
            </a:endParaRPr>
          </a:p>
        </p:txBody>
      </p:sp>
    </p:spTree>
    <p:extLst>
      <p:ext uri="{BB962C8B-B14F-4D97-AF65-F5344CB8AC3E}">
        <p14:creationId xmlns:p14="http://schemas.microsoft.com/office/powerpoint/2010/main" val="865063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Why being human-centred is important</a:t>
            </a:r>
            <a:endParaRPr lang="en-NZ" dirty="0"/>
          </a:p>
        </p:txBody>
      </p:sp>
      <p:sp>
        <p:nvSpPr>
          <p:cNvPr id="3" name="Content Placeholder 2"/>
          <p:cNvSpPr>
            <a:spLocks noGrp="1"/>
          </p:cNvSpPr>
          <p:nvPr>
            <p:ph idx="1"/>
          </p:nvPr>
        </p:nvSpPr>
        <p:spPr>
          <a:xfrm>
            <a:off x="2346960" y="2420888"/>
            <a:ext cx="7543801" cy="3448206"/>
          </a:xfrm>
        </p:spPr>
        <p:txBody>
          <a:bodyPr>
            <a:normAutofit fontScale="77500" lnSpcReduction="20000"/>
          </a:bodyPr>
          <a:lstStyle/>
          <a:p>
            <a:pPr>
              <a:lnSpc>
                <a:spcPct val="120000"/>
              </a:lnSpc>
            </a:pPr>
            <a:r>
              <a:rPr lang="en-US" dirty="0">
                <a:cs typeface="Times New Roman" pitchFamily="18" charset="0"/>
              </a:rPr>
              <a:t>Being human-</a:t>
            </a:r>
            <a:r>
              <a:rPr lang="en-US" dirty="0" err="1">
                <a:cs typeface="Times New Roman" pitchFamily="18" charset="0"/>
              </a:rPr>
              <a:t>centred</a:t>
            </a:r>
            <a:r>
              <a:rPr lang="en-US" dirty="0">
                <a:cs typeface="Times New Roman" pitchFamily="18" charset="0"/>
              </a:rPr>
              <a:t> in design is </a:t>
            </a:r>
            <a:r>
              <a:rPr lang="en-US" dirty="0" smtClean="0">
                <a:cs typeface="Times New Roman" pitchFamily="18" charset="0"/>
              </a:rPr>
              <a:t>expensive</a:t>
            </a:r>
            <a:r>
              <a:rPr lang="en-US" dirty="0">
                <a:cs typeface="Times New Roman" pitchFamily="18" charset="0"/>
              </a:rPr>
              <a:t> </a:t>
            </a:r>
            <a:r>
              <a:rPr lang="en-US" dirty="0" smtClean="0">
                <a:cs typeface="Times New Roman" pitchFamily="18" charset="0"/>
              </a:rPr>
              <a:t>and time consuming.</a:t>
            </a:r>
          </a:p>
          <a:p>
            <a:pPr>
              <a:lnSpc>
                <a:spcPct val="120000"/>
              </a:lnSpc>
            </a:pPr>
            <a:r>
              <a:rPr lang="en-US" dirty="0">
                <a:cs typeface="Times New Roman" pitchFamily="18" charset="0"/>
              </a:rPr>
              <a:t>William, Bias and Mayhew (2008) provide details of a number of case studies looking at the costs of taking a human-</a:t>
            </a:r>
            <a:r>
              <a:rPr lang="en-US" dirty="0" err="1">
                <a:cs typeface="Times New Roman" pitchFamily="18" charset="0"/>
              </a:rPr>
              <a:t>centred</a:t>
            </a:r>
            <a:r>
              <a:rPr lang="en-US" dirty="0">
                <a:cs typeface="Times New Roman" pitchFamily="18" charset="0"/>
              </a:rPr>
              <a:t> approach to interactive systems design and at the benefits that arise. </a:t>
            </a:r>
            <a:endParaRPr lang="en-US" dirty="0" smtClean="0">
              <a:cs typeface="Times New Roman" pitchFamily="18" charset="0"/>
            </a:endParaRPr>
          </a:p>
          <a:p>
            <a:pPr marL="171450" indent="-171450">
              <a:lnSpc>
                <a:spcPct val="120000"/>
              </a:lnSpc>
              <a:buFont typeface="Arial" panose="020B0604020202020204" pitchFamily="34" charset="0"/>
              <a:buChar char="•"/>
            </a:pPr>
            <a:r>
              <a:rPr lang="en-US" dirty="0">
                <a:cs typeface="Times New Roman" pitchFamily="18" charset="0"/>
              </a:rPr>
              <a:t>Paying attention to the needs of people, to the usability of the product, results in reduced calls to customer help lines, fewer training materials, increased throughput, increased sales and so on.</a:t>
            </a:r>
          </a:p>
          <a:p>
            <a:pPr marL="171450" indent="-171450">
              <a:lnSpc>
                <a:spcPct val="120000"/>
              </a:lnSpc>
              <a:buFont typeface="Arial" panose="020B0604020202020204" pitchFamily="34" charset="0"/>
              <a:buChar char="•"/>
            </a:pPr>
            <a:r>
              <a:rPr lang="en-US" dirty="0">
                <a:cs typeface="Times New Roman" pitchFamily="18" charset="0"/>
              </a:rPr>
              <a:t>Involving people closely in the design of their systems will help to ensure acceptability. </a:t>
            </a:r>
          </a:p>
          <a:p>
            <a:pPr marL="171450" indent="-171450">
              <a:lnSpc>
                <a:spcPct val="120000"/>
              </a:lnSpc>
              <a:buFont typeface="Arial" panose="020B0604020202020204" pitchFamily="34" charset="0"/>
              <a:buChar char="•"/>
            </a:pPr>
            <a:r>
              <a:rPr lang="en-US" dirty="0">
                <a:cs typeface="Times New Roman" pitchFamily="18" charset="0"/>
              </a:rPr>
              <a:t>Systems will be more effective if they are designed from a human-</a:t>
            </a:r>
            <a:r>
              <a:rPr lang="en-US" dirty="0" err="1">
                <a:cs typeface="Times New Roman" pitchFamily="18" charset="0"/>
              </a:rPr>
              <a:t>centred</a:t>
            </a:r>
            <a:r>
              <a:rPr lang="en-US" dirty="0">
                <a:cs typeface="Times New Roman" pitchFamily="18" charset="0"/>
              </a:rPr>
              <a:t> perspective and people will be more productive. </a:t>
            </a:r>
          </a:p>
          <a:p>
            <a:pPr>
              <a:lnSpc>
                <a:spcPct val="120000"/>
              </a:lnSpc>
            </a:pPr>
            <a:endParaRPr lang="en-US" dirty="0">
              <a:cs typeface="Times New Roman" pitchFamily="18" charset="0"/>
            </a:endParaRPr>
          </a:p>
          <a:p>
            <a:pPr>
              <a:lnSpc>
                <a:spcPct val="120000"/>
              </a:lnSpc>
            </a:pPr>
            <a:endParaRPr lang="en-US" sz="2400" dirty="0">
              <a:cs typeface="Times New Roman" pitchFamily="18" charset="0"/>
            </a:endParaRPr>
          </a:p>
        </p:txBody>
      </p:sp>
    </p:spTree>
    <p:extLst>
      <p:ext uri="{BB962C8B-B14F-4D97-AF65-F5344CB8AC3E}">
        <p14:creationId xmlns:p14="http://schemas.microsoft.com/office/powerpoint/2010/main" val="2640108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188641"/>
            <a:ext cx="7543800" cy="1450757"/>
          </a:xfrm>
        </p:spPr>
        <p:txBody>
          <a:bodyPr/>
          <a:lstStyle/>
          <a:p>
            <a:r>
              <a:rPr lang="en-NZ" dirty="0" smtClean="0"/>
              <a:t>Safety, Ethics &amp; Sustainability</a:t>
            </a:r>
            <a:endParaRPr lang="en-NZ" dirty="0"/>
          </a:p>
        </p:txBody>
      </p:sp>
      <p:sp>
        <p:nvSpPr>
          <p:cNvPr id="3" name="Content Placeholder 2"/>
          <p:cNvSpPr>
            <a:spLocks noGrp="1"/>
          </p:cNvSpPr>
          <p:nvPr>
            <p:ph idx="1"/>
          </p:nvPr>
        </p:nvSpPr>
        <p:spPr>
          <a:xfrm>
            <a:off x="2346960" y="2348880"/>
            <a:ext cx="7543801" cy="3520214"/>
          </a:xfrm>
        </p:spPr>
        <p:txBody>
          <a:bodyPr>
            <a:normAutofit/>
          </a:bodyPr>
          <a:lstStyle/>
          <a:p>
            <a:pPr>
              <a:lnSpc>
                <a:spcPct val="120000"/>
              </a:lnSpc>
            </a:pPr>
            <a:r>
              <a:rPr lang="en-US" sz="2400" dirty="0">
                <a:cs typeface="Times New Roman" pitchFamily="18" charset="0"/>
              </a:rPr>
              <a:t>Systems </a:t>
            </a:r>
            <a:r>
              <a:rPr lang="en-US" sz="2400" dirty="0">
                <a:cs typeface="Times New Roman" pitchFamily="18" charset="0"/>
              </a:rPr>
              <a:t>have to be designed for people and for contexts. </a:t>
            </a:r>
            <a:r>
              <a:rPr lang="en-US" sz="2400" dirty="0">
                <a:cs typeface="Times New Roman" pitchFamily="18" charset="0"/>
              </a:rPr>
              <a:t>They must consider all safety issues</a:t>
            </a:r>
          </a:p>
          <a:p>
            <a:pPr>
              <a:lnSpc>
                <a:spcPct val="120000"/>
              </a:lnSpc>
            </a:pPr>
            <a:r>
              <a:rPr lang="en-NZ" sz="2400" dirty="0"/>
              <a:t>Designers also need to consider </a:t>
            </a:r>
            <a:r>
              <a:rPr lang="en-NZ" sz="2400" dirty="0"/>
              <a:t>Ethics</a:t>
            </a:r>
          </a:p>
          <a:p>
            <a:pPr>
              <a:lnSpc>
                <a:spcPct val="120000"/>
              </a:lnSpc>
            </a:pPr>
            <a:r>
              <a:rPr lang="en-NZ" sz="2400" dirty="0">
                <a:cs typeface="Times New Roman" pitchFamily="18" charset="0"/>
              </a:rPr>
              <a:t>And Sustainability</a:t>
            </a:r>
            <a:endParaRPr lang="en-US" sz="2400" dirty="0">
              <a:cs typeface="Times New Roman" pitchFamily="18" charset="0"/>
            </a:endParaRPr>
          </a:p>
        </p:txBody>
      </p:sp>
    </p:spTree>
    <p:extLst>
      <p:ext uri="{BB962C8B-B14F-4D97-AF65-F5344CB8AC3E}">
        <p14:creationId xmlns:p14="http://schemas.microsoft.com/office/powerpoint/2010/main" val="241425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a:t>
            </a:r>
            <a:r>
              <a:rPr lang="en-NZ" dirty="0" smtClean="0"/>
              <a:t>ummary</a:t>
            </a:r>
            <a:endParaRPr lang="en-NZ" dirty="0"/>
          </a:p>
        </p:txBody>
      </p:sp>
      <p:sp>
        <p:nvSpPr>
          <p:cNvPr id="3" name="Content Placeholder 2"/>
          <p:cNvSpPr>
            <a:spLocks noGrp="1"/>
          </p:cNvSpPr>
          <p:nvPr>
            <p:ph idx="1"/>
          </p:nvPr>
        </p:nvSpPr>
        <p:spPr>
          <a:xfrm>
            <a:off x="2346960" y="2060848"/>
            <a:ext cx="7543801" cy="3808246"/>
          </a:xfrm>
        </p:spPr>
        <p:txBody>
          <a:bodyPr>
            <a:normAutofit/>
          </a:bodyPr>
          <a:lstStyle/>
          <a:p>
            <a:pPr>
              <a:lnSpc>
                <a:spcPct val="120000"/>
              </a:lnSpc>
            </a:pPr>
            <a:r>
              <a:rPr lang="en-US" dirty="0">
                <a:cs typeface="Times New Roman" pitchFamily="18" charset="0"/>
              </a:rPr>
              <a:t>Designing interactive systems is a challenging and fascinating discipline because it draws upon and affects so many features of people’s lives. </a:t>
            </a:r>
          </a:p>
          <a:p>
            <a:pPr>
              <a:lnSpc>
                <a:spcPct val="120000"/>
              </a:lnSpc>
            </a:pPr>
            <a:r>
              <a:rPr lang="en-US" dirty="0" smtClean="0">
                <a:cs typeface="Times New Roman" pitchFamily="18" charset="0"/>
              </a:rPr>
              <a:t>Designing </a:t>
            </a:r>
            <a:r>
              <a:rPr lang="en-US" dirty="0">
                <a:cs typeface="Times New Roman" pitchFamily="18" charset="0"/>
              </a:rPr>
              <a:t>interactive systems is concerned with designing for people using technologies to undertake activities in contexts. </a:t>
            </a:r>
          </a:p>
          <a:p>
            <a:pPr>
              <a:lnSpc>
                <a:spcPct val="120000"/>
              </a:lnSpc>
            </a:pPr>
            <a:r>
              <a:rPr lang="en-US" dirty="0">
                <a:cs typeface="Times New Roman" pitchFamily="18" charset="0"/>
              </a:rPr>
              <a:t>Designing interactive systems needs to be human-</a:t>
            </a:r>
            <a:r>
              <a:rPr lang="en-US" dirty="0" err="1">
                <a:cs typeface="Times New Roman" pitchFamily="18" charset="0"/>
              </a:rPr>
              <a:t>centred</a:t>
            </a:r>
            <a:r>
              <a:rPr lang="en-US" dirty="0" smtClean="0">
                <a:cs typeface="Times New Roman" pitchFamily="18" charset="0"/>
              </a:rPr>
              <a:t>.</a:t>
            </a:r>
            <a:endParaRPr lang="en-US" dirty="0">
              <a:cs typeface="Times New Roman" pitchFamily="18" charset="0"/>
            </a:endParaRPr>
          </a:p>
        </p:txBody>
      </p:sp>
    </p:spTree>
    <p:extLst>
      <p:ext uri="{BB962C8B-B14F-4D97-AF65-F5344CB8AC3E}">
        <p14:creationId xmlns:p14="http://schemas.microsoft.com/office/powerpoint/2010/main" val="2908045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332656"/>
            <a:ext cx="6377940" cy="1293028"/>
          </a:xfrm>
        </p:spPr>
        <p:txBody>
          <a:bodyPr/>
          <a:lstStyle/>
          <a:p>
            <a:r>
              <a:rPr lang="en-NZ" dirty="0" smtClean="0"/>
              <a:t>Exercise</a:t>
            </a:r>
            <a:endParaRPr lang="en-NZ" dirty="0"/>
          </a:p>
        </p:txBody>
      </p:sp>
      <p:sp>
        <p:nvSpPr>
          <p:cNvPr id="3" name="Content Placeholder 2"/>
          <p:cNvSpPr>
            <a:spLocks noGrp="1"/>
          </p:cNvSpPr>
          <p:nvPr>
            <p:ph idx="1"/>
          </p:nvPr>
        </p:nvSpPr>
        <p:spPr>
          <a:xfrm>
            <a:off x="2241270" y="1988841"/>
            <a:ext cx="8154104" cy="4206239"/>
          </a:xfrm>
        </p:spPr>
        <p:txBody>
          <a:bodyPr>
            <a:normAutofit lnSpcReduction="10000"/>
          </a:bodyPr>
          <a:lstStyle/>
          <a:p>
            <a:pPr marL="0" indent="0">
              <a:buNone/>
            </a:pPr>
            <a:r>
              <a:rPr lang="en-NZ" sz="2400" dirty="0"/>
              <a:t>Give an example (or name for) each </a:t>
            </a:r>
            <a:r>
              <a:rPr lang="en-NZ" sz="2400" dirty="0"/>
              <a:t>of the following </a:t>
            </a:r>
            <a:r>
              <a:rPr lang="en-NZ" sz="2400" dirty="0"/>
              <a:t>computer HARDWARE technologies</a:t>
            </a:r>
            <a:r>
              <a:rPr lang="en-NZ" sz="2400" dirty="0"/>
              <a:t>:</a:t>
            </a:r>
          </a:p>
          <a:p>
            <a:pPr lvl="2"/>
            <a:r>
              <a:rPr lang="en-NZ" dirty="0" smtClean="0"/>
              <a:t>Input </a:t>
            </a:r>
            <a:r>
              <a:rPr lang="en-NZ" dirty="0"/>
              <a:t>device</a:t>
            </a:r>
          </a:p>
          <a:p>
            <a:pPr lvl="2"/>
            <a:r>
              <a:rPr lang="en-NZ" dirty="0"/>
              <a:t>Output device</a:t>
            </a:r>
          </a:p>
          <a:p>
            <a:pPr lvl="2"/>
            <a:r>
              <a:rPr lang="en-NZ" dirty="0" smtClean="0"/>
              <a:t>Primary storage</a:t>
            </a:r>
            <a:endParaRPr lang="en-NZ" dirty="0"/>
          </a:p>
          <a:p>
            <a:pPr lvl="2"/>
            <a:r>
              <a:rPr lang="en-NZ" dirty="0"/>
              <a:t>Secondary storage</a:t>
            </a:r>
          </a:p>
          <a:p>
            <a:pPr lvl="2"/>
            <a:r>
              <a:rPr lang="en-NZ" dirty="0"/>
              <a:t>Microprocessor </a:t>
            </a:r>
            <a:endParaRPr lang="en-NZ" dirty="0" smtClean="0"/>
          </a:p>
          <a:p>
            <a:pPr lvl="2"/>
            <a:r>
              <a:rPr lang="en-NZ" dirty="0" smtClean="0"/>
              <a:t>Communication/connectivity</a:t>
            </a:r>
            <a:br>
              <a:rPr lang="en-NZ" dirty="0" smtClean="0"/>
            </a:br>
            <a:endParaRPr lang="en-NZ" dirty="0"/>
          </a:p>
          <a:p>
            <a:pPr marL="0" indent="0">
              <a:buNone/>
            </a:pPr>
            <a:r>
              <a:rPr lang="en-NZ" sz="2400" dirty="0"/>
              <a:t>SOFTWARE technologies</a:t>
            </a:r>
            <a:r>
              <a:rPr lang="en-NZ" sz="2400" dirty="0"/>
              <a:t>:</a:t>
            </a:r>
          </a:p>
          <a:p>
            <a:pPr lvl="2"/>
            <a:r>
              <a:rPr lang="en-NZ" dirty="0" smtClean="0"/>
              <a:t>System </a:t>
            </a:r>
            <a:r>
              <a:rPr lang="en-NZ" dirty="0"/>
              <a:t>software</a:t>
            </a:r>
          </a:p>
          <a:p>
            <a:pPr lvl="2"/>
            <a:r>
              <a:rPr lang="en-NZ" dirty="0"/>
              <a:t>Application software</a:t>
            </a:r>
          </a:p>
          <a:p>
            <a:endParaRPr lang="en-NZ" dirty="0"/>
          </a:p>
        </p:txBody>
      </p:sp>
    </p:spTree>
    <p:extLst>
      <p:ext uri="{BB962C8B-B14F-4D97-AF65-F5344CB8AC3E}">
        <p14:creationId xmlns:p14="http://schemas.microsoft.com/office/powerpoint/2010/main" val="4147564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828" y="286605"/>
            <a:ext cx="7543800" cy="1450757"/>
          </a:xfrm>
        </p:spPr>
        <p:txBody>
          <a:bodyPr/>
          <a:lstStyle/>
          <a:p>
            <a:r>
              <a:rPr lang="en-NZ" dirty="0" smtClean="0"/>
              <a:t>HCI</a:t>
            </a:r>
            <a:endParaRPr lang="en-NZ" dirty="0"/>
          </a:p>
        </p:txBody>
      </p:sp>
      <p:sp>
        <p:nvSpPr>
          <p:cNvPr id="3" name="Content Placeholder 2"/>
          <p:cNvSpPr>
            <a:spLocks noGrp="1"/>
          </p:cNvSpPr>
          <p:nvPr>
            <p:ph idx="1"/>
          </p:nvPr>
        </p:nvSpPr>
        <p:spPr>
          <a:xfrm>
            <a:off x="2423592" y="2556523"/>
            <a:ext cx="7522616" cy="2962632"/>
          </a:xfrm>
        </p:spPr>
        <p:txBody>
          <a:bodyPr/>
          <a:lstStyle/>
          <a:p>
            <a:r>
              <a:rPr lang="en-NZ" sz="1800" dirty="0" err="1"/>
              <a:t>Webopedia</a:t>
            </a:r>
            <a:r>
              <a:rPr lang="en-NZ" sz="1800" dirty="0"/>
              <a:t>:</a:t>
            </a:r>
            <a:br>
              <a:rPr lang="en-NZ" sz="1800" dirty="0"/>
            </a:br>
            <a:r>
              <a:rPr lang="en-NZ" sz="1400" dirty="0"/>
              <a:t>“A</a:t>
            </a:r>
            <a:r>
              <a:rPr lang="en-NZ" sz="1400" dirty="0"/>
              <a:t> user interface, such as a GUI, is how a human interacts with a computer, and HCI goes beyond designing screens and menus that are easier to use and studies the reasoning behind building specific functionality into computers and the long-term effects that systems will have on humans</a:t>
            </a:r>
            <a:r>
              <a:rPr lang="en-NZ" sz="1400" dirty="0"/>
              <a:t>.”</a:t>
            </a:r>
          </a:p>
          <a:p>
            <a:r>
              <a:rPr lang="en-NZ" sz="1800" dirty="0"/>
              <a:t>Wikipedia:</a:t>
            </a:r>
            <a:br>
              <a:rPr lang="en-NZ" sz="1800" dirty="0"/>
            </a:br>
            <a:r>
              <a:rPr lang="en-NZ" sz="1400" dirty="0"/>
              <a:t>“HCI researches </a:t>
            </a:r>
            <a:r>
              <a:rPr lang="en-NZ" sz="1400" dirty="0"/>
              <a:t>the design and use of computer technology, focused on the interfaces between people (users) and computers. Researchers in the field of HCI both observe the ways in which humans interact with computers and design technologies that let humans interact with computers in novel ways</a:t>
            </a:r>
            <a:r>
              <a:rPr lang="en-NZ" sz="1400" dirty="0"/>
              <a:t>.”</a:t>
            </a:r>
            <a:endParaRPr lang="en-NZ"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192" y="4653136"/>
            <a:ext cx="2756080" cy="2204864"/>
          </a:xfrm>
          <a:prstGeom prst="rect">
            <a:avLst/>
          </a:prstGeom>
        </p:spPr>
      </p:pic>
      <p:sp>
        <p:nvSpPr>
          <p:cNvPr id="5" name="Rectangle 4"/>
          <p:cNvSpPr/>
          <p:nvPr/>
        </p:nvSpPr>
        <p:spPr>
          <a:xfrm>
            <a:off x="3647729" y="1124745"/>
            <a:ext cx="6569311" cy="461665"/>
          </a:xfrm>
          <a:prstGeom prst="rect">
            <a:avLst/>
          </a:prstGeom>
        </p:spPr>
        <p:txBody>
          <a:bodyPr wrap="square">
            <a:spAutoFit/>
          </a:bodyPr>
          <a:lstStyle/>
          <a:p>
            <a:r>
              <a:rPr lang="en-NZ" sz="2400" dirty="0"/>
              <a:t>- Human </a:t>
            </a:r>
            <a:r>
              <a:rPr lang="en-NZ" sz="2400" dirty="0"/>
              <a:t>Computer Interaction</a:t>
            </a:r>
          </a:p>
        </p:txBody>
      </p:sp>
    </p:spTree>
    <p:extLst>
      <p:ext uri="{BB962C8B-B14F-4D97-AF65-F5344CB8AC3E}">
        <p14:creationId xmlns:p14="http://schemas.microsoft.com/office/powerpoint/2010/main" val="3701167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xit" presetSubtype="0" fill="hold" nodeType="withEffect">
                                  <p:stCondLst>
                                    <p:cond delay="0"/>
                                  </p:stCondLst>
                                  <p:childTnLst>
                                    <p:set>
                                      <p:cBhvr>
                                        <p:cTn id="9" dur="1" fill="hold">
                                          <p:stCondLst>
                                            <p:cond delay="0"/>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UI</a:t>
            </a:r>
            <a:endParaRPr lang="en-NZ" dirty="0"/>
          </a:p>
        </p:txBody>
      </p:sp>
      <p:sp>
        <p:nvSpPr>
          <p:cNvPr id="3" name="Content Placeholder 2"/>
          <p:cNvSpPr>
            <a:spLocks noGrp="1"/>
          </p:cNvSpPr>
          <p:nvPr>
            <p:ph idx="1"/>
          </p:nvPr>
        </p:nvSpPr>
        <p:spPr>
          <a:xfrm>
            <a:off x="2567608" y="1760086"/>
            <a:ext cx="7451224" cy="2890624"/>
          </a:xfrm>
        </p:spPr>
        <p:txBody>
          <a:bodyPr/>
          <a:lstStyle/>
          <a:p>
            <a:r>
              <a:rPr lang="en-NZ" sz="1800" dirty="0" err="1"/>
              <a:t>Webopedia</a:t>
            </a:r>
            <a:r>
              <a:rPr lang="en-NZ" sz="1800" dirty="0"/>
              <a:t>:</a:t>
            </a:r>
            <a:br>
              <a:rPr lang="en-NZ" sz="1800" dirty="0"/>
            </a:br>
            <a:r>
              <a:rPr lang="en-NZ" sz="1400" dirty="0"/>
              <a:t>UI is the </a:t>
            </a:r>
            <a:r>
              <a:rPr lang="en-NZ" sz="1400" dirty="0"/>
              <a:t>junction between a user and a computer program. </a:t>
            </a:r>
            <a:endParaRPr lang="en-NZ" sz="1400" dirty="0"/>
          </a:p>
          <a:p>
            <a:r>
              <a:rPr lang="en-NZ" sz="1800" dirty="0"/>
              <a:t>Wikipedia:</a:t>
            </a:r>
            <a:br>
              <a:rPr lang="en-NZ" sz="1800" dirty="0"/>
            </a:br>
            <a:r>
              <a:rPr lang="en-NZ" sz="1400" dirty="0"/>
              <a:t>The UI is the space where interactions between humans and machines occur. The goal of this interaction is to allow effective operation and control of the machine from the human end, whilst the machine simultaneously feeds back information that aids the operators' decision-making process. </a:t>
            </a:r>
            <a:endParaRPr lang="en-NZ" sz="1400" dirty="0"/>
          </a:p>
        </p:txBody>
      </p:sp>
      <p:sp>
        <p:nvSpPr>
          <p:cNvPr id="4" name="Rectangle 3"/>
          <p:cNvSpPr/>
          <p:nvPr/>
        </p:nvSpPr>
        <p:spPr>
          <a:xfrm>
            <a:off x="3321450" y="1124745"/>
            <a:ext cx="6569311" cy="461665"/>
          </a:xfrm>
          <a:prstGeom prst="rect">
            <a:avLst/>
          </a:prstGeom>
        </p:spPr>
        <p:txBody>
          <a:bodyPr wrap="square">
            <a:spAutoFit/>
          </a:bodyPr>
          <a:lstStyle/>
          <a:p>
            <a:r>
              <a:rPr lang="en-NZ" sz="2400" dirty="0"/>
              <a:t>- User </a:t>
            </a:r>
            <a:r>
              <a:rPr lang="en-NZ" sz="2400" dirty="0"/>
              <a:t>interface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3899647"/>
            <a:ext cx="6270086" cy="3251863"/>
          </a:xfrm>
          <a:prstGeom prst="rect">
            <a:avLst/>
          </a:prstGeom>
        </p:spPr>
      </p:pic>
    </p:spTree>
    <p:extLst>
      <p:ext uri="{BB962C8B-B14F-4D97-AF65-F5344CB8AC3E}">
        <p14:creationId xmlns:p14="http://schemas.microsoft.com/office/powerpoint/2010/main" val="2222937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UX</a:t>
            </a:r>
            <a:endParaRPr lang="en-NZ" dirty="0"/>
          </a:p>
        </p:txBody>
      </p:sp>
      <p:sp>
        <p:nvSpPr>
          <p:cNvPr id="3" name="Content Placeholder 2"/>
          <p:cNvSpPr>
            <a:spLocks noGrp="1"/>
          </p:cNvSpPr>
          <p:nvPr>
            <p:ph idx="1"/>
          </p:nvPr>
        </p:nvSpPr>
        <p:spPr>
          <a:xfrm>
            <a:off x="2346960" y="1767115"/>
            <a:ext cx="7379216" cy="2818616"/>
          </a:xfrm>
        </p:spPr>
        <p:txBody>
          <a:bodyPr/>
          <a:lstStyle/>
          <a:p>
            <a:r>
              <a:rPr lang="en-NZ" sz="1800" dirty="0"/>
              <a:t>Wikipedia:</a:t>
            </a:r>
            <a:br>
              <a:rPr lang="en-NZ" sz="1800" dirty="0"/>
            </a:br>
            <a:r>
              <a:rPr lang="en-NZ" sz="1400" dirty="0"/>
              <a:t>UX </a:t>
            </a:r>
            <a:r>
              <a:rPr lang="en-NZ" sz="1400" dirty="0"/>
              <a:t>refers to a person's emotions and attitudes about using a </a:t>
            </a:r>
            <a:r>
              <a:rPr lang="en-NZ" sz="1400" dirty="0"/>
              <a:t>articular</a:t>
            </a:r>
            <a:r>
              <a:rPr lang="en-NZ" sz="1400" dirty="0"/>
              <a:t> product, system or service. </a:t>
            </a:r>
            <a:r>
              <a:rPr lang="en-NZ" sz="1400" dirty="0"/>
              <a:t/>
            </a:r>
            <a:br>
              <a:rPr lang="en-NZ" sz="1400" dirty="0"/>
            </a:br>
            <a:r>
              <a:rPr lang="en-NZ" sz="1400" dirty="0"/>
              <a:t>It </a:t>
            </a:r>
            <a:r>
              <a:rPr lang="en-NZ" sz="1400" dirty="0"/>
              <a:t>includes the practical, experiential, affective, meaningful and valuable aspects of human–computer interaction and product ownership. </a:t>
            </a:r>
            <a:r>
              <a:rPr lang="en-NZ" sz="1400" dirty="0"/>
              <a:t/>
            </a:r>
            <a:br>
              <a:rPr lang="en-NZ" sz="1400" dirty="0"/>
            </a:br>
            <a:r>
              <a:rPr lang="en-NZ" sz="1400" dirty="0"/>
              <a:t>Additionally</a:t>
            </a:r>
            <a:r>
              <a:rPr lang="en-NZ" sz="1400" dirty="0"/>
              <a:t>, it includes a person’s perceptions of system aspects such as utility, ease of use and efficiency.</a:t>
            </a:r>
          </a:p>
        </p:txBody>
      </p:sp>
      <p:sp>
        <p:nvSpPr>
          <p:cNvPr id="4" name="Rectangle 3"/>
          <p:cNvSpPr/>
          <p:nvPr/>
        </p:nvSpPr>
        <p:spPr>
          <a:xfrm>
            <a:off x="3349863" y="1095128"/>
            <a:ext cx="6569311" cy="461665"/>
          </a:xfrm>
          <a:prstGeom prst="rect">
            <a:avLst/>
          </a:prstGeom>
        </p:spPr>
        <p:txBody>
          <a:bodyPr wrap="square">
            <a:spAutoFit/>
          </a:bodyPr>
          <a:lstStyle/>
          <a:p>
            <a:r>
              <a:rPr lang="en-NZ" sz="2400" dirty="0"/>
              <a:t>- User </a:t>
            </a:r>
            <a:r>
              <a:rPr lang="en-NZ" sz="2400" dirty="0"/>
              <a:t>Experience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3657600"/>
            <a:ext cx="6568888" cy="3089936"/>
          </a:xfrm>
          <a:prstGeom prst="rect">
            <a:avLst/>
          </a:prstGeom>
        </p:spPr>
      </p:pic>
    </p:spTree>
    <p:extLst>
      <p:ext uri="{BB962C8B-B14F-4D97-AF65-F5344CB8AC3E}">
        <p14:creationId xmlns:p14="http://schemas.microsoft.com/office/powerpoint/2010/main" val="2435274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Being Digital</a:t>
            </a:r>
            <a:endParaRPr lang="en-NZ" dirty="0"/>
          </a:p>
        </p:txBody>
      </p:sp>
      <p:sp>
        <p:nvSpPr>
          <p:cNvPr id="3" name="Content Placeholder 2"/>
          <p:cNvSpPr>
            <a:spLocks noGrp="1"/>
          </p:cNvSpPr>
          <p:nvPr>
            <p:ph idx="1"/>
          </p:nvPr>
        </p:nvSpPr>
        <p:spPr>
          <a:xfrm>
            <a:off x="2346960" y="2060848"/>
            <a:ext cx="7543801" cy="3808246"/>
          </a:xfrm>
        </p:spPr>
        <p:txBody>
          <a:bodyPr>
            <a:normAutofit/>
          </a:bodyPr>
          <a:lstStyle/>
          <a:p>
            <a:r>
              <a:rPr lang="en-NZ" dirty="0" smtClean="0"/>
              <a:t>Spot the technology in this scenario</a:t>
            </a:r>
          </a:p>
          <a:p>
            <a:pPr>
              <a:lnSpc>
                <a:spcPct val="120000"/>
              </a:lnSpc>
            </a:pPr>
            <a:r>
              <a:rPr lang="en-US" dirty="0">
                <a:cs typeface="Times New Roman" pitchFamily="18" charset="0"/>
              </a:rPr>
              <a:t>This is the world we are living in and the world that designers of interactive systems are designing for. </a:t>
            </a:r>
          </a:p>
          <a:p>
            <a:pPr>
              <a:lnSpc>
                <a:spcPct val="120000"/>
              </a:lnSpc>
            </a:pPr>
            <a:r>
              <a:rPr lang="en-US" dirty="0">
                <a:cs typeface="Times New Roman" pitchFamily="18" charset="0"/>
              </a:rPr>
              <a:t>The huge range of interactions that we engage in and the interfaces that we use offer an exciting if daunting challenge. </a:t>
            </a:r>
          </a:p>
          <a:p>
            <a:pPr>
              <a:lnSpc>
                <a:spcPct val="120000"/>
              </a:lnSpc>
            </a:pPr>
            <a:r>
              <a:rPr lang="en-US" dirty="0">
                <a:cs typeface="Times New Roman" pitchFamily="18" charset="0"/>
              </a:rPr>
              <a:t>Moreover, increasingly designers are having to deal with the issue of people engaged in multiple interactions with different devices in parallel. </a:t>
            </a:r>
          </a:p>
        </p:txBody>
      </p:sp>
    </p:spTree>
    <p:extLst>
      <p:ext uri="{BB962C8B-B14F-4D97-AF65-F5344CB8AC3E}">
        <p14:creationId xmlns:p14="http://schemas.microsoft.com/office/powerpoint/2010/main" val="2239706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352527"/>
            <a:ext cx="6377940" cy="1293028"/>
          </a:xfrm>
        </p:spPr>
        <p:txBody>
          <a:bodyPr/>
          <a:lstStyle/>
          <a:p>
            <a:r>
              <a:rPr lang="en-NZ" dirty="0" smtClean="0"/>
              <a:t>Text book</a:t>
            </a:r>
            <a:endParaRPr lang="en-NZ"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608" y="2132857"/>
            <a:ext cx="2707952" cy="3669193"/>
          </a:xfrm>
          <a:prstGeom prst="rect">
            <a:avLst/>
          </a:prstGeom>
        </p:spPr>
      </p:pic>
    </p:spTree>
    <p:extLst>
      <p:ext uri="{BB962C8B-B14F-4D97-AF65-F5344CB8AC3E}">
        <p14:creationId xmlns:p14="http://schemas.microsoft.com/office/powerpoint/2010/main" val="1990780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AN INTERACTIVE SYSTEM?</a:t>
            </a:r>
            <a:endParaRPr lang="en-NZ" dirty="0"/>
          </a:p>
        </p:txBody>
      </p:sp>
      <p:sp>
        <p:nvSpPr>
          <p:cNvPr id="3" name="Content Placeholder 2"/>
          <p:cNvSpPr>
            <a:spLocks noGrp="1"/>
          </p:cNvSpPr>
          <p:nvPr>
            <p:ph idx="1"/>
          </p:nvPr>
        </p:nvSpPr>
        <p:spPr>
          <a:xfrm>
            <a:off x="2207568" y="1845734"/>
            <a:ext cx="8064896" cy="4463586"/>
          </a:xfrm>
        </p:spPr>
        <p:txBody>
          <a:bodyPr>
            <a:normAutofit/>
          </a:bodyPr>
          <a:lstStyle/>
          <a:p>
            <a:pPr>
              <a:lnSpc>
                <a:spcPct val="120000"/>
              </a:lnSpc>
            </a:pPr>
            <a:r>
              <a:rPr lang="en-US" sz="1700" i="1" dirty="0">
                <a:cs typeface="Times New Roman" pitchFamily="18" charset="0"/>
              </a:rPr>
              <a:t>Interactive system is the term we use to describe the technologies that interactive system designers work with. </a:t>
            </a:r>
          </a:p>
          <a:p>
            <a:pPr>
              <a:lnSpc>
                <a:spcPct val="120000"/>
              </a:lnSpc>
            </a:pPr>
            <a:r>
              <a:rPr lang="en-US" sz="1700" dirty="0">
                <a:cs typeface="Times New Roman" pitchFamily="18" charset="0"/>
              </a:rPr>
              <a:t>The term </a:t>
            </a:r>
            <a:r>
              <a:rPr lang="en-US" sz="1700" dirty="0">
                <a:cs typeface="Times New Roman" pitchFamily="18" charset="0"/>
              </a:rPr>
              <a:t>is intended to </a:t>
            </a:r>
            <a:r>
              <a:rPr lang="en-US" sz="1700" dirty="0">
                <a:cs typeface="Times New Roman" pitchFamily="18" charset="0"/>
              </a:rPr>
              <a:t>cover </a:t>
            </a:r>
            <a:r>
              <a:rPr lang="en-US" sz="1700" b="1" dirty="0">
                <a:cs typeface="Times New Roman" pitchFamily="18" charset="0"/>
              </a:rPr>
              <a:t>devices</a:t>
            </a:r>
            <a:r>
              <a:rPr lang="en-US" sz="1700" dirty="0">
                <a:cs typeface="Times New Roman" pitchFamily="18" charset="0"/>
              </a:rPr>
              <a:t>, </a:t>
            </a:r>
            <a:r>
              <a:rPr lang="en-US" sz="1700" b="1" dirty="0">
                <a:cs typeface="Times New Roman" pitchFamily="18" charset="0"/>
              </a:rPr>
              <a:t>products</a:t>
            </a:r>
            <a:r>
              <a:rPr lang="en-US" sz="1700" dirty="0">
                <a:cs typeface="Times New Roman" pitchFamily="18" charset="0"/>
              </a:rPr>
              <a:t> and </a:t>
            </a:r>
            <a:r>
              <a:rPr lang="en-US" sz="1700" b="1" dirty="0">
                <a:cs typeface="Times New Roman" pitchFamily="18" charset="0"/>
              </a:rPr>
              <a:t>software</a:t>
            </a:r>
            <a:r>
              <a:rPr lang="en-US" sz="1700" dirty="0">
                <a:cs typeface="Times New Roman" pitchFamily="18" charset="0"/>
              </a:rPr>
              <a:t> systems that are primarily concerned with processing </a:t>
            </a:r>
            <a:r>
              <a:rPr lang="en-US" sz="1700" dirty="0">
                <a:cs typeface="Times New Roman" pitchFamily="18" charset="0"/>
              </a:rPr>
              <a:t>information </a:t>
            </a:r>
            <a:r>
              <a:rPr lang="en-US" sz="1700" i="1" dirty="0">
                <a:cs typeface="Times New Roman" pitchFamily="18" charset="0"/>
              </a:rPr>
              <a:t>for </a:t>
            </a:r>
            <a:r>
              <a:rPr lang="en-US" sz="1700" dirty="0">
                <a:cs typeface="Times New Roman" pitchFamily="18" charset="0"/>
              </a:rPr>
              <a:t>people. </a:t>
            </a:r>
            <a:endParaRPr lang="en-US" sz="1700" dirty="0">
              <a:cs typeface="Times New Roman" pitchFamily="18" charset="0"/>
            </a:endParaRPr>
          </a:p>
          <a:p>
            <a:pPr>
              <a:lnSpc>
                <a:spcPct val="120000"/>
              </a:lnSpc>
            </a:pPr>
            <a:r>
              <a:rPr lang="en-US" sz="1700" dirty="0">
                <a:cs typeface="Times New Roman" pitchFamily="18" charset="0"/>
              </a:rPr>
              <a:t>Interactive systems are things that deal with the transmission, display, storage or transformation of </a:t>
            </a:r>
            <a:r>
              <a:rPr lang="en-US" sz="1700" dirty="0">
                <a:cs typeface="Times New Roman" pitchFamily="18" charset="0"/>
              </a:rPr>
              <a:t>information.  </a:t>
            </a:r>
          </a:p>
          <a:p>
            <a:pPr>
              <a:lnSpc>
                <a:spcPct val="120000"/>
              </a:lnSpc>
            </a:pPr>
            <a:r>
              <a:rPr lang="en-US" sz="1700" dirty="0">
                <a:cs typeface="Times New Roman" pitchFamily="18" charset="0"/>
              </a:rPr>
              <a:t>They respond </a:t>
            </a:r>
            <a:r>
              <a:rPr lang="en-US" sz="1700" dirty="0">
                <a:cs typeface="Times New Roman" pitchFamily="18" charset="0"/>
              </a:rPr>
              <a:t>dynamically to people’s actions.</a:t>
            </a:r>
          </a:p>
          <a:p>
            <a:pPr>
              <a:lnSpc>
                <a:spcPct val="120000"/>
              </a:lnSpc>
            </a:pPr>
            <a:r>
              <a:rPr lang="en-US" sz="1700" dirty="0">
                <a:cs typeface="Times New Roman" pitchFamily="18" charset="0"/>
              </a:rPr>
              <a:t>And includes </a:t>
            </a:r>
            <a:r>
              <a:rPr lang="en-US" sz="1700" dirty="0">
                <a:cs typeface="Times New Roman" pitchFamily="18" charset="0"/>
              </a:rPr>
              <a:t>things such </a:t>
            </a:r>
            <a:r>
              <a:rPr lang="en-US" sz="1700" dirty="0">
                <a:cs typeface="Times New Roman" pitchFamily="18" charset="0"/>
              </a:rPr>
              <a:t>as mobile phones, websites, computer </a:t>
            </a:r>
            <a:r>
              <a:rPr lang="en-US" sz="1700" dirty="0">
                <a:cs typeface="Times New Roman" pitchFamily="18" charset="0"/>
              </a:rPr>
              <a:t>game </a:t>
            </a:r>
            <a:r>
              <a:rPr lang="en-US" sz="1700" dirty="0">
                <a:cs typeface="Times New Roman" pitchFamily="18" charset="0"/>
              </a:rPr>
              <a:t>controllers etc..</a:t>
            </a:r>
            <a:endParaRPr lang="en-US" sz="1700" dirty="0">
              <a:cs typeface="Times New Roman" pitchFamily="18" charset="0"/>
            </a:endParaRPr>
          </a:p>
          <a:p>
            <a:pPr>
              <a:lnSpc>
                <a:spcPct val="120000"/>
              </a:lnSpc>
            </a:pPr>
            <a:r>
              <a:rPr lang="en-US" sz="1700" dirty="0">
                <a:cs typeface="Times New Roman" pitchFamily="18" charset="0"/>
              </a:rPr>
              <a:t>Increasingly, interactive components are being included in all manner of other products (such as clothes, buildings and cameras</a:t>
            </a:r>
            <a:r>
              <a:rPr lang="en-US" sz="1700" dirty="0">
                <a:cs typeface="Times New Roman" pitchFamily="18" charset="0"/>
              </a:rPr>
              <a:t>).</a:t>
            </a:r>
            <a:endParaRPr lang="en-US" sz="1700" dirty="0">
              <a:cs typeface="Times New Roman" pitchFamily="18" charset="0"/>
            </a:endParaRPr>
          </a:p>
        </p:txBody>
      </p:sp>
    </p:spTree>
    <p:extLst>
      <p:ext uri="{BB962C8B-B14F-4D97-AF65-F5344CB8AC3E}">
        <p14:creationId xmlns:p14="http://schemas.microsoft.com/office/powerpoint/2010/main" val="3441637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18</TotalTime>
  <Words>3343</Words>
  <Application>Microsoft Office PowerPoint</Application>
  <PresentationFormat>Widescreen</PresentationFormat>
  <Paragraphs>270</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Franklin Gothic Book</vt:lpstr>
      <vt:lpstr>Times New Roman</vt:lpstr>
      <vt:lpstr>Verdana</vt:lpstr>
      <vt:lpstr>ヒラギノ角ゴ Pro W3</vt:lpstr>
      <vt:lpstr>Crop</vt:lpstr>
      <vt:lpstr>PowerPoint Presentation</vt:lpstr>
      <vt:lpstr>Information system</vt:lpstr>
      <vt:lpstr>Exercise</vt:lpstr>
      <vt:lpstr>HCI</vt:lpstr>
      <vt:lpstr>UI</vt:lpstr>
      <vt:lpstr>UX</vt:lpstr>
      <vt:lpstr>Being Digital</vt:lpstr>
      <vt:lpstr>Text book</vt:lpstr>
      <vt:lpstr>WHAT IS AN INTERACTIVE SYSTEM?</vt:lpstr>
      <vt:lpstr>Designing interactive systems</vt:lpstr>
      <vt:lpstr>The variety of interactive systems</vt:lpstr>
      <vt:lpstr>Example:  The iPhone</vt:lpstr>
      <vt:lpstr>A designer of interactive systems need to be concerned with</vt:lpstr>
      <vt:lpstr>Design</vt:lpstr>
      <vt:lpstr>What is design?</vt:lpstr>
      <vt:lpstr>The Interface</vt:lpstr>
      <vt:lpstr>The Bigger picture</vt:lpstr>
      <vt:lpstr>Being human centred</vt:lpstr>
      <vt:lpstr>PEOPLE</vt:lpstr>
      <vt:lpstr>Exercise</vt:lpstr>
      <vt:lpstr>Technologies</vt:lpstr>
      <vt:lpstr>Why being human-centred is important</vt:lpstr>
      <vt:lpstr>Safety, Ethics &amp; Sustainability</vt:lpstr>
      <vt:lpstr>Summary</vt:lpstr>
    </vt:vector>
  </TitlesOfParts>
  <Company>ATC New Zealand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Dipti Kartikeya</dc:creator>
  <cp:lastModifiedBy>Dipti Kartikeya</cp:lastModifiedBy>
  <cp:revision>5</cp:revision>
  <dcterms:created xsi:type="dcterms:W3CDTF">2019-04-05T01:55:23Z</dcterms:created>
  <dcterms:modified xsi:type="dcterms:W3CDTF">2019-04-05T02:13:55Z</dcterms:modified>
</cp:coreProperties>
</file>