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83" r:id="rId22"/>
    <p:sldId id="276" r:id="rId23"/>
    <p:sldId id="278" r:id="rId24"/>
    <p:sldId id="279" r:id="rId25"/>
    <p:sldId id="280" r:id="rId26"/>
    <p:sldId id="281" r:id="rId27"/>
    <p:sldId id="282" r:id="rId28"/>
    <p:sldId id="284" r:id="rId29"/>
    <p:sldId id="287" r:id="rId30"/>
    <p:sldId id="288" r:id="rId31"/>
    <p:sldId id="289" r:id="rId32"/>
    <p:sldId id="290" r:id="rId33"/>
    <p:sldId id="291" r:id="rId34"/>
    <p:sldId id="292" r:id="rId35"/>
    <p:sldId id="285" r:id="rId36"/>
    <p:sldId id="286"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10" r:id="rId54"/>
    <p:sldId id="309"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9" r:id="rId71"/>
    <p:sldId id="330" r:id="rId72"/>
    <p:sldId id="331" r:id="rId73"/>
    <p:sldId id="332" r:id="rId74"/>
    <p:sldId id="326" r:id="rId75"/>
    <p:sldId id="338" r:id="rId76"/>
    <p:sldId id="327" r:id="rId77"/>
    <p:sldId id="328" r:id="rId78"/>
    <p:sldId id="333" r:id="rId79"/>
    <p:sldId id="334" r:id="rId80"/>
    <p:sldId id="335" r:id="rId81"/>
    <p:sldId id="336" r:id="rId82"/>
    <p:sldId id="337" r:id="rId83"/>
    <p:sldId id="339" r:id="rId84"/>
    <p:sldId id="340" r:id="rId85"/>
    <p:sldId id="341" r:id="rId86"/>
    <p:sldId id="342" r:id="rId87"/>
    <p:sldId id="343" r:id="rId88"/>
    <p:sldId id="345" r:id="rId89"/>
    <p:sldId id="344"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91" r:id="rId130"/>
    <p:sldId id="390" r:id="rId131"/>
    <p:sldId id="387" r:id="rId132"/>
    <p:sldId id="388"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73" d="100"/>
          <a:sy n="73" d="100"/>
        </p:scale>
        <p:origin x="120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E7F17CE-DF06-410F-BBDE-372117FFC0D5}" type="datetimeFigureOut">
              <a:rPr lang="en-US" smtClean="0"/>
              <a:pPr/>
              <a:t>3/22/2019</a:t>
            </a:fld>
            <a:endParaRPr lang="en-NZ"/>
          </a:p>
        </p:txBody>
      </p:sp>
      <p:sp>
        <p:nvSpPr>
          <p:cNvPr id="19" name="Footer Placeholder 18"/>
          <p:cNvSpPr>
            <a:spLocks noGrp="1"/>
          </p:cNvSpPr>
          <p:nvPr>
            <p:ph type="ftr" sz="quarter" idx="11"/>
          </p:nvPr>
        </p:nvSpPr>
        <p:spPr/>
        <p:txBody>
          <a:bodyPr/>
          <a:lstStyle/>
          <a:p>
            <a:endParaRPr lang="en-NZ"/>
          </a:p>
        </p:txBody>
      </p:sp>
      <p:sp>
        <p:nvSpPr>
          <p:cNvPr id="27" name="Slide Number Placeholder 26"/>
          <p:cNvSpPr>
            <a:spLocks noGrp="1"/>
          </p:cNvSpPr>
          <p:nvPr>
            <p:ph type="sldNum" sz="quarter" idx="12"/>
          </p:nvPr>
        </p:nvSpPr>
        <p:spPr/>
        <p:txBody>
          <a:bodyPr/>
          <a:lstStyle/>
          <a:p>
            <a:fld id="{5CB1940B-8BC4-4084-9E52-FB6E5F052714}" type="slidenum">
              <a:rPr lang="en-NZ" smtClean="0"/>
              <a:pPr/>
              <a:t>‹#›</a:t>
            </a:fld>
            <a:endParaRPr lang="en-NZ"/>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7F17CE-DF06-410F-BBDE-372117FFC0D5}" type="datetimeFigureOut">
              <a:rPr lang="en-US" smtClean="0"/>
              <a:pPr/>
              <a:t>3/22/2019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CB1940B-8BC4-4084-9E52-FB6E5F052714}"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7F17CE-DF06-410F-BBDE-372117FFC0D5}" type="datetimeFigureOut">
              <a:rPr lang="en-US" smtClean="0"/>
              <a:pPr/>
              <a:t>3/22/2019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CB1940B-8BC4-4084-9E52-FB6E5F052714}"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7F17CE-DF06-410F-BBDE-372117FFC0D5}" type="datetimeFigureOut">
              <a:rPr lang="en-US" smtClean="0"/>
              <a:pPr/>
              <a:t>3/22/2019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CB1940B-8BC4-4084-9E52-FB6E5F052714}"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7F17CE-DF06-410F-BBDE-372117FFC0D5}" type="datetimeFigureOut">
              <a:rPr lang="en-US" smtClean="0"/>
              <a:pPr/>
              <a:t>3/22/2019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CB1940B-8BC4-4084-9E52-FB6E5F052714}" type="slidenum">
              <a:rPr lang="en-NZ" smtClean="0"/>
              <a:pPr/>
              <a:t>‹#›</a:t>
            </a:fld>
            <a:endParaRPr lang="en-NZ"/>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7F17CE-DF06-410F-BBDE-372117FFC0D5}" type="datetimeFigureOut">
              <a:rPr lang="en-US" smtClean="0"/>
              <a:pPr/>
              <a:t>3/22/2019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CB1940B-8BC4-4084-9E52-FB6E5F052714}"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E7F17CE-DF06-410F-BBDE-372117FFC0D5}" type="datetimeFigureOut">
              <a:rPr lang="en-US" smtClean="0"/>
              <a:pPr/>
              <a:t>3/22/2019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5CB1940B-8BC4-4084-9E52-FB6E5F052714}" type="slidenum">
              <a:rPr lang="en-NZ" smtClean="0"/>
              <a:pPr/>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7F17CE-DF06-410F-BBDE-372117FFC0D5}" type="datetimeFigureOut">
              <a:rPr lang="en-US" smtClean="0"/>
              <a:pPr/>
              <a:t>3/22/2019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5CB1940B-8BC4-4084-9E52-FB6E5F052714}"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F17CE-DF06-410F-BBDE-372117FFC0D5}" type="datetimeFigureOut">
              <a:rPr lang="en-US" smtClean="0"/>
              <a:pPr/>
              <a:t>3/22/2019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5CB1940B-8BC4-4084-9E52-FB6E5F052714}"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7F17CE-DF06-410F-BBDE-372117FFC0D5}" type="datetimeFigureOut">
              <a:rPr lang="en-US" smtClean="0"/>
              <a:pPr/>
              <a:t>3/22/2019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CB1940B-8BC4-4084-9E52-FB6E5F052714}" type="slidenum">
              <a:rPr lang="en-NZ" smtClean="0"/>
              <a:pPr/>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7F17CE-DF06-410F-BBDE-372117FFC0D5}" type="datetimeFigureOut">
              <a:rPr lang="en-US" smtClean="0"/>
              <a:pPr/>
              <a:t>3/22/2019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a:xfrm>
            <a:off x="8077200" y="6356350"/>
            <a:ext cx="609600" cy="365125"/>
          </a:xfrm>
        </p:spPr>
        <p:txBody>
          <a:bodyPr/>
          <a:lstStyle/>
          <a:p>
            <a:fld id="{5CB1940B-8BC4-4084-9E52-FB6E5F052714}" type="slidenum">
              <a:rPr lang="en-NZ" smtClean="0"/>
              <a:pPr/>
              <a:t>‹#›</a:t>
            </a:fld>
            <a:endParaRPr lang="en-NZ"/>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E7F17CE-DF06-410F-BBDE-372117FFC0D5}" type="datetimeFigureOut">
              <a:rPr lang="en-US" smtClean="0"/>
              <a:pPr/>
              <a:t>3/22/2019</a:t>
            </a:fld>
            <a:endParaRPr lang="en-NZ"/>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NZ"/>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CB1940B-8BC4-4084-9E52-FB6E5F052714}" type="slidenum">
              <a:rPr lang="en-NZ" smtClean="0"/>
              <a:pPr/>
              <a:t>‹#›</a:t>
            </a:fld>
            <a:endParaRPr lang="en-NZ"/>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hyperlink" Target="https://www.w3schools.com/html/html_media.asp" TargetMode="External"/><Relationship Id="rId2" Type="http://schemas.openxmlformats.org/officeDocument/2006/relationships/hyperlink" Target="https://24ways.org/2009/have-a-field-day-with-html5-forms" TargetMode="Externa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view-source:file:///C:/Users/USER/Desktop/photo.jpe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1843086"/>
          </a:xfrm>
        </p:spPr>
        <p:txBody>
          <a:bodyPr/>
          <a:lstStyle/>
          <a:p>
            <a:pPr algn="ctr"/>
            <a:r>
              <a:rPr lang="en-NZ" dirty="0" smtClean="0"/>
              <a:t>HTML 5</a:t>
            </a:r>
            <a:endParaRPr lang="en-NZ" dirty="0"/>
          </a:p>
        </p:txBody>
      </p:sp>
      <p:sp>
        <p:nvSpPr>
          <p:cNvPr id="3" name="Subtitle 2"/>
          <p:cNvSpPr>
            <a:spLocks noGrp="1"/>
          </p:cNvSpPr>
          <p:nvPr>
            <p:ph type="subTitle" idx="1"/>
          </p:nvPr>
        </p:nvSpPr>
        <p:spPr>
          <a:xfrm>
            <a:off x="4643438" y="4643446"/>
            <a:ext cx="3744658" cy="1214446"/>
          </a:xfrm>
        </p:spPr>
        <p:txBody>
          <a:bodyPr>
            <a:normAutofit/>
          </a:bodyPr>
          <a:lstStyle/>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HTML Editors</a:t>
            </a:r>
            <a:endParaRPr lang="en-NZ" dirty="0"/>
          </a:p>
        </p:txBody>
      </p:sp>
      <p:sp>
        <p:nvSpPr>
          <p:cNvPr id="3" name="Content Placeholder 2"/>
          <p:cNvSpPr>
            <a:spLocks noGrp="1"/>
          </p:cNvSpPr>
          <p:nvPr>
            <p:ph idx="1"/>
          </p:nvPr>
        </p:nvSpPr>
        <p:spPr/>
        <p:txBody>
          <a:bodyPr/>
          <a:lstStyle/>
          <a:p>
            <a:r>
              <a:rPr lang="en-NZ" dirty="0" smtClean="0"/>
              <a:t>https://blog.templatetoaster.com/best-free-html-editors/</a:t>
            </a:r>
            <a:endParaRPr lang="en-NZ"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Iframe - Target for a </a:t>
            </a:r>
            <a:r>
              <a:rPr lang="en-US" dirty="0" smtClean="0"/>
              <a:t>Link</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NZ" dirty="0"/>
              <a:t>&lt;!DOCTYPE html&gt;</a:t>
            </a:r>
          </a:p>
          <a:p>
            <a:pPr marL="0" indent="0">
              <a:buNone/>
            </a:pPr>
            <a:r>
              <a:rPr lang="en-NZ" dirty="0"/>
              <a:t>&lt;html&gt;</a:t>
            </a:r>
          </a:p>
          <a:p>
            <a:pPr marL="0" indent="0">
              <a:buNone/>
            </a:pPr>
            <a:r>
              <a:rPr lang="en-NZ" dirty="0"/>
              <a:t>&lt;body&gt;</a:t>
            </a:r>
          </a:p>
          <a:p>
            <a:pPr marL="0" indent="0">
              <a:buNone/>
            </a:pPr>
            <a:r>
              <a:rPr lang="en-NZ" dirty="0"/>
              <a:t/>
            </a:r>
            <a:br>
              <a:rPr lang="en-NZ" dirty="0"/>
            </a:br>
            <a:r>
              <a:rPr lang="en-NZ" dirty="0"/>
              <a:t>&lt;h2&gt;Iframe - Target for a Link&lt;/h2&gt;</a:t>
            </a:r>
          </a:p>
          <a:p>
            <a:pPr marL="0" indent="0">
              <a:buNone/>
            </a:pPr>
            <a:r>
              <a:rPr lang="en-NZ" dirty="0"/>
              <a:t/>
            </a:r>
            <a:br>
              <a:rPr lang="en-NZ" dirty="0"/>
            </a:br>
            <a:r>
              <a:rPr lang="en-NZ" dirty="0"/>
              <a:t>&lt;iframe height="300px" width="100%" </a:t>
            </a:r>
            <a:r>
              <a:rPr lang="en-NZ" dirty="0" err="1"/>
              <a:t>src</a:t>
            </a:r>
            <a:r>
              <a:rPr lang="en-NZ" dirty="0"/>
              <a:t>=" " name="</a:t>
            </a:r>
            <a:r>
              <a:rPr lang="en-NZ" dirty="0" err="1"/>
              <a:t>iframe_a</a:t>
            </a:r>
            <a:r>
              <a:rPr lang="en-NZ" dirty="0"/>
              <a:t>"&gt;&lt;/iframe&gt;</a:t>
            </a:r>
          </a:p>
          <a:p>
            <a:pPr marL="0" indent="0">
              <a:buNone/>
            </a:pPr>
            <a:r>
              <a:rPr lang="en-NZ" dirty="0"/>
              <a:t/>
            </a:r>
            <a:br>
              <a:rPr lang="en-NZ" dirty="0"/>
            </a:br>
            <a:r>
              <a:rPr lang="en-NZ" dirty="0"/>
              <a:t>&lt;p&gt;&lt;a </a:t>
            </a:r>
            <a:r>
              <a:rPr lang="en-NZ" dirty="0" err="1"/>
              <a:t>href</a:t>
            </a:r>
            <a:r>
              <a:rPr lang="en-NZ" dirty="0"/>
              <a:t>="https://www.blacksheepcreative.co.nz" target="</a:t>
            </a:r>
            <a:r>
              <a:rPr lang="en-NZ" dirty="0" err="1"/>
              <a:t>iframe_a</a:t>
            </a:r>
            <a:r>
              <a:rPr lang="en-NZ" dirty="0"/>
              <a:t>"&gt;</a:t>
            </a:r>
            <a:r>
              <a:rPr lang="en-NZ" dirty="0" err="1"/>
              <a:t>Blacksheep</a:t>
            </a:r>
            <a:r>
              <a:rPr lang="en-NZ" dirty="0"/>
              <a:t>&lt;/a&gt;&lt;/p&gt;</a:t>
            </a:r>
          </a:p>
          <a:p>
            <a:pPr marL="0" indent="0">
              <a:buNone/>
            </a:pPr>
            <a:r>
              <a:rPr lang="en-NZ" dirty="0"/>
              <a:t/>
            </a:r>
            <a:br>
              <a:rPr lang="en-NZ" dirty="0"/>
            </a:br>
            <a:r>
              <a:rPr lang="en-NZ" dirty="0"/>
              <a:t>&lt;p&gt;When the target of a link matches the name of an iframe, the link will open in the iframe.&lt;/p&gt;</a:t>
            </a:r>
          </a:p>
          <a:p>
            <a:pPr marL="0" indent="0">
              <a:buNone/>
            </a:pPr>
            <a:r>
              <a:rPr lang="en-NZ" dirty="0"/>
              <a:t/>
            </a:r>
            <a:br>
              <a:rPr lang="en-NZ" dirty="0"/>
            </a:br>
            <a:r>
              <a:rPr lang="en-NZ" dirty="0"/>
              <a:t>&lt;/body&gt;</a:t>
            </a:r>
          </a:p>
          <a:p>
            <a:pPr marL="0" indent="0">
              <a:buNone/>
            </a:pPr>
            <a:r>
              <a:rPr lang="en-NZ" dirty="0"/>
              <a:t>&lt;/html&gt;</a:t>
            </a:r>
          </a:p>
          <a:p>
            <a:pPr marL="0" indent="0">
              <a:buNone/>
            </a:pPr>
            <a:r>
              <a:rPr lang="en-NZ" dirty="0"/>
              <a:t/>
            </a:r>
            <a:br>
              <a:rPr lang="en-NZ" dirty="0"/>
            </a:br>
            <a:endParaRPr lang="en-NZ" dirty="0"/>
          </a:p>
          <a:p>
            <a:endParaRPr lang="en-US" dirty="0"/>
          </a:p>
        </p:txBody>
      </p:sp>
    </p:spTree>
    <p:extLst>
      <p:ext uri="{BB962C8B-B14F-4D97-AF65-F5344CB8AC3E}">
        <p14:creationId xmlns:p14="http://schemas.microsoft.com/office/powerpoint/2010/main" val="20947918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Read and Practice Layout</a:t>
            </a:r>
          </a:p>
          <a:p>
            <a:pPr lvl="1"/>
            <a:r>
              <a:rPr lang="en-US" dirty="0"/>
              <a:t>https://www.w3schools.com/html/html_layout.asp</a:t>
            </a:r>
          </a:p>
        </p:txBody>
      </p:sp>
    </p:spTree>
    <p:extLst>
      <p:ext uri="{BB962C8B-B14F-4D97-AF65-F5344CB8AC3E}">
        <p14:creationId xmlns:p14="http://schemas.microsoft.com/office/powerpoint/2010/main" val="4158834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Form</a:t>
            </a:r>
            <a:endParaRPr lang="en-NZ" dirty="0"/>
          </a:p>
        </p:txBody>
      </p:sp>
      <p:sp>
        <p:nvSpPr>
          <p:cNvPr id="3" name="Content Placeholder 2"/>
          <p:cNvSpPr>
            <a:spLocks noGrp="1"/>
          </p:cNvSpPr>
          <p:nvPr>
            <p:ph idx="1"/>
          </p:nvPr>
        </p:nvSpPr>
        <p:spPr/>
        <p:txBody>
          <a:bodyPr/>
          <a:lstStyle/>
          <a:p>
            <a:r>
              <a:rPr lang="en-NZ" dirty="0" smtClean="0"/>
              <a:t>A web form has two parts: the HTML ‘front end’ and a back end form processor. </a:t>
            </a:r>
          </a:p>
          <a:p>
            <a:r>
              <a:rPr lang="en-NZ" dirty="0" smtClean="0"/>
              <a:t>The HTML front end part handles the presentation while the back end handles the form submissions (like saving the form submissions, sending emails etc).</a:t>
            </a:r>
          </a:p>
          <a:p>
            <a:r>
              <a:rPr lang="en-NZ" dirty="0" smtClean="0"/>
              <a:t>The back end form processor script is usually written in languages like PHP, ASP or Perl</a:t>
            </a:r>
            <a:endParaRPr lang="en-NZ" dirty="0"/>
          </a:p>
        </p:txBody>
      </p:sp>
    </p:spTree>
    <p:extLst>
      <p:ext uri="{BB962C8B-B14F-4D97-AF65-F5344CB8AC3E}">
        <p14:creationId xmlns:p14="http://schemas.microsoft.com/office/powerpoint/2010/main" val="113124832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1026" name="Picture 2"/>
          <p:cNvPicPr>
            <a:picLocks noGrp="1" noChangeAspect="1" noChangeArrowheads="1"/>
          </p:cNvPicPr>
          <p:nvPr>
            <p:ph idx="1"/>
          </p:nvPr>
        </p:nvPicPr>
        <p:blipFill>
          <a:blip r:embed="rId2"/>
          <a:srcRect/>
          <a:stretch>
            <a:fillRect/>
          </a:stretch>
        </p:blipFill>
        <p:spPr bwMode="auto">
          <a:xfrm>
            <a:off x="4572000" y="857232"/>
            <a:ext cx="4357718" cy="4572032"/>
          </a:xfrm>
          <a:prstGeom prst="rect">
            <a:avLst/>
          </a:prstGeom>
          <a:noFill/>
          <a:ln w="9525">
            <a:noFill/>
            <a:miter lim="800000"/>
            <a:headEnd/>
            <a:tailEnd/>
          </a:ln>
          <a:effectLst/>
        </p:spPr>
      </p:pic>
      <p:sp>
        <p:nvSpPr>
          <p:cNvPr id="6" name="Rectangle 5"/>
          <p:cNvSpPr/>
          <p:nvPr/>
        </p:nvSpPr>
        <p:spPr>
          <a:xfrm>
            <a:off x="285720" y="2071678"/>
            <a:ext cx="4572000" cy="3785652"/>
          </a:xfrm>
          <a:prstGeom prst="rect">
            <a:avLst/>
          </a:prstGeom>
        </p:spPr>
        <p:txBody>
          <a:bodyPr wrap="square">
            <a:spAutoFit/>
          </a:bodyPr>
          <a:lstStyle/>
          <a:p>
            <a:pPr>
              <a:buFont typeface="Arial" pitchFamily="34" charset="0"/>
              <a:buChar char="•"/>
            </a:pPr>
            <a:r>
              <a:rPr lang="en-NZ" sz="2000" dirty="0" smtClean="0"/>
              <a:t>A visitor visits a web page that contains a form.</a:t>
            </a:r>
          </a:p>
          <a:p>
            <a:pPr>
              <a:buFont typeface="Arial" pitchFamily="34" charset="0"/>
              <a:buChar char="•"/>
            </a:pPr>
            <a:r>
              <a:rPr lang="en-NZ" sz="2000" dirty="0" smtClean="0"/>
              <a:t>The web browser displays the HTML form.</a:t>
            </a:r>
          </a:p>
          <a:p>
            <a:pPr>
              <a:buFont typeface="Arial" pitchFamily="34" charset="0"/>
              <a:buChar char="•"/>
            </a:pPr>
            <a:r>
              <a:rPr lang="en-NZ" sz="2000" dirty="0" smtClean="0"/>
              <a:t>The visitor fills in the form and submits</a:t>
            </a:r>
          </a:p>
          <a:p>
            <a:pPr>
              <a:buFont typeface="Arial" pitchFamily="34" charset="0"/>
              <a:buChar char="•"/>
            </a:pPr>
            <a:r>
              <a:rPr lang="en-NZ" sz="2000" dirty="0" smtClean="0"/>
              <a:t>The browser sends the submitted form data to the web server</a:t>
            </a:r>
          </a:p>
          <a:p>
            <a:pPr>
              <a:buFont typeface="Arial" pitchFamily="34" charset="0"/>
              <a:buChar char="•"/>
            </a:pPr>
            <a:r>
              <a:rPr lang="en-NZ" sz="2000" dirty="0" smtClean="0"/>
              <a:t>A form processor script running on the web server processes the form data</a:t>
            </a:r>
          </a:p>
          <a:p>
            <a:pPr>
              <a:buFont typeface="Arial" pitchFamily="34" charset="0"/>
              <a:buChar char="•"/>
            </a:pPr>
            <a:r>
              <a:rPr lang="en-NZ" sz="2000" dirty="0" smtClean="0"/>
              <a:t>A response page is sent back to the browser.</a:t>
            </a:r>
            <a:endParaRPr lang="en-NZ" sz="2000" dirty="0"/>
          </a:p>
        </p:txBody>
      </p:sp>
    </p:spTree>
    <p:extLst>
      <p:ext uri="{BB962C8B-B14F-4D97-AF65-F5344CB8AC3E}">
        <p14:creationId xmlns:p14="http://schemas.microsoft.com/office/powerpoint/2010/main" val="32542966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r>
              <a:rPr lang="en-NZ" dirty="0" smtClean="0"/>
              <a:t>https://www.youtube.com/watch?v=QqfTOZ1Tgb4&amp;feature=youtu.be</a:t>
            </a:r>
            <a:endParaRPr lang="en-NZ" dirty="0"/>
          </a:p>
        </p:txBody>
      </p:sp>
    </p:spTree>
    <p:extLst>
      <p:ext uri="{BB962C8B-B14F-4D97-AF65-F5344CB8AC3E}">
        <p14:creationId xmlns:p14="http://schemas.microsoft.com/office/powerpoint/2010/main" val="20287064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normAutofit/>
          </a:bodyPr>
          <a:lstStyle/>
          <a:p>
            <a:r>
              <a:rPr lang="en-NZ" b="1" dirty="0" smtClean="0"/>
              <a:t>The &lt;form&gt; Element</a:t>
            </a:r>
          </a:p>
          <a:p>
            <a:r>
              <a:rPr lang="en-NZ" dirty="0" smtClean="0"/>
              <a:t>The HTML &lt;form&gt; element defines a form that is used to collect user input:</a:t>
            </a:r>
          </a:p>
          <a:p>
            <a:r>
              <a:rPr lang="en-NZ" dirty="0" smtClean="0"/>
              <a:t>&lt;form&gt;</a:t>
            </a:r>
            <a:br>
              <a:rPr lang="en-NZ" dirty="0" smtClean="0"/>
            </a:br>
            <a:r>
              <a:rPr lang="en-NZ" dirty="0" smtClean="0"/>
              <a:t>.</a:t>
            </a:r>
            <a:br>
              <a:rPr lang="en-NZ" dirty="0" smtClean="0"/>
            </a:br>
            <a:r>
              <a:rPr lang="en-NZ" i="1" dirty="0" smtClean="0"/>
              <a:t>form elements</a:t>
            </a:r>
            <a:r>
              <a:rPr lang="en-NZ" dirty="0" smtClean="0"/>
              <a:t/>
            </a:r>
            <a:br>
              <a:rPr lang="en-NZ" dirty="0" smtClean="0"/>
            </a:br>
            <a:r>
              <a:rPr lang="en-NZ" dirty="0" smtClean="0"/>
              <a:t>.</a:t>
            </a:r>
            <a:br>
              <a:rPr lang="en-NZ" dirty="0" smtClean="0"/>
            </a:br>
            <a:r>
              <a:rPr lang="en-NZ" dirty="0" smtClean="0"/>
              <a:t>&lt;/form&gt;</a:t>
            </a:r>
          </a:p>
        </p:txBody>
      </p:sp>
    </p:spTree>
    <p:extLst>
      <p:ext uri="{BB962C8B-B14F-4D97-AF65-F5344CB8AC3E}">
        <p14:creationId xmlns:p14="http://schemas.microsoft.com/office/powerpoint/2010/main" val="227442619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b="1" dirty="0" smtClean="0"/>
              <a:t>The Name Attribute</a:t>
            </a:r>
            <a:endParaRPr lang="en-NZ" dirty="0"/>
          </a:p>
        </p:txBody>
      </p:sp>
      <p:sp>
        <p:nvSpPr>
          <p:cNvPr id="3" name="Content Placeholder 2"/>
          <p:cNvSpPr>
            <a:spLocks noGrp="1"/>
          </p:cNvSpPr>
          <p:nvPr>
            <p:ph idx="1"/>
          </p:nvPr>
        </p:nvSpPr>
        <p:spPr/>
        <p:txBody>
          <a:bodyPr>
            <a:normAutofit fontScale="85000" lnSpcReduction="10000"/>
          </a:bodyPr>
          <a:lstStyle/>
          <a:p>
            <a:r>
              <a:rPr lang="en-NZ" dirty="0" smtClean="0"/>
              <a:t>Each input field must have a name attribute to be submitted.</a:t>
            </a:r>
          </a:p>
          <a:p>
            <a:r>
              <a:rPr lang="en-NZ" dirty="0" smtClean="0"/>
              <a:t>If the name attribute is omitted, the data of that input field will not be sent at all.</a:t>
            </a:r>
          </a:p>
          <a:p>
            <a:r>
              <a:rPr lang="en-NZ" dirty="0" smtClean="0"/>
              <a:t>This example will only submit the "Last name" input field:</a:t>
            </a:r>
          </a:p>
          <a:p>
            <a:r>
              <a:rPr lang="en-NZ" b="1" dirty="0" smtClean="0"/>
              <a:t>Example</a:t>
            </a:r>
          </a:p>
          <a:p>
            <a:r>
              <a:rPr lang="en-NZ" dirty="0" smtClean="0"/>
              <a:t>&lt;form action="/action_page.php"&gt;</a:t>
            </a:r>
            <a:br>
              <a:rPr lang="en-NZ" dirty="0" smtClean="0"/>
            </a:br>
            <a:r>
              <a:rPr lang="en-NZ" dirty="0" smtClean="0"/>
              <a:t>  First name:&lt;</a:t>
            </a:r>
            <a:r>
              <a:rPr lang="en-NZ" dirty="0" err="1" smtClean="0"/>
              <a:t>br</a:t>
            </a:r>
            <a:r>
              <a:rPr lang="en-NZ" dirty="0" smtClean="0"/>
              <a:t>&gt;</a:t>
            </a:r>
            <a:br>
              <a:rPr lang="en-NZ" dirty="0" smtClean="0"/>
            </a:br>
            <a:r>
              <a:rPr lang="en-NZ" dirty="0" smtClean="0"/>
              <a:t>  &lt;input type="text" value="Mickey"&gt;&lt;</a:t>
            </a:r>
            <a:r>
              <a:rPr lang="en-NZ" dirty="0" err="1" smtClean="0"/>
              <a:t>br</a:t>
            </a:r>
            <a:r>
              <a:rPr lang="en-NZ" dirty="0" smtClean="0"/>
              <a:t>&gt;</a:t>
            </a:r>
            <a:br>
              <a:rPr lang="en-NZ" dirty="0" smtClean="0"/>
            </a:br>
            <a:r>
              <a:rPr lang="en-NZ" dirty="0" smtClean="0"/>
              <a:t>  Last name:&lt;</a:t>
            </a:r>
            <a:r>
              <a:rPr lang="en-NZ" dirty="0" err="1" smtClean="0"/>
              <a:t>br</a:t>
            </a:r>
            <a:r>
              <a:rPr lang="en-NZ" dirty="0" smtClean="0"/>
              <a:t>&gt;</a:t>
            </a:r>
            <a:br>
              <a:rPr lang="en-NZ" dirty="0" smtClean="0"/>
            </a:br>
            <a:r>
              <a:rPr lang="en-NZ" dirty="0" smtClean="0"/>
              <a:t>  &lt;input type="text" name="</a:t>
            </a:r>
            <a:r>
              <a:rPr lang="en-NZ" dirty="0" err="1" smtClean="0"/>
              <a:t>lastname</a:t>
            </a:r>
            <a:r>
              <a:rPr lang="en-NZ" dirty="0" smtClean="0"/>
              <a:t>" value="Mouse"&gt;&lt;</a:t>
            </a:r>
            <a:r>
              <a:rPr lang="en-NZ" dirty="0" err="1" smtClean="0"/>
              <a:t>br</a:t>
            </a:r>
            <a:r>
              <a:rPr lang="en-NZ" dirty="0" smtClean="0"/>
              <a:t>&gt;&lt;</a:t>
            </a:r>
            <a:r>
              <a:rPr lang="en-NZ" dirty="0" err="1" smtClean="0"/>
              <a:t>br</a:t>
            </a:r>
            <a:r>
              <a:rPr lang="en-NZ" dirty="0" smtClean="0"/>
              <a:t>&gt;</a:t>
            </a:r>
            <a:br>
              <a:rPr lang="en-NZ" dirty="0" smtClean="0"/>
            </a:br>
            <a:r>
              <a:rPr lang="en-NZ" dirty="0" smtClean="0"/>
              <a:t>  &lt;input type="submit" value="Submit"&gt;</a:t>
            </a:r>
            <a:br>
              <a:rPr lang="en-NZ" dirty="0" smtClean="0"/>
            </a:br>
            <a:r>
              <a:rPr lang="en-NZ" dirty="0" smtClean="0"/>
              <a:t>&lt;/form&gt; </a:t>
            </a:r>
          </a:p>
          <a:p>
            <a:endParaRPr lang="en-NZ" dirty="0"/>
          </a:p>
        </p:txBody>
      </p:sp>
    </p:spTree>
    <p:extLst>
      <p:ext uri="{BB962C8B-B14F-4D97-AF65-F5344CB8AC3E}">
        <p14:creationId xmlns:p14="http://schemas.microsoft.com/office/powerpoint/2010/main" val="15408035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The input element</a:t>
            </a:r>
            <a:endParaRPr lang="en-NZ" dirty="0"/>
          </a:p>
        </p:txBody>
      </p:sp>
      <p:sp>
        <p:nvSpPr>
          <p:cNvPr id="3" name="Content Placeholder 2"/>
          <p:cNvSpPr>
            <a:spLocks noGrp="1"/>
          </p:cNvSpPr>
          <p:nvPr>
            <p:ph idx="1"/>
          </p:nvPr>
        </p:nvSpPr>
        <p:spPr/>
        <p:txBody>
          <a:bodyPr/>
          <a:lstStyle/>
          <a:p>
            <a:r>
              <a:rPr lang="en-NZ" dirty="0" smtClean="0"/>
              <a:t>Text Input Controls</a:t>
            </a:r>
          </a:p>
          <a:p>
            <a:r>
              <a:rPr lang="en-NZ" dirty="0" smtClean="0"/>
              <a:t>Checkboxes Controls</a:t>
            </a:r>
          </a:p>
          <a:p>
            <a:r>
              <a:rPr lang="en-NZ" dirty="0" smtClean="0"/>
              <a:t>Radio Box Controls</a:t>
            </a:r>
          </a:p>
          <a:p>
            <a:r>
              <a:rPr lang="en-NZ" dirty="0" smtClean="0"/>
              <a:t>Select Box Controls</a:t>
            </a:r>
          </a:p>
          <a:p>
            <a:r>
              <a:rPr lang="en-NZ" dirty="0" smtClean="0"/>
              <a:t>File Select boxes</a:t>
            </a:r>
          </a:p>
          <a:p>
            <a:r>
              <a:rPr lang="en-NZ" dirty="0" smtClean="0"/>
              <a:t>Hidden Controls</a:t>
            </a:r>
          </a:p>
          <a:p>
            <a:r>
              <a:rPr lang="en-NZ" dirty="0" smtClean="0"/>
              <a:t>Clickable Buttons</a:t>
            </a:r>
          </a:p>
          <a:p>
            <a:pPr lvl="1"/>
            <a:r>
              <a:rPr lang="en-NZ" dirty="0" smtClean="0"/>
              <a:t>Submit and Reset Button</a:t>
            </a:r>
          </a:p>
          <a:p>
            <a:endParaRPr lang="en-NZ" dirty="0"/>
          </a:p>
        </p:txBody>
      </p:sp>
    </p:spTree>
    <p:extLst>
      <p:ext uri="{BB962C8B-B14F-4D97-AF65-F5344CB8AC3E}">
        <p14:creationId xmlns:p14="http://schemas.microsoft.com/office/powerpoint/2010/main" val="36999097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a:xfrm>
            <a:off x="457200" y="857232"/>
            <a:ext cx="8229600" cy="5143536"/>
          </a:xfrm>
        </p:spPr>
        <p:txBody>
          <a:bodyPr>
            <a:normAutofit fontScale="62500" lnSpcReduction="20000"/>
          </a:bodyPr>
          <a:lstStyle/>
          <a:p>
            <a:r>
              <a:rPr lang="en-NZ" dirty="0" smtClean="0"/>
              <a:t>&lt;!DOCTYPE html&gt;</a:t>
            </a:r>
          </a:p>
          <a:p>
            <a:r>
              <a:rPr lang="en-NZ" dirty="0" smtClean="0"/>
              <a:t>&lt;html&gt;</a:t>
            </a:r>
          </a:p>
          <a:p>
            <a:r>
              <a:rPr lang="en-NZ" dirty="0" smtClean="0"/>
              <a:t>&lt;body&gt;</a:t>
            </a:r>
          </a:p>
          <a:p>
            <a:endParaRPr lang="en-NZ" dirty="0" smtClean="0"/>
          </a:p>
          <a:p>
            <a:r>
              <a:rPr lang="en-NZ" dirty="0" smtClean="0"/>
              <a:t>&lt;h2&gt;Text Input&lt;/h2&gt;</a:t>
            </a:r>
          </a:p>
          <a:p>
            <a:endParaRPr lang="en-NZ" dirty="0" smtClean="0"/>
          </a:p>
          <a:p>
            <a:r>
              <a:rPr lang="en-NZ" dirty="0" smtClean="0"/>
              <a:t>&lt;form&gt;</a:t>
            </a:r>
          </a:p>
          <a:p>
            <a:r>
              <a:rPr lang="en-NZ" dirty="0" smtClean="0"/>
              <a:t>  First name:&lt;</a:t>
            </a:r>
            <a:r>
              <a:rPr lang="en-NZ" dirty="0" err="1" smtClean="0"/>
              <a:t>br</a:t>
            </a:r>
            <a:r>
              <a:rPr lang="en-NZ" dirty="0" smtClean="0"/>
              <a:t>&gt;</a:t>
            </a:r>
          </a:p>
          <a:p>
            <a:r>
              <a:rPr lang="en-NZ" dirty="0" smtClean="0"/>
              <a:t>  &lt;input type="text" name="</a:t>
            </a:r>
            <a:r>
              <a:rPr lang="en-NZ" dirty="0" err="1" smtClean="0"/>
              <a:t>firstname</a:t>
            </a:r>
            <a:r>
              <a:rPr lang="en-NZ" dirty="0" smtClean="0"/>
              <a:t>"&gt;</a:t>
            </a:r>
          </a:p>
          <a:p>
            <a:r>
              <a:rPr lang="en-NZ" dirty="0" smtClean="0"/>
              <a:t>  &lt;</a:t>
            </a:r>
            <a:r>
              <a:rPr lang="en-NZ" dirty="0" err="1" smtClean="0"/>
              <a:t>br</a:t>
            </a:r>
            <a:r>
              <a:rPr lang="en-NZ" dirty="0" smtClean="0"/>
              <a:t>&gt;</a:t>
            </a:r>
          </a:p>
          <a:p>
            <a:r>
              <a:rPr lang="en-NZ" dirty="0" smtClean="0"/>
              <a:t>  Last name:&lt;</a:t>
            </a:r>
            <a:r>
              <a:rPr lang="en-NZ" dirty="0" err="1" smtClean="0"/>
              <a:t>br</a:t>
            </a:r>
            <a:r>
              <a:rPr lang="en-NZ" dirty="0" smtClean="0"/>
              <a:t>&gt;</a:t>
            </a:r>
          </a:p>
          <a:p>
            <a:r>
              <a:rPr lang="en-NZ" dirty="0" smtClean="0"/>
              <a:t>  &lt;input type="text" name="</a:t>
            </a:r>
            <a:r>
              <a:rPr lang="en-NZ" dirty="0" err="1" smtClean="0"/>
              <a:t>lastname</a:t>
            </a:r>
            <a:r>
              <a:rPr lang="en-NZ" dirty="0" smtClean="0"/>
              <a:t>"&gt;</a:t>
            </a:r>
          </a:p>
          <a:p>
            <a:r>
              <a:rPr lang="en-NZ" dirty="0" smtClean="0"/>
              <a:t>&lt;/form&gt;</a:t>
            </a:r>
          </a:p>
          <a:p>
            <a:endParaRPr lang="en-NZ" dirty="0" smtClean="0"/>
          </a:p>
          <a:p>
            <a:r>
              <a:rPr lang="en-NZ" dirty="0" smtClean="0"/>
              <a:t>&lt;p&gt;Note that the form itself is not visible.&lt;/p&gt;</a:t>
            </a:r>
          </a:p>
          <a:p>
            <a:endParaRPr lang="en-NZ" dirty="0" smtClean="0"/>
          </a:p>
          <a:p>
            <a:r>
              <a:rPr lang="en-NZ" dirty="0" smtClean="0"/>
              <a:t>&lt;p&gt;Also note that the default width of a text input field is 20 characters.&lt;/p&gt;</a:t>
            </a:r>
          </a:p>
          <a:p>
            <a:endParaRPr lang="en-NZ" dirty="0" smtClean="0"/>
          </a:p>
          <a:p>
            <a:r>
              <a:rPr lang="en-NZ" dirty="0" smtClean="0"/>
              <a:t>&lt;/body&gt;</a:t>
            </a:r>
          </a:p>
          <a:p>
            <a:r>
              <a:rPr lang="en-NZ" dirty="0" smtClean="0"/>
              <a:t>&lt;/html&gt;</a:t>
            </a:r>
            <a:endParaRPr lang="en-NZ" dirty="0"/>
          </a:p>
        </p:txBody>
      </p:sp>
      <p:pic>
        <p:nvPicPr>
          <p:cNvPr id="2051" name="Picture 3"/>
          <p:cNvPicPr>
            <a:picLocks noChangeAspect="1" noChangeArrowheads="1"/>
          </p:cNvPicPr>
          <p:nvPr/>
        </p:nvPicPr>
        <p:blipFill>
          <a:blip r:embed="rId2"/>
          <a:srcRect/>
          <a:stretch>
            <a:fillRect/>
          </a:stretch>
        </p:blipFill>
        <p:spPr bwMode="auto">
          <a:xfrm>
            <a:off x="5429256" y="2500306"/>
            <a:ext cx="2162175" cy="1066800"/>
          </a:xfrm>
          <a:prstGeom prst="rect">
            <a:avLst/>
          </a:prstGeom>
          <a:noFill/>
          <a:ln w="9525">
            <a:noFill/>
            <a:miter lim="800000"/>
            <a:headEnd/>
            <a:tailEnd/>
          </a:ln>
          <a:effectLst/>
        </p:spPr>
      </p:pic>
    </p:spTree>
    <p:extLst>
      <p:ext uri="{BB962C8B-B14F-4D97-AF65-F5344CB8AC3E}">
        <p14:creationId xmlns:p14="http://schemas.microsoft.com/office/powerpoint/2010/main" val="23240150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a:xfrm>
            <a:off x="457200" y="1071546"/>
            <a:ext cx="8229600" cy="5253054"/>
          </a:xfrm>
        </p:spPr>
        <p:txBody>
          <a:bodyPr>
            <a:normAutofit/>
          </a:bodyPr>
          <a:lstStyle/>
          <a:p>
            <a:r>
              <a:rPr lang="en-NZ" b="1" dirty="0" smtClean="0"/>
              <a:t>Text Input Controls</a:t>
            </a:r>
          </a:p>
          <a:p>
            <a:r>
              <a:rPr lang="en-NZ" dirty="0" smtClean="0"/>
              <a:t>There are three types of text input used on forms −</a:t>
            </a:r>
          </a:p>
          <a:p>
            <a:r>
              <a:rPr lang="en-NZ" b="1" dirty="0" smtClean="0"/>
              <a:t>Single-line text input controls</a:t>
            </a:r>
            <a:r>
              <a:rPr lang="en-NZ" dirty="0" smtClean="0"/>
              <a:t> − This control is used for items that require only one line of user input, such as search boxes or names. They are created using HTML </a:t>
            </a:r>
            <a:r>
              <a:rPr lang="en-NZ" b="1" dirty="0" smtClean="0"/>
              <a:t>&lt;input&gt;</a:t>
            </a:r>
            <a:r>
              <a:rPr lang="en-NZ" dirty="0" smtClean="0"/>
              <a:t> tag.</a:t>
            </a:r>
          </a:p>
          <a:p>
            <a:endParaRPr lang="en-NZ" dirty="0" smtClean="0"/>
          </a:p>
          <a:p>
            <a:r>
              <a:rPr lang="en-NZ" dirty="0" smtClean="0"/>
              <a:t>First name: &lt;input type = "text" name = "</a:t>
            </a:r>
            <a:r>
              <a:rPr lang="en-NZ" dirty="0" err="1" smtClean="0"/>
              <a:t>first_name</a:t>
            </a:r>
            <a:r>
              <a:rPr lang="en-NZ" dirty="0" smtClean="0"/>
              <a:t>" /&gt;</a:t>
            </a:r>
          </a:p>
        </p:txBody>
      </p:sp>
    </p:spTree>
    <p:extLst>
      <p:ext uri="{BB962C8B-B14F-4D97-AF65-F5344CB8AC3E}">
        <p14:creationId xmlns:p14="http://schemas.microsoft.com/office/powerpoint/2010/main" val="2626160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HTML Editors</a:t>
            </a:r>
            <a:endParaRPr lang="en-NZ" dirty="0"/>
          </a:p>
        </p:txBody>
      </p:sp>
      <p:sp>
        <p:nvSpPr>
          <p:cNvPr id="3" name="Content Placeholder 2"/>
          <p:cNvSpPr>
            <a:spLocks noGrp="1"/>
          </p:cNvSpPr>
          <p:nvPr>
            <p:ph idx="1"/>
          </p:nvPr>
        </p:nvSpPr>
        <p:spPr/>
        <p:txBody>
          <a:bodyPr/>
          <a:lstStyle/>
          <a:p>
            <a:r>
              <a:rPr lang="en-NZ" dirty="0" smtClean="0"/>
              <a:t>Visual Studio Code</a:t>
            </a:r>
          </a:p>
          <a:p>
            <a:endParaRPr lang="en-NZ" dirty="0" smtClean="0"/>
          </a:p>
          <a:p>
            <a:pPr lvl="1"/>
            <a:r>
              <a:rPr lang="en-NZ" dirty="0" smtClean="0">
                <a:hlinkClick r:id="rId2"/>
              </a:rPr>
              <a:t>https://code.visualstudio.com/</a:t>
            </a:r>
            <a:endParaRPr lang="en-NZ" dirty="0" smtClean="0"/>
          </a:p>
          <a:p>
            <a:pPr lvl="1">
              <a:buNone/>
            </a:pPr>
            <a:endParaRPr lang="en-NZ"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r>
              <a:rPr lang="en-NZ" b="1" dirty="0" smtClean="0"/>
              <a:t>Password input controls</a:t>
            </a:r>
            <a:r>
              <a:rPr lang="en-NZ" dirty="0" smtClean="0"/>
              <a:t> − This is also a single-line text input but it masks the character as soon as a user enters it. They are also created using </a:t>
            </a:r>
            <a:r>
              <a:rPr lang="en-NZ" dirty="0" err="1" smtClean="0"/>
              <a:t>HTMl</a:t>
            </a:r>
            <a:r>
              <a:rPr lang="en-NZ" dirty="0" smtClean="0"/>
              <a:t> &lt;input&gt; tag.</a:t>
            </a:r>
          </a:p>
          <a:p>
            <a:r>
              <a:rPr lang="en-NZ" dirty="0" smtClean="0"/>
              <a:t>Password: &lt;input type = "password" name = "password" /&gt;</a:t>
            </a:r>
          </a:p>
          <a:p>
            <a:endParaRPr lang="en-NZ" dirty="0"/>
          </a:p>
        </p:txBody>
      </p:sp>
    </p:spTree>
    <p:extLst>
      <p:ext uri="{BB962C8B-B14F-4D97-AF65-F5344CB8AC3E}">
        <p14:creationId xmlns:p14="http://schemas.microsoft.com/office/powerpoint/2010/main" val="12019172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normAutofit fontScale="92500" lnSpcReduction="10000"/>
          </a:bodyPr>
          <a:lstStyle/>
          <a:p>
            <a:r>
              <a:rPr lang="en-NZ" b="1" dirty="0" smtClean="0"/>
              <a:t>Multi-line text input controls</a:t>
            </a:r>
            <a:r>
              <a:rPr lang="en-NZ" dirty="0" smtClean="0"/>
              <a:t> − This is used when the user is required to give details that may be longer than a single sentence. Multi-line input controls are created using HTML </a:t>
            </a:r>
            <a:r>
              <a:rPr lang="en-NZ" b="1" dirty="0" smtClean="0"/>
              <a:t>&lt;</a:t>
            </a:r>
            <a:r>
              <a:rPr lang="en-NZ" b="1" dirty="0" err="1" smtClean="0"/>
              <a:t>textarea</a:t>
            </a:r>
            <a:r>
              <a:rPr lang="en-NZ" b="1" dirty="0" smtClean="0"/>
              <a:t>&gt;</a:t>
            </a:r>
            <a:r>
              <a:rPr lang="en-NZ" dirty="0" smtClean="0"/>
              <a:t> tag</a:t>
            </a:r>
          </a:p>
          <a:p>
            <a:r>
              <a:rPr lang="en-NZ" dirty="0" smtClean="0"/>
              <a:t>&lt;form&gt; </a:t>
            </a:r>
          </a:p>
          <a:p>
            <a:r>
              <a:rPr lang="en-NZ" dirty="0" smtClean="0"/>
              <a:t>Description : </a:t>
            </a:r>
          </a:p>
          <a:p>
            <a:r>
              <a:rPr lang="en-NZ" dirty="0" smtClean="0"/>
              <a:t>&lt;</a:t>
            </a:r>
            <a:r>
              <a:rPr lang="en-NZ" dirty="0" err="1" smtClean="0"/>
              <a:t>br</a:t>
            </a:r>
            <a:r>
              <a:rPr lang="en-NZ" dirty="0" smtClean="0"/>
              <a:t> /&gt; </a:t>
            </a:r>
          </a:p>
          <a:p>
            <a:r>
              <a:rPr lang="en-NZ" dirty="0" smtClean="0"/>
              <a:t>&lt;</a:t>
            </a:r>
            <a:r>
              <a:rPr lang="en-NZ" dirty="0" err="1" smtClean="0"/>
              <a:t>textarea</a:t>
            </a:r>
            <a:r>
              <a:rPr lang="en-NZ" dirty="0" smtClean="0"/>
              <a:t> rows = "5" cols = "50" name = "description"&gt; Enter description here... </a:t>
            </a:r>
          </a:p>
          <a:p>
            <a:r>
              <a:rPr lang="en-NZ" dirty="0" smtClean="0"/>
              <a:t>&lt;/</a:t>
            </a:r>
            <a:r>
              <a:rPr lang="en-NZ" dirty="0" err="1" smtClean="0"/>
              <a:t>textarea</a:t>
            </a:r>
            <a:r>
              <a:rPr lang="en-NZ" dirty="0" smtClean="0"/>
              <a:t>&gt; </a:t>
            </a:r>
          </a:p>
          <a:p>
            <a:r>
              <a:rPr lang="en-NZ" dirty="0" smtClean="0"/>
              <a:t>&lt;/form&gt;</a:t>
            </a:r>
            <a:endParaRPr lang="en-NZ" dirty="0"/>
          </a:p>
        </p:txBody>
      </p:sp>
    </p:spTree>
    <p:extLst>
      <p:ext uri="{BB962C8B-B14F-4D97-AF65-F5344CB8AC3E}">
        <p14:creationId xmlns:p14="http://schemas.microsoft.com/office/powerpoint/2010/main" val="82161397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b="1" dirty="0" smtClean="0"/>
              <a:t>Checkbox Control</a:t>
            </a:r>
            <a:endParaRPr lang="en-NZ" dirty="0"/>
          </a:p>
        </p:txBody>
      </p:sp>
      <p:sp>
        <p:nvSpPr>
          <p:cNvPr id="3" name="Content Placeholder 2"/>
          <p:cNvSpPr>
            <a:spLocks noGrp="1"/>
          </p:cNvSpPr>
          <p:nvPr>
            <p:ph idx="1"/>
          </p:nvPr>
        </p:nvSpPr>
        <p:spPr/>
        <p:txBody>
          <a:bodyPr/>
          <a:lstStyle/>
          <a:p>
            <a:r>
              <a:rPr lang="en-NZ" dirty="0" smtClean="0"/>
              <a:t>Checkboxes are used when more than one option is required to be selected. They are also created using HTML &lt;input&gt; tag but type attribute is set to </a:t>
            </a:r>
            <a:r>
              <a:rPr lang="en-NZ" b="1" dirty="0" smtClean="0"/>
              <a:t>checkbox.</a:t>
            </a:r>
            <a:r>
              <a:rPr lang="en-NZ" dirty="0" smtClean="0"/>
              <a:t>.</a:t>
            </a:r>
          </a:p>
          <a:p>
            <a:pPr marL="0" indent="0">
              <a:buNone/>
            </a:pPr>
            <a:r>
              <a:rPr lang="en-NZ" dirty="0"/>
              <a:t>&lt;form&gt; </a:t>
            </a:r>
          </a:p>
          <a:p>
            <a:pPr marL="0" indent="0">
              <a:buNone/>
            </a:pPr>
            <a:r>
              <a:rPr lang="en-NZ" dirty="0"/>
              <a:t>	</a:t>
            </a:r>
            <a:r>
              <a:rPr lang="en-NZ" sz="1800" dirty="0"/>
              <a:t>&lt;input type = "checkbox" name = "maths" value = </a:t>
            </a:r>
            <a:r>
              <a:rPr lang="en-NZ" sz="1800" dirty="0" smtClean="0"/>
              <a:t>	"</a:t>
            </a:r>
            <a:r>
              <a:rPr lang="en-NZ" sz="1800" dirty="0"/>
              <a:t>on"&gt; Maths&lt;</a:t>
            </a:r>
            <a:r>
              <a:rPr lang="en-NZ" sz="1800" dirty="0" err="1"/>
              <a:t>br</a:t>
            </a:r>
            <a:r>
              <a:rPr lang="en-NZ" sz="1800" dirty="0"/>
              <a:t>&gt;</a:t>
            </a:r>
          </a:p>
          <a:p>
            <a:pPr marL="0" indent="0">
              <a:buNone/>
            </a:pPr>
            <a:r>
              <a:rPr lang="en-NZ" sz="1800" dirty="0"/>
              <a:t>	&lt;input type = "checkbox" name = "physics" value </a:t>
            </a:r>
            <a:r>
              <a:rPr lang="en-NZ" sz="1800" dirty="0" smtClean="0"/>
              <a:t>	= </a:t>
            </a:r>
            <a:r>
              <a:rPr lang="en-NZ" sz="1800" dirty="0"/>
              <a:t>"on"&gt; Physics&lt;</a:t>
            </a:r>
            <a:r>
              <a:rPr lang="en-NZ" sz="1800" dirty="0" err="1"/>
              <a:t>br</a:t>
            </a:r>
            <a:r>
              <a:rPr lang="en-NZ" sz="1800" dirty="0"/>
              <a:t>&gt;</a:t>
            </a:r>
          </a:p>
          <a:p>
            <a:pPr marL="0" indent="0">
              <a:buNone/>
            </a:pPr>
            <a:r>
              <a:rPr lang="en-NZ" dirty="0"/>
              <a:t>&lt;/form&gt;</a:t>
            </a:r>
            <a:endParaRPr lang="en-NZ" dirty="0"/>
          </a:p>
        </p:txBody>
      </p:sp>
    </p:spTree>
    <p:extLst>
      <p:ext uri="{BB962C8B-B14F-4D97-AF65-F5344CB8AC3E}">
        <p14:creationId xmlns:p14="http://schemas.microsoft.com/office/powerpoint/2010/main" val="133798247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a:xfrm>
            <a:off x="457200" y="714356"/>
            <a:ext cx="8229600" cy="5610244"/>
          </a:xfrm>
        </p:spPr>
        <p:txBody>
          <a:bodyPr/>
          <a:lstStyle/>
          <a:p>
            <a:pPr algn="ctr">
              <a:buNone/>
            </a:pPr>
            <a:r>
              <a:rPr lang="en-NZ" sz="5000" b="1" dirty="0">
                <a:solidFill>
                  <a:schemeClr val="tx2"/>
                </a:solidFill>
                <a:latin typeface="+mj-lt"/>
                <a:ea typeface="+mj-ea"/>
                <a:cs typeface="+mj-cs"/>
              </a:rPr>
              <a:t>Select Box Control</a:t>
            </a:r>
          </a:p>
          <a:p>
            <a:endParaRPr lang="en-NZ" dirty="0" smtClean="0"/>
          </a:p>
          <a:p>
            <a:pPr marL="0" indent="0" algn="ctr">
              <a:buNone/>
            </a:pPr>
            <a:endParaRPr lang="en-NZ" dirty="0" smtClean="0"/>
          </a:p>
          <a:p>
            <a:r>
              <a:rPr lang="en-NZ" dirty="0" smtClean="0"/>
              <a:t>A select box, also called drop down box which provides option to list down various options in the form of drop down list, from where a user can select one or more options.</a:t>
            </a:r>
          </a:p>
        </p:txBody>
      </p:sp>
      <p:pic>
        <p:nvPicPr>
          <p:cNvPr id="4098" name="Picture 2"/>
          <p:cNvPicPr>
            <a:picLocks noChangeAspect="1" noChangeArrowheads="1"/>
          </p:cNvPicPr>
          <p:nvPr/>
        </p:nvPicPr>
        <p:blipFill>
          <a:blip r:embed="rId2"/>
          <a:srcRect/>
          <a:stretch>
            <a:fillRect/>
          </a:stretch>
        </p:blipFill>
        <p:spPr bwMode="auto">
          <a:xfrm>
            <a:off x="2500298" y="4714884"/>
            <a:ext cx="1847850" cy="590550"/>
          </a:xfrm>
          <a:prstGeom prst="rect">
            <a:avLst/>
          </a:prstGeom>
          <a:noFill/>
          <a:ln w="9525">
            <a:noFill/>
            <a:miter lim="800000"/>
            <a:headEnd/>
            <a:tailEnd/>
          </a:ln>
          <a:effectLst/>
        </p:spPr>
      </p:pic>
    </p:spTree>
    <p:extLst>
      <p:ext uri="{BB962C8B-B14F-4D97-AF65-F5344CB8AC3E}">
        <p14:creationId xmlns:p14="http://schemas.microsoft.com/office/powerpoint/2010/main" val="27561632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normAutofit fontScale="62500" lnSpcReduction="20000"/>
          </a:bodyPr>
          <a:lstStyle/>
          <a:p>
            <a:pPr>
              <a:buNone/>
            </a:pPr>
            <a:r>
              <a:rPr lang="en-NZ" dirty="0" smtClean="0"/>
              <a:t>&lt;!DOCTYPE html&gt;</a:t>
            </a:r>
          </a:p>
          <a:p>
            <a:pPr>
              <a:buNone/>
            </a:pPr>
            <a:r>
              <a:rPr lang="en-NZ" dirty="0" smtClean="0"/>
              <a:t> &lt;html&gt; </a:t>
            </a:r>
          </a:p>
          <a:p>
            <a:pPr>
              <a:buNone/>
            </a:pPr>
            <a:r>
              <a:rPr lang="en-NZ" dirty="0" smtClean="0"/>
              <a:t>&lt;head&gt; </a:t>
            </a:r>
          </a:p>
          <a:p>
            <a:pPr>
              <a:buNone/>
            </a:pPr>
            <a:r>
              <a:rPr lang="en-NZ" dirty="0" smtClean="0"/>
              <a:t>&lt;title&gt;</a:t>
            </a:r>
          </a:p>
          <a:p>
            <a:pPr>
              <a:buNone/>
            </a:pPr>
            <a:r>
              <a:rPr lang="en-NZ" dirty="0" smtClean="0"/>
              <a:t>	Select Box Control</a:t>
            </a:r>
          </a:p>
          <a:p>
            <a:pPr>
              <a:buNone/>
            </a:pPr>
            <a:r>
              <a:rPr lang="en-NZ" dirty="0" smtClean="0"/>
              <a:t>&lt;/title&gt;</a:t>
            </a:r>
          </a:p>
          <a:p>
            <a:pPr>
              <a:buNone/>
            </a:pPr>
            <a:r>
              <a:rPr lang="en-NZ" dirty="0" smtClean="0"/>
              <a:t> &lt;/head&gt;</a:t>
            </a:r>
          </a:p>
          <a:p>
            <a:pPr>
              <a:buNone/>
            </a:pPr>
            <a:r>
              <a:rPr lang="en-NZ" dirty="0" smtClean="0"/>
              <a:t> &lt;body&gt; </a:t>
            </a:r>
          </a:p>
          <a:p>
            <a:pPr>
              <a:buNone/>
            </a:pPr>
            <a:r>
              <a:rPr lang="en-NZ" dirty="0" smtClean="0"/>
              <a:t>&lt;form&gt; </a:t>
            </a:r>
          </a:p>
          <a:p>
            <a:pPr>
              <a:buNone/>
            </a:pPr>
            <a:r>
              <a:rPr lang="en-NZ" dirty="0" smtClean="0"/>
              <a:t>	&lt;select name = "dropdown"&gt;</a:t>
            </a:r>
          </a:p>
          <a:p>
            <a:pPr>
              <a:buNone/>
            </a:pPr>
            <a:r>
              <a:rPr lang="en-NZ" dirty="0" smtClean="0"/>
              <a:t>	 &lt;option value = "Maths" selected&gt;Maths&lt;/option&gt;</a:t>
            </a:r>
          </a:p>
          <a:p>
            <a:pPr>
              <a:buNone/>
            </a:pPr>
            <a:r>
              <a:rPr lang="en-NZ" dirty="0" smtClean="0"/>
              <a:t>	 &lt;option value = "Physics"&gt;Physics&lt;/option&gt; </a:t>
            </a:r>
          </a:p>
          <a:p>
            <a:pPr>
              <a:buNone/>
            </a:pPr>
            <a:r>
              <a:rPr lang="en-NZ" dirty="0" smtClean="0"/>
              <a:t>&lt;/select&gt; </a:t>
            </a:r>
          </a:p>
          <a:p>
            <a:pPr>
              <a:buNone/>
            </a:pPr>
            <a:r>
              <a:rPr lang="en-NZ" dirty="0" smtClean="0"/>
              <a:t>&lt;/form&gt; </a:t>
            </a:r>
          </a:p>
          <a:p>
            <a:pPr>
              <a:buNone/>
            </a:pPr>
            <a:r>
              <a:rPr lang="en-NZ" dirty="0" smtClean="0"/>
              <a:t>&lt;/body&gt; </a:t>
            </a:r>
          </a:p>
          <a:p>
            <a:pPr>
              <a:buNone/>
            </a:pPr>
            <a:r>
              <a:rPr lang="en-NZ" dirty="0" smtClean="0"/>
              <a:t>&lt;/html&gt;</a:t>
            </a:r>
          </a:p>
          <a:p>
            <a:endParaRPr lang="en-NZ" dirty="0"/>
          </a:p>
        </p:txBody>
      </p:sp>
    </p:spTree>
    <p:extLst>
      <p:ext uri="{BB962C8B-B14F-4D97-AF65-F5344CB8AC3E}">
        <p14:creationId xmlns:p14="http://schemas.microsoft.com/office/powerpoint/2010/main" val="34242609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b="1" dirty="0" smtClean="0"/>
              <a:t>Radio Button Input</a:t>
            </a:r>
            <a:endParaRPr lang="en-NZ" dirty="0"/>
          </a:p>
        </p:txBody>
      </p:sp>
      <p:sp>
        <p:nvSpPr>
          <p:cNvPr id="3" name="Content Placeholder 2"/>
          <p:cNvSpPr>
            <a:spLocks noGrp="1"/>
          </p:cNvSpPr>
          <p:nvPr>
            <p:ph idx="1"/>
          </p:nvPr>
        </p:nvSpPr>
        <p:spPr/>
        <p:txBody>
          <a:bodyPr>
            <a:normAutofit fontScale="92500"/>
          </a:bodyPr>
          <a:lstStyle/>
          <a:p>
            <a:r>
              <a:rPr lang="en-NZ" dirty="0" smtClean="0"/>
              <a:t>&lt;input type="radio"&gt; defines a </a:t>
            </a:r>
            <a:r>
              <a:rPr lang="en-NZ" b="1" dirty="0" smtClean="0"/>
              <a:t>radio button</a:t>
            </a:r>
            <a:r>
              <a:rPr lang="en-NZ" dirty="0" smtClean="0"/>
              <a:t>.</a:t>
            </a:r>
          </a:p>
          <a:p>
            <a:r>
              <a:rPr lang="en-NZ" dirty="0" smtClean="0"/>
              <a:t>Radio buttons let a user select ONE of a limited number of choices:</a:t>
            </a:r>
          </a:p>
          <a:p>
            <a:r>
              <a:rPr lang="en-NZ" b="1" dirty="0" smtClean="0"/>
              <a:t>Example</a:t>
            </a:r>
          </a:p>
          <a:p>
            <a:r>
              <a:rPr lang="en-NZ" dirty="0" smtClean="0"/>
              <a:t>&lt;form&gt;</a:t>
            </a:r>
            <a:br>
              <a:rPr lang="en-NZ" dirty="0" smtClean="0"/>
            </a:br>
            <a:r>
              <a:rPr lang="en-NZ" dirty="0" smtClean="0"/>
              <a:t>  &lt;input type="radio" name="gender" value="male" checked&gt; Male&lt;</a:t>
            </a:r>
            <a:r>
              <a:rPr lang="en-NZ" dirty="0" err="1" smtClean="0"/>
              <a:t>br</a:t>
            </a:r>
            <a:r>
              <a:rPr lang="en-NZ" dirty="0" smtClean="0"/>
              <a:t>&gt;</a:t>
            </a:r>
            <a:br>
              <a:rPr lang="en-NZ" dirty="0" smtClean="0"/>
            </a:br>
            <a:r>
              <a:rPr lang="en-NZ" dirty="0" smtClean="0"/>
              <a:t>  &lt;input type="radio" name="gender" value="female"&gt; Female&lt;</a:t>
            </a:r>
            <a:r>
              <a:rPr lang="en-NZ" dirty="0" err="1" smtClean="0"/>
              <a:t>br</a:t>
            </a:r>
            <a:r>
              <a:rPr lang="en-NZ" dirty="0" smtClean="0"/>
              <a:t>&gt;</a:t>
            </a:r>
            <a:br>
              <a:rPr lang="en-NZ" dirty="0" smtClean="0"/>
            </a:br>
            <a:r>
              <a:rPr lang="en-NZ" dirty="0" smtClean="0"/>
              <a:t>  &lt;input type="radio" name="gender" value="other"&gt; Other</a:t>
            </a:r>
            <a:br>
              <a:rPr lang="en-NZ" dirty="0" smtClean="0"/>
            </a:br>
            <a:r>
              <a:rPr lang="en-NZ" dirty="0" smtClean="0"/>
              <a:t>&lt;/form&gt; </a:t>
            </a:r>
          </a:p>
          <a:p>
            <a:endParaRPr lang="en-NZ" dirty="0"/>
          </a:p>
        </p:txBody>
      </p:sp>
    </p:spTree>
    <p:extLst>
      <p:ext uri="{BB962C8B-B14F-4D97-AF65-F5344CB8AC3E}">
        <p14:creationId xmlns:p14="http://schemas.microsoft.com/office/powerpoint/2010/main" val="34929010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b="1" dirty="0" smtClean="0"/>
              <a:t>File Upload Box</a:t>
            </a:r>
            <a:br>
              <a:rPr lang="en-NZ" b="1" dirty="0" smtClean="0"/>
            </a:br>
            <a:endParaRPr lang="en-NZ" dirty="0"/>
          </a:p>
        </p:txBody>
      </p:sp>
      <p:sp>
        <p:nvSpPr>
          <p:cNvPr id="3" name="Content Placeholder 2"/>
          <p:cNvSpPr>
            <a:spLocks noGrp="1"/>
          </p:cNvSpPr>
          <p:nvPr>
            <p:ph idx="1"/>
          </p:nvPr>
        </p:nvSpPr>
        <p:spPr/>
        <p:txBody>
          <a:bodyPr/>
          <a:lstStyle/>
          <a:p>
            <a:r>
              <a:rPr lang="en-NZ" dirty="0" smtClean="0"/>
              <a:t>If you want to allow a user to upload a file to your web site, you will need to use a file upload box, also known as a file select box. This is also created using the &lt;input&gt; element but type attribute is set to </a:t>
            </a:r>
            <a:r>
              <a:rPr lang="en-NZ" b="1" dirty="0" smtClean="0"/>
              <a:t>file</a:t>
            </a:r>
            <a:r>
              <a:rPr lang="en-NZ" dirty="0" smtClean="0"/>
              <a:t>.</a:t>
            </a:r>
          </a:p>
          <a:p>
            <a:endParaRPr lang="en-NZ" dirty="0" smtClean="0"/>
          </a:p>
          <a:p>
            <a:r>
              <a:rPr lang="en-NZ" dirty="0"/>
              <a:t>input accept="</a:t>
            </a:r>
            <a:r>
              <a:rPr lang="en-NZ" dirty="0" err="1"/>
              <a:t>file_extension|audio</a:t>
            </a:r>
            <a:r>
              <a:rPr lang="en-NZ" dirty="0"/>
              <a:t>/*|video/*|image/*|</a:t>
            </a:r>
            <a:r>
              <a:rPr lang="en-NZ" dirty="0" err="1"/>
              <a:t>media_type</a:t>
            </a:r>
            <a:r>
              <a:rPr lang="en-NZ" dirty="0"/>
              <a:t>"&gt;</a:t>
            </a:r>
          </a:p>
        </p:txBody>
      </p:sp>
      <p:pic>
        <p:nvPicPr>
          <p:cNvPr id="5122" name="Picture 2"/>
          <p:cNvPicPr>
            <a:picLocks noChangeAspect="1" noChangeArrowheads="1"/>
          </p:cNvPicPr>
          <p:nvPr/>
        </p:nvPicPr>
        <p:blipFill>
          <a:blip r:embed="rId2"/>
          <a:srcRect/>
          <a:stretch>
            <a:fillRect/>
          </a:stretch>
        </p:blipFill>
        <p:spPr bwMode="auto">
          <a:xfrm>
            <a:off x="1979712" y="5733256"/>
            <a:ext cx="1885950" cy="447675"/>
          </a:xfrm>
          <a:prstGeom prst="rect">
            <a:avLst/>
          </a:prstGeom>
          <a:noFill/>
          <a:ln w="9525">
            <a:noFill/>
            <a:miter lim="800000"/>
            <a:headEnd/>
            <a:tailEnd/>
          </a:ln>
          <a:effectLst/>
        </p:spPr>
      </p:pic>
    </p:spTree>
    <p:extLst>
      <p:ext uri="{BB962C8B-B14F-4D97-AF65-F5344CB8AC3E}">
        <p14:creationId xmlns:p14="http://schemas.microsoft.com/office/powerpoint/2010/main" val="3677140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normAutofit fontScale="92500" lnSpcReduction="20000"/>
          </a:bodyPr>
          <a:lstStyle/>
          <a:p>
            <a:pPr>
              <a:buNone/>
            </a:pPr>
            <a:r>
              <a:rPr lang="en-NZ" dirty="0" smtClean="0"/>
              <a:t>&lt;!DOCTYPE html&gt;</a:t>
            </a:r>
          </a:p>
          <a:p>
            <a:pPr>
              <a:buNone/>
            </a:pPr>
            <a:r>
              <a:rPr lang="en-NZ" dirty="0" smtClean="0"/>
              <a:t> &lt;html&gt;</a:t>
            </a:r>
          </a:p>
          <a:p>
            <a:pPr>
              <a:buNone/>
            </a:pPr>
            <a:r>
              <a:rPr lang="en-NZ" dirty="0" smtClean="0"/>
              <a:t> &lt;head&gt;</a:t>
            </a:r>
          </a:p>
          <a:p>
            <a:pPr>
              <a:buNone/>
            </a:pPr>
            <a:r>
              <a:rPr lang="en-NZ" dirty="0" smtClean="0"/>
              <a:t> &lt;title&gt;</a:t>
            </a:r>
          </a:p>
          <a:p>
            <a:pPr>
              <a:buNone/>
            </a:pPr>
            <a:r>
              <a:rPr lang="en-NZ" dirty="0" smtClean="0"/>
              <a:t>File Upload Box</a:t>
            </a:r>
          </a:p>
          <a:p>
            <a:pPr>
              <a:buNone/>
            </a:pPr>
            <a:r>
              <a:rPr lang="en-NZ" dirty="0" smtClean="0"/>
              <a:t>&lt;/title&gt;</a:t>
            </a:r>
          </a:p>
          <a:p>
            <a:pPr>
              <a:buNone/>
            </a:pPr>
            <a:r>
              <a:rPr lang="en-NZ" dirty="0" smtClean="0"/>
              <a:t> &lt;/head&gt; </a:t>
            </a:r>
          </a:p>
          <a:p>
            <a:pPr>
              <a:buNone/>
            </a:pPr>
            <a:r>
              <a:rPr lang="en-NZ" dirty="0" smtClean="0"/>
              <a:t>&lt;body&gt; </a:t>
            </a:r>
          </a:p>
          <a:p>
            <a:pPr>
              <a:buNone/>
            </a:pPr>
            <a:r>
              <a:rPr lang="en-NZ" dirty="0" smtClean="0"/>
              <a:t>&lt;form&gt; &lt;input type = "file" name = "</a:t>
            </a:r>
            <a:r>
              <a:rPr lang="en-NZ" dirty="0" err="1" smtClean="0"/>
              <a:t>fileupload</a:t>
            </a:r>
            <a:r>
              <a:rPr lang="en-NZ" dirty="0" smtClean="0"/>
              <a:t>" accept = "image/*" /&gt; &lt;/form&gt;</a:t>
            </a:r>
          </a:p>
          <a:p>
            <a:pPr>
              <a:buNone/>
            </a:pPr>
            <a:r>
              <a:rPr lang="en-NZ" dirty="0" smtClean="0"/>
              <a:t> &lt;/body&gt; </a:t>
            </a:r>
          </a:p>
          <a:p>
            <a:pPr>
              <a:buNone/>
            </a:pPr>
            <a:r>
              <a:rPr lang="en-NZ" dirty="0" smtClean="0"/>
              <a:t>&lt;/html</a:t>
            </a:r>
            <a:endParaRPr lang="en-NZ" dirty="0"/>
          </a:p>
        </p:txBody>
      </p:sp>
    </p:spTree>
    <p:extLst>
      <p:ext uri="{BB962C8B-B14F-4D97-AF65-F5344CB8AC3E}">
        <p14:creationId xmlns:p14="http://schemas.microsoft.com/office/powerpoint/2010/main" val="33637721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algn="ctr"/>
            <a:r>
              <a:rPr lang="en-NZ" dirty="0"/>
              <a:t>Button </a:t>
            </a:r>
            <a:r>
              <a:rPr lang="en-NZ" dirty="0" smtClean="0"/>
              <a:t>Controls</a:t>
            </a:r>
            <a:endParaRPr lang="en-NZ" dirty="0"/>
          </a:p>
        </p:txBody>
      </p:sp>
      <p:sp>
        <p:nvSpPr>
          <p:cNvPr id="3" name="Content Placeholder 2"/>
          <p:cNvSpPr>
            <a:spLocks noGrp="1"/>
          </p:cNvSpPr>
          <p:nvPr>
            <p:ph idx="1"/>
          </p:nvPr>
        </p:nvSpPr>
        <p:spPr>
          <a:xfrm>
            <a:off x="457200" y="1268760"/>
            <a:ext cx="8229600" cy="5055840"/>
          </a:xfrm>
        </p:spPr>
        <p:txBody>
          <a:bodyPr>
            <a:normAutofit/>
          </a:bodyPr>
          <a:lstStyle/>
          <a:p>
            <a:r>
              <a:rPr lang="en-NZ" sz="2400" dirty="0" smtClean="0"/>
              <a:t>There </a:t>
            </a:r>
            <a:r>
              <a:rPr lang="en-NZ" sz="2400" dirty="0"/>
              <a:t>are various ways in HTML to create clickable buttons. You can also create a clickable button using &lt;input&gt;tag by setting its type attribute to button. The type attribute can take the following values </a:t>
            </a:r>
            <a:r>
              <a:rPr lang="en-NZ" sz="2400" dirty="0" smtClean="0"/>
              <a:t>−.</a:t>
            </a:r>
            <a:endParaRPr lang="en-NZ" sz="2400" dirty="0"/>
          </a:p>
        </p:txBody>
      </p:sp>
      <p:graphicFrame>
        <p:nvGraphicFramePr>
          <p:cNvPr id="4" name="Table 3"/>
          <p:cNvGraphicFramePr>
            <a:graphicFrameLocks noGrp="1"/>
          </p:cNvGraphicFramePr>
          <p:nvPr>
            <p:extLst>
              <p:ext uri="{D42A27DB-BD31-4B8C-83A1-F6EECF244321}">
                <p14:modId xmlns:p14="http://schemas.microsoft.com/office/powerpoint/2010/main" val="1232816460"/>
              </p:ext>
            </p:extLst>
          </p:nvPr>
        </p:nvGraphicFramePr>
        <p:xfrm>
          <a:off x="107504" y="2804160"/>
          <a:ext cx="8856984" cy="4053840"/>
        </p:xfrm>
        <a:graphic>
          <a:graphicData uri="http://schemas.openxmlformats.org/drawingml/2006/table">
            <a:tbl>
              <a:tblPr firstRow="1" bandRow="1">
                <a:tableStyleId>{5C22544A-7EE6-4342-B048-85BDC9FD1C3A}</a:tableStyleId>
              </a:tblPr>
              <a:tblGrid>
                <a:gridCol w="902100">
                  <a:extLst>
                    <a:ext uri="{9D8B030D-6E8A-4147-A177-3AD203B41FA5}">
                      <a16:colId xmlns:a16="http://schemas.microsoft.com/office/drawing/2014/main" val="1796966283"/>
                    </a:ext>
                  </a:extLst>
                </a:gridCol>
                <a:gridCol w="7954884">
                  <a:extLst>
                    <a:ext uri="{9D8B030D-6E8A-4147-A177-3AD203B41FA5}">
                      <a16:colId xmlns:a16="http://schemas.microsoft.com/office/drawing/2014/main" val="2222195345"/>
                    </a:ext>
                  </a:extLst>
                </a:gridCol>
              </a:tblGrid>
              <a:tr h="420387">
                <a:tc>
                  <a:txBody>
                    <a:bodyPr/>
                    <a:lstStyle/>
                    <a:p>
                      <a:pPr algn="l" fontAlgn="t"/>
                      <a:r>
                        <a:rPr lang="en-US" dirty="0" err="1">
                          <a:effectLst/>
                        </a:rPr>
                        <a:t>Sr.No</a:t>
                      </a:r>
                      <a:endParaRPr lang="en-US" dirty="0">
                        <a:effectLst/>
                      </a:endParaRPr>
                    </a:p>
                  </a:txBody>
                  <a:tcPr marL="76200" marR="76200" marT="76200" marB="76200"/>
                </a:tc>
                <a:tc>
                  <a:txBody>
                    <a:bodyPr/>
                    <a:lstStyle/>
                    <a:p>
                      <a:pPr algn="ctr" fontAlgn="t"/>
                      <a:r>
                        <a:rPr lang="en-US">
                          <a:effectLst/>
                        </a:rPr>
                        <a:t>Type &amp; Description</a:t>
                      </a:r>
                    </a:p>
                  </a:txBody>
                  <a:tcPr marL="76200" marR="76200" marT="76200" marB="76200"/>
                </a:tc>
                <a:extLst>
                  <a:ext uri="{0D108BD9-81ED-4DB2-BD59-A6C34878D82A}">
                    <a16:rowId xmlns:a16="http://schemas.microsoft.com/office/drawing/2014/main" val="2663605859"/>
                  </a:ext>
                </a:extLst>
              </a:tr>
              <a:tr h="545037">
                <a:tc>
                  <a:txBody>
                    <a:bodyPr/>
                    <a:lstStyle/>
                    <a:p>
                      <a:pPr algn="ctr" fontAlgn="t"/>
                      <a:r>
                        <a:rPr lang="en-US">
                          <a:effectLst/>
                        </a:rPr>
                        <a:t>1</a:t>
                      </a:r>
                    </a:p>
                  </a:txBody>
                  <a:tcPr marL="76200" marR="76200" marT="76200" marB="76200"/>
                </a:tc>
                <a:tc>
                  <a:txBody>
                    <a:bodyPr/>
                    <a:lstStyle/>
                    <a:p>
                      <a:pPr algn="just" fontAlgn="t"/>
                      <a:r>
                        <a:rPr lang="en-NZ" b="1">
                          <a:solidFill>
                            <a:srgbClr val="000000"/>
                          </a:solidFill>
                          <a:effectLst/>
                        </a:rPr>
                        <a:t>submit</a:t>
                      </a:r>
                      <a:endParaRPr lang="en-NZ">
                        <a:solidFill>
                          <a:srgbClr val="000000"/>
                        </a:solidFill>
                        <a:effectLst/>
                      </a:endParaRPr>
                    </a:p>
                    <a:p>
                      <a:pPr algn="just" fontAlgn="t"/>
                      <a:r>
                        <a:rPr lang="en-NZ">
                          <a:solidFill>
                            <a:srgbClr val="000000"/>
                          </a:solidFill>
                          <a:effectLst/>
                        </a:rPr>
                        <a:t>This creates a button that automatically submits a form.</a:t>
                      </a:r>
                    </a:p>
                  </a:txBody>
                  <a:tcPr marL="76200" marR="76200" marT="76200" marB="76200"/>
                </a:tc>
                <a:extLst>
                  <a:ext uri="{0D108BD9-81ED-4DB2-BD59-A6C34878D82A}">
                    <a16:rowId xmlns:a16="http://schemas.microsoft.com/office/drawing/2014/main" val="1866672778"/>
                  </a:ext>
                </a:extLst>
              </a:tr>
              <a:tr h="758312">
                <a:tc>
                  <a:txBody>
                    <a:bodyPr/>
                    <a:lstStyle/>
                    <a:p>
                      <a:pPr algn="ctr" fontAlgn="t"/>
                      <a:r>
                        <a:rPr lang="en-US">
                          <a:effectLst/>
                        </a:rPr>
                        <a:t>2</a:t>
                      </a:r>
                    </a:p>
                  </a:txBody>
                  <a:tcPr marL="76200" marR="76200" marT="76200" marB="76200"/>
                </a:tc>
                <a:tc>
                  <a:txBody>
                    <a:bodyPr/>
                    <a:lstStyle/>
                    <a:p>
                      <a:pPr algn="just" fontAlgn="t"/>
                      <a:r>
                        <a:rPr lang="en-NZ" b="1" dirty="0">
                          <a:solidFill>
                            <a:srgbClr val="000000"/>
                          </a:solidFill>
                          <a:effectLst/>
                        </a:rPr>
                        <a:t>reset</a:t>
                      </a:r>
                      <a:endParaRPr lang="en-NZ" dirty="0">
                        <a:solidFill>
                          <a:srgbClr val="000000"/>
                        </a:solidFill>
                        <a:effectLst/>
                      </a:endParaRPr>
                    </a:p>
                    <a:p>
                      <a:pPr algn="just" fontAlgn="t"/>
                      <a:r>
                        <a:rPr lang="en-NZ" dirty="0">
                          <a:solidFill>
                            <a:srgbClr val="000000"/>
                          </a:solidFill>
                          <a:effectLst/>
                        </a:rPr>
                        <a:t>This creates a button that automatically resets form controls to their initial values.</a:t>
                      </a:r>
                    </a:p>
                  </a:txBody>
                  <a:tcPr marL="76200" marR="76200" marT="76200" marB="76200"/>
                </a:tc>
                <a:extLst>
                  <a:ext uri="{0D108BD9-81ED-4DB2-BD59-A6C34878D82A}">
                    <a16:rowId xmlns:a16="http://schemas.microsoft.com/office/drawing/2014/main" val="2544627110"/>
                  </a:ext>
                </a:extLst>
              </a:tr>
              <a:tr h="758312">
                <a:tc>
                  <a:txBody>
                    <a:bodyPr/>
                    <a:lstStyle/>
                    <a:p>
                      <a:pPr algn="ctr" fontAlgn="t"/>
                      <a:r>
                        <a:rPr lang="en-US">
                          <a:effectLst/>
                        </a:rPr>
                        <a:t>3</a:t>
                      </a:r>
                    </a:p>
                  </a:txBody>
                  <a:tcPr marL="76200" marR="76200" marT="76200" marB="76200"/>
                </a:tc>
                <a:tc>
                  <a:txBody>
                    <a:bodyPr/>
                    <a:lstStyle/>
                    <a:p>
                      <a:pPr algn="just" fontAlgn="t"/>
                      <a:r>
                        <a:rPr lang="en-NZ" b="1">
                          <a:solidFill>
                            <a:srgbClr val="000000"/>
                          </a:solidFill>
                          <a:effectLst/>
                        </a:rPr>
                        <a:t>button</a:t>
                      </a:r>
                      <a:endParaRPr lang="en-NZ">
                        <a:solidFill>
                          <a:srgbClr val="000000"/>
                        </a:solidFill>
                        <a:effectLst/>
                      </a:endParaRPr>
                    </a:p>
                    <a:p>
                      <a:pPr algn="just" fontAlgn="t"/>
                      <a:r>
                        <a:rPr lang="en-NZ">
                          <a:solidFill>
                            <a:srgbClr val="000000"/>
                          </a:solidFill>
                          <a:effectLst/>
                        </a:rPr>
                        <a:t>This creates a button that is used to trigger a client-side script when the user clicks that button.</a:t>
                      </a:r>
                    </a:p>
                  </a:txBody>
                  <a:tcPr marL="76200" marR="76200" marT="76200" marB="76200"/>
                </a:tc>
                <a:extLst>
                  <a:ext uri="{0D108BD9-81ED-4DB2-BD59-A6C34878D82A}">
                    <a16:rowId xmlns:a16="http://schemas.microsoft.com/office/drawing/2014/main" val="2920804162"/>
                  </a:ext>
                </a:extLst>
              </a:tr>
              <a:tr h="758312">
                <a:tc>
                  <a:txBody>
                    <a:bodyPr/>
                    <a:lstStyle/>
                    <a:p>
                      <a:pPr algn="ctr" fontAlgn="t"/>
                      <a:r>
                        <a:rPr lang="en-US">
                          <a:effectLst/>
                        </a:rPr>
                        <a:t>4</a:t>
                      </a:r>
                    </a:p>
                  </a:txBody>
                  <a:tcPr marL="76200" marR="76200" marT="76200" marB="76200"/>
                </a:tc>
                <a:tc>
                  <a:txBody>
                    <a:bodyPr/>
                    <a:lstStyle/>
                    <a:p>
                      <a:pPr algn="just" fontAlgn="t"/>
                      <a:r>
                        <a:rPr lang="en-NZ" b="1" dirty="0">
                          <a:solidFill>
                            <a:srgbClr val="000000"/>
                          </a:solidFill>
                          <a:effectLst/>
                        </a:rPr>
                        <a:t>image</a:t>
                      </a:r>
                      <a:endParaRPr lang="en-NZ" dirty="0">
                        <a:solidFill>
                          <a:srgbClr val="000000"/>
                        </a:solidFill>
                        <a:effectLst/>
                      </a:endParaRPr>
                    </a:p>
                    <a:p>
                      <a:pPr algn="just" fontAlgn="t"/>
                      <a:r>
                        <a:rPr lang="en-NZ" dirty="0">
                          <a:solidFill>
                            <a:srgbClr val="000000"/>
                          </a:solidFill>
                          <a:effectLst/>
                        </a:rPr>
                        <a:t>This creates a clickable button but we can use an image as background of the button.</a:t>
                      </a:r>
                    </a:p>
                  </a:txBody>
                  <a:tcPr marL="76200" marR="76200" marT="76200" marB="76200"/>
                </a:tc>
                <a:extLst>
                  <a:ext uri="{0D108BD9-81ED-4DB2-BD59-A6C34878D82A}">
                    <a16:rowId xmlns:a16="http://schemas.microsoft.com/office/drawing/2014/main" val="1402635922"/>
                  </a:ext>
                </a:extLst>
              </a:tr>
            </a:tbl>
          </a:graphicData>
        </a:graphic>
      </p:graphicFrame>
    </p:spTree>
    <p:extLst>
      <p:ext uri="{BB962C8B-B14F-4D97-AF65-F5344CB8AC3E}">
        <p14:creationId xmlns:p14="http://schemas.microsoft.com/office/powerpoint/2010/main" val="240655806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a:xfrm>
            <a:off x="457200" y="704088"/>
            <a:ext cx="8229600" cy="5620512"/>
          </a:xfrm>
        </p:spPr>
        <p:txBody>
          <a:bodyPr>
            <a:normAutofit fontScale="70000" lnSpcReduction="20000"/>
          </a:bodyPr>
          <a:lstStyle/>
          <a:p>
            <a:endParaRPr lang="en-NZ" dirty="0"/>
          </a:p>
          <a:p>
            <a:r>
              <a:rPr lang="en-NZ" dirty="0"/>
              <a:t>&lt;!DOCTYPE html&gt;</a:t>
            </a:r>
          </a:p>
          <a:p>
            <a:r>
              <a:rPr lang="en-NZ" dirty="0"/>
              <a:t>&lt;html&gt;</a:t>
            </a:r>
          </a:p>
          <a:p>
            <a:endParaRPr lang="en-NZ" dirty="0"/>
          </a:p>
          <a:p>
            <a:r>
              <a:rPr lang="en-NZ" dirty="0"/>
              <a:t>   &lt;head&gt;</a:t>
            </a:r>
          </a:p>
          <a:p>
            <a:r>
              <a:rPr lang="en-NZ" dirty="0"/>
              <a:t>      &lt;title&gt;File Upload Box&lt;/title&gt;</a:t>
            </a:r>
          </a:p>
          <a:p>
            <a:r>
              <a:rPr lang="en-NZ" dirty="0"/>
              <a:t>   &lt;/head&gt;</a:t>
            </a:r>
          </a:p>
          <a:p>
            <a:r>
              <a:rPr lang="en-NZ" dirty="0"/>
              <a:t>	</a:t>
            </a:r>
          </a:p>
          <a:p>
            <a:r>
              <a:rPr lang="en-NZ" dirty="0"/>
              <a:t>   &lt;body&gt;</a:t>
            </a:r>
          </a:p>
          <a:p>
            <a:r>
              <a:rPr lang="en-NZ" dirty="0"/>
              <a:t>      &lt;form&gt;</a:t>
            </a:r>
          </a:p>
          <a:p>
            <a:r>
              <a:rPr lang="en-NZ" dirty="0"/>
              <a:t>         &lt;input type = "submit" name = "submit" value = "Submit" /&gt;</a:t>
            </a:r>
          </a:p>
          <a:p>
            <a:r>
              <a:rPr lang="en-NZ" dirty="0"/>
              <a:t>         &lt;input type = "reset" name = "reset"  value = "Reset" /&gt;</a:t>
            </a:r>
          </a:p>
          <a:p>
            <a:r>
              <a:rPr lang="en-NZ" dirty="0"/>
              <a:t>         &lt;input type = "button" name = "ok" value = "OK" /&gt;</a:t>
            </a:r>
          </a:p>
          <a:p>
            <a:r>
              <a:rPr lang="en-NZ" dirty="0"/>
              <a:t>         &lt;input type = "image" name = "</a:t>
            </a:r>
            <a:r>
              <a:rPr lang="en-NZ" dirty="0" err="1"/>
              <a:t>imagebutton</a:t>
            </a:r>
            <a:r>
              <a:rPr lang="en-NZ" dirty="0"/>
              <a:t>" </a:t>
            </a:r>
            <a:r>
              <a:rPr lang="en-NZ" dirty="0" err="1"/>
              <a:t>src</a:t>
            </a:r>
            <a:r>
              <a:rPr lang="en-NZ" dirty="0"/>
              <a:t> = "https://cdn-blog.adafruit.com/uploads/2012/12/html4.jpeg" Style="width:50px; height:50px" /&gt;</a:t>
            </a:r>
          </a:p>
          <a:p>
            <a:r>
              <a:rPr lang="en-NZ" dirty="0"/>
              <a:t>      &lt;/form&gt;</a:t>
            </a:r>
          </a:p>
          <a:p>
            <a:r>
              <a:rPr lang="en-NZ" dirty="0"/>
              <a:t>   &lt;/body&gt;</a:t>
            </a:r>
          </a:p>
          <a:p>
            <a:r>
              <a:rPr lang="en-NZ" dirty="0"/>
              <a:t>	</a:t>
            </a:r>
          </a:p>
          <a:p>
            <a:r>
              <a:rPr lang="en-NZ" dirty="0"/>
              <a:t>&lt;/html&gt;</a:t>
            </a:r>
          </a:p>
        </p:txBody>
      </p:sp>
      <p:pic>
        <p:nvPicPr>
          <p:cNvPr id="4" name="Picture 3"/>
          <p:cNvPicPr>
            <a:picLocks noChangeAspect="1"/>
          </p:cNvPicPr>
          <p:nvPr/>
        </p:nvPicPr>
        <p:blipFill>
          <a:blip r:embed="rId2"/>
          <a:stretch>
            <a:fillRect/>
          </a:stretch>
        </p:blipFill>
        <p:spPr>
          <a:xfrm>
            <a:off x="3707904" y="5466539"/>
            <a:ext cx="2219325" cy="857250"/>
          </a:xfrm>
          <a:prstGeom prst="rect">
            <a:avLst/>
          </a:prstGeom>
        </p:spPr>
      </p:pic>
    </p:spTree>
    <p:extLst>
      <p:ext uri="{BB962C8B-B14F-4D97-AF65-F5344CB8AC3E}">
        <p14:creationId xmlns:p14="http://schemas.microsoft.com/office/powerpoint/2010/main" val="424664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a:xfrm>
            <a:off x="457200" y="642918"/>
            <a:ext cx="8229600" cy="5681682"/>
          </a:xfrm>
        </p:spPr>
        <p:txBody>
          <a:bodyPr>
            <a:normAutofit fontScale="92500" lnSpcReduction="20000"/>
          </a:bodyPr>
          <a:lstStyle/>
          <a:p>
            <a:r>
              <a:rPr lang="en-NZ" b="1" dirty="0" smtClean="0"/>
              <a:t>Step 1: Open Notepad (PC)</a:t>
            </a:r>
          </a:p>
          <a:p>
            <a:r>
              <a:rPr lang="en-NZ" b="1" dirty="0" smtClean="0"/>
              <a:t>Windows 8 or later:</a:t>
            </a:r>
            <a:endParaRPr lang="en-NZ" dirty="0" smtClean="0"/>
          </a:p>
          <a:p>
            <a:r>
              <a:rPr lang="en-NZ" dirty="0" smtClean="0"/>
              <a:t>Open the </a:t>
            </a:r>
            <a:r>
              <a:rPr lang="en-NZ" b="1" dirty="0" smtClean="0"/>
              <a:t>Start Screen</a:t>
            </a:r>
            <a:r>
              <a:rPr lang="en-NZ" dirty="0" smtClean="0"/>
              <a:t> (the window symbol at the bottom left on your screen). Type </a:t>
            </a:r>
            <a:r>
              <a:rPr lang="en-NZ" b="1" dirty="0" smtClean="0"/>
              <a:t>Notepad</a:t>
            </a:r>
            <a:r>
              <a:rPr lang="en-NZ" dirty="0" smtClean="0"/>
              <a:t>.</a:t>
            </a:r>
          </a:p>
          <a:p>
            <a:r>
              <a:rPr lang="en-NZ" b="1" dirty="0" smtClean="0"/>
              <a:t>Windows 7 or earlier:</a:t>
            </a:r>
            <a:endParaRPr lang="en-NZ" dirty="0" smtClean="0"/>
          </a:p>
          <a:p>
            <a:r>
              <a:rPr lang="en-NZ" dirty="0" smtClean="0"/>
              <a:t>Open </a:t>
            </a:r>
            <a:r>
              <a:rPr lang="en-NZ" b="1" dirty="0" smtClean="0"/>
              <a:t>Start</a:t>
            </a:r>
            <a:r>
              <a:rPr lang="en-NZ" dirty="0" smtClean="0"/>
              <a:t> &gt;</a:t>
            </a:r>
            <a:r>
              <a:rPr lang="en-NZ" b="1" dirty="0" smtClean="0"/>
              <a:t> Programs &gt;</a:t>
            </a:r>
            <a:r>
              <a:rPr lang="en-NZ" dirty="0" smtClean="0"/>
              <a:t> </a:t>
            </a:r>
            <a:r>
              <a:rPr lang="en-NZ" b="1" dirty="0" smtClean="0"/>
              <a:t>Accessories &gt;</a:t>
            </a:r>
            <a:r>
              <a:rPr lang="en-NZ" dirty="0" smtClean="0"/>
              <a:t> </a:t>
            </a:r>
            <a:r>
              <a:rPr lang="en-NZ" b="1" dirty="0" smtClean="0"/>
              <a:t>Notepad</a:t>
            </a:r>
            <a:endParaRPr lang="en-NZ" dirty="0" smtClean="0"/>
          </a:p>
          <a:p>
            <a:r>
              <a:rPr lang="en-NZ" b="1" dirty="0" smtClean="0"/>
              <a:t>Step 1: Open </a:t>
            </a:r>
            <a:r>
              <a:rPr lang="en-NZ" b="1" dirty="0" err="1" smtClean="0"/>
              <a:t>TextEdit</a:t>
            </a:r>
            <a:r>
              <a:rPr lang="en-NZ" b="1" dirty="0" smtClean="0"/>
              <a:t> (Mac)</a:t>
            </a:r>
          </a:p>
          <a:p>
            <a:r>
              <a:rPr lang="en-NZ" dirty="0" smtClean="0"/>
              <a:t>Open </a:t>
            </a:r>
            <a:r>
              <a:rPr lang="en-NZ" b="1" dirty="0" smtClean="0"/>
              <a:t>Finder &gt; Applications &gt; </a:t>
            </a:r>
            <a:r>
              <a:rPr lang="en-NZ" b="1" dirty="0" err="1" smtClean="0"/>
              <a:t>TextEdit</a:t>
            </a:r>
            <a:endParaRPr lang="en-NZ" dirty="0" smtClean="0"/>
          </a:p>
          <a:p>
            <a:r>
              <a:rPr lang="en-NZ" dirty="0" smtClean="0"/>
              <a:t>Also change some preferences to get the application to save files correctly. In </a:t>
            </a:r>
            <a:r>
              <a:rPr lang="en-NZ" b="1" dirty="0" smtClean="0"/>
              <a:t>Preferences &gt; Format &gt; </a:t>
            </a:r>
            <a:r>
              <a:rPr lang="en-NZ" dirty="0" smtClean="0"/>
              <a:t>choose</a:t>
            </a:r>
            <a:r>
              <a:rPr lang="en-NZ" b="1" dirty="0" smtClean="0"/>
              <a:t> "Plain Text"</a:t>
            </a:r>
            <a:endParaRPr lang="en-NZ" dirty="0" smtClean="0"/>
          </a:p>
          <a:p>
            <a:r>
              <a:rPr lang="en-NZ" dirty="0" smtClean="0"/>
              <a:t>Then under "Open and Save", check the box that says "Display HTML files as HTML code instead of formatted text".</a:t>
            </a:r>
          </a:p>
          <a:p>
            <a:r>
              <a:rPr lang="en-NZ" b="1" dirty="0" smtClean="0"/>
              <a:t>Then open a new document to place the code</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b="1" dirty="0" smtClean="0"/>
              <a:t>The Submit Button</a:t>
            </a:r>
            <a:endParaRPr lang="en-NZ" dirty="0"/>
          </a:p>
        </p:txBody>
      </p:sp>
      <p:sp>
        <p:nvSpPr>
          <p:cNvPr id="3" name="Content Placeholder 2"/>
          <p:cNvSpPr>
            <a:spLocks noGrp="1"/>
          </p:cNvSpPr>
          <p:nvPr>
            <p:ph idx="1"/>
          </p:nvPr>
        </p:nvSpPr>
        <p:spPr/>
        <p:txBody>
          <a:bodyPr>
            <a:normAutofit fontScale="85000" lnSpcReduction="10000"/>
          </a:bodyPr>
          <a:lstStyle/>
          <a:p>
            <a:r>
              <a:rPr lang="en-NZ" dirty="0" smtClean="0"/>
              <a:t>&lt;input type="submit"&gt; defines a button for </a:t>
            </a:r>
            <a:r>
              <a:rPr lang="en-NZ" b="1" dirty="0" smtClean="0"/>
              <a:t>submitting</a:t>
            </a:r>
            <a:r>
              <a:rPr lang="en-NZ" dirty="0" smtClean="0"/>
              <a:t> the form data to a </a:t>
            </a:r>
            <a:r>
              <a:rPr lang="en-NZ" b="1" dirty="0" smtClean="0"/>
              <a:t>form-handler</a:t>
            </a:r>
            <a:r>
              <a:rPr lang="en-NZ" dirty="0" smtClean="0"/>
              <a:t>.</a:t>
            </a:r>
          </a:p>
          <a:p>
            <a:r>
              <a:rPr lang="en-NZ" dirty="0" smtClean="0"/>
              <a:t>The form-handler is typically a server page with a script for processing input data.</a:t>
            </a:r>
          </a:p>
          <a:p>
            <a:r>
              <a:rPr lang="en-NZ" dirty="0" smtClean="0"/>
              <a:t>The form-handler is specified in the form's </a:t>
            </a:r>
            <a:r>
              <a:rPr lang="en-NZ" b="1" dirty="0" smtClean="0"/>
              <a:t>action</a:t>
            </a:r>
            <a:r>
              <a:rPr lang="en-NZ" dirty="0" smtClean="0"/>
              <a:t> attribute:</a:t>
            </a:r>
          </a:p>
          <a:p>
            <a:r>
              <a:rPr lang="en-NZ" b="1" dirty="0" smtClean="0"/>
              <a:t>Example</a:t>
            </a:r>
          </a:p>
          <a:p>
            <a:r>
              <a:rPr lang="en-NZ" dirty="0" smtClean="0"/>
              <a:t>&lt;form action="/action_page.php"&gt;</a:t>
            </a:r>
            <a:br>
              <a:rPr lang="en-NZ" dirty="0" smtClean="0"/>
            </a:br>
            <a:r>
              <a:rPr lang="en-NZ" dirty="0" smtClean="0"/>
              <a:t>  First name:&lt;</a:t>
            </a:r>
            <a:r>
              <a:rPr lang="en-NZ" dirty="0" err="1" smtClean="0"/>
              <a:t>br</a:t>
            </a:r>
            <a:r>
              <a:rPr lang="en-NZ" dirty="0" smtClean="0"/>
              <a:t>&gt;</a:t>
            </a:r>
            <a:br>
              <a:rPr lang="en-NZ" dirty="0" smtClean="0"/>
            </a:br>
            <a:r>
              <a:rPr lang="en-NZ" dirty="0" smtClean="0"/>
              <a:t>  &lt;input type="text" name="</a:t>
            </a:r>
            <a:r>
              <a:rPr lang="en-NZ" dirty="0" err="1" smtClean="0"/>
              <a:t>firstname</a:t>
            </a:r>
            <a:r>
              <a:rPr lang="en-NZ" dirty="0" smtClean="0"/>
              <a:t>" value="Mickey"&gt;&lt;</a:t>
            </a:r>
            <a:r>
              <a:rPr lang="en-NZ" dirty="0" err="1" smtClean="0"/>
              <a:t>br</a:t>
            </a:r>
            <a:r>
              <a:rPr lang="en-NZ" dirty="0" smtClean="0"/>
              <a:t>&gt;</a:t>
            </a:r>
            <a:br>
              <a:rPr lang="en-NZ" dirty="0" smtClean="0"/>
            </a:br>
            <a:r>
              <a:rPr lang="en-NZ" dirty="0" smtClean="0"/>
              <a:t>  Last name:&lt;</a:t>
            </a:r>
            <a:r>
              <a:rPr lang="en-NZ" dirty="0" err="1" smtClean="0"/>
              <a:t>br</a:t>
            </a:r>
            <a:r>
              <a:rPr lang="en-NZ" dirty="0" smtClean="0"/>
              <a:t>&gt;</a:t>
            </a:r>
            <a:br>
              <a:rPr lang="en-NZ" dirty="0" smtClean="0"/>
            </a:br>
            <a:r>
              <a:rPr lang="en-NZ" dirty="0" smtClean="0"/>
              <a:t>  &lt;input type="text" name="</a:t>
            </a:r>
            <a:r>
              <a:rPr lang="en-NZ" dirty="0" err="1" smtClean="0"/>
              <a:t>lastname</a:t>
            </a:r>
            <a:r>
              <a:rPr lang="en-NZ" dirty="0" smtClean="0"/>
              <a:t>" value="Mouse"&gt;&lt;</a:t>
            </a:r>
            <a:r>
              <a:rPr lang="en-NZ" dirty="0" err="1" smtClean="0"/>
              <a:t>br</a:t>
            </a:r>
            <a:r>
              <a:rPr lang="en-NZ" dirty="0" smtClean="0"/>
              <a:t>&gt;&lt;</a:t>
            </a:r>
            <a:r>
              <a:rPr lang="en-NZ" dirty="0" err="1" smtClean="0"/>
              <a:t>br</a:t>
            </a:r>
            <a:r>
              <a:rPr lang="en-NZ" dirty="0" smtClean="0"/>
              <a:t>&gt;</a:t>
            </a:r>
            <a:br>
              <a:rPr lang="en-NZ" dirty="0" smtClean="0"/>
            </a:br>
            <a:r>
              <a:rPr lang="en-NZ" dirty="0" smtClean="0"/>
              <a:t>  &lt;input type="submit" value="Submit"&gt;</a:t>
            </a:r>
            <a:br>
              <a:rPr lang="en-NZ" dirty="0" smtClean="0"/>
            </a:br>
            <a:r>
              <a:rPr lang="en-NZ" dirty="0" smtClean="0"/>
              <a:t>&lt;/form&gt; </a:t>
            </a:r>
          </a:p>
          <a:p>
            <a:endParaRPr lang="en-NZ" dirty="0"/>
          </a:p>
        </p:txBody>
      </p:sp>
    </p:spTree>
    <p:extLst>
      <p:ext uri="{BB962C8B-B14F-4D97-AF65-F5344CB8AC3E}">
        <p14:creationId xmlns:p14="http://schemas.microsoft.com/office/powerpoint/2010/main" val="193292014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The action attribute</a:t>
            </a:r>
            <a:endParaRPr lang="en-NZ" dirty="0"/>
          </a:p>
        </p:txBody>
      </p:sp>
      <p:sp>
        <p:nvSpPr>
          <p:cNvPr id="3" name="Content Placeholder 2"/>
          <p:cNvSpPr>
            <a:spLocks noGrp="1"/>
          </p:cNvSpPr>
          <p:nvPr>
            <p:ph idx="1"/>
          </p:nvPr>
        </p:nvSpPr>
        <p:spPr/>
        <p:txBody>
          <a:bodyPr/>
          <a:lstStyle/>
          <a:p>
            <a:r>
              <a:rPr lang="en-NZ" dirty="0" smtClean="0"/>
              <a:t>The action attribute defines the action to be performed when the form is submitted.</a:t>
            </a:r>
          </a:p>
          <a:p>
            <a:r>
              <a:rPr lang="en-NZ" dirty="0" smtClean="0"/>
              <a:t>Normally, the form data is sent to a web page on the server when the user clicks on the submit button.</a:t>
            </a:r>
          </a:p>
          <a:p>
            <a:r>
              <a:rPr lang="en-NZ" dirty="0" smtClean="0"/>
              <a:t>In the example above, the form data is sent to a page on the server called "/action_page.php". This page contains a server-side script that handles the form data:</a:t>
            </a:r>
          </a:p>
          <a:p>
            <a:r>
              <a:rPr lang="en-NZ" dirty="0" smtClean="0"/>
              <a:t>&lt;form </a:t>
            </a:r>
            <a:r>
              <a:rPr lang="en-NZ" b="1" dirty="0" smtClean="0"/>
              <a:t>action="/action_page.php</a:t>
            </a:r>
            <a:r>
              <a:rPr lang="en-NZ" dirty="0" smtClean="0"/>
              <a:t>"&gt;</a:t>
            </a:r>
          </a:p>
          <a:p>
            <a:endParaRPr lang="en-NZ" dirty="0"/>
          </a:p>
        </p:txBody>
      </p:sp>
    </p:spTree>
    <p:extLst>
      <p:ext uri="{BB962C8B-B14F-4D97-AF65-F5344CB8AC3E}">
        <p14:creationId xmlns:p14="http://schemas.microsoft.com/office/powerpoint/2010/main" val="114528793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a:xfrm>
            <a:off x="457200" y="1357298"/>
            <a:ext cx="8229600" cy="4967302"/>
          </a:xfrm>
        </p:spPr>
        <p:txBody>
          <a:bodyPr>
            <a:normAutofit fontScale="55000" lnSpcReduction="20000"/>
          </a:bodyPr>
          <a:lstStyle/>
          <a:p>
            <a:r>
              <a:rPr lang="en-NZ" dirty="0" smtClean="0"/>
              <a:t>&lt;!DOCTYPE html&gt;</a:t>
            </a:r>
          </a:p>
          <a:p>
            <a:r>
              <a:rPr lang="en-NZ" dirty="0" smtClean="0"/>
              <a:t>&lt;html&gt;</a:t>
            </a:r>
          </a:p>
          <a:p>
            <a:r>
              <a:rPr lang="en-NZ" dirty="0" smtClean="0"/>
              <a:t>&lt;body&gt;</a:t>
            </a:r>
          </a:p>
          <a:p>
            <a:endParaRPr lang="en-NZ" dirty="0" smtClean="0"/>
          </a:p>
          <a:p>
            <a:r>
              <a:rPr lang="en-NZ" dirty="0" smtClean="0"/>
              <a:t>&lt;h2&gt;HTML Forms&lt;/h2&gt;</a:t>
            </a:r>
          </a:p>
          <a:p>
            <a:endParaRPr lang="en-NZ" dirty="0" smtClean="0"/>
          </a:p>
          <a:p>
            <a:r>
              <a:rPr lang="en-NZ" dirty="0" smtClean="0"/>
              <a:t>&lt;form action="/action_page.php"&gt;</a:t>
            </a:r>
          </a:p>
          <a:p>
            <a:r>
              <a:rPr lang="en-NZ" dirty="0" smtClean="0"/>
              <a:t>  First name:&lt;</a:t>
            </a:r>
            <a:r>
              <a:rPr lang="en-NZ" dirty="0" err="1" smtClean="0"/>
              <a:t>br</a:t>
            </a:r>
            <a:r>
              <a:rPr lang="en-NZ" dirty="0" smtClean="0"/>
              <a:t>&gt;</a:t>
            </a:r>
          </a:p>
          <a:p>
            <a:r>
              <a:rPr lang="en-NZ" dirty="0" smtClean="0"/>
              <a:t>  &lt;input type="text" name="</a:t>
            </a:r>
            <a:r>
              <a:rPr lang="en-NZ" dirty="0" err="1" smtClean="0"/>
              <a:t>firstname</a:t>
            </a:r>
            <a:r>
              <a:rPr lang="en-NZ" dirty="0" smtClean="0"/>
              <a:t>" value="Mickey"&gt;</a:t>
            </a:r>
          </a:p>
          <a:p>
            <a:r>
              <a:rPr lang="en-NZ" dirty="0" smtClean="0"/>
              <a:t>  &lt;</a:t>
            </a:r>
            <a:r>
              <a:rPr lang="en-NZ" dirty="0" err="1" smtClean="0"/>
              <a:t>br</a:t>
            </a:r>
            <a:r>
              <a:rPr lang="en-NZ" dirty="0" smtClean="0"/>
              <a:t>&gt;</a:t>
            </a:r>
          </a:p>
          <a:p>
            <a:r>
              <a:rPr lang="en-NZ" dirty="0" smtClean="0"/>
              <a:t>  Last name:&lt;</a:t>
            </a:r>
            <a:r>
              <a:rPr lang="en-NZ" dirty="0" err="1" smtClean="0"/>
              <a:t>br</a:t>
            </a:r>
            <a:r>
              <a:rPr lang="en-NZ" dirty="0" smtClean="0"/>
              <a:t>&gt;</a:t>
            </a:r>
          </a:p>
          <a:p>
            <a:r>
              <a:rPr lang="en-NZ" dirty="0" smtClean="0"/>
              <a:t>  &lt;input type="text" name="</a:t>
            </a:r>
            <a:r>
              <a:rPr lang="en-NZ" dirty="0" err="1" smtClean="0"/>
              <a:t>lastname</a:t>
            </a:r>
            <a:r>
              <a:rPr lang="en-NZ" dirty="0" smtClean="0"/>
              <a:t>" value="Mouse"&gt;</a:t>
            </a:r>
          </a:p>
          <a:p>
            <a:r>
              <a:rPr lang="en-NZ" dirty="0" smtClean="0"/>
              <a:t>  &lt;</a:t>
            </a:r>
            <a:r>
              <a:rPr lang="en-NZ" dirty="0" err="1" smtClean="0"/>
              <a:t>br</a:t>
            </a:r>
            <a:r>
              <a:rPr lang="en-NZ" dirty="0" smtClean="0"/>
              <a:t>&gt;&lt;</a:t>
            </a:r>
            <a:r>
              <a:rPr lang="en-NZ" dirty="0" err="1" smtClean="0"/>
              <a:t>br</a:t>
            </a:r>
            <a:r>
              <a:rPr lang="en-NZ" dirty="0" smtClean="0"/>
              <a:t>&gt;</a:t>
            </a:r>
          </a:p>
          <a:p>
            <a:r>
              <a:rPr lang="en-NZ" dirty="0" smtClean="0"/>
              <a:t>  &lt;input type="submit" value="Submit"&gt;</a:t>
            </a:r>
          </a:p>
          <a:p>
            <a:r>
              <a:rPr lang="en-NZ" dirty="0" smtClean="0"/>
              <a:t>&lt;/form&gt; </a:t>
            </a:r>
          </a:p>
          <a:p>
            <a:endParaRPr lang="en-NZ" dirty="0" smtClean="0"/>
          </a:p>
          <a:p>
            <a:r>
              <a:rPr lang="en-NZ" dirty="0" smtClean="0"/>
              <a:t>&lt;p&gt;If you click the "Submit" button, the form-data will be sent to a page called "/action_page.php".&lt;/p&gt;</a:t>
            </a:r>
          </a:p>
          <a:p>
            <a:endParaRPr lang="en-NZ" dirty="0" smtClean="0"/>
          </a:p>
          <a:p>
            <a:r>
              <a:rPr lang="en-NZ" dirty="0" smtClean="0"/>
              <a:t>&lt;/body&gt;</a:t>
            </a:r>
          </a:p>
          <a:p>
            <a:r>
              <a:rPr lang="en-NZ" dirty="0" smtClean="0"/>
              <a:t>&lt;/html&gt;</a:t>
            </a:r>
            <a:endParaRPr lang="en-NZ" dirty="0"/>
          </a:p>
        </p:txBody>
      </p:sp>
    </p:spTree>
    <p:extLst>
      <p:ext uri="{BB962C8B-B14F-4D97-AF65-F5344CB8AC3E}">
        <p14:creationId xmlns:p14="http://schemas.microsoft.com/office/powerpoint/2010/main" val="37186941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b="1" dirty="0" smtClean="0"/>
              <a:t>The Target Attribute</a:t>
            </a:r>
            <a:endParaRPr lang="en-NZ" dirty="0"/>
          </a:p>
        </p:txBody>
      </p:sp>
      <p:sp>
        <p:nvSpPr>
          <p:cNvPr id="3" name="Content Placeholder 2"/>
          <p:cNvSpPr>
            <a:spLocks noGrp="1"/>
          </p:cNvSpPr>
          <p:nvPr>
            <p:ph idx="1"/>
          </p:nvPr>
        </p:nvSpPr>
        <p:spPr/>
        <p:txBody>
          <a:bodyPr/>
          <a:lstStyle/>
          <a:p>
            <a:r>
              <a:rPr lang="en-NZ" dirty="0" smtClean="0"/>
              <a:t>The target attribute specifies if the submitted result will open in a new browser tab, a frame, or in the current window.</a:t>
            </a:r>
          </a:p>
          <a:p>
            <a:r>
              <a:rPr lang="en-NZ" dirty="0" smtClean="0"/>
              <a:t>The default value is "_self" which means the form will be submitted in the current window.</a:t>
            </a:r>
          </a:p>
          <a:p>
            <a:r>
              <a:rPr lang="en-NZ" dirty="0" smtClean="0"/>
              <a:t>To make the form result open in a new browser tab, use the value "_blank":</a:t>
            </a:r>
          </a:p>
          <a:p>
            <a:r>
              <a:rPr lang="en-NZ" dirty="0" smtClean="0"/>
              <a:t>&lt;form action="/action_page.php" </a:t>
            </a:r>
            <a:r>
              <a:rPr lang="en-NZ" b="1" dirty="0" smtClean="0"/>
              <a:t>target="_blank"</a:t>
            </a:r>
            <a:r>
              <a:rPr lang="en-NZ" dirty="0" smtClean="0"/>
              <a:t>&gt; </a:t>
            </a:r>
          </a:p>
          <a:p>
            <a:endParaRPr lang="en-NZ" dirty="0" smtClean="0"/>
          </a:p>
          <a:p>
            <a:endParaRPr lang="en-NZ" dirty="0"/>
          </a:p>
        </p:txBody>
      </p:sp>
    </p:spTree>
    <p:extLst>
      <p:ext uri="{BB962C8B-B14F-4D97-AF65-F5344CB8AC3E}">
        <p14:creationId xmlns:p14="http://schemas.microsoft.com/office/powerpoint/2010/main" val="163781988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b="1" dirty="0" smtClean="0"/>
              <a:t>The Method Attribute</a:t>
            </a:r>
            <a:endParaRPr lang="en-NZ" dirty="0"/>
          </a:p>
        </p:txBody>
      </p:sp>
      <p:sp>
        <p:nvSpPr>
          <p:cNvPr id="3" name="Content Placeholder 2"/>
          <p:cNvSpPr>
            <a:spLocks noGrp="1"/>
          </p:cNvSpPr>
          <p:nvPr>
            <p:ph idx="1"/>
          </p:nvPr>
        </p:nvSpPr>
        <p:spPr/>
        <p:txBody>
          <a:bodyPr/>
          <a:lstStyle/>
          <a:p>
            <a:r>
              <a:rPr lang="en-NZ" dirty="0" smtClean="0"/>
              <a:t>The method attribute specifies the HTTP method (</a:t>
            </a:r>
            <a:r>
              <a:rPr lang="en-NZ" b="1" dirty="0" smtClean="0"/>
              <a:t>GET </a:t>
            </a:r>
            <a:r>
              <a:rPr lang="en-NZ" dirty="0" smtClean="0"/>
              <a:t>or </a:t>
            </a:r>
            <a:r>
              <a:rPr lang="en-NZ" b="1" dirty="0" smtClean="0"/>
              <a:t>POST</a:t>
            </a:r>
            <a:r>
              <a:rPr lang="en-NZ" dirty="0" smtClean="0"/>
              <a:t>) to be used when submitting the form data:</a:t>
            </a:r>
          </a:p>
          <a:p>
            <a:r>
              <a:rPr lang="en-NZ" dirty="0" smtClean="0"/>
              <a:t>&lt;form action="/action_page.php" </a:t>
            </a:r>
            <a:r>
              <a:rPr lang="en-NZ" b="1" dirty="0" smtClean="0"/>
              <a:t>method="get"</a:t>
            </a:r>
            <a:r>
              <a:rPr lang="en-NZ" dirty="0" smtClean="0"/>
              <a:t>&gt; </a:t>
            </a:r>
          </a:p>
          <a:p>
            <a:r>
              <a:rPr lang="en-NZ" dirty="0" smtClean="0"/>
              <a:t>&lt;form action="/action_page.php" </a:t>
            </a:r>
            <a:r>
              <a:rPr lang="en-NZ" b="1" dirty="0" smtClean="0"/>
              <a:t>method="post"</a:t>
            </a:r>
            <a:r>
              <a:rPr lang="en-NZ" dirty="0" smtClean="0"/>
              <a:t>&gt; </a:t>
            </a:r>
          </a:p>
          <a:p>
            <a:endParaRPr lang="en-NZ" dirty="0"/>
          </a:p>
        </p:txBody>
      </p:sp>
    </p:spTree>
    <p:extLst>
      <p:ext uri="{BB962C8B-B14F-4D97-AF65-F5344CB8AC3E}">
        <p14:creationId xmlns:p14="http://schemas.microsoft.com/office/powerpoint/2010/main" val="16010037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b="1" dirty="0" smtClean="0"/>
              <a:t>When to Use GET?</a:t>
            </a:r>
            <a:endParaRPr lang="en-NZ" dirty="0"/>
          </a:p>
        </p:txBody>
      </p:sp>
      <p:sp>
        <p:nvSpPr>
          <p:cNvPr id="3" name="Content Placeholder 2"/>
          <p:cNvSpPr>
            <a:spLocks noGrp="1"/>
          </p:cNvSpPr>
          <p:nvPr>
            <p:ph idx="1"/>
          </p:nvPr>
        </p:nvSpPr>
        <p:spPr/>
        <p:txBody>
          <a:bodyPr>
            <a:normAutofit fontScale="85000" lnSpcReduction="10000"/>
          </a:bodyPr>
          <a:lstStyle/>
          <a:p>
            <a:r>
              <a:rPr lang="en-NZ" dirty="0" smtClean="0"/>
              <a:t>The default method when submitting form data is GET.</a:t>
            </a:r>
          </a:p>
          <a:p>
            <a:r>
              <a:rPr lang="en-NZ" dirty="0" smtClean="0"/>
              <a:t>However, when GET is used, the submitted form data will be </a:t>
            </a:r>
            <a:r>
              <a:rPr lang="en-NZ" b="1" dirty="0" smtClean="0"/>
              <a:t>visible in the page address field</a:t>
            </a:r>
            <a:r>
              <a:rPr lang="en-NZ" dirty="0" smtClean="0"/>
              <a:t>:</a:t>
            </a:r>
          </a:p>
          <a:p>
            <a:r>
              <a:rPr lang="en-NZ" dirty="0" smtClean="0"/>
              <a:t>/</a:t>
            </a:r>
            <a:r>
              <a:rPr lang="en-NZ" dirty="0" err="1" smtClean="0"/>
              <a:t>action_page.php?firstname</a:t>
            </a:r>
            <a:r>
              <a:rPr lang="en-NZ" dirty="0" smtClean="0"/>
              <a:t>=</a:t>
            </a:r>
            <a:r>
              <a:rPr lang="en-NZ" dirty="0" err="1" smtClean="0"/>
              <a:t>Mickey&amp;lastname</a:t>
            </a:r>
            <a:r>
              <a:rPr lang="en-NZ" dirty="0" smtClean="0"/>
              <a:t>=Mouse </a:t>
            </a:r>
          </a:p>
          <a:p>
            <a:r>
              <a:rPr lang="en-NZ" b="1" dirty="0" smtClean="0"/>
              <a:t>Notes on GET:</a:t>
            </a:r>
            <a:r>
              <a:rPr lang="en-NZ" dirty="0" smtClean="0"/>
              <a:t> </a:t>
            </a:r>
          </a:p>
          <a:p>
            <a:r>
              <a:rPr lang="en-NZ" dirty="0" smtClean="0"/>
              <a:t>Appends form-data into the URL in name/value pairs</a:t>
            </a:r>
          </a:p>
          <a:p>
            <a:r>
              <a:rPr lang="en-NZ" dirty="0" smtClean="0"/>
              <a:t>The length of a URL is limited (about 3000 characters)</a:t>
            </a:r>
          </a:p>
          <a:p>
            <a:r>
              <a:rPr lang="en-NZ" dirty="0" smtClean="0"/>
              <a:t>Never use GET to send sensitive data! (will be visible in the URL)</a:t>
            </a:r>
          </a:p>
          <a:p>
            <a:r>
              <a:rPr lang="en-NZ" dirty="0" smtClean="0"/>
              <a:t>Useful for form submissions where a user wants to bookmark the result</a:t>
            </a:r>
          </a:p>
          <a:p>
            <a:r>
              <a:rPr lang="en-NZ" dirty="0" smtClean="0"/>
              <a:t>GET is better for non-secure data, like query strings in Google</a:t>
            </a:r>
          </a:p>
          <a:p>
            <a:endParaRPr lang="en-NZ" dirty="0"/>
          </a:p>
        </p:txBody>
      </p:sp>
    </p:spTree>
    <p:extLst>
      <p:ext uri="{BB962C8B-B14F-4D97-AF65-F5344CB8AC3E}">
        <p14:creationId xmlns:p14="http://schemas.microsoft.com/office/powerpoint/2010/main" val="16411015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b="1" dirty="0" smtClean="0"/>
              <a:t>When to Use POST?</a:t>
            </a:r>
            <a:endParaRPr lang="en-NZ" dirty="0"/>
          </a:p>
        </p:txBody>
      </p:sp>
      <p:sp>
        <p:nvSpPr>
          <p:cNvPr id="3" name="Content Placeholder 2"/>
          <p:cNvSpPr>
            <a:spLocks noGrp="1"/>
          </p:cNvSpPr>
          <p:nvPr>
            <p:ph idx="1"/>
          </p:nvPr>
        </p:nvSpPr>
        <p:spPr/>
        <p:txBody>
          <a:bodyPr/>
          <a:lstStyle/>
          <a:p>
            <a:r>
              <a:rPr lang="en-NZ" dirty="0" smtClean="0"/>
              <a:t>Always use POST if the form data contains sensitive or personal information. The POST method does not display the submitted form data in the page address field.</a:t>
            </a:r>
          </a:p>
          <a:p>
            <a:r>
              <a:rPr lang="en-NZ" b="1" dirty="0" smtClean="0"/>
              <a:t>Notes on POST:</a:t>
            </a:r>
            <a:r>
              <a:rPr lang="en-NZ" dirty="0" smtClean="0"/>
              <a:t> </a:t>
            </a:r>
          </a:p>
          <a:p>
            <a:r>
              <a:rPr lang="en-NZ" dirty="0" smtClean="0"/>
              <a:t>POST has no size limitations, and can be used to send large amounts of data.</a:t>
            </a:r>
          </a:p>
          <a:p>
            <a:r>
              <a:rPr lang="en-NZ" dirty="0" smtClean="0"/>
              <a:t>Form submissions with POST cannot be bookmarked</a:t>
            </a:r>
          </a:p>
          <a:p>
            <a:endParaRPr lang="en-NZ" dirty="0"/>
          </a:p>
        </p:txBody>
      </p:sp>
    </p:spTree>
    <p:extLst>
      <p:ext uri="{BB962C8B-B14F-4D97-AF65-F5344CB8AC3E}">
        <p14:creationId xmlns:p14="http://schemas.microsoft.com/office/powerpoint/2010/main" val="103225759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4" name="Content Placeholder 3"/>
          <p:cNvSpPr>
            <a:spLocks noGrp="1"/>
          </p:cNvSpPr>
          <p:nvPr>
            <p:ph idx="1"/>
          </p:nvPr>
        </p:nvSpPr>
        <p:spPr>
          <a:prstGeom prst="rect">
            <a:avLst/>
          </a:prstGeom>
        </p:spPr>
        <p:txBody>
          <a:bodyPr wrap="square">
            <a:spAutoFit/>
          </a:bodyPr>
          <a:lstStyle/>
          <a:p>
            <a:r>
              <a:rPr lang="en-NZ" dirty="0" smtClean="0"/>
              <a:t>https://www.telerik.com/fiddler/web-traffic-recording</a:t>
            </a:r>
            <a:endParaRPr lang="en-NZ" dirty="0"/>
          </a:p>
        </p:txBody>
      </p:sp>
    </p:spTree>
    <p:extLst>
      <p:ext uri="{BB962C8B-B14F-4D97-AF65-F5344CB8AC3E}">
        <p14:creationId xmlns:p14="http://schemas.microsoft.com/office/powerpoint/2010/main" val="21950443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pPr algn="ctr"/>
            <a:r>
              <a:rPr lang="en-NZ" b="1" dirty="0" smtClean="0"/>
              <a:t>Grouping Form Data with &lt;</a:t>
            </a:r>
            <a:r>
              <a:rPr lang="en-NZ" b="1" dirty="0" err="1" smtClean="0"/>
              <a:t>fieldset</a:t>
            </a:r>
            <a:r>
              <a:rPr lang="en-NZ" b="1" dirty="0" smtClean="0"/>
              <a:t>&gt;</a:t>
            </a:r>
            <a:endParaRPr lang="en-NZ" dirty="0"/>
          </a:p>
        </p:txBody>
      </p:sp>
      <p:sp>
        <p:nvSpPr>
          <p:cNvPr id="3" name="Content Placeholder 2"/>
          <p:cNvSpPr>
            <a:spLocks noGrp="1"/>
          </p:cNvSpPr>
          <p:nvPr>
            <p:ph idx="1"/>
          </p:nvPr>
        </p:nvSpPr>
        <p:spPr>
          <a:xfrm>
            <a:off x="457200" y="1500174"/>
            <a:ext cx="8229600" cy="4572032"/>
          </a:xfrm>
        </p:spPr>
        <p:txBody>
          <a:bodyPr>
            <a:normAutofit fontScale="85000" lnSpcReduction="20000"/>
          </a:bodyPr>
          <a:lstStyle/>
          <a:p>
            <a:r>
              <a:rPr lang="en-NZ" dirty="0" smtClean="0"/>
              <a:t>The &lt;</a:t>
            </a:r>
            <a:r>
              <a:rPr lang="en-NZ" dirty="0" err="1" smtClean="0"/>
              <a:t>fieldset</a:t>
            </a:r>
            <a:r>
              <a:rPr lang="en-NZ" dirty="0" smtClean="0"/>
              <a:t>&gt; element is used to group related data in a form.</a:t>
            </a:r>
          </a:p>
          <a:p>
            <a:r>
              <a:rPr lang="en-NZ" dirty="0" smtClean="0"/>
              <a:t>The &lt;legend&gt; element defines a caption for the &lt;</a:t>
            </a:r>
            <a:r>
              <a:rPr lang="en-NZ" dirty="0" err="1" smtClean="0"/>
              <a:t>fieldset</a:t>
            </a:r>
            <a:r>
              <a:rPr lang="en-NZ" dirty="0" smtClean="0"/>
              <a:t>&gt; element.</a:t>
            </a:r>
          </a:p>
          <a:p>
            <a:r>
              <a:rPr lang="en-NZ" b="1" dirty="0" smtClean="0"/>
              <a:t>Example</a:t>
            </a:r>
          </a:p>
          <a:p>
            <a:r>
              <a:rPr lang="en-NZ" dirty="0" smtClean="0"/>
              <a:t>&lt;form action="/action_page.php"&gt;</a:t>
            </a:r>
            <a:br>
              <a:rPr lang="en-NZ" dirty="0" smtClean="0"/>
            </a:br>
            <a:r>
              <a:rPr lang="en-NZ" dirty="0" smtClean="0"/>
              <a:t>  &lt;</a:t>
            </a:r>
            <a:r>
              <a:rPr lang="en-NZ" dirty="0" err="1" smtClean="0"/>
              <a:t>fieldset</a:t>
            </a:r>
            <a:r>
              <a:rPr lang="en-NZ" dirty="0" smtClean="0"/>
              <a:t>&gt;</a:t>
            </a:r>
            <a:br>
              <a:rPr lang="en-NZ" dirty="0" smtClean="0"/>
            </a:br>
            <a:r>
              <a:rPr lang="en-NZ" dirty="0" smtClean="0"/>
              <a:t>    &lt;legend&gt;Personal information:&lt;/legend&gt;</a:t>
            </a:r>
            <a:br>
              <a:rPr lang="en-NZ" dirty="0" smtClean="0"/>
            </a:br>
            <a:r>
              <a:rPr lang="en-NZ" dirty="0" smtClean="0"/>
              <a:t>    First name:&lt;</a:t>
            </a:r>
            <a:r>
              <a:rPr lang="en-NZ" dirty="0" err="1" smtClean="0"/>
              <a:t>br</a:t>
            </a:r>
            <a:r>
              <a:rPr lang="en-NZ" dirty="0" smtClean="0"/>
              <a:t>&gt;</a:t>
            </a:r>
            <a:br>
              <a:rPr lang="en-NZ" dirty="0" smtClean="0"/>
            </a:br>
            <a:r>
              <a:rPr lang="en-NZ" dirty="0" smtClean="0"/>
              <a:t>    &lt;input type="text" name="</a:t>
            </a:r>
            <a:r>
              <a:rPr lang="en-NZ" dirty="0" err="1" smtClean="0"/>
              <a:t>firstname</a:t>
            </a:r>
            <a:r>
              <a:rPr lang="en-NZ" dirty="0" smtClean="0"/>
              <a:t>" value="Mickey"&gt;&lt;</a:t>
            </a:r>
            <a:r>
              <a:rPr lang="en-NZ" dirty="0" err="1" smtClean="0"/>
              <a:t>br</a:t>
            </a:r>
            <a:r>
              <a:rPr lang="en-NZ" dirty="0" smtClean="0"/>
              <a:t>&gt;</a:t>
            </a:r>
            <a:br>
              <a:rPr lang="en-NZ" dirty="0" smtClean="0"/>
            </a:br>
            <a:r>
              <a:rPr lang="en-NZ" dirty="0" smtClean="0"/>
              <a:t>    Last name:&lt;</a:t>
            </a:r>
            <a:r>
              <a:rPr lang="en-NZ" dirty="0" err="1" smtClean="0"/>
              <a:t>br</a:t>
            </a:r>
            <a:r>
              <a:rPr lang="en-NZ" dirty="0" smtClean="0"/>
              <a:t>&gt;</a:t>
            </a:r>
            <a:br>
              <a:rPr lang="en-NZ" dirty="0" smtClean="0"/>
            </a:br>
            <a:r>
              <a:rPr lang="en-NZ" dirty="0" smtClean="0"/>
              <a:t>    &lt;input type="text" name="</a:t>
            </a:r>
            <a:r>
              <a:rPr lang="en-NZ" dirty="0" err="1" smtClean="0"/>
              <a:t>lastname</a:t>
            </a:r>
            <a:r>
              <a:rPr lang="en-NZ" dirty="0" smtClean="0"/>
              <a:t>" value="Mouse"&gt;&lt;</a:t>
            </a:r>
            <a:r>
              <a:rPr lang="en-NZ" dirty="0" err="1" smtClean="0"/>
              <a:t>br</a:t>
            </a:r>
            <a:r>
              <a:rPr lang="en-NZ" dirty="0" smtClean="0"/>
              <a:t>&gt;&lt;</a:t>
            </a:r>
            <a:r>
              <a:rPr lang="en-NZ" dirty="0" err="1" smtClean="0"/>
              <a:t>br</a:t>
            </a:r>
            <a:r>
              <a:rPr lang="en-NZ" dirty="0" smtClean="0"/>
              <a:t>&gt;</a:t>
            </a:r>
            <a:br>
              <a:rPr lang="en-NZ" dirty="0" smtClean="0"/>
            </a:br>
            <a:r>
              <a:rPr lang="en-NZ" dirty="0" smtClean="0"/>
              <a:t>    &lt;input type="submit" value="Submit"&gt;</a:t>
            </a:r>
            <a:br>
              <a:rPr lang="en-NZ" dirty="0" smtClean="0"/>
            </a:br>
            <a:r>
              <a:rPr lang="en-NZ" dirty="0" smtClean="0"/>
              <a:t>  &lt;/</a:t>
            </a:r>
            <a:r>
              <a:rPr lang="en-NZ" dirty="0" err="1" smtClean="0"/>
              <a:t>fieldset</a:t>
            </a:r>
            <a:r>
              <a:rPr lang="en-NZ" dirty="0" smtClean="0"/>
              <a:t>&gt;</a:t>
            </a:r>
            <a:br>
              <a:rPr lang="en-NZ" dirty="0" smtClean="0"/>
            </a:br>
            <a:r>
              <a:rPr lang="en-NZ" dirty="0" smtClean="0"/>
              <a:t>&lt;/form&gt; </a:t>
            </a:r>
          </a:p>
          <a:p>
            <a:endParaRPr lang="en-NZ" dirty="0"/>
          </a:p>
        </p:txBody>
      </p:sp>
      <p:pic>
        <p:nvPicPr>
          <p:cNvPr id="3076" name="Picture 4"/>
          <p:cNvPicPr>
            <a:picLocks noChangeAspect="1" noChangeArrowheads="1"/>
          </p:cNvPicPr>
          <p:nvPr/>
        </p:nvPicPr>
        <p:blipFill>
          <a:blip r:embed="rId2"/>
          <a:srcRect/>
          <a:stretch>
            <a:fillRect/>
          </a:stretch>
        </p:blipFill>
        <p:spPr bwMode="auto">
          <a:xfrm>
            <a:off x="3857620" y="5286388"/>
            <a:ext cx="5010150" cy="1571612"/>
          </a:xfrm>
          <a:prstGeom prst="rect">
            <a:avLst/>
          </a:prstGeom>
          <a:noFill/>
          <a:ln w="9525">
            <a:noFill/>
            <a:miter lim="800000"/>
            <a:headEnd/>
            <a:tailEnd/>
          </a:ln>
          <a:effectLst/>
        </p:spPr>
      </p:pic>
    </p:spTree>
    <p:extLst>
      <p:ext uri="{BB962C8B-B14F-4D97-AF65-F5344CB8AC3E}">
        <p14:creationId xmlns:p14="http://schemas.microsoft.com/office/powerpoint/2010/main" val="3585147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107504" y="415290"/>
            <a:ext cx="7920880" cy="5909310"/>
          </a:xfrm>
          <a:prstGeom prst="rect">
            <a:avLst/>
          </a:prstGeom>
        </p:spPr>
        <p:txBody>
          <a:bodyPr wrap="square">
            <a:spAutoFit/>
          </a:bodyPr>
          <a:lstStyle/>
          <a:p>
            <a:r>
              <a:rPr lang="en-NZ" dirty="0"/>
              <a:t>&lt;!DOCTYPE html&gt;</a:t>
            </a:r>
          </a:p>
          <a:p>
            <a:r>
              <a:rPr lang="en-NZ" dirty="0"/>
              <a:t>&lt;html&gt;</a:t>
            </a:r>
          </a:p>
          <a:p>
            <a:r>
              <a:rPr lang="en-NZ" dirty="0"/>
              <a:t>&lt;body&gt;</a:t>
            </a:r>
          </a:p>
          <a:p>
            <a:endParaRPr lang="en-NZ" dirty="0"/>
          </a:p>
          <a:p>
            <a:r>
              <a:rPr lang="en-NZ" dirty="0"/>
              <a:t>&lt;h2&gt;Date Field&lt;/h2&gt;</a:t>
            </a:r>
          </a:p>
          <a:p>
            <a:r>
              <a:rPr lang="en-NZ" dirty="0"/>
              <a:t>&lt;p&gt;The &lt;strong&gt;input type="date"&lt;/strong&gt; is used for input fields that should contain a date.&lt;/p&gt;</a:t>
            </a:r>
          </a:p>
          <a:p>
            <a:r>
              <a:rPr lang="en-NZ" dirty="0"/>
              <a:t>&lt;p&gt;Depending on browser support:&lt;</a:t>
            </a:r>
            <a:r>
              <a:rPr lang="en-NZ" dirty="0" err="1"/>
              <a:t>br</a:t>
            </a:r>
            <a:r>
              <a:rPr lang="en-NZ" dirty="0"/>
              <a:t>&gt;A date picker can pop-up when you enter the input field.&lt;p&gt;</a:t>
            </a:r>
          </a:p>
          <a:p>
            <a:endParaRPr lang="en-NZ" dirty="0"/>
          </a:p>
          <a:p>
            <a:r>
              <a:rPr lang="en-NZ" dirty="0"/>
              <a:t>&lt;form action="/</a:t>
            </a:r>
            <a:r>
              <a:rPr lang="en-NZ" dirty="0" err="1"/>
              <a:t>action_page.php</a:t>
            </a:r>
            <a:r>
              <a:rPr lang="en-NZ" dirty="0"/>
              <a:t>"&gt;</a:t>
            </a:r>
          </a:p>
          <a:p>
            <a:r>
              <a:rPr lang="en-NZ" dirty="0"/>
              <a:t>  Birthday:</a:t>
            </a:r>
          </a:p>
          <a:p>
            <a:r>
              <a:rPr lang="en-NZ" dirty="0"/>
              <a:t>  &lt;input type="date" name="</a:t>
            </a:r>
            <a:r>
              <a:rPr lang="en-NZ" dirty="0" err="1"/>
              <a:t>bday</a:t>
            </a:r>
            <a:r>
              <a:rPr lang="en-NZ" dirty="0"/>
              <a:t>"&gt;</a:t>
            </a:r>
          </a:p>
          <a:p>
            <a:r>
              <a:rPr lang="en-NZ" dirty="0"/>
              <a:t>  &lt;input type="submit"&gt;</a:t>
            </a:r>
          </a:p>
          <a:p>
            <a:r>
              <a:rPr lang="en-NZ" dirty="0"/>
              <a:t>&lt;/form&gt;</a:t>
            </a:r>
          </a:p>
          <a:p>
            <a:endParaRPr lang="en-NZ" dirty="0"/>
          </a:p>
          <a:p>
            <a:r>
              <a:rPr lang="en-NZ" dirty="0"/>
              <a:t>&lt;p&gt;&lt;strong&gt;Note:&lt;/strong&gt; type="date" is not supported in Safari or Internet Explorer 11 and earlier versions.&lt;/p&gt;</a:t>
            </a:r>
          </a:p>
          <a:p>
            <a:endParaRPr lang="en-NZ" dirty="0"/>
          </a:p>
          <a:p>
            <a:r>
              <a:rPr lang="en-NZ" dirty="0"/>
              <a:t>&lt;/body&gt;</a:t>
            </a:r>
          </a:p>
          <a:p>
            <a:r>
              <a:rPr lang="en-NZ" dirty="0"/>
              <a:t>&lt;/html&gt;</a:t>
            </a:r>
            <a:endParaRPr lang="en-US" dirty="0"/>
          </a:p>
        </p:txBody>
      </p:sp>
      <p:pic>
        <p:nvPicPr>
          <p:cNvPr id="5" name="Picture 4"/>
          <p:cNvPicPr>
            <a:picLocks noChangeAspect="1"/>
          </p:cNvPicPr>
          <p:nvPr/>
        </p:nvPicPr>
        <p:blipFill>
          <a:blip r:embed="rId2"/>
          <a:stretch>
            <a:fillRect/>
          </a:stretch>
        </p:blipFill>
        <p:spPr>
          <a:xfrm>
            <a:off x="3923928" y="5085184"/>
            <a:ext cx="3304406" cy="1080120"/>
          </a:xfrm>
          <a:prstGeom prst="rect">
            <a:avLst/>
          </a:prstGeom>
        </p:spPr>
      </p:pic>
    </p:spTree>
    <p:extLst>
      <p:ext uri="{BB962C8B-B14F-4D97-AF65-F5344CB8AC3E}">
        <p14:creationId xmlns:p14="http://schemas.microsoft.com/office/powerpoint/2010/main" val="661910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t>Step 2: Write Some HTML</a:t>
            </a:r>
          </a:p>
        </p:txBody>
      </p:sp>
      <p:sp>
        <p:nvSpPr>
          <p:cNvPr id="3" name="Content Placeholder 2"/>
          <p:cNvSpPr>
            <a:spLocks noGrp="1"/>
          </p:cNvSpPr>
          <p:nvPr>
            <p:ph idx="1"/>
          </p:nvPr>
        </p:nvSpPr>
        <p:spPr/>
        <p:txBody>
          <a:bodyPr/>
          <a:lstStyle/>
          <a:p>
            <a:r>
              <a:rPr lang="en-NZ" dirty="0" smtClean="0"/>
              <a:t>&lt;!DOCTYPE html&gt;</a:t>
            </a:r>
            <a:br>
              <a:rPr lang="en-NZ" dirty="0" smtClean="0"/>
            </a:br>
            <a:r>
              <a:rPr lang="en-NZ" dirty="0" smtClean="0"/>
              <a:t>&lt;html&gt;</a:t>
            </a:r>
            <a:br>
              <a:rPr lang="en-NZ" dirty="0" smtClean="0"/>
            </a:br>
            <a:r>
              <a:rPr lang="en-NZ" dirty="0" smtClean="0"/>
              <a:t>&lt;body&gt;</a:t>
            </a:r>
            <a:br>
              <a:rPr lang="en-NZ" dirty="0" smtClean="0"/>
            </a:br>
            <a:r>
              <a:rPr lang="en-NZ" dirty="0" smtClean="0"/>
              <a:t/>
            </a:r>
            <a:br>
              <a:rPr lang="en-NZ" dirty="0" smtClean="0"/>
            </a:br>
            <a:r>
              <a:rPr lang="en-NZ" dirty="0" smtClean="0"/>
              <a:t>&lt;h1&gt;My First Heading&lt;/h1&gt;</a:t>
            </a:r>
            <a:br>
              <a:rPr lang="en-NZ" dirty="0" smtClean="0"/>
            </a:br>
            <a:r>
              <a:rPr lang="en-NZ" dirty="0" smtClean="0"/>
              <a:t/>
            </a:r>
            <a:br>
              <a:rPr lang="en-NZ" dirty="0" smtClean="0"/>
            </a:br>
            <a:r>
              <a:rPr lang="en-NZ" dirty="0" smtClean="0"/>
              <a:t>&lt;p&gt;My first paragraph.&lt;/p&gt;</a:t>
            </a:r>
            <a:br>
              <a:rPr lang="en-NZ" dirty="0" smtClean="0"/>
            </a:br>
            <a:r>
              <a:rPr lang="en-NZ" dirty="0" smtClean="0"/>
              <a:t/>
            </a:r>
            <a:br>
              <a:rPr lang="en-NZ" dirty="0" smtClean="0"/>
            </a:br>
            <a:r>
              <a:rPr lang="en-NZ" dirty="0" smtClean="0"/>
              <a:t>&lt;/body&gt;</a:t>
            </a:r>
            <a:br>
              <a:rPr lang="en-NZ" dirty="0" smtClean="0"/>
            </a:br>
            <a:r>
              <a:rPr lang="en-NZ" dirty="0" smtClean="0"/>
              <a:t>&lt;/html&gt; </a:t>
            </a:r>
          </a:p>
          <a:p>
            <a:endParaRPr lang="en-NZ"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6712"/>
            <a:ext cx="8229600" cy="5487888"/>
          </a:xfrm>
        </p:spPr>
        <p:txBody>
          <a:bodyPr>
            <a:normAutofit fontScale="62500" lnSpcReduction="20000"/>
          </a:bodyPr>
          <a:lstStyle/>
          <a:p>
            <a:pPr marL="0" indent="0">
              <a:buNone/>
            </a:pPr>
            <a:r>
              <a:rPr lang="en-NZ" dirty="0"/>
              <a:t>&lt;!DOCTYPE html&gt;</a:t>
            </a:r>
          </a:p>
          <a:p>
            <a:pPr marL="0" indent="0">
              <a:buNone/>
            </a:pPr>
            <a:r>
              <a:rPr lang="en-NZ" dirty="0"/>
              <a:t>&lt;html&gt;</a:t>
            </a:r>
          </a:p>
          <a:p>
            <a:pPr marL="0" indent="0">
              <a:buNone/>
            </a:pPr>
            <a:r>
              <a:rPr lang="en-NZ" dirty="0"/>
              <a:t>&lt;body&gt;</a:t>
            </a:r>
          </a:p>
          <a:p>
            <a:pPr marL="0" indent="0">
              <a:buNone/>
            </a:pPr>
            <a:endParaRPr lang="en-NZ" dirty="0"/>
          </a:p>
          <a:p>
            <a:pPr marL="0" indent="0">
              <a:buNone/>
            </a:pPr>
            <a:r>
              <a:rPr lang="en-NZ" dirty="0"/>
              <a:t>&lt;h2&gt;</a:t>
            </a:r>
            <a:r>
              <a:rPr lang="en-NZ" dirty="0" err="1"/>
              <a:t>Color</a:t>
            </a:r>
            <a:r>
              <a:rPr lang="en-NZ" dirty="0"/>
              <a:t> Picker&lt;/h2&gt;</a:t>
            </a:r>
          </a:p>
          <a:p>
            <a:pPr marL="0" indent="0">
              <a:buNone/>
            </a:pPr>
            <a:r>
              <a:rPr lang="en-NZ" dirty="0"/>
              <a:t>&lt;p&gt;The &lt;strong&gt;input type="</a:t>
            </a:r>
            <a:r>
              <a:rPr lang="en-NZ" dirty="0" err="1"/>
              <a:t>color</a:t>
            </a:r>
            <a:r>
              <a:rPr lang="en-NZ" dirty="0"/>
              <a:t>"&lt;/strong&gt; is used for input fields that should contain a </a:t>
            </a:r>
            <a:r>
              <a:rPr lang="en-NZ" dirty="0" err="1"/>
              <a:t>color</a:t>
            </a:r>
            <a:r>
              <a:rPr lang="en-NZ" dirty="0"/>
              <a:t>.&lt;/p&gt;</a:t>
            </a:r>
          </a:p>
          <a:p>
            <a:pPr marL="0" indent="0">
              <a:buNone/>
            </a:pPr>
            <a:r>
              <a:rPr lang="en-NZ" dirty="0"/>
              <a:t>&lt;p&gt;Depending on browser support:&lt;</a:t>
            </a:r>
            <a:r>
              <a:rPr lang="en-NZ" dirty="0" err="1"/>
              <a:t>br</a:t>
            </a:r>
            <a:r>
              <a:rPr lang="en-NZ" dirty="0"/>
              <a:t>&gt;A </a:t>
            </a:r>
            <a:r>
              <a:rPr lang="en-NZ" dirty="0" err="1"/>
              <a:t>color</a:t>
            </a:r>
            <a:r>
              <a:rPr lang="en-NZ" dirty="0"/>
              <a:t> picker can pop-up when you enter the input field.&lt;/p&gt;</a:t>
            </a:r>
          </a:p>
          <a:p>
            <a:pPr marL="0" indent="0">
              <a:buNone/>
            </a:pPr>
            <a:endParaRPr lang="en-NZ" dirty="0"/>
          </a:p>
          <a:p>
            <a:pPr marL="0" indent="0">
              <a:buNone/>
            </a:pPr>
            <a:r>
              <a:rPr lang="en-NZ" dirty="0"/>
              <a:t>&lt;form action="/</a:t>
            </a:r>
            <a:r>
              <a:rPr lang="en-NZ" dirty="0" err="1"/>
              <a:t>action_page.php</a:t>
            </a:r>
            <a:r>
              <a:rPr lang="en-NZ" dirty="0"/>
              <a:t>"&gt;</a:t>
            </a:r>
          </a:p>
          <a:p>
            <a:pPr marL="0" indent="0">
              <a:buNone/>
            </a:pPr>
            <a:r>
              <a:rPr lang="en-NZ" dirty="0"/>
              <a:t>  Select your </a:t>
            </a:r>
            <a:r>
              <a:rPr lang="en-NZ" dirty="0" err="1"/>
              <a:t>favorite</a:t>
            </a:r>
            <a:r>
              <a:rPr lang="en-NZ" dirty="0"/>
              <a:t> </a:t>
            </a:r>
            <a:r>
              <a:rPr lang="en-NZ" dirty="0" err="1"/>
              <a:t>color</a:t>
            </a:r>
            <a:r>
              <a:rPr lang="en-NZ" dirty="0"/>
              <a:t>:</a:t>
            </a:r>
          </a:p>
          <a:p>
            <a:pPr marL="0" indent="0">
              <a:buNone/>
            </a:pPr>
            <a:r>
              <a:rPr lang="en-NZ" dirty="0"/>
              <a:t>  &lt;input type="</a:t>
            </a:r>
            <a:r>
              <a:rPr lang="en-NZ" dirty="0" err="1"/>
              <a:t>color</a:t>
            </a:r>
            <a:r>
              <a:rPr lang="en-NZ" dirty="0"/>
              <a:t>" name="</a:t>
            </a:r>
            <a:r>
              <a:rPr lang="en-NZ" dirty="0" err="1"/>
              <a:t>favcolor</a:t>
            </a:r>
            <a:r>
              <a:rPr lang="en-NZ" dirty="0"/>
              <a:t>" value="#ff0000"&gt;</a:t>
            </a:r>
          </a:p>
          <a:p>
            <a:pPr marL="0" indent="0">
              <a:buNone/>
            </a:pPr>
            <a:r>
              <a:rPr lang="en-NZ" dirty="0"/>
              <a:t>  &lt;input type="submit"&gt;</a:t>
            </a:r>
          </a:p>
          <a:p>
            <a:pPr marL="0" indent="0">
              <a:buNone/>
            </a:pPr>
            <a:r>
              <a:rPr lang="en-NZ" dirty="0"/>
              <a:t>&lt;/form&gt;</a:t>
            </a:r>
          </a:p>
          <a:p>
            <a:pPr marL="0" indent="0">
              <a:buNone/>
            </a:pPr>
            <a:endParaRPr lang="en-NZ" dirty="0"/>
          </a:p>
          <a:p>
            <a:pPr marL="0" indent="0">
              <a:buNone/>
            </a:pPr>
            <a:r>
              <a:rPr lang="en-NZ" dirty="0"/>
              <a:t>&lt;p&gt;&lt;b&gt;Note:&lt;/b&gt; type="</a:t>
            </a:r>
            <a:r>
              <a:rPr lang="en-NZ" dirty="0" err="1"/>
              <a:t>color</a:t>
            </a:r>
            <a:r>
              <a:rPr lang="en-NZ" dirty="0"/>
              <a:t>" is not supported in Internet Explorer 11 and earlier versions or Safari 9.1 and earlier versions.&lt;/p&gt;</a:t>
            </a:r>
          </a:p>
          <a:p>
            <a:pPr marL="0" indent="0">
              <a:buNone/>
            </a:pPr>
            <a:endParaRPr lang="en-NZ" dirty="0"/>
          </a:p>
          <a:p>
            <a:pPr marL="0" indent="0">
              <a:buNone/>
            </a:pPr>
            <a:r>
              <a:rPr lang="en-NZ" dirty="0"/>
              <a:t>&lt;/body&gt;</a:t>
            </a:r>
          </a:p>
          <a:p>
            <a:pPr marL="0" indent="0">
              <a:buNone/>
            </a:pPr>
            <a:r>
              <a:rPr lang="en-NZ" dirty="0"/>
              <a:t>&lt;/html&gt;</a:t>
            </a:r>
            <a:endParaRPr lang="en-US" dirty="0"/>
          </a:p>
        </p:txBody>
      </p:sp>
      <p:pic>
        <p:nvPicPr>
          <p:cNvPr id="4" name="Picture 3"/>
          <p:cNvPicPr>
            <a:picLocks noChangeAspect="1"/>
          </p:cNvPicPr>
          <p:nvPr/>
        </p:nvPicPr>
        <p:blipFill>
          <a:blip r:embed="rId2"/>
          <a:stretch>
            <a:fillRect/>
          </a:stretch>
        </p:blipFill>
        <p:spPr>
          <a:xfrm>
            <a:off x="3779912" y="5445224"/>
            <a:ext cx="3076575" cy="495300"/>
          </a:xfrm>
          <a:prstGeom prst="rect">
            <a:avLst/>
          </a:prstGeom>
        </p:spPr>
      </p:pic>
    </p:spTree>
    <p:extLst>
      <p:ext uri="{BB962C8B-B14F-4D97-AF65-F5344CB8AC3E}">
        <p14:creationId xmlns:p14="http://schemas.microsoft.com/office/powerpoint/2010/main" val="31910580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Discussion and Reading</a:t>
            </a:r>
            <a:endParaRPr lang="en-NZ"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24ways.org/2009/have-a-field-day-with-html5-forms</a:t>
            </a:r>
            <a:endParaRPr lang="en-US" dirty="0" smtClean="0"/>
          </a:p>
          <a:p>
            <a:r>
              <a:rPr lang="en-US" dirty="0" smtClean="0"/>
              <a:t>Read the HTML Media</a:t>
            </a:r>
          </a:p>
          <a:p>
            <a:pPr lvl="1"/>
            <a:r>
              <a:rPr lang="en-US" dirty="0">
                <a:hlinkClick r:id="rId3"/>
              </a:rPr>
              <a:t>https://</a:t>
            </a:r>
            <a:r>
              <a:rPr lang="en-US" dirty="0" smtClean="0">
                <a:hlinkClick r:id="rId3"/>
              </a:rPr>
              <a:t>www.w3schools.com/html/html_media.asp</a:t>
            </a:r>
            <a:endParaRPr lang="en-US" dirty="0" smtClean="0"/>
          </a:p>
          <a:p>
            <a:pPr marL="393192" lvl="1" indent="0">
              <a:buNone/>
            </a:pPr>
            <a:endParaRPr lang="en-US" dirty="0"/>
          </a:p>
          <a:p>
            <a:pPr marL="393192" lvl="1" indent="0">
              <a:buNone/>
            </a:pPr>
            <a:endParaRPr lang="en-US" dirty="0" smtClean="0"/>
          </a:p>
          <a:p>
            <a:pPr marL="393192" lvl="1" indent="0">
              <a:buNone/>
            </a:pPr>
            <a:r>
              <a:rPr lang="en-US" sz="4400" b="1" u="sng" dirty="0" smtClean="0"/>
              <a:t>Revise the HTML thoroughly </a:t>
            </a:r>
            <a:endParaRPr lang="en-NZ" sz="4400" b="1" u="sng" dirty="0"/>
          </a:p>
        </p:txBody>
      </p:sp>
    </p:spTree>
    <p:extLst>
      <p:ext uri="{BB962C8B-B14F-4D97-AF65-F5344CB8AC3E}">
        <p14:creationId xmlns:p14="http://schemas.microsoft.com/office/powerpoint/2010/main" val="2833197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normAutofit lnSpcReduction="10000"/>
          </a:bodyPr>
          <a:lstStyle/>
          <a:p>
            <a:r>
              <a:rPr lang="en-US" dirty="0" smtClean="0"/>
              <a:t>Embed a Google Map in your webpage.</a:t>
            </a:r>
          </a:p>
          <a:p>
            <a:r>
              <a:rPr lang="en-US" dirty="0" smtClean="0"/>
              <a:t>Design a one form of your choice which must have the following:</a:t>
            </a:r>
          </a:p>
          <a:p>
            <a:pPr lvl="1"/>
            <a:r>
              <a:rPr lang="en-US" dirty="0"/>
              <a:t>Text Input Controls</a:t>
            </a:r>
          </a:p>
          <a:p>
            <a:pPr lvl="1"/>
            <a:r>
              <a:rPr lang="en-US" dirty="0"/>
              <a:t>Checkboxes Controls</a:t>
            </a:r>
          </a:p>
          <a:p>
            <a:pPr lvl="1"/>
            <a:r>
              <a:rPr lang="en-US" dirty="0"/>
              <a:t>Radio Box Controls</a:t>
            </a:r>
          </a:p>
          <a:p>
            <a:pPr lvl="1"/>
            <a:r>
              <a:rPr lang="en-US" dirty="0"/>
              <a:t>Select Box Controls</a:t>
            </a:r>
          </a:p>
          <a:p>
            <a:pPr lvl="1"/>
            <a:r>
              <a:rPr lang="en-US" dirty="0"/>
              <a:t>File Select boxes</a:t>
            </a:r>
          </a:p>
          <a:p>
            <a:pPr lvl="1"/>
            <a:r>
              <a:rPr lang="en-US" dirty="0"/>
              <a:t>Hidden Controls</a:t>
            </a:r>
          </a:p>
          <a:p>
            <a:pPr lvl="1"/>
            <a:r>
              <a:rPr lang="en-US" dirty="0"/>
              <a:t>Clickable </a:t>
            </a:r>
            <a:r>
              <a:rPr lang="en-US" dirty="0" smtClean="0"/>
              <a:t>Buttons- Submit, </a:t>
            </a:r>
            <a:r>
              <a:rPr lang="en-US" dirty="0"/>
              <a:t>Reset </a:t>
            </a:r>
            <a:r>
              <a:rPr lang="en-US" dirty="0" smtClean="0"/>
              <a:t>Button and Clickable Image.</a:t>
            </a:r>
            <a:endParaRPr lang="en-US" dirty="0"/>
          </a:p>
          <a:p>
            <a:pPr lvl="1"/>
            <a:endParaRPr lang="en-US" dirty="0"/>
          </a:p>
          <a:p>
            <a:endParaRPr lang="en-US" dirty="0"/>
          </a:p>
        </p:txBody>
      </p:sp>
    </p:spTree>
    <p:extLst>
      <p:ext uri="{BB962C8B-B14F-4D97-AF65-F5344CB8AC3E}">
        <p14:creationId xmlns:p14="http://schemas.microsoft.com/office/powerpoint/2010/main" val="1191335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smtClean="0"/>
              <a:t>Step 3: Save the HTML Page</a:t>
            </a:r>
            <a:br>
              <a:rPr lang="en-NZ" b="1" dirty="0" smtClean="0"/>
            </a:br>
            <a:endParaRPr lang="en-NZ" dirty="0"/>
          </a:p>
        </p:txBody>
      </p:sp>
      <p:sp>
        <p:nvSpPr>
          <p:cNvPr id="3" name="Content Placeholder 2"/>
          <p:cNvSpPr>
            <a:spLocks noGrp="1"/>
          </p:cNvSpPr>
          <p:nvPr>
            <p:ph idx="1"/>
          </p:nvPr>
        </p:nvSpPr>
        <p:spPr>
          <a:xfrm>
            <a:off x="457200" y="1935480"/>
            <a:ext cx="8229600" cy="1707834"/>
          </a:xfrm>
        </p:spPr>
        <p:txBody>
          <a:bodyPr>
            <a:normAutofit fontScale="92500"/>
          </a:bodyPr>
          <a:lstStyle/>
          <a:p>
            <a:r>
              <a:rPr lang="en-NZ" dirty="0" smtClean="0"/>
              <a:t>Save the file on your computer. Select </a:t>
            </a:r>
            <a:r>
              <a:rPr lang="en-NZ" b="1" dirty="0" smtClean="0"/>
              <a:t>File &gt; Save as</a:t>
            </a:r>
            <a:r>
              <a:rPr lang="en-NZ" dirty="0" smtClean="0"/>
              <a:t> in the Notepad menu.</a:t>
            </a:r>
          </a:p>
          <a:p>
            <a:r>
              <a:rPr lang="en-NZ" dirty="0" smtClean="0"/>
              <a:t>Name the file </a:t>
            </a:r>
            <a:r>
              <a:rPr lang="en-NZ" b="1" dirty="0" smtClean="0"/>
              <a:t>"index.htm"</a:t>
            </a:r>
            <a:r>
              <a:rPr lang="en-NZ" dirty="0" smtClean="0"/>
              <a:t> and set the encoding to </a:t>
            </a:r>
            <a:r>
              <a:rPr lang="en-NZ" b="1" dirty="0" smtClean="0"/>
              <a:t>UTF-8</a:t>
            </a:r>
            <a:r>
              <a:rPr lang="en-NZ" dirty="0" smtClean="0"/>
              <a:t> (which is the preferred encoding for HTML files).</a:t>
            </a:r>
          </a:p>
          <a:p>
            <a:endParaRPr lang="en-NZ" dirty="0"/>
          </a:p>
        </p:txBody>
      </p:sp>
      <p:pic>
        <p:nvPicPr>
          <p:cNvPr id="21507" name="Picture 3"/>
          <p:cNvPicPr>
            <a:picLocks noChangeAspect="1" noChangeArrowheads="1"/>
          </p:cNvPicPr>
          <p:nvPr/>
        </p:nvPicPr>
        <p:blipFill>
          <a:blip r:embed="rId2"/>
          <a:srcRect/>
          <a:stretch>
            <a:fillRect/>
          </a:stretch>
        </p:blipFill>
        <p:spPr bwMode="auto">
          <a:xfrm>
            <a:off x="0" y="3714752"/>
            <a:ext cx="8643966" cy="31432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smtClean="0"/>
              <a:t>Step 4: View the HTML Page in Your Browser</a:t>
            </a:r>
            <a:br>
              <a:rPr lang="en-NZ" b="1" dirty="0" smtClean="0"/>
            </a:br>
            <a:endParaRPr lang="en-NZ" dirty="0"/>
          </a:p>
        </p:txBody>
      </p:sp>
      <p:sp>
        <p:nvSpPr>
          <p:cNvPr id="3" name="Content Placeholder 2"/>
          <p:cNvSpPr>
            <a:spLocks noGrp="1"/>
          </p:cNvSpPr>
          <p:nvPr>
            <p:ph idx="1"/>
          </p:nvPr>
        </p:nvSpPr>
        <p:spPr>
          <a:xfrm>
            <a:off x="457200" y="1935480"/>
            <a:ext cx="8229600" cy="493388"/>
          </a:xfrm>
        </p:spPr>
        <p:txBody>
          <a:bodyPr/>
          <a:lstStyle/>
          <a:p>
            <a:endParaRPr lang="en-NZ" dirty="0" smtClean="0"/>
          </a:p>
          <a:p>
            <a:endParaRPr lang="en-NZ" dirty="0"/>
          </a:p>
        </p:txBody>
      </p:sp>
      <p:pic>
        <p:nvPicPr>
          <p:cNvPr id="27650" name="Picture 2" descr="View in Browser"/>
          <p:cNvPicPr>
            <a:picLocks noChangeAspect="1" noChangeArrowheads="1"/>
          </p:cNvPicPr>
          <p:nvPr/>
        </p:nvPicPr>
        <p:blipFill>
          <a:blip r:embed="rId2"/>
          <a:srcRect/>
          <a:stretch>
            <a:fillRect/>
          </a:stretch>
        </p:blipFill>
        <p:spPr bwMode="auto">
          <a:xfrm>
            <a:off x="0" y="2357431"/>
            <a:ext cx="8358214" cy="450057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Headings</a:t>
            </a:r>
            <a:endParaRPr lang="en-NZ" dirty="0"/>
          </a:p>
        </p:txBody>
      </p:sp>
      <p:sp>
        <p:nvSpPr>
          <p:cNvPr id="3" name="Content Placeholder 2"/>
          <p:cNvSpPr>
            <a:spLocks noGrp="1"/>
          </p:cNvSpPr>
          <p:nvPr>
            <p:ph idx="1"/>
          </p:nvPr>
        </p:nvSpPr>
        <p:spPr/>
        <p:txBody>
          <a:bodyPr>
            <a:normAutofit fontScale="85000" lnSpcReduction="20000"/>
          </a:bodyPr>
          <a:lstStyle/>
          <a:p>
            <a:r>
              <a:rPr lang="en-NZ" dirty="0" smtClean="0"/>
              <a:t>&lt;!DOCTYPE html&gt;</a:t>
            </a:r>
          </a:p>
          <a:p>
            <a:r>
              <a:rPr lang="en-NZ" dirty="0" smtClean="0"/>
              <a:t>&lt;html&gt;</a:t>
            </a:r>
          </a:p>
          <a:p>
            <a:r>
              <a:rPr lang="en-NZ" dirty="0" smtClean="0"/>
              <a:t>&lt;body&gt;</a:t>
            </a:r>
          </a:p>
          <a:p>
            <a:endParaRPr lang="en-NZ" dirty="0" smtClean="0"/>
          </a:p>
          <a:p>
            <a:r>
              <a:rPr lang="en-NZ" dirty="0" smtClean="0"/>
              <a:t>&lt;h1&gt;This is heading 1&lt;/h1&gt;</a:t>
            </a:r>
          </a:p>
          <a:p>
            <a:r>
              <a:rPr lang="en-NZ" dirty="0" smtClean="0"/>
              <a:t>&lt;h2&gt;This is heading 2&lt;/h2&gt;</a:t>
            </a:r>
          </a:p>
          <a:p>
            <a:r>
              <a:rPr lang="en-NZ" dirty="0" smtClean="0"/>
              <a:t>&lt;h3&gt;This is heading 3&lt;/h3&gt;</a:t>
            </a:r>
          </a:p>
          <a:p>
            <a:r>
              <a:rPr lang="en-NZ" dirty="0" smtClean="0"/>
              <a:t>&lt;h4&gt;This is heading 4&lt;/h4&gt;</a:t>
            </a:r>
          </a:p>
          <a:p>
            <a:r>
              <a:rPr lang="en-NZ" dirty="0" smtClean="0"/>
              <a:t>&lt;h5&gt;This is heading 5&lt;/h5&gt;</a:t>
            </a:r>
          </a:p>
          <a:p>
            <a:r>
              <a:rPr lang="en-NZ" dirty="0" smtClean="0"/>
              <a:t>&lt;h6&gt;This is heading 6&lt;/h6&gt;</a:t>
            </a:r>
          </a:p>
          <a:p>
            <a:endParaRPr lang="en-NZ" dirty="0" smtClean="0"/>
          </a:p>
          <a:p>
            <a:r>
              <a:rPr lang="en-NZ" dirty="0" smtClean="0"/>
              <a:t>&lt;/body&gt;</a:t>
            </a:r>
          </a:p>
          <a:p>
            <a:r>
              <a:rPr lang="en-NZ" dirty="0" smtClean="0"/>
              <a:t>&lt;/html&gt;</a:t>
            </a:r>
            <a:endParaRPr lang="en-NZ"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Paragraph</a:t>
            </a:r>
            <a:endParaRPr lang="en-NZ" dirty="0"/>
          </a:p>
        </p:txBody>
      </p:sp>
      <p:sp>
        <p:nvSpPr>
          <p:cNvPr id="3" name="Content Placeholder 2"/>
          <p:cNvSpPr>
            <a:spLocks noGrp="1"/>
          </p:cNvSpPr>
          <p:nvPr>
            <p:ph idx="1"/>
          </p:nvPr>
        </p:nvSpPr>
        <p:spPr/>
        <p:txBody>
          <a:bodyPr/>
          <a:lstStyle/>
          <a:p>
            <a:r>
              <a:rPr lang="en-NZ" dirty="0" smtClean="0"/>
              <a:t>&lt;!DOCTYPE html&gt;</a:t>
            </a:r>
          </a:p>
          <a:p>
            <a:r>
              <a:rPr lang="en-NZ" dirty="0" smtClean="0"/>
              <a:t>&lt;html&gt;</a:t>
            </a:r>
          </a:p>
          <a:p>
            <a:r>
              <a:rPr lang="en-NZ" dirty="0" smtClean="0"/>
              <a:t>&lt;body&gt;</a:t>
            </a:r>
          </a:p>
          <a:p>
            <a:endParaRPr lang="en-NZ" dirty="0" smtClean="0"/>
          </a:p>
          <a:p>
            <a:r>
              <a:rPr lang="en-NZ" dirty="0" smtClean="0"/>
              <a:t>&lt;p&gt;This is a paragraph.&lt;/p&gt;</a:t>
            </a:r>
          </a:p>
          <a:p>
            <a:r>
              <a:rPr lang="en-NZ" dirty="0" smtClean="0"/>
              <a:t>&lt;p&gt;This is another paragraph.&lt;/p&gt;</a:t>
            </a:r>
          </a:p>
          <a:p>
            <a:endParaRPr lang="en-NZ" dirty="0" smtClean="0"/>
          </a:p>
          <a:p>
            <a:r>
              <a:rPr lang="en-NZ" dirty="0" smtClean="0"/>
              <a:t>&lt;/body&gt;</a:t>
            </a:r>
          </a:p>
          <a:p>
            <a:r>
              <a:rPr lang="en-NZ" dirty="0" smtClean="0"/>
              <a:t>&lt;/html&gt;</a:t>
            </a:r>
          </a:p>
          <a:p>
            <a:endParaRPr lang="en-NZ"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Link</a:t>
            </a:r>
            <a:endParaRPr lang="en-NZ" dirty="0"/>
          </a:p>
        </p:txBody>
      </p:sp>
      <p:sp>
        <p:nvSpPr>
          <p:cNvPr id="3" name="Content Placeholder 2"/>
          <p:cNvSpPr>
            <a:spLocks noGrp="1"/>
          </p:cNvSpPr>
          <p:nvPr>
            <p:ph idx="1"/>
          </p:nvPr>
        </p:nvSpPr>
        <p:spPr/>
        <p:txBody>
          <a:bodyPr>
            <a:normAutofit fontScale="92500" lnSpcReduction="20000"/>
          </a:bodyPr>
          <a:lstStyle/>
          <a:p>
            <a:r>
              <a:rPr lang="en-NZ" dirty="0" smtClean="0"/>
              <a:t>&lt;!DOCTYPE html&gt;</a:t>
            </a:r>
          </a:p>
          <a:p>
            <a:r>
              <a:rPr lang="en-NZ" dirty="0" smtClean="0"/>
              <a:t>&lt;html&gt;</a:t>
            </a:r>
          </a:p>
          <a:p>
            <a:r>
              <a:rPr lang="en-NZ" dirty="0" smtClean="0"/>
              <a:t>&lt;body&gt;</a:t>
            </a:r>
          </a:p>
          <a:p>
            <a:endParaRPr lang="en-NZ" dirty="0" smtClean="0"/>
          </a:p>
          <a:p>
            <a:r>
              <a:rPr lang="en-NZ" dirty="0" smtClean="0"/>
              <a:t>&lt;h2&gt;HTML Links&lt;/h2&gt;</a:t>
            </a:r>
          </a:p>
          <a:p>
            <a:r>
              <a:rPr lang="en-NZ" dirty="0" smtClean="0"/>
              <a:t>&lt;p&gt;HTML links are defined with the a tag:&lt;/p&gt;</a:t>
            </a:r>
          </a:p>
          <a:p>
            <a:endParaRPr lang="en-NZ" dirty="0" smtClean="0"/>
          </a:p>
          <a:p>
            <a:r>
              <a:rPr lang="en-NZ" dirty="0" smtClean="0"/>
              <a:t>&lt;a </a:t>
            </a:r>
            <a:r>
              <a:rPr lang="en-NZ" dirty="0" err="1" smtClean="0"/>
              <a:t>href</a:t>
            </a:r>
            <a:r>
              <a:rPr lang="en-NZ" dirty="0" smtClean="0"/>
              <a:t>="https://developer.mozilla.org/en-US/"&gt;This is a link&lt;/a&gt;</a:t>
            </a:r>
          </a:p>
          <a:p>
            <a:endParaRPr lang="en-NZ" dirty="0" smtClean="0"/>
          </a:p>
          <a:p>
            <a:r>
              <a:rPr lang="en-NZ" dirty="0" smtClean="0"/>
              <a:t>&lt;/body&gt;</a:t>
            </a:r>
          </a:p>
          <a:p>
            <a:r>
              <a:rPr lang="en-NZ" dirty="0" smtClean="0"/>
              <a:t>&lt;/html&gt;</a:t>
            </a:r>
            <a:endParaRPr lang="en-NZ"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smtClean="0"/>
              <a:t>Empty HTML Elements</a:t>
            </a:r>
            <a:br>
              <a:rPr lang="en-NZ" b="1" dirty="0" smtClean="0"/>
            </a:br>
            <a:endParaRPr lang="en-NZ" dirty="0"/>
          </a:p>
        </p:txBody>
      </p:sp>
      <p:sp>
        <p:nvSpPr>
          <p:cNvPr id="3" name="Content Placeholder 2"/>
          <p:cNvSpPr>
            <a:spLocks noGrp="1"/>
          </p:cNvSpPr>
          <p:nvPr>
            <p:ph idx="1"/>
          </p:nvPr>
        </p:nvSpPr>
        <p:spPr>
          <a:xfrm>
            <a:off x="457200" y="1785926"/>
            <a:ext cx="8229600" cy="4538674"/>
          </a:xfrm>
        </p:spPr>
        <p:txBody>
          <a:bodyPr>
            <a:normAutofit/>
          </a:bodyPr>
          <a:lstStyle/>
          <a:p>
            <a:r>
              <a:rPr lang="en-NZ" dirty="0" smtClean="0"/>
              <a:t>HTML elements with no content are called empty elements.</a:t>
            </a:r>
          </a:p>
          <a:p>
            <a:r>
              <a:rPr lang="en-NZ" dirty="0" smtClean="0"/>
              <a:t>&lt;</a:t>
            </a:r>
            <a:r>
              <a:rPr lang="en-NZ" dirty="0" err="1" smtClean="0"/>
              <a:t>br</a:t>
            </a:r>
            <a:r>
              <a:rPr lang="en-NZ" dirty="0" smtClean="0"/>
              <a:t>&gt; is an empty element without a closing tag (the &lt;</a:t>
            </a:r>
            <a:r>
              <a:rPr lang="en-NZ" dirty="0" err="1" smtClean="0"/>
              <a:t>br</a:t>
            </a:r>
            <a:r>
              <a:rPr lang="en-NZ" dirty="0" smtClean="0"/>
              <a:t>&gt; tag defines a line break)</a:t>
            </a:r>
          </a:p>
          <a:p>
            <a:pPr lvl="1"/>
            <a:r>
              <a:rPr lang="en-NZ" dirty="0" smtClean="0"/>
              <a:t>&lt;!DOCTYPE html&gt;</a:t>
            </a:r>
          </a:p>
          <a:p>
            <a:pPr lvl="1"/>
            <a:r>
              <a:rPr lang="en-NZ" dirty="0" smtClean="0"/>
              <a:t>&lt;html&gt;</a:t>
            </a:r>
          </a:p>
          <a:p>
            <a:pPr lvl="1"/>
            <a:r>
              <a:rPr lang="en-NZ" dirty="0" smtClean="0"/>
              <a:t>&lt;body&gt; </a:t>
            </a:r>
          </a:p>
          <a:p>
            <a:pPr lvl="1"/>
            <a:r>
              <a:rPr lang="en-NZ" dirty="0" smtClean="0"/>
              <a:t>&lt;p&gt;This is a &lt;</a:t>
            </a:r>
            <a:r>
              <a:rPr lang="en-NZ" dirty="0" err="1" smtClean="0"/>
              <a:t>br</a:t>
            </a:r>
            <a:r>
              <a:rPr lang="en-NZ" dirty="0" smtClean="0"/>
              <a:t>&gt; paragraph with a line break.&lt;/p&gt;</a:t>
            </a:r>
          </a:p>
          <a:p>
            <a:pPr lvl="1"/>
            <a:r>
              <a:rPr lang="en-NZ" dirty="0" smtClean="0"/>
              <a:t>&lt;/body&gt;</a:t>
            </a:r>
          </a:p>
          <a:p>
            <a:pPr lvl="1"/>
            <a:r>
              <a:rPr lang="en-NZ" dirty="0" smtClean="0"/>
              <a:t>&lt;/html&gt;</a:t>
            </a:r>
          </a:p>
          <a:p>
            <a:endParaRPr lang="en-NZ"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8"/>
          </a:xfrm>
        </p:spPr>
        <p:txBody>
          <a:bodyPr>
            <a:normAutofit/>
          </a:bodyPr>
          <a:lstStyle/>
          <a:p>
            <a:pPr algn="ctr"/>
            <a:r>
              <a:rPr lang="en-NZ" b="1" dirty="0" smtClean="0"/>
              <a:t>What is HTML?</a:t>
            </a:r>
            <a:endParaRPr lang="en-NZ" dirty="0"/>
          </a:p>
        </p:txBody>
      </p:sp>
      <p:sp>
        <p:nvSpPr>
          <p:cNvPr id="3" name="Content Placeholder 2"/>
          <p:cNvSpPr>
            <a:spLocks noGrp="1"/>
          </p:cNvSpPr>
          <p:nvPr>
            <p:ph idx="1"/>
          </p:nvPr>
        </p:nvSpPr>
        <p:spPr/>
        <p:txBody>
          <a:bodyPr>
            <a:normAutofit fontScale="92500"/>
          </a:bodyPr>
          <a:lstStyle/>
          <a:p>
            <a:r>
              <a:rPr lang="en-NZ" dirty="0" smtClean="0"/>
              <a:t>HTML is the standard </a:t>
            </a:r>
            <a:r>
              <a:rPr lang="en-NZ" dirty="0" err="1" smtClean="0"/>
              <a:t>markup</a:t>
            </a:r>
            <a:r>
              <a:rPr lang="en-NZ" dirty="0" smtClean="0"/>
              <a:t> language for creating Web pages.</a:t>
            </a:r>
          </a:p>
          <a:p>
            <a:r>
              <a:rPr lang="en-NZ" dirty="0" smtClean="0"/>
              <a:t>HTML stands for Hyper Text </a:t>
            </a:r>
            <a:r>
              <a:rPr lang="en-NZ" dirty="0" err="1" smtClean="0"/>
              <a:t>Markup</a:t>
            </a:r>
            <a:r>
              <a:rPr lang="en-NZ" dirty="0" smtClean="0"/>
              <a:t> Language</a:t>
            </a:r>
          </a:p>
          <a:p>
            <a:r>
              <a:rPr lang="en-NZ" dirty="0" smtClean="0"/>
              <a:t>HTML describes the structure of Web pages using </a:t>
            </a:r>
            <a:r>
              <a:rPr lang="en-NZ" dirty="0" err="1" smtClean="0"/>
              <a:t>markup</a:t>
            </a:r>
            <a:endParaRPr lang="en-NZ" dirty="0" smtClean="0"/>
          </a:p>
          <a:p>
            <a:r>
              <a:rPr lang="en-NZ" dirty="0" smtClean="0"/>
              <a:t>HTML elements are the building blocks of HTML pages</a:t>
            </a:r>
          </a:p>
          <a:p>
            <a:r>
              <a:rPr lang="en-NZ" dirty="0" smtClean="0"/>
              <a:t>HTML elements are represented by tags</a:t>
            </a:r>
          </a:p>
          <a:p>
            <a:r>
              <a:rPr lang="en-NZ" dirty="0" smtClean="0"/>
              <a:t>HTML tags label pieces of content such as "heading", "paragraph", "table", and so on</a:t>
            </a:r>
          </a:p>
          <a:p>
            <a:r>
              <a:rPr lang="en-NZ" dirty="0" smtClean="0"/>
              <a:t>Browsers do not display the HTML tags, but use them to render the content of the page</a:t>
            </a:r>
          </a:p>
          <a:p>
            <a:endParaRPr lang="en-NZ"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smtClean="0"/>
              <a:t>HTML Attributes</a:t>
            </a:r>
            <a:br>
              <a:rPr lang="en-NZ" b="1" dirty="0" smtClean="0"/>
            </a:br>
            <a:endParaRPr lang="en-NZ" dirty="0"/>
          </a:p>
        </p:txBody>
      </p:sp>
      <p:sp>
        <p:nvSpPr>
          <p:cNvPr id="3" name="Content Placeholder 2"/>
          <p:cNvSpPr>
            <a:spLocks noGrp="1"/>
          </p:cNvSpPr>
          <p:nvPr>
            <p:ph idx="1"/>
          </p:nvPr>
        </p:nvSpPr>
        <p:spPr/>
        <p:txBody>
          <a:bodyPr/>
          <a:lstStyle/>
          <a:p>
            <a:r>
              <a:rPr lang="en-NZ" dirty="0" smtClean="0"/>
              <a:t>All HTML elements can have </a:t>
            </a:r>
            <a:r>
              <a:rPr lang="en-NZ" b="1" dirty="0" smtClean="0"/>
              <a:t>attributes</a:t>
            </a:r>
            <a:endParaRPr lang="en-NZ" dirty="0" smtClean="0"/>
          </a:p>
          <a:p>
            <a:r>
              <a:rPr lang="en-NZ" dirty="0" smtClean="0"/>
              <a:t>Attributes provide </a:t>
            </a:r>
            <a:r>
              <a:rPr lang="en-NZ" b="1" dirty="0" smtClean="0"/>
              <a:t>additional information</a:t>
            </a:r>
            <a:r>
              <a:rPr lang="en-NZ" dirty="0" smtClean="0"/>
              <a:t> about an element</a:t>
            </a:r>
          </a:p>
          <a:p>
            <a:r>
              <a:rPr lang="en-NZ" dirty="0" smtClean="0"/>
              <a:t>Attributes are always specified in </a:t>
            </a:r>
            <a:r>
              <a:rPr lang="en-NZ" b="1" dirty="0" smtClean="0"/>
              <a:t>the start tag</a:t>
            </a:r>
            <a:endParaRPr lang="en-NZ" dirty="0" smtClean="0"/>
          </a:p>
          <a:p>
            <a:r>
              <a:rPr lang="en-NZ" dirty="0" smtClean="0"/>
              <a:t>Attributes usually come in name/value pairs like: </a:t>
            </a:r>
            <a:r>
              <a:rPr lang="en-NZ" b="1" dirty="0" smtClean="0"/>
              <a:t>name="value"</a:t>
            </a:r>
            <a:endParaRPr lang="en-NZ" dirty="0" smtClean="0"/>
          </a:p>
          <a:p>
            <a:r>
              <a:rPr lang="en-NZ" dirty="0" smtClean="0"/>
              <a:t>Ex </a:t>
            </a:r>
            <a:r>
              <a:rPr lang="en-NZ" b="1" dirty="0" smtClean="0"/>
              <a:t>The </a:t>
            </a:r>
            <a:r>
              <a:rPr lang="en-NZ" b="1" dirty="0" err="1" smtClean="0"/>
              <a:t>href</a:t>
            </a:r>
            <a:r>
              <a:rPr lang="en-NZ" b="1" dirty="0" smtClean="0"/>
              <a:t> Attribute</a:t>
            </a:r>
          </a:p>
          <a:p>
            <a:pPr lvl="1"/>
            <a:r>
              <a:rPr lang="en-NZ" dirty="0" smtClean="0"/>
              <a:t>HTML links are defined with the &lt;a&gt; tag. The link address is specified in the </a:t>
            </a:r>
            <a:r>
              <a:rPr lang="en-NZ" dirty="0" err="1" smtClean="0"/>
              <a:t>href</a:t>
            </a:r>
            <a:r>
              <a:rPr lang="en-NZ" dirty="0" smtClean="0"/>
              <a:t> attribute:</a:t>
            </a:r>
          </a:p>
          <a:p>
            <a:endParaRPr lang="en-NZ"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a:xfrm>
            <a:off x="457200" y="714356"/>
            <a:ext cx="8229600" cy="5610244"/>
          </a:xfrm>
        </p:spPr>
        <p:txBody>
          <a:bodyPr/>
          <a:lstStyle/>
          <a:p>
            <a:r>
              <a:rPr lang="en-NZ" dirty="0" smtClean="0"/>
              <a:t>&lt;!DOCTYPE html&gt;</a:t>
            </a:r>
          </a:p>
          <a:p>
            <a:r>
              <a:rPr lang="en-NZ" dirty="0" smtClean="0"/>
              <a:t>&lt;html&gt;</a:t>
            </a:r>
          </a:p>
          <a:p>
            <a:r>
              <a:rPr lang="en-NZ" dirty="0" smtClean="0"/>
              <a:t>&lt;body&gt;</a:t>
            </a:r>
          </a:p>
          <a:p>
            <a:endParaRPr lang="en-NZ" dirty="0" smtClean="0"/>
          </a:p>
          <a:p>
            <a:r>
              <a:rPr lang="en-NZ" dirty="0" smtClean="0"/>
              <a:t>&lt;a </a:t>
            </a:r>
            <a:r>
              <a:rPr lang="en-NZ" dirty="0" err="1" smtClean="0"/>
              <a:t>href</a:t>
            </a:r>
            <a:r>
              <a:rPr lang="en-NZ" dirty="0" smtClean="0"/>
              <a:t>="https://https://www.google.com/"&gt;This is a search engine&lt;/a&gt;</a:t>
            </a:r>
          </a:p>
          <a:p>
            <a:endParaRPr lang="en-NZ" dirty="0" smtClean="0"/>
          </a:p>
          <a:p>
            <a:r>
              <a:rPr lang="en-NZ" dirty="0" smtClean="0"/>
              <a:t>&lt;/body&gt;</a:t>
            </a:r>
          </a:p>
          <a:p>
            <a:r>
              <a:rPr lang="en-NZ" dirty="0" smtClean="0"/>
              <a:t>&lt;/html&gt;</a:t>
            </a:r>
            <a:endParaRPr lang="en-NZ"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smtClean="0"/>
              <a:t>The </a:t>
            </a:r>
            <a:r>
              <a:rPr lang="en-NZ" b="1" dirty="0" err="1" smtClean="0"/>
              <a:t>src</a:t>
            </a:r>
            <a:r>
              <a:rPr lang="en-NZ" b="1" dirty="0" smtClean="0"/>
              <a:t> Attribute</a:t>
            </a:r>
            <a:br>
              <a:rPr lang="en-NZ" b="1" dirty="0" smtClean="0"/>
            </a:br>
            <a:endParaRPr lang="en-NZ" dirty="0"/>
          </a:p>
        </p:txBody>
      </p:sp>
      <p:sp>
        <p:nvSpPr>
          <p:cNvPr id="3" name="Content Placeholder 2"/>
          <p:cNvSpPr>
            <a:spLocks noGrp="1"/>
          </p:cNvSpPr>
          <p:nvPr>
            <p:ph idx="1"/>
          </p:nvPr>
        </p:nvSpPr>
        <p:spPr/>
        <p:txBody>
          <a:bodyPr>
            <a:normAutofit/>
          </a:bodyPr>
          <a:lstStyle/>
          <a:p>
            <a:r>
              <a:rPr lang="en-NZ" dirty="0" smtClean="0"/>
              <a:t>HTML images are defined with the &lt;</a:t>
            </a:r>
            <a:r>
              <a:rPr lang="en-NZ" dirty="0" err="1" smtClean="0"/>
              <a:t>img</a:t>
            </a:r>
            <a:r>
              <a:rPr lang="en-NZ" dirty="0" smtClean="0"/>
              <a:t>&gt; tag.</a:t>
            </a:r>
          </a:p>
          <a:p>
            <a:pPr lvl="1"/>
            <a:r>
              <a:rPr lang="en-NZ" dirty="0" smtClean="0"/>
              <a:t>The filename of the image source is specified in the </a:t>
            </a:r>
            <a:r>
              <a:rPr lang="en-NZ" dirty="0" err="1" smtClean="0"/>
              <a:t>src</a:t>
            </a:r>
            <a:r>
              <a:rPr lang="en-NZ" dirty="0" smtClean="0"/>
              <a:t> attribute:</a:t>
            </a:r>
          </a:p>
          <a:p>
            <a:r>
              <a:rPr lang="en-NZ" dirty="0" smtClean="0"/>
              <a:t>The width and height Attributes</a:t>
            </a:r>
          </a:p>
          <a:p>
            <a:pPr lvl="1">
              <a:buNone/>
            </a:pPr>
            <a:r>
              <a:rPr lang="en-NZ" dirty="0" smtClean="0"/>
              <a:t>	Images in HTML have a set of </a:t>
            </a:r>
            <a:r>
              <a:rPr lang="en-NZ" b="1" dirty="0" smtClean="0"/>
              <a:t>size</a:t>
            </a:r>
            <a:r>
              <a:rPr lang="en-NZ" dirty="0" smtClean="0"/>
              <a:t> attributes, which specifies the width and height of the image: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normAutofit lnSpcReduction="10000"/>
          </a:bodyPr>
          <a:lstStyle/>
          <a:p>
            <a:r>
              <a:rPr lang="en-NZ" dirty="0" smtClean="0"/>
              <a:t>&lt;!DOCTYPE html&gt; </a:t>
            </a:r>
          </a:p>
          <a:p>
            <a:r>
              <a:rPr lang="en-NZ" dirty="0" smtClean="0"/>
              <a:t>&lt;html&gt; </a:t>
            </a:r>
          </a:p>
          <a:p>
            <a:r>
              <a:rPr lang="en-NZ" dirty="0" smtClean="0"/>
              <a:t>&lt;body&gt; </a:t>
            </a:r>
          </a:p>
          <a:p>
            <a:r>
              <a:rPr lang="en-NZ" dirty="0" smtClean="0"/>
              <a:t>&lt;h2&gt;The </a:t>
            </a:r>
            <a:r>
              <a:rPr lang="en-NZ" dirty="0" err="1" smtClean="0"/>
              <a:t>src</a:t>
            </a:r>
            <a:r>
              <a:rPr lang="en-NZ" dirty="0" smtClean="0"/>
              <a:t> Attribute&lt;/h2&gt;</a:t>
            </a:r>
          </a:p>
          <a:p>
            <a:r>
              <a:rPr lang="en-NZ" dirty="0" smtClean="0"/>
              <a:t> &lt;p&gt;HTML images are defined with the </a:t>
            </a:r>
            <a:r>
              <a:rPr lang="en-NZ" dirty="0" err="1" smtClean="0"/>
              <a:t>img</a:t>
            </a:r>
            <a:r>
              <a:rPr lang="en-NZ" dirty="0" smtClean="0"/>
              <a:t> tag, and the filename of the image source is specified in the </a:t>
            </a:r>
            <a:r>
              <a:rPr lang="en-NZ" dirty="0" err="1" smtClean="0"/>
              <a:t>src</a:t>
            </a:r>
            <a:r>
              <a:rPr lang="en-NZ" dirty="0" smtClean="0"/>
              <a:t> attribute:&lt;/p&gt;</a:t>
            </a:r>
          </a:p>
          <a:p>
            <a:r>
              <a:rPr lang="en-NZ" dirty="0" smtClean="0"/>
              <a:t> &lt;</a:t>
            </a:r>
            <a:r>
              <a:rPr lang="en-NZ" dirty="0" err="1" smtClean="0"/>
              <a:t>img</a:t>
            </a:r>
            <a:r>
              <a:rPr lang="en-NZ" dirty="0" smtClean="0"/>
              <a:t> </a:t>
            </a:r>
            <a:r>
              <a:rPr lang="en-NZ" dirty="0" err="1" smtClean="0"/>
              <a:t>src</a:t>
            </a:r>
            <a:r>
              <a:rPr lang="en-NZ" dirty="0" smtClean="0"/>
              <a:t>="</a:t>
            </a:r>
            <a:r>
              <a:rPr lang="en-NZ" dirty="0" smtClean="0">
                <a:hlinkClick r:id="rId2"/>
              </a:rPr>
              <a:t>photo.jpeg</a:t>
            </a:r>
            <a:r>
              <a:rPr lang="en-NZ" dirty="0" smtClean="0"/>
              <a:t>" width="500" height="600"&gt; &lt;/body&gt; </a:t>
            </a:r>
          </a:p>
          <a:p>
            <a:r>
              <a:rPr lang="en-NZ" dirty="0" smtClean="0"/>
              <a:t>&lt;/html&gt;</a:t>
            </a:r>
            <a:endParaRPr lang="en-NZ"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smtClean="0"/>
              <a:t>The style Attribute</a:t>
            </a:r>
            <a:br>
              <a:rPr lang="en-NZ" b="1" dirty="0" smtClean="0"/>
            </a:br>
            <a:endParaRPr lang="en-NZ" dirty="0"/>
          </a:p>
        </p:txBody>
      </p:sp>
      <p:sp>
        <p:nvSpPr>
          <p:cNvPr id="3" name="Content Placeholder 2"/>
          <p:cNvSpPr>
            <a:spLocks noGrp="1"/>
          </p:cNvSpPr>
          <p:nvPr>
            <p:ph idx="1"/>
          </p:nvPr>
        </p:nvSpPr>
        <p:spPr/>
        <p:txBody>
          <a:bodyPr>
            <a:normAutofit fontScale="77500" lnSpcReduction="20000"/>
          </a:bodyPr>
          <a:lstStyle/>
          <a:p>
            <a:r>
              <a:rPr lang="en-NZ" dirty="0" smtClean="0"/>
              <a:t>The style attribute is used to specify the styling of an element, like </a:t>
            </a:r>
            <a:r>
              <a:rPr lang="en-NZ" dirty="0" err="1" smtClean="0"/>
              <a:t>color</a:t>
            </a:r>
            <a:r>
              <a:rPr lang="en-NZ" dirty="0" smtClean="0"/>
              <a:t>, font, size etc.</a:t>
            </a:r>
          </a:p>
          <a:p>
            <a:r>
              <a:rPr lang="en-NZ" dirty="0" smtClean="0"/>
              <a:t>&lt;!DOCTYPE html&gt;</a:t>
            </a:r>
          </a:p>
          <a:p>
            <a:r>
              <a:rPr lang="en-NZ" dirty="0" smtClean="0"/>
              <a:t>&lt;html&gt;</a:t>
            </a:r>
          </a:p>
          <a:p>
            <a:r>
              <a:rPr lang="en-NZ" dirty="0" smtClean="0"/>
              <a:t>&lt;body&gt;</a:t>
            </a:r>
          </a:p>
          <a:p>
            <a:endParaRPr lang="en-NZ" dirty="0" smtClean="0"/>
          </a:p>
          <a:p>
            <a:r>
              <a:rPr lang="en-NZ" dirty="0" smtClean="0"/>
              <a:t>&lt;h2&gt;The style Attribute&lt;/h2&gt;</a:t>
            </a:r>
          </a:p>
          <a:p>
            <a:r>
              <a:rPr lang="en-NZ" dirty="0" smtClean="0"/>
              <a:t>&lt;p&gt;The style attribute is used to specify the styling of an element, like </a:t>
            </a:r>
            <a:r>
              <a:rPr lang="en-NZ" dirty="0" err="1" smtClean="0"/>
              <a:t>color</a:t>
            </a:r>
            <a:r>
              <a:rPr lang="en-NZ" dirty="0" smtClean="0"/>
              <a:t>:&lt;/p&gt;</a:t>
            </a:r>
          </a:p>
          <a:p>
            <a:endParaRPr lang="en-NZ" dirty="0" smtClean="0"/>
          </a:p>
          <a:p>
            <a:r>
              <a:rPr lang="en-NZ" dirty="0" smtClean="0"/>
              <a:t>&lt;p style="</a:t>
            </a:r>
            <a:r>
              <a:rPr lang="en-NZ" dirty="0" err="1" smtClean="0"/>
              <a:t>color:red</a:t>
            </a:r>
            <a:r>
              <a:rPr lang="en-NZ" dirty="0" smtClean="0"/>
              <a:t>"&gt;I am a paragraph.&lt;/p&gt;</a:t>
            </a:r>
          </a:p>
          <a:p>
            <a:endParaRPr lang="en-NZ" dirty="0" smtClean="0"/>
          </a:p>
          <a:p>
            <a:r>
              <a:rPr lang="en-NZ" dirty="0" smtClean="0"/>
              <a:t>&lt;/body&gt;</a:t>
            </a:r>
          </a:p>
          <a:p>
            <a:r>
              <a:rPr lang="en-NZ" dirty="0" smtClean="0"/>
              <a:t>&lt;/html&gt;</a:t>
            </a:r>
            <a:endParaRPr lang="en-NZ"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Lang Attribute</a:t>
            </a:r>
            <a:endParaRPr lang="en-NZ" dirty="0"/>
          </a:p>
        </p:txBody>
      </p:sp>
      <p:sp>
        <p:nvSpPr>
          <p:cNvPr id="3" name="Content Placeholder 2"/>
          <p:cNvSpPr>
            <a:spLocks noGrp="1"/>
          </p:cNvSpPr>
          <p:nvPr>
            <p:ph idx="1"/>
          </p:nvPr>
        </p:nvSpPr>
        <p:spPr/>
        <p:txBody>
          <a:bodyPr/>
          <a:lstStyle/>
          <a:p>
            <a:r>
              <a:rPr lang="en-NZ" dirty="0" smtClean="0"/>
              <a:t>The language of the document can be declared in the &lt;html&gt; tag.</a:t>
            </a:r>
          </a:p>
          <a:p>
            <a:r>
              <a:rPr lang="en-NZ" dirty="0" smtClean="0"/>
              <a:t>The language is declared with the </a:t>
            </a:r>
            <a:r>
              <a:rPr lang="en-NZ" dirty="0" err="1" smtClean="0"/>
              <a:t>lang</a:t>
            </a:r>
            <a:r>
              <a:rPr lang="en-NZ" dirty="0" smtClean="0"/>
              <a:t> attribute.</a:t>
            </a:r>
          </a:p>
          <a:p>
            <a:r>
              <a:rPr lang="en-NZ" dirty="0" smtClean="0"/>
              <a:t>Declaring a language is important for accessibility applications (screen readers) and search engines:</a:t>
            </a:r>
          </a:p>
          <a:p>
            <a:endParaRPr lang="en-NZ"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a:xfrm>
            <a:off x="0" y="0"/>
            <a:ext cx="8686800" cy="6324600"/>
          </a:xfrm>
        </p:spPr>
        <p:txBody>
          <a:bodyPr>
            <a:normAutofit fontScale="77500" lnSpcReduction="20000"/>
          </a:bodyPr>
          <a:lstStyle/>
          <a:p>
            <a:r>
              <a:rPr lang="en-NZ" dirty="0" smtClean="0"/>
              <a:t>DOCTYPE html&gt;</a:t>
            </a:r>
          </a:p>
          <a:p>
            <a:r>
              <a:rPr lang="en-NZ" dirty="0" smtClean="0"/>
              <a:t>&lt;html </a:t>
            </a:r>
            <a:r>
              <a:rPr lang="en-NZ" dirty="0" err="1" smtClean="0"/>
              <a:t>lang</a:t>
            </a:r>
            <a:r>
              <a:rPr lang="en-NZ" dirty="0" smtClean="0"/>
              <a:t> "</a:t>
            </a:r>
            <a:r>
              <a:rPr lang="en-NZ" dirty="0" err="1" smtClean="0"/>
              <a:t>es</a:t>
            </a:r>
            <a:r>
              <a:rPr lang="en-NZ" dirty="0" smtClean="0"/>
              <a:t>"&gt;</a:t>
            </a:r>
          </a:p>
          <a:p>
            <a:r>
              <a:rPr lang="en-NZ" dirty="0" smtClean="0"/>
              <a:t>&lt;body&gt;</a:t>
            </a:r>
          </a:p>
          <a:p>
            <a:endParaRPr lang="en-NZ" dirty="0" smtClean="0"/>
          </a:p>
          <a:p>
            <a:r>
              <a:rPr lang="en-NZ" dirty="0" smtClean="0"/>
              <a:t>    &lt;p&gt;This sentence is in English.&lt;/p&gt;</a:t>
            </a:r>
          </a:p>
          <a:p>
            <a:endParaRPr lang="en-NZ" dirty="0" smtClean="0"/>
          </a:p>
          <a:p>
            <a:r>
              <a:rPr lang="en-NZ" dirty="0" smtClean="0"/>
              <a:t>    &lt;p </a:t>
            </a:r>
            <a:r>
              <a:rPr lang="en-NZ" dirty="0" err="1" smtClean="0"/>
              <a:t>lang</a:t>
            </a:r>
            <a:r>
              <a:rPr lang="en-NZ" dirty="0" smtClean="0"/>
              <a:t>="en-GB"&gt;This sentence will be read with a British accent&lt;/p&gt;</a:t>
            </a:r>
          </a:p>
          <a:p>
            <a:endParaRPr lang="en-NZ" dirty="0" smtClean="0"/>
          </a:p>
          <a:p>
            <a:r>
              <a:rPr lang="en-NZ" dirty="0" smtClean="0"/>
              <a:t>    &lt;p </a:t>
            </a:r>
            <a:r>
              <a:rPr lang="en-NZ" dirty="0" err="1" smtClean="0"/>
              <a:t>lang</a:t>
            </a:r>
            <a:r>
              <a:rPr lang="en-NZ" dirty="0" smtClean="0"/>
              <a:t>="</a:t>
            </a:r>
            <a:r>
              <a:rPr lang="en-NZ" dirty="0" err="1" smtClean="0"/>
              <a:t>es</a:t>
            </a:r>
            <a:r>
              <a:rPr lang="en-NZ" dirty="0" smtClean="0"/>
              <a:t>"&gt;</a:t>
            </a:r>
            <a:r>
              <a:rPr lang="en-NZ" dirty="0" err="1" smtClean="0"/>
              <a:t>Esta</a:t>
            </a:r>
            <a:r>
              <a:rPr lang="en-NZ" dirty="0" smtClean="0"/>
              <a:t> </a:t>
            </a:r>
            <a:r>
              <a:rPr lang="en-NZ" dirty="0" err="1" smtClean="0"/>
              <a:t>frase</a:t>
            </a:r>
            <a:r>
              <a:rPr lang="en-NZ" dirty="0" smtClean="0"/>
              <a:t> </a:t>
            </a:r>
            <a:r>
              <a:rPr lang="en-NZ" dirty="0" err="1" smtClean="0"/>
              <a:t>es</a:t>
            </a:r>
            <a:r>
              <a:rPr lang="en-NZ" dirty="0" smtClean="0"/>
              <a:t> en </a:t>
            </a:r>
            <a:r>
              <a:rPr lang="en-NZ" dirty="0" err="1" smtClean="0"/>
              <a:t>espa&amp;ntilde;ol</a:t>
            </a:r>
            <a:r>
              <a:rPr lang="en-NZ" dirty="0" smtClean="0"/>
              <a:t>.&lt;/p&gt; (Spanish)&lt;/p&gt;</a:t>
            </a:r>
          </a:p>
          <a:p>
            <a:endParaRPr lang="en-NZ" dirty="0" smtClean="0"/>
          </a:p>
          <a:p>
            <a:r>
              <a:rPr lang="en-NZ" dirty="0" smtClean="0"/>
              <a:t>    &lt;p </a:t>
            </a:r>
            <a:r>
              <a:rPr lang="en-NZ" dirty="0" err="1" smtClean="0"/>
              <a:t>lang</a:t>
            </a:r>
            <a:r>
              <a:rPr lang="en-NZ" dirty="0" smtClean="0"/>
              <a:t>="</a:t>
            </a:r>
            <a:r>
              <a:rPr lang="en-NZ" dirty="0" err="1" smtClean="0"/>
              <a:t>fr</a:t>
            </a:r>
            <a:r>
              <a:rPr lang="en-NZ" dirty="0" smtClean="0"/>
              <a:t>"&gt;</a:t>
            </a:r>
            <a:r>
              <a:rPr lang="en-NZ" dirty="0" err="1" smtClean="0"/>
              <a:t>Cette</a:t>
            </a:r>
            <a:r>
              <a:rPr lang="en-NZ" dirty="0" smtClean="0"/>
              <a:t> phrase </a:t>
            </a:r>
            <a:r>
              <a:rPr lang="en-NZ" dirty="0" err="1" smtClean="0"/>
              <a:t>est</a:t>
            </a:r>
            <a:r>
              <a:rPr lang="en-NZ" dirty="0" smtClean="0"/>
              <a:t> en </a:t>
            </a:r>
            <a:r>
              <a:rPr lang="en-NZ" dirty="0" err="1" smtClean="0"/>
              <a:t>fran&amp;ccedil;ais</a:t>
            </a:r>
            <a:r>
              <a:rPr lang="en-NZ" dirty="0" smtClean="0"/>
              <a:t>&lt;/p&gt; (French)</a:t>
            </a:r>
          </a:p>
          <a:p>
            <a:endParaRPr lang="en-NZ" dirty="0" smtClean="0"/>
          </a:p>
          <a:p>
            <a:r>
              <a:rPr lang="en-NZ" dirty="0" smtClean="0"/>
              <a:t>    &lt;p </a:t>
            </a:r>
            <a:r>
              <a:rPr lang="en-NZ" dirty="0" err="1" smtClean="0"/>
              <a:t>lang</a:t>
            </a:r>
            <a:r>
              <a:rPr lang="en-NZ" dirty="0" smtClean="0"/>
              <a:t>="cy"&gt;</a:t>
            </a:r>
            <a:r>
              <a:rPr lang="en-NZ" dirty="0" err="1" smtClean="0"/>
              <a:t>Mae’r</a:t>
            </a:r>
            <a:r>
              <a:rPr lang="en-NZ" dirty="0" smtClean="0"/>
              <a:t> </a:t>
            </a:r>
            <a:r>
              <a:rPr lang="en-NZ" dirty="0" err="1" smtClean="0"/>
              <a:t>frawddeg</a:t>
            </a:r>
            <a:r>
              <a:rPr lang="en-NZ" dirty="0" smtClean="0"/>
              <a:t> </a:t>
            </a:r>
            <a:r>
              <a:rPr lang="en-NZ" dirty="0" err="1" smtClean="0"/>
              <a:t>hon</a:t>
            </a:r>
            <a:r>
              <a:rPr lang="en-NZ" dirty="0" smtClean="0"/>
              <a:t> </a:t>
            </a:r>
            <a:r>
              <a:rPr lang="en-NZ" dirty="0" err="1" smtClean="0"/>
              <a:t>yng</a:t>
            </a:r>
            <a:r>
              <a:rPr lang="en-NZ" dirty="0" smtClean="0"/>
              <a:t> </a:t>
            </a:r>
            <a:r>
              <a:rPr lang="en-NZ" dirty="0" err="1" smtClean="0"/>
              <a:t>Nghymraeg</a:t>
            </a:r>
            <a:r>
              <a:rPr lang="en-NZ" dirty="0" smtClean="0"/>
              <a:t>.&lt;/p&gt;</a:t>
            </a:r>
          </a:p>
          <a:p>
            <a:r>
              <a:rPr lang="en-NZ" dirty="0" smtClean="0"/>
              <a:t>    (Welsh)&lt;/p&gt;</a:t>
            </a:r>
          </a:p>
          <a:p>
            <a:endParaRPr lang="en-NZ" dirty="0" smtClean="0"/>
          </a:p>
          <a:p>
            <a:endParaRPr lang="en-NZ" dirty="0" smtClean="0"/>
          </a:p>
          <a:p>
            <a:r>
              <a:rPr lang="en-NZ" dirty="0" smtClean="0"/>
              <a:t>&lt;/body&gt;</a:t>
            </a:r>
          </a:p>
          <a:p>
            <a:r>
              <a:rPr lang="en-NZ" dirty="0" smtClean="0"/>
              <a:t>&lt;/html&gt;</a:t>
            </a:r>
            <a:endParaRPr lang="en-NZ"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Good Practice </a:t>
            </a:r>
            <a:endParaRPr lang="en-NZ" dirty="0"/>
          </a:p>
        </p:txBody>
      </p:sp>
      <p:sp>
        <p:nvSpPr>
          <p:cNvPr id="3" name="Content Placeholder 2"/>
          <p:cNvSpPr>
            <a:spLocks noGrp="1"/>
          </p:cNvSpPr>
          <p:nvPr>
            <p:ph idx="1"/>
          </p:nvPr>
        </p:nvSpPr>
        <p:spPr/>
        <p:txBody>
          <a:bodyPr/>
          <a:lstStyle/>
          <a:p>
            <a:r>
              <a:rPr lang="en-NZ" dirty="0" smtClean="0"/>
              <a:t>Always use </a:t>
            </a:r>
            <a:r>
              <a:rPr lang="en-NZ" b="1" dirty="0" smtClean="0"/>
              <a:t>lowercase</a:t>
            </a:r>
            <a:r>
              <a:rPr lang="en-NZ" dirty="0" smtClean="0"/>
              <a:t> attribute names</a:t>
            </a:r>
          </a:p>
          <a:p>
            <a:r>
              <a:rPr lang="en-NZ" dirty="0" smtClean="0"/>
              <a:t> Always </a:t>
            </a:r>
            <a:r>
              <a:rPr lang="en-NZ" b="1" dirty="0" smtClean="0"/>
              <a:t>quote</a:t>
            </a:r>
            <a:r>
              <a:rPr lang="en-NZ" dirty="0" smtClean="0"/>
              <a:t> attribute values with double quotes</a:t>
            </a:r>
          </a:p>
          <a:p>
            <a:endParaRPr lang="en-NZ" dirty="0" smtClean="0"/>
          </a:p>
          <a:p>
            <a:r>
              <a:rPr lang="en-NZ" dirty="0" smtClean="0"/>
              <a:t>In some situations, when the attribute value itself contains double quotes, it is necessary to use single quotes </a:t>
            </a:r>
          </a:p>
          <a:p>
            <a:pPr lvl="1"/>
            <a:r>
              <a:rPr lang="en-NZ" dirty="0" smtClean="0"/>
              <a:t>&lt;p title =‘Maria “Army Lady" Hamilton‘&gt;</a:t>
            </a:r>
          </a:p>
          <a:p>
            <a:pPr lvl="1"/>
            <a:r>
              <a:rPr lang="en-NZ" dirty="0" smtClean="0"/>
              <a:t>&lt;p title=" Maria ' Army Lady ' Hamilton“&gt;</a:t>
            </a:r>
            <a:endParaRPr lang="en-NZ"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fontScale="90000"/>
          </a:bodyPr>
          <a:lstStyle/>
          <a:p>
            <a:pPr algn="ctr"/>
            <a:r>
              <a:rPr lang="en-NZ" b="1" dirty="0" smtClean="0"/>
              <a:t>HTML Headings</a:t>
            </a:r>
            <a:br>
              <a:rPr lang="en-NZ" b="1" dirty="0" smtClean="0"/>
            </a:br>
            <a:endParaRPr lang="en-NZ" dirty="0"/>
          </a:p>
        </p:txBody>
      </p:sp>
      <p:sp>
        <p:nvSpPr>
          <p:cNvPr id="3" name="Content Placeholder 2"/>
          <p:cNvSpPr>
            <a:spLocks noGrp="1"/>
          </p:cNvSpPr>
          <p:nvPr>
            <p:ph idx="1"/>
          </p:nvPr>
        </p:nvSpPr>
        <p:spPr>
          <a:xfrm>
            <a:off x="457200" y="928670"/>
            <a:ext cx="8229600" cy="5395930"/>
          </a:xfrm>
        </p:spPr>
        <p:txBody>
          <a:bodyPr>
            <a:normAutofit fontScale="77500" lnSpcReduction="20000"/>
          </a:bodyPr>
          <a:lstStyle/>
          <a:p>
            <a:r>
              <a:rPr lang="en-NZ" dirty="0" smtClean="0"/>
              <a:t>Headings are defined with the &lt;h1&gt; to &lt;h6&gt; tags.</a:t>
            </a:r>
          </a:p>
          <a:p>
            <a:r>
              <a:rPr lang="en-NZ" dirty="0" smtClean="0"/>
              <a:t>&lt;h1&gt; defines the most important heading. &lt;h6&gt; defines the least important heading.</a:t>
            </a:r>
          </a:p>
          <a:p>
            <a:pPr>
              <a:buNone/>
            </a:pPr>
            <a:endParaRPr lang="en-NZ" dirty="0" smtClean="0"/>
          </a:p>
          <a:p>
            <a:r>
              <a:rPr lang="en-NZ" dirty="0" smtClean="0"/>
              <a:t>&lt;!DOCTYPE html&gt;</a:t>
            </a:r>
          </a:p>
          <a:p>
            <a:r>
              <a:rPr lang="en-NZ" dirty="0" smtClean="0"/>
              <a:t>&lt;html&gt;</a:t>
            </a:r>
          </a:p>
          <a:p>
            <a:r>
              <a:rPr lang="en-NZ" dirty="0" smtClean="0"/>
              <a:t>&lt;body&gt;</a:t>
            </a:r>
          </a:p>
          <a:p>
            <a:endParaRPr lang="en-NZ" dirty="0" smtClean="0"/>
          </a:p>
          <a:p>
            <a:r>
              <a:rPr lang="en-NZ" dirty="0" smtClean="0"/>
              <a:t>&lt;h1&gt;Heading 1&lt;/h1&gt;</a:t>
            </a:r>
          </a:p>
          <a:p>
            <a:r>
              <a:rPr lang="en-NZ" dirty="0" smtClean="0"/>
              <a:t>&lt;h2&gt;Heading 2&lt;/h2&gt;</a:t>
            </a:r>
          </a:p>
          <a:p>
            <a:r>
              <a:rPr lang="en-NZ" dirty="0" smtClean="0"/>
              <a:t>&lt;h3&gt;Heading 3&lt;/h3&gt;</a:t>
            </a:r>
          </a:p>
          <a:p>
            <a:r>
              <a:rPr lang="en-NZ" dirty="0" smtClean="0"/>
              <a:t>&lt;h4&gt;Heading 4&lt;/h4&gt;</a:t>
            </a:r>
          </a:p>
          <a:p>
            <a:r>
              <a:rPr lang="en-NZ" dirty="0" smtClean="0"/>
              <a:t>&lt;h5&gt;Heading 5&lt;/h5&gt;</a:t>
            </a:r>
          </a:p>
          <a:p>
            <a:r>
              <a:rPr lang="en-NZ" dirty="0" smtClean="0"/>
              <a:t>&lt;h6&gt;Heading 6&lt;/h6&gt;</a:t>
            </a:r>
          </a:p>
          <a:p>
            <a:endParaRPr lang="en-NZ" dirty="0" smtClean="0"/>
          </a:p>
          <a:p>
            <a:r>
              <a:rPr lang="en-NZ" dirty="0" smtClean="0"/>
              <a:t>&lt;/body&gt;</a:t>
            </a:r>
          </a:p>
          <a:p>
            <a:r>
              <a:rPr lang="en-NZ" dirty="0" smtClean="0"/>
              <a:t>&lt;/html&gt;</a:t>
            </a:r>
            <a:endParaRPr lang="en-NZ"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a:xfrm>
            <a:off x="457200" y="642918"/>
            <a:ext cx="8229600" cy="5681682"/>
          </a:xfrm>
        </p:spPr>
        <p:txBody>
          <a:bodyPr>
            <a:normAutofit fontScale="92500" lnSpcReduction="10000"/>
          </a:bodyPr>
          <a:lstStyle/>
          <a:p>
            <a:r>
              <a:rPr lang="en-NZ" dirty="0" smtClean="0"/>
              <a:t>Each HTML heading has a default size. However, you can specify the size for any heading with the style attribute, using the CSS font-size property:</a:t>
            </a:r>
          </a:p>
          <a:p>
            <a:r>
              <a:rPr lang="en-NZ" dirty="0" smtClean="0"/>
              <a:t>&lt;!DOCTYPE html&gt;</a:t>
            </a:r>
          </a:p>
          <a:p>
            <a:r>
              <a:rPr lang="en-NZ" dirty="0" smtClean="0"/>
              <a:t>&lt;html&gt;</a:t>
            </a:r>
          </a:p>
          <a:p>
            <a:r>
              <a:rPr lang="en-NZ" dirty="0" smtClean="0"/>
              <a:t>&lt;body&gt;</a:t>
            </a:r>
          </a:p>
          <a:p>
            <a:endParaRPr lang="en-NZ" dirty="0" smtClean="0"/>
          </a:p>
          <a:p>
            <a:r>
              <a:rPr lang="en-NZ" dirty="0" smtClean="0"/>
              <a:t>&lt;h1 style="font-size:60px;"&gt;Heading 1&lt;/h1&gt;</a:t>
            </a:r>
          </a:p>
          <a:p>
            <a:endParaRPr lang="en-NZ" dirty="0" smtClean="0"/>
          </a:p>
          <a:p>
            <a:r>
              <a:rPr lang="en-NZ" dirty="0" smtClean="0"/>
              <a:t>&lt;p&gt;You can change the size of a heading with the style attribute, using the font-size property.&lt;/p&gt;</a:t>
            </a:r>
          </a:p>
          <a:p>
            <a:endParaRPr lang="en-NZ" dirty="0" smtClean="0"/>
          </a:p>
          <a:p>
            <a:r>
              <a:rPr lang="en-NZ" dirty="0" smtClean="0"/>
              <a:t>&lt;/body&gt;</a:t>
            </a:r>
          </a:p>
          <a:p>
            <a:r>
              <a:rPr lang="en-NZ" dirty="0" smtClean="0"/>
              <a:t>&lt;/html&gt;</a:t>
            </a:r>
            <a:endParaRPr lang="en-NZ"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b="1" dirty="0" smtClean="0"/>
              <a:t>A Simple HTML Document</a:t>
            </a:r>
            <a:endParaRPr lang="en-NZ" dirty="0"/>
          </a:p>
        </p:txBody>
      </p:sp>
      <p:sp>
        <p:nvSpPr>
          <p:cNvPr id="3" name="Content Placeholder 2"/>
          <p:cNvSpPr>
            <a:spLocks noGrp="1"/>
          </p:cNvSpPr>
          <p:nvPr>
            <p:ph idx="1"/>
          </p:nvPr>
        </p:nvSpPr>
        <p:spPr/>
        <p:txBody>
          <a:bodyPr>
            <a:normAutofit lnSpcReduction="10000"/>
          </a:bodyPr>
          <a:lstStyle/>
          <a:p>
            <a:r>
              <a:rPr lang="en-NZ" dirty="0" smtClean="0"/>
              <a:t>&lt;!DOCTYPE html&gt;</a:t>
            </a:r>
            <a:br>
              <a:rPr lang="en-NZ" dirty="0" smtClean="0"/>
            </a:br>
            <a:r>
              <a:rPr lang="en-NZ" dirty="0" smtClean="0"/>
              <a:t>&lt;html&gt;</a:t>
            </a:r>
            <a:br>
              <a:rPr lang="en-NZ" dirty="0" smtClean="0"/>
            </a:br>
            <a:r>
              <a:rPr lang="en-NZ" dirty="0" smtClean="0"/>
              <a:t>&lt;head&gt;</a:t>
            </a:r>
            <a:br>
              <a:rPr lang="en-NZ" dirty="0" smtClean="0"/>
            </a:br>
            <a:r>
              <a:rPr lang="en-NZ" dirty="0" smtClean="0"/>
              <a:t>&lt;title&gt;Page Title&lt;/title&gt;</a:t>
            </a:r>
            <a:br>
              <a:rPr lang="en-NZ" dirty="0" smtClean="0"/>
            </a:br>
            <a:r>
              <a:rPr lang="en-NZ" dirty="0" smtClean="0"/>
              <a:t>&lt;/head&gt;</a:t>
            </a:r>
            <a:br>
              <a:rPr lang="en-NZ" dirty="0" smtClean="0"/>
            </a:br>
            <a:r>
              <a:rPr lang="en-NZ" dirty="0" smtClean="0"/>
              <a:t>&lt;body&gt;</a:t>
            </a:r>
            <a:br>
              <a:rPr lang="en-NZ" dirty="0" smtClean="0"/>
            </a:br>
            <a:r>
              <a:rPr lang="en-NZ" dirty="0" smtClean="0"/>
              <a:t/>
            </a:r>
            <a:br>
              <a:rPr lang="en-NZ" dirty="0" smtClean="0"/>
            </a:br>
            <a:r>
              <a:rPr lang="en-NZ" dirty="0" smtClean="0"/>
              <a:t>&lt;h1&gt;My First Heading&lt;/h1&gt;</a:t>
            </a:r>
            <a:br>
              <a:rPr lang="en-NZ" dirty="0" smtClean="0"/>
            </a:br>
            <a:r>
              <a:rPr lang="en-NZ" dirty="0" smtClean="0"/>
              <a:t>&lt;p&gt;My first paragraph.&lt;/p&gt;</a:t>
            </a:r>
            <a:br>
              <a:rPr lang="en-NZ" dirty="0" smtClean="0"/>
            </a:br>
            <a:r>
              <a:rPr lang="en-NZ" dirty="0" smtClean="0"/>
              <a:t/>
            </a:r>
            <a:br>
              <a:rPr lang="en-NZ" dirty="0" smtClean="0"/>
            </a:br>
            <a:r>
              <a:rPr lang="en-NZ" dirty="0" smtClean="0"/>
              <a:t>&lt;/body&gt;</a:t>
            </a:r>
            <a:br>
              <a:rPr lang="en-NZ" dirty="0" smtClean="0"/>
            </a:br>
            <a:r>
              <a:rPr lang="en-NZ" dirty="0" smtClean="0"/>
              <a:t>&lt;/html&gt; </a:t>
            </a:r>
          </a:p>
          <a:p>
            <a:endParaRPr lang="en-NZ"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pPr algn="ctr"/>
            <a:r>
              <a:rPr lang="en-NZ" b="1" dirty="0" smtClean="0"/>
              <a:t>HTML Horizontal Rules</a:t>
            </a:r>
            <a:br>
              <a:rPr lang="en-NZ" b="1" dirty="0" smtClean="0"/>
            </a:br>
            <a:endParaRPr lang="en-NZ" dirty="0"/>
          </a:p>
        </p:txBody>
      </p:sp>
      <p:sp>
        <p:nvSpPr>
          <p:cNvPr id="3" name="Content Placeholder 2"/>
          <p:cNvSpPr>
            <a:spLocks noGrp="1"/>
          </p:cNvSpPr>
          <p:nvPr>
            <p:ph idx="1"/>
          </p:nvPr>
        </p:nvSpPr>
        <p:spPr>
          <a:xfrm>
            <a:off x="457200" y="1928802"/>
            <a:ext cx="8229600" cy="4395798"/>
          </a:xfrm>
        </p:spPr>
        <p:txBody>
          <a:bodyPr/>
          <a:lstStyle/>
          <a:p>
            <a:r>
              <a:rPr lang="en-NZ" dirty="0" smtClean="0"/>
              <a:t>The &lt;hr&gt; tag defines a thematic break in an HTML page, and is most often displayed as a horizontal rule.</a:t>
            </a:r>
          </a:p>
          <a:p>
            <a:r>
              <a:rPr lang="en-NZ" dirty="0" smtClean="0"/>
              <a:t>The &lt;hr&gt; element is used to separate content (or define a change) in an HTML page:</a:t>
            </a:r>
          </a:p>
          <a:p>
            <a:endParaRPr lang="en-NZ" dirty="0" smtClean="0"/>
          </a:p>
          <a:p>
            <a:endParaRPr lang="en-NZ"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a:xfrm>
            <a:off x="457200" y="500042"/>
            <a:ext cx="8229600" cy="5824558"/>
          </a:xfrm>
        </p:spPr>
        <p:txBody>
          <a:bodyPr>
            <a:normAutofit fontScale="85000" lnSpcReduction="20000"/>
          </a:bodyPr>
          <a:lstStyle/>
          <a:p>
            <a:r>
              <a:rPr lang="en-NZ" dirty="0" smtClean="0"/>
              <a:t>&lt;!DOCTYPE html&gt;</a:t>
            </a:r>
          </a:p>
          <a:p>
            <a:r>
              <a:rPr lang="en-NZ" dirty="0" smtClean="0"/>
              <a:t>&lt;html&gt;</a:t>
            </a:r>
          </a:p>
          <a:p>
            <a:r>
              <a:rPr lang="en-NZ" dirty="0" smtClean="0"/>
              <a:t>&lt;body&gt;</a:t>
            </a:r>
          </a:p>
          <a:p>
            <a:endParaRPr lang="en-NZ" dirty="0" smtClean="0"/>
          </a:p>
          <a:p>
            <a:r>
              <a:rPr lang="en-NZ" dirty="0" smtClean="0"/>
              <a:t>&lt;h1&gt;This is heading 1&lt;/h1&gt;</a:t>
            </a:r>
          </a:p>
          <a:p>
            <a:r>
              <a:rPr lang="en-NZ" dirty="0" smtClean="0"/>
              <a:t>&lt;p&gt;This is some text.&lt;/p&gt;</a:t>
            </a:r>
          </a:p>
          <a:p>
            <a:r>
              <a:rPr lang="en-NZ" dirty="0" smtClean="0"/>
              <a:t>&lt;hr&gt;</a:t>
            </a:r>
          </a:p>
          <a:p>
            <a:endParaRPr lang="en-NZ" dirty="0" smtClean="0"/>
          </a:p>
          <a:p>
            <a:r>
              <a:rPr lang="en-NZ" dirty="0" smtClean="0"/>
              <a:t>&lt;h2&gt;This is heading 2&lt;/h2&gt;</a:t>
            </a:r>
          </a:p>
          <a:p>
            <a:r>
              <a:rPr lang="en-NZ" dirty="0" smtClean="0"/>
              <a:t>&lt;p&gt;This is some other text.&lt;/p&gt;</a:t>
            </a:r>
          </a:p>
          <a:p>
            <a:r>
              <a:rPr lang="en-NZ" dirty="0" smtClean="0"/>
              <a:t>&lt;hr&gt;</a:t>
            </a:r>
          </a:p>
          <a:p>
            <a:endParaRPr lang="en-NZ" dirty="0" smtClean="0"/>
          </a:p>
          <a:p>
            <a:r>
              <a:rPr lang="en-NZ" dirty="0" smtClean="0"/>
              <a:t>&lt;h3&gt;This is heading 3&lt;/h3&gt;</a:t>
            </a:r>
          </a:p>
          <a:p>
            <a:r>
              <a:rPr lang="en-NZ" dirty="0" smtClean="0"/>
              <a:t>&lt;p&gt;This is some other text.&lt;/p&gt;</a:t>
            </a:r>
          </a:p>
          <a:p>
            <a:endParaRPr lang="en-NZ" dirty="0" smtClean="0"/>
          </a:p>
          <a:p>
            <a:r>
              <a:rPr lang="en-NZ" dirty="0" smtClean="0"/>
              <a:t>&lt;/body&gt;</a:t>
            </a:r>
          </a:p>
          <a:p>
            <a:r>
              <a:rPr lang="en-NZ" dirty="0" smtClean="0"/>
              <a:t>&lt;/html&gt;</a:t>
            </a:r>
          </a:p>
          <a:p>
            <a:endParaRPr lang="en-NZ"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pPr algn="ctr"/>
            <a:r>
              <a:rPr lang="en-NZ" b="1" dirty="0" smtClean="0"/>
              <a:t>The HTML &lt;head&gt; Element</a:t>
            </a:r>
            <a:br>
              <a:rPr lang="en-NZ" b="1" dirty="0" smtClean="0"/>
            </a:br>
            <a:endParaRPr lang="en-NZ" dirty="0"/>
          </a:p>
        </p:txBody>
      </p:sp>
      <p:sp>
        <p:nvSpPr>
          <p:cNvPr id="3" name="Content Placeholder 2"/>
          <p:cNvSpPr>
            <a:spLocks noGrp="1"/>
          </p:cNvSpPr>
          <p:nvPr>
            <p:ph idx="1"/>
          </p:nvPr>
        </p:nvSpPr>
        <p:spPr>
          <a:xfrm>
            <a:off x="457200" y="1643050"/>
            <a:ext cx="8229600" cy="4681550"/>
          </a:xfrm>
        </p:spPr>
        <p:txBody>
          <a:bodyPr/>
          <a:lstStyle/>
          <a:p>
            <a:r>
              <a:rPr lang="en-NZ" dirty="0" smtClean="0"/>
              <a:t>The HTML &lt;head&gt; element has nothing to do with HTML headings.</a:t>
            </a:r>
          </a:p>
          <a:p>
            <a:r>
              <a:rPr lang="en-NZ" dirty="0" smtClean="0"/>
              <a:t>The &lt;head&gt; element is a container for metadata. HTML metadata is data about the HTML document. Metadata is not displayed.</a:t>
            </a:r>
          </a:p>
          <a:p>
            <a:r>
              <a:rPr lang="en-NZ" dirty="0" smtClean="0"/>
              <a:t>The &lt;head&gt; element is placed between the &lt;html&gt; tag and the &lt;body&gt; tag:</a:t>
            </a:r>
          </a:p>
          <a:p>
            <a:endParaRPr lang="en-NZ"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a:xfrm>
            <a:off x="457200" y="714356"/>
            <a:ext cx="8229600" cy="5610244"/>
          </a:xfrm>
        </p:spPr>
        <p:txBody>
          <a:bodyPr>
            <a:normAutofit fontScale="92500" lnSpcReduction="20000"/>
          </a:bodyPr>
          <a:lstStyle/>
          <a:p>
            <a:r>
              <a:rPr lang="en-NZ" dirty="0" smtClean="0"/>
              <a:t>&lt;!DOCTYPE html&gt;</a:t>
            </a:r>
          </a:p>
          <a:p>
            <a:r>
              <a:rPr lang="en-NZ" dirty="0" smtClean="0"/>
              <a:t>&lt;html&gt;</a:t>
            </a:r>
          </a:p>
          <a:p>
            <a:r>
              <a:rPr lang="en-NZ" dirty="0" smtClean="0"/>
              <a:t>&lt;head&gt;</a:t>
            </a:r>
          </a:p>
          <a:p>
            <a:r>
              <a:rPr lang="en-NZ" dirty="0" smtClean="0"/>
              <a:t>  &lt;title&gt;My First HTML&lt;/title&gt;</a:t>
            </a:r>
          </a:p>
          <a:p>
            <a:r>
              <a:rPr lang="en-NZ" dirty="0" smtClean="0"/>
              <a:t>  &lt;meta </a:t>
            </a:r>
            <a:r>
              <a:rPr lang="en-NZ" dirty="0" err="1" smtClean="0"/>
              <a:t>charset</a:t>
            </a:r>
            <a:r>
              <a:rPr lang="en-NZ" dirty="0" smtClean="0"/>
              <a:t>="UTF-8"&gt;</a:t>
            </a:r>
          </a:p>
          <a:p>
            <a:r>
              <a:rPr lang="en-NZ" dirty="0" smtClean="0"/>
              <a:t>&lt;/head&gt;</a:t>
            </a:r>
          </a:p>
          <a:p>
            <a:r>
              <a:rPr lang="en-NZ" dirty="0" smtClean="0"/>
              <a:t>&lt;body&gt;</a:t>
            </a:r>
          </a:p>
          <a:p>
            <a:endParaRPr lang="en-NZ" dirty="0" smtClean="0"/>
          </a:p>
          <a:p>
            <a:r>
              <a:rPr lang="en-NZ" dirty="0" smtClean="0"/>
              <a:t>&lt;p&gt;The HTML head element contains meta data.&lt;/p&gt;</a:t>
            </a:r>
          </a:p>
          <a:p>
            <a:r>
              <a:rPr lang="en-NZ" dirty="0" smtClean="0"/>
              <a:t>&lt;p&gt;Meta data is data about the HTML document.&lt;/p&gt;</a:t>
            </a:r>
          </a:p>
          <a:p>
            <a:endParaRPr lang="en-NZ" dirty="0" smtClean="0"/>
          </a:p>
          <a:p>
            <a:r>
              <a:rPr lang="en-NZ" dirty="0" smtClean="0"/>
              <a:t>&lt;/body&gt;</a:t>
            </a:r>
          </a:p>
          <a:p>
            <a:r>
              <a:rPr lang="en-NZ" dirty="0" smtClean="0"/>
              <a:t>&lt;/html&gt;</a:t>
            </a:r>
          </a:p>
          <a:p>
            <a:pPr>
              <a:buNone/>
            </a:pPr>
            <a:r>
              <a:rPr lang="en-NZ" dirty="0" smtClean="0"/>
              <a:t>-------Metadata typically define the document title, character set, styles, links, scripts, and other meta information</a:t>
            </a:r>
            <a:endParaRPr lang="en-NZ"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a:xfrm>
            <a:off x="457200" y="714356"/>
            <a:ext cx="8229600" cy="5610244"/>
          </a:xfrm>
        </p:spPr>
        <p:txBody>
          <a:bodyPr>
            <a:normAutofit lnSpcReduction="10000"/>
          </a:bodyPr>
          <a:lstStyle/>
          <a:p>
            <a:r>
              <a:rPr lang="en-NZ" b="1" dirty="0" smtClean="0"/>
              <a:t>How to View HTML Source?</a:t>
            </a:r>
          </a:p>
          <a:p>
            <a:r>
              <a:rPr lang="en-NZ" dirty="0" smtClean="0"/>
              <a:t>Have you ever seen a Web page and wondered "Hey! How did they do that?"</a:t>
            </a:r>
          </a:p>
          <a:p>
            <a:r>
              <a:rPr lang="en-NZ" b="1" dirty="0" smtClean="0"/>
              <a:t>View HTML Source Code:</a:t>
            </a:r>
          </a:p>
          <a:p>
            <a:r>
              <a:rPr lang="en-NZ" dirty="0" smtClean="0"/>
              <a:t>Right-click in an HTML page and select "View Page Source" (in Chrome) or "View Source" (in IE), or similar in other browsers. This will open a window containing the HTML source code of the page.</a:t>
            </a:r>
          </a:p>
          <a:p>
            <a:r>
              <a:rPr lang="en-NZ" b="1" dirty="0" smtClean="0"/>
              <a:t>Inspect an HTML Element:</a:t>
            </a:r>
          </a:p>
          <a:p>
            <a:r>
              <a:rPr lang="en-NZ" dirty="0" smtClean="0"/>
              <a:t>Right-click on an element (or a blank area), and choose "Inspect" or "Inspect Element" to see what elements are made up of (you will see both the HTML and the CSS). You can also edit the HTML or CSS on-the-fly in the Elements or Styles panel that opens</a:t>
            </a:r>
          </a:p>
          <a:p>
            <a:endParaRPr lang="en-NZ"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fontScale="90000"/>
          </a:bodyPr>
          <a:lstStyle/>
          <a:p>
            <a:pPr algn="ctr"/>
            <a:r>
              <a:rPr lang="en-NZ" dirty="0" smtClean="0"/>
              <a:t>Activity</a:t>
            </a:r>
            <a:endParaRPr lang="en-NZ" dirty="0"/>
          </a:p>
        </p:txBody>
      </p:sp>
      <p:sp>
        <p:nvSpPr>
          <p:cNvPr id="3" name="Content Placeholder 2"/>
          <p:cNvSpPr>
            <a:spLocks noGrp="1"/>
          </p:cNvSpPr>
          <p:nvPr>
            <p:ph idx="1"/>
          </p:nvPr>
        </p:nvSpPr>
        <p:spPr>
          <a:xfrm>
            <a:off x="457200" y="1142984"/>
            <a:ext cx="8229600" cy="5181616"/>
          </a:xfrm>
        </p:spPr>
        <p:txBody>
          <a:bodyPr>
            <a:normAutofit fontScale="92500"/>
          </a:bodyPr>
          <a:lstStyle/>
          <a:p>
            <a:r>
              <a:rPr lang="en-NZ" dirty="0" smtClean="0"/>
              <a:t>Mark up the text with appropriate tags:</a:t>
            </a:r>
          </a:p>
          <a:p>
            <a:r>
              <a:rPr lang="en-NZ" dirty="0" smtClean="0"/>
              <a:t>“ATC </a:t>
            </a:r>
            <a:r>
              <a:rPr lang="en-NZ" dirty="0" err="1" smtClean="0"/>
              <a:t>NewZealand</a:t>
            </a:r>
            <a:r>
              <a:rPr lang="en-NZ" dirty="0" smtClean="0"/>
              <a:t> Limited" is the most important heading.</a:t>
            </a:r>
          </a:p>
          <a:p>
            <a:r>
              <a:rPr lang="en-NZ" dirty="0" smtClean="0"/>
              <a:t>“Hamilton Garden" is the next most important heading.</a:t>
            </a:r>
          </a:p>
          <a:p>
            <a:r>
              <a:rPr lang="en-NZ" dirty="0" smtClean="0"/>
              <a:t>“Student" is the third most important heading.</a:t>
            </a:r>
          </a:p>
          <a:p>
            <a:r>
              <a:rPr lang="en-NZ" dirty="0" smtClean="0"/>
              <a:t>The last sentence is just a paragraph.</a:t>
            </a:r>
          </a:p>
          <a:p>
            <a:r>
              <a:rPr lang="en-NZ" dirty="0" smtClean="0"/>
              <a:t>Melt warning: this product is made with ingredients that allow it to soften around body temperature. During hot spells, it may melt. If you have any concerns please contact Customer Care.</a:t>
            </a:r>
          </a:p>
          <a:p>
            <a:r>
              <a:rPr lang="en-NZ" dirty="0" smtClean="0"/>
              <a:t>Start with the most important heading (the largest) and end with the least important heading (the smallest).</a:t>
            </a:r>
          </a:p>
          <a:p>
            <a:endParaRPr lang="en-NZ"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pPr algn="ctr"/>
            <a:r>
              <a:rPr lang="en-NZ" dirty="0" smtClean="0"/>
              <a:t>Research</a:t>
            </a:r>
            <a:endParaRPr lang="en-NZ" dirty="0"/>
          </a:p>
        </p:txBody>
      </p:sp>
      <p:sp>
        <p:nvSpPr>
          <p:cNvPr id="3" name="Content Placeholder 2"/>
          <p:cNvSpPr>
            <a:spLocks noGrp="1"/>
          </p:cNvSpPr>
          <p:nvPr>
            <p:ph idx="1"/>
          </p:nvPr>
        </p:nvSpPr>
        <p:spPr/>
        <p:txBody>
          <a:bodyPr/>
          <a:lstStyle/>
          <a:p>
            <a:r>
              <a:rPr lang="en-NZ" dirty="0" smtClean="0"/>
              <a:t>History of HTML</a:t>
            </a:r>
          </a:p>
          <a:p>
            <a:pPr marL="0" indent="0">
              <a:buNone/>
            </a:pPr>
            <a:endParaRPr lang="en-NZ" dirty="0" smtClean="0"/>
          </a:p>
          <a:p>
            <a:endParaRPr lang="en-NZ"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HTML Display</a:t>
            </a:r>
            <a:endParaRPr lang="en-US" dirty="0"/>
          </a:p>
        </p:txBody>
      </p:sp>
      <p:sp>
        <p:nvSpPr>
          <p:cNvPr id="3" name="Content Placeholder 2"/>
          <p:cNvSpPr>
            <a:spLocks noGrp="1"/>
          </p:cNvSpPr>
          <p:nvPr>
            <p:ph idx="1"/>
          </p:nvPr>
        </p:nvSpPr>
        <p:spPr/>
        <p:txBody>
          <a:bodyPr/>
          <a:lstStyle/>
          <a:p>
            <a:r>
              <a:rPr lang="en-NZ" dirty="0"/>
              <a:t>You cannot be sure how HTML will be displayed.</a:t>
            </a:r>
          </a:p>
          <a:p>
            <a:r>
              <a:rPr lang="en-NZ" dirty="0"/>
              <a:t>Large or small screens, and resized windows will create different results.</a:t>
            </a:r>
          </a:p>
          <a:p>
            <a:r>
              <a:rPr lang="en-NZ" dirty="0"/>
              <a:t>With HTML, you cannot change the output by adding extra spaces or extra lines in your HTML code.</a:t>
            </a:r>
          </a:p>
          <a:p>
            <a:r>
              <a:rPr lang="en-NZ" dirty="0"/>
              <a:t>The browser will remove any extra spaces and extra lines when the page is displayed:</a:t>
            </a:r>
          </a:p>
          <a:p>
            <a:pPr marL="0" indent="0">
              <a:buNone/>
            </a:pPr>
            <a:endParaRPr lang="en-US" dirty="0"/>
          </a:p>
        </p:txBody>
      </p:sp>
    </p:spTree>
    <p:extLst>
      <p:ext uri="{BB962C8B-B14F-4D97-AF65-F5344CB8AC3E}">
        <p14:creationId xmlns:p14="http://schemas.microsoft.com/office/powerpoint/2010/main" val="9429126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533224"/>
          </a:xfrm>
        </p:spPr>
        <p:txBody>
          <a:bodyPr>
            <a:noAutofit/>
          </a:bodyPr>
          <a:lstStyle/>
          <a:p>
            <a:r>
              <a:rPr lang="en-NZ" sz="1400" dirty="0"/>
              <a:t>&lt;!DOCTYPE html&gt;</a:t>
            </a:r>
            <a:br>
              <a:rPr lang="en-NZ" sz="1400" dirty="0"/>
            </a:br>
            <a:r>
              <a:rPr lang="en-NZ" sz="1400" dirty="0"/>
              <a:t>&lt;html&gt;</a:t>
            </a:r>
            <a:br>
              <a:rPr lang="en-NZ" sz="1400" dirty="0"/>
            </a:br>
            <a:r>
              <a:rPr lang="en-NZ" sz="1400" dirty="0"/>
              <a:t>&lt;body&gt;</a:t>
            </a:r>
            <a:br>
              <a:rPr lang="en-NZ" sz="1400" dirty="0"/>
            </a:br>
            <a:r>
              <a:rPr lang="en-NZ" sz="1400" dirty="0"/>
              <a:t/>
            </a:r>
            <a:br>
              <a:rPr lang="en-NZ" sz="1400" dirty="0"/>
            </a:br>
            <a:r>
              <a:rPr lang="en-NZ" sz="1400" dirty="0"/>
              <a:t>&lt;p&gt;</a:t>
            </a:r>
            <a:br>
              <a:rPr lang="en-NZ" sz="1400" dirty="0"/>
            </a:br>
            <a:r>
              <a:rPr lang="en-NZ" sz="1400" dirty="0"/>
              <a:t>This paragraph</a:t>
            </a:r>
            <a:br>
              <a:rPr lang="en-NZ" sz="1400" dirty="0"/>
            </a:br>
            <a:r>
              <a:rPr lang="en-NZ" sz="1400" dirty="0"/>
              <a:t>contains a lot of lines</a:t>
            </a:r>
            <a:br>
              <a:rPr lang="en-NZ" sz="1400" dirty="0"/>
            </a:br>
            <a:r>
              <a:rPr lang="en-NZ" sz="1400" dirty="0"/>
              <a:t>in the source code,</a:t>
            </a:r>
            <a:br>
              <a:rPr lang="en-NZ" sz="1400" dirty="0"/>
            </a:br>
            <a:r>
              <a:rPr lang="en-NZ" sz="1400" dirty="0"/>
              <a:t>but the browser </a:t>
            </a:r>
            <a:br>
              <a:rPr lang="en-NZ" sz="1400" dirty="0"/>
            </a:br>
            <a:r>
              <a:rPr lang="en-NZ" sz="1400" dirty="0"/>
              <a:t>ignores it.</a:t>
            </a:r>
            <a:br>
              <a:rPr lang="en-NZ" sz="1400" dirty="0"/>
            </a:br>
            <a:r>
              <a:rPr lang="en-NZ" sz="1400" dirty="0"/>
              <a:t>&lt;/p&gt;</a:t>
            </a:r>
            <a:br>
              <a:rPr lang="en-NZ" sz="1400" dirty="0"/>
            </a:br>
            <a:r>
              <a:rPr lang="en-NZ" sz="1400" dirty="0"/>
              <a:t/>
            </a:r>
            <a:br>
              <a:rPr lang="en-NZ" sz="1400" dirty="0"/>
            </a:br>
            <a:r>
              <a:rPr lang="en-NZ" sz="1400" dirty="0"/>
              <a:t>&lt;p&gt;</a:t>
            </a:r>
            <a:br>
              <a:rPr lang="en-NZ" sz="1400" dirty="0"/>
            </a:br>
            <a:r>
              <a:rPr lang="en-NZ" sz="1400" dirty="0"/>
              <a:t>This paragraph</a:t>
            </a:r>
            <a:br>
              <a:rPr lang="en-NZ" sz="1400" dirty="0"/>
            </a:br>
            <a:r>
              <a:rPr lang="en-NZ" sz="1400" dirty="0"/>
              <a:t>contains      a lot of spaces</a:t>
            </a:r>
            <a:br>
              <a:rPr lang="en-NZ" sz="1400" dirty="0"/>
            </a:br>
            <a:r>
              <a:rPr lang="en-NZ" sz="1400" dirty="0"/>
              <a:t>in the source     code,</a:t>
            </a:r>
            <a:br>
              <a:rPr lang="en-NZ" sz="1400" dirty="0"/>
            </a:br>
            <a:r>
              <a:rPr lang="en-NZ" sz="1400" dirty="0"/>
              <a:t>but the    browser </a:t>
            </a:r>
            <a:br>
              <a:rPr lang="en-NZ" sz="1400" dirty="0"/>
            </a:br>
            <a:r>
              <a:rPr lang="en-NZ" sz="1400" dirty="0"/>
              <a:t>ignores it.</a:t>
            </a:r>
            <a:br>
              <a:rPr lang="en-NZ" sz="1400" dirty="0"/>
            </a:br>
            <a:r>
              <a:rPr lang="en-NZ" sz="1400" dirty="0"/>
              <a:t>&lt;/p&gt;</a:t>
            </a:r>
            <a:br>
              <a:rPr lang="en-NZ" sz="1400" dirty="0"/>
            </a:br>
            <a:r>
              <a:rPr lang="en-NZ" sz="1400" dirty="0"/>
              <a:t/>
            </a:r>
            <a:br>
              <a:rPr lang="en-NZ" sz="1400" dirty="0"/>
            </a:br>
            <a:r>
              <a:rPr lang="en-NZ" sz="1400" dirty="0"/>
              <a:t>&lt;p&gt;</a:t>
            </a:r>
            <a:br>
              <a:rPr lang="en-NZ" sz="1400" dirty="0"/>
            </a:br>
            <a:r>
              <a:rPr lang="en-NZ" sz="1400" dirty="0"/>
              <a:t>The number of lines in a paragraph depends on the size of the browser window. If you resize the browser window, the number of lines in this paragraph will change.</a:t>
            </a:r>
            <a:br>
              <a:rPr lang="en-NZ" sz="1400" dirty="0"/>
            </a:br>
            <a:r>
              <a:rPr lang="en-NZ" sz="1400" dirty="0"/>
              <a:t>&lt;/p&gt;</a:t>
            </a:r>
            <a:br>
              <a:rPr lang="en-NZ" sz="1400" dirty="0"/>
            </a:br>
            <a:r>
              <a:rPr lang="en-NZ" sz="1400" dirty="0"/>
              <a:t/>
            </a:r>
            <a:br>
              <a:rPr lang="en-NZ" sz="1400" dirty="0"/>
            </a:br>
            <a:r>
              <a:rPr lang="en-NZ" sz="1400" dirty="0"/>
              <a:t>&lt;/body&gt;</a:t>
            </a:r>
            <a:br>
              <a:rPr lang="en-NZ" sz="1400" dirty="0"/>
            </a:br>
            <a:r>
              <a:rPr lang="en-NZ" sz="1400" dirty="0"/>
              <a:t>&lt;/html&gt;</a:t>
            </a:r>
            <a:endParaRPr lang="en-US" sz="1400" dirty="0"/>
          </a:p>
        </p:txBody>
      </p:sp>
      <p:sp>
        <p:nvSpPr>
          <p:cNvPr id="3" name="Content Placeholder 2"/>
          <p:cNvSpPr>
            <a:spLocks noGrp="1"/>
          </p:cNvSpPr>
          <p:nvPr>
            <p:ph idx="1"/>
          </p:nvPr>
        </p:nvSpPr>
        <p:spPr/>
        <p:txBody>
          <a:bodyPr>
            <a:normAutofit/>
          </a:bodyPr>
          <a:lstStyle/>
          <a:p>
            <a:endParaRPr lang="en-US" sz="1000" dirty="0"/>
          </a:p>
        </p:txBody>
      </p:sp>
    </p:spTree>
    <p:extLst>
      <p:ext uri="{BB962C8B-B14F-4D97-AF65-F5344CB8AC3E}">
        <p14:creationId xmlns:p14="http://schemas.microsoft.com/office/powerpoint/2010/main" val="3580327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HTML &lt;pre&gt; Element</a:t>
            </a:r>
            <a:br>
              <a:rPr lang="en-US" dirty="0"/>
            </a:br>
            <a:endParaRPr lang="en-US" dirty="0"/>
          </a:p>
        </p:txBody>
      </p:sp>
      <p:sp>
        <p:nvSpPr>
          <p:cNvPr id="3" name="Content Placeholder 2"/>
          <p:cNvSpPr>
            <a:spLocks noGrp="1"/>
          </p:cNvSpPr>
          <p:nvPr>
            <p:ph idx="1"/>
          </p:nvPr>
        </p:nvSpPr>
        <p:spPr/>
        <p:txBody>
          <a:bodyPr/>
          <a:lstStyle/>
          <a:p>
            <a:r>
              <a:rPr lang="en-NZ" dirty="0"/>
              <a:t>The HTML &lt;pre&gt; element defines preformatted text.</a:t>
            </a:r>
          </a:p>
          <a:p>
            <a:endParaRPr lang="en-NZ" dirty="0"/>
          </a:p>
          <a:p>
            <a:r>
              <a:rPr lang="en-NZ" dirty="0"/>
              <a:t>The text inside a &lt;pre&gt; element is displayed in a fixed-width font (usually Courier), and it preserves both spaces and line breaks:</a:t>
            </a:r>
            <a:endParaRPr lang="en-US" dirty="0"/>
          </a:p>
        </p:txBody>
      </p:sp>
    </p:spTree>
    <p:extLst>
      <p:ext uri="{BB962C8B-B14F-4D97-AF65-F5344CB8AC3E}">
        <p14:creationId xmlns:p14="http://schemas.microsoft.com/office/powerpoint/2010/main" val="1710752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b="1" dirty="0" smtClean="0"/>
              <a:t>Example Explained</a:t>
            </a:r>
            <a:endParaRPr lang="en-NZ" dirty="0"/>
          </a:p>
        </p:txBody>
      </p:sp>
      <p:sp>
        <p:nvSpPr>
          <p:cNvPr id="3" name="Content Placeholder 2"/>
          <p:cNvSpPr>
            <a:spLocks noGrp="1"/>
          </p:cNvSpPr>
          <p:nvPr>
            <p:ph idx="1"/>
          </p:nvPr>
        </p:nvSpPr>
        <p:spPr/>
        <p:txBody>
          <a:bodyPr>
            <a:normAutofit lnSpcReduction="10000"/>
          </a:bodyPr>
          <a:lstStyle/>
          <a:p>
            <a:r>
              <a:rPr lang="en-NZ" dirty="0" smtClean="0"/>
              <a:t>The &lt;!DOCTYPE html&gt; declaration defines this document to be HTML5</a:t>
            </a:r>
          </a:p>
          <a:p>
            <a:r>
              <a:rPr lang="en-NZ" dirty="0" smtClean="0"/>
              <a:t>The &lt;html&gt; element is the root element of an HTML page</a:t>
            </a:r>
          </a:p>
          <a:p>
            <a:r>
              <a:rPr lang="en-NZ" dirty="0" smtClean="0"/>
              <a:t>The &lt;head&gt; element contains meta information about the document</a:t>
            </a:r>
          </a:p>
          <a:p>
            <a:r>
              <a:rPr lang="en-NZ" dirty="0" smtClean="0"/>
              <a:t>The &lt;title&gt; element specifies a title for the document</a:t>
            </a:r>
          </a:p>
          <a:p>
            <a:r>
              <a:rPr lang="en-NZ" dirty="0" smtClean="0"/>
              <a:t>The &lt;body&gt; element contains the visible page content</a:t>
            </a:r>
          </a:p>
          <a:p>
            <a:r>
              <a:rPr lang="en-NZ" dirty="0" smtClean="0"/>
              <a:t>The &lt;h1&gt; element defines a large heading</a:t>
            </a:r>
          </a:p>
          <a:p>
            <a:r>
              <a:rPr lang="en-NZ" dirty="0" smtClean="0"/>
              <a:t>The &lt;p&gt; element defines a paragraph</a:t>
            </a:r>
          </a:p>
          <a:p>
            <a:endParaRPr lang="en-NZ"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20512"/>
          </a:xfrm>
        </p:spPr>
        <p:txBody>
          <a:bodyPr>
            <a:normAutofit/>
          </a:bodyPr>
          <a:lstStyle/>
          <a:p>
            <a:r>
              <a:rPr lang="en-NZ" sz="2000" dirty="0"/>
              <a:t>&lt;!DOCTYPE html&gt;</a:t>
            </a:r>
            <a:br>
              <a:rPr lang="en-NZ" sz="2000" dirty="0"/>
            </a:br>
            <a:r>
              <a:rPr lang="en-NZ" sz="2000" dirty="0"/>
              <a:t>&lt;html&gt;</a:t>
            </a:r>
            <a:br>
              <a:rPr lang="en-NZ" sz="2000" dirty="0"/>
            </a:br>
            <a:r>
              <a:rPr lang="en-NZ" sz="2000" dirty="0"/>
              <a:t>&lt;body&gt;</a:t>
            </a:r>
            <a:br>
              <a:rPr lang="en-NZ" sz="2000" dirty="0"/>
            </a:br>
            <a:r>
              <a:rPr lang="en-NZ" sz="2000" dirty="0"/>
              <a:t/>
            </a:r>
            <a:br>
              <a:rPr lang="en-NZ" sz="2000" dirty="0"/>
            </a:br>
            <a:r>
              <a:rPr lang="en-NZ" sz="2000" dirty="0"/>
              <a:t>&lt;p&gt;The pre tag preserves both spaces and line breaks:&lt;/p&gt;</a:t>
            </a:r>
            <a:br>
              <a:rPr lang="en-NZ" sz="2000" dirty="0"/>
            </a:br>
            <a:r>
              <a:rPr lang="en-NZ" sz="2000" dirty="0"/>
              <a:t/>
            </a:r>
            <a:br>
              <a:rPr lang="en-NZ" sz="2000" dirty="0"/>
            </a:br>
            <a:r>
              <a:rPr lang="en-NZ" sz="2000" dirty="0"/>
              <a:t>&lt;pre&gt;</a:t>
            </a:r>
            <a:br>
              <a:rPr lang="en-NZ" sz="2000" dirty="0"/>
            </a:br>
            <a:r>
              <a:rPr lang="en-NZ" sz="2000" dirty="0"/>
              <a:t>   My Bonnie lies over the ocean.</a:t>
            </a:r>
            <a:br>
              <a:rPr lang="en-NZ" sz="2000" dirty="0"/>
            </a:br>
            <a:r>
              <a:rPr lang="en-NZ" sz="2000" dirty="0"/>
              <a:t/>
            </a:r>
            <a:br>
              <a:rPr lang="en-NZ" sz="2000" dirty="0"/>
            </a:br>
            <a:r>
              <a:rPr lang="en-NZ" sz="2000" dirty="0"/>
              <a:t>   My Bonnie lies over the sea.</a:t>
            </a:r>
            <a:br>
              <a:rPr lang="en-NZ" sz="2000" dirty="0"/>
            </a:br>
            <a:r>
              <a:rPr lang="en-NZ" sz="2000" dirty="0"/>
              <a:t/>
            </a:r>
            <a:br>
              <a:rPr lang="en-NZ" sz="2000" dirty="0"/>
            </a:br>
            <a:r>
              <a:rPr lang="en-NZ" sz="2000" dirty="0"/>
              <a:t>   My Bonnie lies over the ocean.</a:t>
            </a:r>
            <a:br>
              <a:rPr lang="en-NZ" sz="2000" dirty="0"/>
            </a:br>
            <a:r>
              <a:rPr lang="en-NZ" sz="2000" dirty="0"/>
              <a:t>   </a:t>
            </a:r>
            <a:br>
              <a:rPr lang="en-NZ" sz="2000" dirty="0"/>
            </a:br>
            <a:r>
              <a:rPr lang="en-NZ" sz="2000" dirty="0"/>
              <a:t>   Oh, bring back my Bonnie to me.</a:t>
            </a:r>
            <a:br>
              <a:rPr lang="en-NZ" sz="2000" dirty="0"/>
            </a:br>
            <a:r>
              <a:rPr lang="en-NZ" sz="2000" dirty="0"/>
              <a:t>&lt;/pre&gt;</a:t>
            </a:r>
            <a:br>
              <a:rPr lang="en-NZ" sz="2000" dirty="0"/>
            </a:br>
            <a:r>
              <a:rPr lang="en-NZ" sz="2000" dirty="0"/>
              <a:t/>
            </a:r>
            <a:br>
              <a:rPr lang="en-NZ" sz="2000" dirty="0"/>
            </a:br>
            <a:r>
              <a:rPr lang="en-NZ" sz="2000" dirty="0"/>
              <a:t>&lt;/body&gt;</a:t>
            </a:r>
            <a:br>
              <a:rPr lang="en-NZ" sz="2000" dirty="0"/>
            </a:br>
            <a:r>
              <a:rPr lang="en-NZ" sz="2000" dirty="0"/>
              <a:t>&lt;/html&gt;</a:t>
            </a:r>
            <a:endParaRPr lang="en-US" sz="20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115910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HTML Styles</a:t>
            </a:r>
          </a:p>
        </p:txBody>
      </p:sp>
      <p:sp>
        <p:nvSpPr>
          <p:cNvPr id="3" name="Content Placeholder 2"/>
          <p:cNvSpPr>
            <a:spLocks noGrp="1"/>
          </p:cNvSpPr>
          <p:nvPr>
            <p:ph idx="1"/>
          </p:nvPr>
        </p:nvSpPr>
        <p:spPr/>
        <p:txBody>
          <a:bodyPr/>
          <a:lstStyle/>
          <a:p>
            <a:r>
              <a:rPr lang="en-NZ" dirty="0">
                <a:solidFill>
                  <a:srgbClr val="FF0000"/>
                </a:solidFill>
                <a:latin typeface="Verdana" panose="020B0604030504040204" pitchFamily="34" charset="0"/>
              </a:rPr>
              <a:t>I am Red</a:t>
            </a:r>
          </a:p>
          <a:p>
            <a:r>
              <a:rPr lang="en-NZ" dirty="0">
                <a:solidFill>
                  <a:srgbClr val="0000FF"/>
                </a:solidFill>
                <a:latin typeface="Verdana" panose="020B0604030504040204" pitchFamily="34" charset="0"/>
              </a:rPr>
              <a:t>I am Blue</a:t>
            </a:r>
          </a:p>
          <a:p>
            <a:r>
              <a:rPr lang="en-NZ" dirty="0">
                <a:solidFill>
                  <a:srgbClr val="000000"/>
                </a:solidFill>
                <a:latin typeface="Verdana" panose="020B0604030504040204" pitchFamily="34" charset="0"/>
              </a:rPr>
              <a:t>I am Big</a:t>
            </a:r>
          </a:p>
          <a:p>
            <a:pPr marL="0" indent="0">
              <a:buNone/>
            </a:pPr>
            <a:endParaRPr lang="en-US" dirty="0"/>
          </a:p>
        </p:txBody>
      </p:sp>
    </p:spTree>
    <p:extLst>
      <p:ext uri="{BB962C8B-B14F-4D97-AF65-F5344CB8AC3E}">
        <p14:creationId xmlns:p14="http://schemas.microsoft.com/office/powerpoint/2010/main" val="21345702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20512"/>
          </a:xfrm>
        </p:spPr>
        <p:txBody>
          <a:bodyPr>
            <a:normAutofit/>
          </a:bodyPr>
          <a:lstStyle/>
          <a:p>
            <a:r>
              <a:rPr lang="en-US" sz="2800" dirty="0"/>
              <a:t>&lt;!DOCTYPE html&gt;</a:t>
            </a:r>
            <a:br>
              <a:rPr lang="en-US" sz="2800" dirty="0"/>
            </a:br>
            <a:r>
              <a:rPr lang="en-US" sz="2800" dirty="0"/>
              <a:t>&lt;html&gt;</a:t>
            </a:r>
            <a:br>
              <a:rPr lang="en-US" sz="2800" dirty="0"/>
            </a:br>
            <a:r>
              <a:rPr lang="en-US" sz="2800" dirty="0"/>
              <a:t>&lt;body&gt;</a:t>
            </a:r>
            <a:br>
              <a:rPr lang="en-US" sz="2800" dirty="0"/>
            </a:br>
            <a:r>
              <a:rPr lang="en-US" sz="2800" dirty="0"/>
              <a:t/>
            </a:r>
            <a:br>
              <a:rPr lang="en-US" sz="2800" dirty="0"/>
            </a:br>
            <a:r>
              <a:rPr lang="en-US" sz="2800" dirty="0"/>
              <a:t>&lt;p&gt;I am normal&lt;/p&gt;</a:t>
            </a:r>
            <a:br>
              <a:rPr lang="en-US" sz="2800" dirty="0"/>
            </a:br>
            <a:r>
              <a:rPr lang="en-US" sz="2800" dirty="0"/>
              <a:t>&lt;p style="</a:t>
            </a:r>
            <a:r>
              <a:rPr lang="en-US" sz="2800" dirty="0" err="1"/>
              <a:t>color:red</a:t>
            </a:r>
            <a:r>
              <a:rPr lang="en-US" sz="2800" dirty="0"/>
              <a:t>;"&gt;I am red&lt;/p&gt;</a:t>
            </a:r>
            <a:br>
              <a:rPr lang="en-US" sz="2800" dirty="0"/>
            </a:br>
            <a:r>
              <a:rPr lang="en-US" sz="2800" dirty="0"/>
              <a:t>&lt;p style="</a:t>
            </a:r>
            <a:r>
              <a:rPr lang="en-US" sz="2800" dirty="0" err="1"/>
              <a:t>color:blue</a:t>
            </a:r>
            <a:r>
              <a:rPr lang="en-US" sz="2800" dirty="0"/>
              <a:t>;"&gt;I am blue&lt;/p&gt;</a:t>
            </a:r>
            <a:br>
              <a:rPr lang="en-US" sz="2800" dirty="0"/>
            </a:br>
            <a:r>
              <a:rPr lang="en-US" sz="2800" dirty="0"/>
              <a:t>&lt;p style="font-size:50px;"&gt;I am big&lt;/p&gt;</a:t>
            </a:r>
            <a:br>
              <a:rPr lang="en-US" sz="2800" dirty="0"/>
            </a:br>
            <a:r>
              <a:rPr lang="en-US" sz="2800" dirty="0"/>
              <a:t/>
            </a:r>
            <a:br>
              <a:rPr lang="en-US" sz="2800" dirty="0"/>
            </a:br>
            <a:r>
              <a:rPr lang="en-US" sz="2800" dirty="0"/>
              <a:t>&lt;/body&gt;</a:t>
            </a:r>
            <a:br>
              <a:rPr lang="en-US" sz="2800" dirty="0"/>
            </a:br>
            <a:r>
              <a:rPr lang="en-US" sz="2800" dirty="0"/>
              <a:t>&lt;/html&gt;</a:t>
            </a:r>
            <a:br>
              <a:rPr lang="en-US" sz="2800" dirty="0"/>
            </a:br>
            <a:endParaRPr lang="en-US" sz="28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495652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HTML Style Attribute</a:t>
            </a:r>
          </a:p>
        </p:txBody>
      </p:sp>
      <p:sp>
        <p:nvSpPr>
          <p:cNvPr id="3" name="Content Placeholder 2"/>
          <p:cNvSpPr>
            <a:spLocks noGrp="1"/>
          </p:cNvSpPr>
          <p:nvPr>
            <p:ph idx="1"/>
          </p:nvPr>
        </p:nvSpPr>
        <p:spPr/>
        <p:txBody>
          <a:bodyPr/>
          <a:lstStyle/>
          <a:p>
            <a:r>
              <a:rPr lang="en-US" dirty="0"/>
              <a:t>&lt;</a:t>
            </a:r>
            <a:r>
              <a:rPr lang="en-US" dirty="0" err="1"/>
              <a:t>tagname</a:t>
            </a:r>
            <a:r>
              <a:rPr lang="en-US" dirty="0"/>
              <a:t> style="</a:t>
            </a:r>
            <a:r>
              <a:rPr lang="en-US" i="1" dirty="0" err="1"/>
              <a:t>property</a:t>
            </a:r>
            <a:r>
              <a:rPr lang="en-US" dirty="0" err="1"/>
              <a:t>:</a:t>
            </a:r>
            <a:r>
              <a:rPr lang="en-US" i="1" dirty="0" err="1"/>
              <a:t>value</a:t>
            </a:r>
            <a:r>
              <a:rPr lang="en-US" i="1" dirty="0"/>
              <a:t>;</a:t>
            </a:r>
            <a:r>
              <a:rPr lang="en-US" dirty="0"/>
              <a:t>"&gt;</a:t>
            </a:r>
          </a:p>
        </p:txBody>
      </p:sp>
    </p:spTree>
    <p:extLst>
      <p:ext uri="{BB962C8B-B14F-4D97-AF65-F5344CB8AC3E}">
        <p14:creationId xmlns:p14="http://schemas.microsoft.com/office/powerpoint/2010/main" val="3318169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HTML Background Color</a:t>
            </a:r>
          </a:p>
        </p:txBody>
      </p:sp>
      <p:sp>
        <p:nvSpPr>
          <p:cNvPr id="3" name="Content Placeholder 2"/>
          <p:cNvSpPr>
            <a:spLocks noGrp="1"/>
          </p:cNvSpPr>
          <p:nvPr>
            <p:ph idx="1"/>
          </p:nvPr>
        </p:nvSpPr>
        <p:spPr/>
        <p:txBody>
          <a:bodyPr/>
          <a:lstStyle/>
          <a:p>
            <a:r>
              <a:rPr lang="en-NZ" dirty="0"/>
              <a:t>&lt;!DOCTYPE html&gt;</a:t>
            </a:r>
          </a:p>
          <a:p>
            <a:r>
              <a:rPr lang="en-NZ" dirty="0"/>
              <a:t>&lt;html&gt;</a:t>
            </a:r>
          </a:p>
          <a:p>
            <a:r>
              <a:rPr lang="en-NZ" dirty="0"/>
              <a:t>&lt;body style="</a:t>
            </a:r>
            <a:r>
              <a:rPr lang="en-NZ" dirty="0" err="1"/>
              <a:t>background-color:powderblue</a:t>
            </a:r>
            <a:r>
              <a:rPr lang="en-NZ" dirty="0"/>
              <a:t>;"&gt;</a:t>
            </a:r>
          </a:p>
          <a:p>
            <a:endParaRPr lang="en-NZ" dirty="0"/>
          </a:p>
          <a:p>
            <a:r>
              <a:rPr lang="en-NZ" dirty="0"/>
              <a:t>&lt;h1&gt;This is a heading&lt;/h1&gt;</a:t>
            </a:r>
          </a:p>
          <a:p>
            <a:r>
              <a:rPr lang="en-NZ" dirty="0"/>
              <a:t>&lt;p&gt;This is a paragraph.&lt;/p&gt;</a:t>
            </a:r>
          </a:p>
          <a:p>
            <a:endParaRPr lang="en-NZ" dirty="0"/>
          </a:p>
          <a:p>
            <a:r>
              <a:rPr lang="en-NZ" dirty="0"/>
              <a:t>&lt;/body&gt;</a:t>
            </a:r>
          </a:p>
          <a:p>
            <a:r>
              <a:rPr lang="en-NZ" dirty="0"/>
              <a:t>&lt;/html&gt;</a:t>
            </a:r>
            <a:endParaRPr lang="en-US" dirty="0"/>
          </a:p>
        </p:txBody>
      </p:sp>
    </p:spTree>
    <p:extLst>
      <p:ext uri="{BB962C8B-B14F-4D97-AF65-F5344CB8AC3E}">
        <p14:creationId xmlns:p14="http://schemas.microsoft.com/office/powerpoint/2010/main" val="38071157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HTML Text Color</a:t>
            </a:r>
          </a:p>
        </p:txBody>
      </p:sp>
      <p:sp>
        <p:nvSpPr>
          <p:cNvPr id="3" name="Content Placeholder 2"/>
          <p:cNvSpPr>
            <a:spLocks noGrp="1"/>
          </p:cNvSpPr>
          <p:nvPr>
            <p:ph idx="1"/>
          </p:nvPr>
        </p:nvSpPr>
        <p:spPr/>
        <p:txBody>
          <a:bodyPr/>
          <a:lstStyle/>
          <a:p>
            <a:pPr marL="0" indent="0">
              <a:buNone/>
            </a:pPr>
            <a:r>
              <a:rPr lang="en-NZ" dirty="0"/>
              <a:t>&lt;!DOCTYPE html&gt;</a:t>
            </a:r>
          </a:p>
          <a:p>
            <a:pPr marL="0" indent="0">
              <a:buNone/>
            </a:pPr>
            <a:r>
              <a:rPr lang="en-NZ" dirty="0"/>
              <a:t>&lt;html&gt;</a:t>
            </a:r>
          </a:p>
          <a:p>
            <a:pPr marL="0" indent="0">
              <a:buNone/>
            </a:pPr>
            <a:r>
              <a:rPr lang="en-NZ" dirty="0"/>
              <a:t>&lt;body&gt;</a:t>
            </a:r>
          </a:p>
          <a:p>
            <a:pPr marL="0" indent="0">
              <a:buNone/>
            </a:pPr>
            <a:endParaRPr lang="en-NZ" dirty="0"/>
          </a:p>
          <a:p>
            <a:pPr marL="0" indent="0">
              <a:buNone/>
            </a:pPr>
            <a:r>
              <a:rPr lang="en-NZ" dirty="0"/>
              <a:t>&lt;h1 style="</a:t>
            </a:r>
            <a:r>
              <a:rPr lang="en-NZ" dirty="0" err="1"/>
              <a:t>color:blue</a:t>
            </a:r>
            <a:r>
              <a:rPr lang="en-NZ" dirty="0"/>
              <a:t>;"&gt;This is a heading&lt;/h1&gt;</a:t>
            </a:r>
          </a:p>
          <a:p>
            <a:pPr marL="0" indent="0">
              <a:buNone/>
            </a:pPr>
            <a:r>
              <a:rPr lang="en-NZ" dirty="0"/>
              <a:t>&lt;p style="</a:t>
            </a:r>
            <a:r>
              <a:rPr lang="en-NZ" dirty="0" err="1"/>
              <a:t>color:red</a:t>
            </a:r>
            <a:r>
              <a:rPr lang="en-NZ" dirty="0"/>
              <a:t>;"&gt;This is a paragraph.&lt;/p&gt;</a:t>
            </a:r>
          </a:p>
          <a:p>
            <a:pPr marL="0" indent="0">
              <a:buNone/>
            </a:pPr>
            <a:endParaRPr lang="en-NZ" dirty="0"/>
          </a:p>
          <a:p>
            <a:pPr marL="0" indent="0">
              <a:buNone/>
            </a:pPr>
            <a:r>
              <a:rPr lang="en-NZ" dirty="0"/>
              <a:t>&lt;/body&gt;</a:t>
            </a:r>
          </a:p>
          <a:p>
            <a:pPr marL="0" indent="0">
              <a:buNone/>
            </a:pPr>
            <a:r>
              <a:rPr lang="en-NZ" dirty="0"/>
              <a:t>&lt;/html&gt;</a:t>
            </a:r>
            <a:endParaRPr lang="en-US" dirty="0"/>
          </a:p>
        </p:txBody>
      </p:sp>
    </p:spTree>
    <p:extLst>
      <p:ext uri="{BB962C8B-B14F-4D97-AF65-F5344CB8AC3E}">
        <p14:creationId xmlns:p14="http://schemas.microsoft.com/office/powerpoint/2010/main" val="35649799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HTML Fonts</a:t>
            </a:r>
          </a:p>
        </p:txBody>
      </p:sp>
      <p:sp>
        <p:nvSpPr>
          <p:cNvPr id="3" name="Content Placeholder 2"/>
          <p:cNvSpPr>
            <a:spLocks noGrp="1"/>
          </p:cNvSpPr>
          <p:nvPr>
            <p:ph idx="1"/>
          </p:nvPr>
        </p:nvSpPr>
        <p:spPr/>
        <p:txBody>
          <a:bodyPr>
            <a:normAutofit/>
          </a:bodyPr>
          <a:lstStyle/>
          <a:p>
            <a:pPr marL="0" indent="0">
              <a:buNone/>
            </a:pPr>
            <a:r>
              <a:rPr lang="en-NZ" dirty="0"/>
              <a:t>&lt;!DOCTYPE html&gt;</a:t>
            </a:r>
          </a:p>
          <a:p>
            <a:pPr marL="0" indent="0">
              <a:buNone/>
            </a:pPr>
            <a:r>
              <a:rPr lang="en-NZ" dirty="0"/>
              <a:t>&lt;html&gt;</a:t>
            </a:r>
          </a:p>
          <a:p>
            <a:pPr marL="0" indent="0">
              <a:buNone/>
            </a:pPr>
            <a:r>
              <a:rPr lang="en-NZ" dirty="0"/>
              <a:t>&lt;body&gt;</a:t>
            </a:r>
          </a:p>
          <a:p>
            <a:pPr marL="0" indent="0">
              <a:buNone/>
            </a:pPr>
            <a:endParaRPr lang="en-NZ" dirty="0"/>
          </a:p>
          <a:p>
            <a:pPr marL="0" indent="0">
              <a:buNone/>
            </a:pPr>
            <a:r>
              <a:rPr lang="en-NZ" dirty="0"/>
              <a:t>&lt;h1 style="</a:t>
            </a:r>
            <a:r>
              <a:rPr lang="en-NZ" dirty="0" err="1"/>
              <a:t>font-family:verdana</a:t>
            </a:r>
            <a:r>
              <a:rPr lang="en-NZ" dirty="0"/>
              <a:t>;"&gt;This is a heading&lt;/h1&gt;</a:t>
            </a:r>
          </a:p>
          <a:p>
            <a:pPr marL="0" indent="0">
              <a:buNone/>
            </a:pPr>
            <a:r>
              <a:rPr lang="en-NZ" dirty="0"/>
              <a:t>&lt;p style="</a:t>
            </a:r>
            <a:r>
              <a:rPr lang="en-NZ" dirty="0" err="1"/>
              <a:t>font-family:courier</a:t>
            </a:r>
            <a:r>
              <a:rPr lang="en-NZ" dirty="0"/>
              <a:t>;"&gt;This is a paragraph.&lt;/p&gt;</a:t>
            </a:r>
          </a:p>
          <a:p>
            <a:pPr marL="0" indent="0">
              <a:buNone/>
            </a:pPr>
            <a:endParaRPr lang="en-NZ" dirty="0"/>
          </a:p>
          <a:p>
            <a:pPr marL="0" indent="0">
              <a:buNone/>
            </a:pPr>
            <a:r>
              <a:rPr lang="en-NZ" dirty="0"/>
              <a:t>&lt;/body&gt;</a:t>
            </a:r>
          </a:p>
          <a:p>
            <a:pPr marL="0" indent="0">
              <a:buNone/>
            </a:pPr>
            <a:r>
              <a:rPr lang="en-NZ" dirty="0"/>
              <a:t>&lt;/html&gt;</a:t>
            </a:r>
            <a:endParaRPr lang="en-US" dirty="0"/>
          </a:p>
        </p:txBody>
      </p:sp>
    </p:spTree>
    <p:extLst>
      <p:ext uri="{BB962C8B-B14F-4D97-AF65-F5344CB8AC3E}">
        <p14:creationId xmlns:p14="http://schemas.microsoft.com/office/powerpoint/2010/main" val="21247470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HTML Text Size</a:t>
            </a:r>
          </a:p>
        </p:txBody>
      </p:sp>
      <p:sp>
        <p:nvSpPr>
          <p:cNvPr id="3" name="Content Placeholder 2"/>
          <p:cNvSpPr>
            <a:spLocks noGrp="1"/>
          </p:cNvSpPr>
          <p:nvPr>
            <p:ph idx="1"/>
          </p:nvPr>
        </p:nvSpPr>
        <p:spPr/>
        <p:txBody>
          <a:bodyPr/>
          <a:lstStyle/>
          <a:p>
            <a:pPr marL="0" indent="0">
              <a:buNone/>
            </a:pPr>
            <a:r>
              <a:rPr lang="en-NZ" dirty="0"/>
              <a:t>&lt;!DOCTYPE html&gt;</a:t>
            </a:r>
          </a:p>
          <a:p>
            <a:pPr marL="0" indent="0">
              <a:buNone/>
            </a:pPr>
            <a:r>
              <a:rPr lang="en-NZ" dirty="0"/>
              <a:t>&lt;html&gt;</a:t>
            </a:r>
          </a:p>
          <a:p>
            <a:pPr marL="0" indent="0">
              <a:buNone/>
            </a:pPr>
            <a:r>
              <a:rPr lang="en-NZ" dirty="0"/>
              <a:t>&lt;body&gt;</a:t>
            </a:r>
          </a:p>
          <a:p>
            <a:pPr marL="0" indent="0">
              <a:buNone/>
            </a:pPr>
            <a:endParaRPr lang="en-NZ" dirty="0"/>
          </a:p>
          <a:p>
            <a:pPr marL="0" indent="0">
              <a:buNone/>
            </a:pPr>
            <a:r>
              <a:rPr lang="en-NZ" dirty="0"/>
              <a:t>&lt;h1 style="font-size:300%;"&gt;This is a heading&lt;/h1&gt;</a:t>
            </a:r>
          </a:p>
          <a:p>
            <a:pPr marL="0" indent="0">
              <a:buNone/>
            </a:pPr>
            <a:r>
              <a:rPr lang="en-NZ" dirty="0"/>
              <a:t>&lt;p style="font-size:160%;"&gt;This is a paragraph.&lt;/p&gt;</a:t>
            </a:r>
          </a:p>
          <a:p>
            <a:pPr marL="0" indent="0">
              <a:buNone/>
            </a:pPr>
            <a:endParaRPr lang="en-NZ" dirty="0"/>
          </a:p>
          <a:p>
            <a:pPr marL="0" indent="0">
              <a:buNone/>
            </a:pPr>
            <a:r>
              <a:rPr lang="en-NZ" dirty="0"/>
              <a:t>&lt;/body&gt;</a:t>
            </a:r>
          </a:p>
          <a:p>
            <a:pPr marL="0" indent="0">
              <a:buNone/>
            </a:pPr>
            <a:r>
              <a:rPr lang="en-NZ" dirty="0"/>
              <a:t>&lt;/html&gt;</a:t>
            </a:r>
          </a:p>
        </p:txBody>
      </p:sp>
    </p:spTree>
    <p:extLst>
      <p:ext uri="{BB962C8B-B14F-4D97-AF65-F5344CB8AC3E}">
        <p14:creationId xmlns:p14="http://schemas.microsoft.com/office/powerpoint/2010/main" val="15102061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HTML Text Alignment</a:t>
            </a:r>
          </a:p>
        </p:txBody>
      </p:sp>
      <p:sp>
        <p:nvSpPr>
          <p:cNvPr id="3" name="Content Placeholder 2"/>
          <p:cNvSpPr>
            <a:spLocks noGrp="1"/>
          </p:cNvSpPr>
          <p:nvPr>
            <p:ph idx="1"/>
          </p:nvPr>
        </p:nvSpPr>
        <p:spPr/>
        <p:txBody>
          <a:bodyPr>
            <a:normAutofit lnSpcReduction="1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&lt;h1 style="</a:t>
            </a:r>
            <a:r>
              <a:rPr lang="en-US" dirty="0" err="1"/>
              <a:t>text-align:center</a:t>
            </a:r>
            <a:r>
              <a:rPr lang="en-US" dirty="0"/>
              <a:t>;"&gt;Centered Heading&lt;/h1&gt;</a:t>
            </a:r>
          </a:p>
          <a:p>
            <a:pPr marL="0" indent="0">
              <a:buNone/>
            </a:pPr>
            <a:r>
              <a:rPr lang="en-US" dirty="0"/>
              <a:t>&lt;p style="</a:t>
            </a:r>
            <a:r>
              <a:rPr lang="en-US" dirty="0" err="1"/>
              <a:t>text-align:left</a:t>
            </a:r>
            <a:r>
              <a:rPr lang="en-US" dirty="0"/>
              <a:t>;"&gt;Centered paragraph.&lt;/p&gt;</a:t>
            </a:r>
          </a:p>
          <a:p>
            <a:pPr marL="0" indent="0">
              <a:buNone/>
            </a:pPr>
            <a:r>
              <a:rPr lang="en-US" dirty="0"/>
              <a:t>&lt;p style="</a:t>
            </a:r>
            <a:r>
              <a:rPr lang="en-US" dirty="0" err="1"/>
              <a:t>text-align:right</a:t>
            </a:r>
            <a:r>
              <a:rPr lang="en-US" dirty="0"/>
              <a:t>;"&gt;Centered paragraph.&lt;/p&gt;</a:t>
            </a:r>
          </a:p>
          <a:p>
            <a:pPr marL="0" indent="0">
              <a:buNone/>
            </a:pP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827497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HTML Text Formatting</a:t>
            </a:r>
          </a:p>
        </p:txBody>
      </p:sp>
      <p:sp>
        <p:nvSpPr>
          <p:cNvPr id="3" name="Content Placeholder 2"/>
          <p:cNvSpPr>
            <a:spLocks noGrp="1"/>
          </p:cNvSpPr>
          <p:nvPr>
            <p:ph idx="1"/>
          </p:nvPr>
        </p:nvSpPr>
        <p:spPr/>
        <p:txBody>
          <a:bodyPr/>
          <a:lstStyle/>
          <a:p>
            <a:r>
              <a:rPr lang="en-NZ" b="1" dirty="0">
                <a:solidFill>
                  <a:srgbClr val="000000"/>
                </a:solidFill>
                <a:latin typeface="Verdana" panose="020B0604030504040204" pitchFamily="34" charset="0"/>
              </a:rPr>
              <a:t>This text is bold</a:t>
            </a:r>
            <a:endParaRPr lang="en-NZ" dirty="0">
              <a:solidFill>
                <a:srgbClr val="000000"/>
              </a:solidFill>
              <a:latin typeface="Verdana" panose="020B0604030504040204" pitchFamily="34" charset="0"/>
            </a:endParaRPr>
          </a:p>
          <a:p>
            <a:r>
              <a:rPr lang="en-NZ" i="1" dirty="0">
                <a:solidFill>
                  <a:srgbClr val="000000"/>
                </a:solidFill>
                <a:latin typeface="Verdana" panose="020B0604030504040204" pitchFamily="34" charset="0"/>
              </a:rPr>
              <a:t>This text is italic</a:t>
            </a:r>
            <a:endParaRPr lang="en-NZ" dirty="0">
              <a:solidFill>
                <a:srgbClr val="000000"/>
              </a:solidFill>
              <a:latin typeface="Verdana" panose="020B0604030504040204" pitchFamily="34" charset="0"/>
            </a:endParaRPr>
          </a:p>
          <a:p>
            <a:r>
              <a:rPr lang="en-NZ" dirty="0">
                <a:solidFill>
                  <a:srgbClr val="000000"/>
                </a:solidFill>
                <a:latin typeface="Verdana" panose="020B0604030504040204" pitchFamily="34" charset="0"/>
              </a:rPr>
              <a:t>This is</a:t>
            </a:r>
            <a:r>
              <a:rPr lang="en-NZ" baseline="-25000" dirty="0">
                <a:solidFill>
                  <a:srgbClr val="000000"/>
                </a:solidFill>
                <a:latin typeface="Verdana" panose="020B0604030504040204" pitchFamily="34" charset="0"/>
              </a:rPr>
              <a:t> subscript</a:t>
            </a:r>
            <a:r>
              <a:rPr lang="en-NZ" dirty="0">
                <a:solidFill>
                  <a:srgbClr val="000000"/>
                </a:solidFill>
                <a:latin typeface="Verdana" panose="020B0604030504040204" pitchFamily="34" charset="0"/>
              </a:rPr>
              <a:t> and </a:t>
            </a:r>
            <a:r>
              <a:rPr lang="en-NZ" baseline="30000" dirty="0">
                <a:solidFill>
                  <a:srgbClr val="000000"/>
                </a:solidFill>
                <a:latin typeface="Verdana" panose="020B0604030504040204" pitchFamily="34" charset="0"/>
              </a:rPr>
              <a:t>superscript</a:t>
            </a:r>
            <a:endParaRPr lang="en-NZ"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90178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b="1" dirty="0" smtClean="0"/>
              <a:t>HTML Tags</a:t>
            </a:r>
            <a:endParaRPr lang="en-NZ" dirty="0"/>
          </a:p>
        </p:txBody>
      </p:sp>
      <p:sp>
        <p:nvSpPr>
          <p:cNvPr id="3" name="Content Placeholder 2"/>
          <p:cNvSpPr>
            <a:spLocks noGrp="1"/>
          </p:cNvSpPr>
          <p:nvPr>
            <p:ph idx="1"/>
          </p:nvPr>
        </p:nvSpPr>
        <p:spPr/>
        <p:txBody>
          <a:bodyPr>
            <a:normAutofit lnSpcReduction="10000"/>
          </a:bodyPr>
          <a:lstStyle/>
          <a:p>
            <a:r>
              <a:rPr lang="en-NZ" dirty="0" smtClean="0"/>
              <a:t>HTML tags are element names surrounded by angle brackets:</a:t>
            </a:r>
          </a:p>
          <a:p>
            <a:r>
              <a:rPr lang="en-NZ" dirty="0" smtClean="0"/>
              <a:t>&lt;</a:t>
            </a:r>
            <a:r>
              <a:rPr lang="en-NZ" dirty="0" err="1" smtClean="0"/>
              <a:t>tagname</a:t>
            </a:r>
            <a:r>
              <a:rPr lang="en-NZ" dirty="0" smtClean="0"/>
              <a:t>&gt;content goes here...&lt;/</a:t>
            </a:r>
            <a:r>
              <a:rPr lang="en-NZ" dirty="0" err="1" smtClean="0"/>
              <a:t>tagname</a:t>
            </a:r>
            <a:r>
              <a:rPr lang="en-NZ" dirty="0" smtClean="0"/>
              <a:t>&gt;</a:t>
            </a:r>
          </a:p>
          <a:p>
            <a:r>
              <a:rPr lang="en-NZ" dirty="0" smtClean="0"/>
              <a:t>HTML tags normally come </a:t>
            </a:r>
            <a:r>
              <a:rPr lang="en-NZ" b="1" dirty="0" smtClean="0"/>
              <a:t>in pairs</a:t>
            </a:r>
            <a:r>
              <a:rPr lang="en-NZ" dirty="0" smtClean="0"/>
              <a:t> like &lt;p&gt; and &lt;/p&gt;</a:t>
            </a:r>
          </a:p>
          <a:p>
            <a:r>
              <a:rPr lang="en-NZ" dirty="0" smtClean="0"/>
              <a:t>The first tag in a pair is the </a:t>
            </a:r>
            <a:r>
              <a:rPr lang="en-NZ" b="1" dirty="0" smtClean="0"/>
              <a:t>start tag,</a:t>
            </a:r>
            <a:r>
              <a:rPr lang="en-NZ" dirty="0" smtClean="0"/>
              <a:t> the second tag is the </a:t>
            </a:r>
            <a:r>
              <a:rPr lang="en-NZ" b="1" dirty="0" smtClean="0"/>
              <a:t>end tag</a:t>
            </a:r>
            <a:endParaRPr lang="en-NZ" dirty="0" smtClean="0"/>
          </a:p>
          <a:p>
            <a:r>
              <a:rPr lang="en-NZ" dirty="0" smtClean="0"/>
              <a:t>The end tag is written like the start tag, but with a </a:t>
            </a:r>
            <a:r>
              <a:rPr lang="en-NZ" b="1" dirty="0" smtClean="0"/>
              <a:t>forward slash</a:t>
            </a:r>
            <a:r>
              <a:rPr lang="en-NZ" dirty="0" smtClean="0"/>
              <a:t> inserted before the tag name </a:t>
            </a:r>
          </a:p>
          <a:p>
            <a:r>
              <a:rPr lang="en-NZ" dirty="0" smtClean="0"/>
              <a:t> The start tag is also called the </a:t>
            </a:r>
            <a:r>
              <a:rPr lang="en-NZ" b="1" dirty="0" smtClean="0"/>
              <a:t>opening tag</a:t>
            </a:r>
            <a:r>
              <a:rPr lang="en-NZ" dirty="0" smtClean="0"/>
              <a:t>, and the end tag the </a:t>
            </a:r>
            <a:r>
              <a:rPr lang="en-NZ" b="1" dirty="0" smtClean="0"/>
              <a:t>closing tag</a:t>
            </a:r>
            <a:r>
              <a:rPr lang="en-NZ" dirty="0" smtClean="0"/>
              <a:t>.</a:t>
            </a:r>
          </a:p>
          <a:p>
            <a:endParaRPr lang="en-NZ"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NZ" dirty="0"/>
              <a:t>&lt;!DOCTYPE html&gt;</a:t>
            </a:r>
          </a:p>
          <a:p>
            <a:pPr marL="0" indent="0">
              <a:buNone/>
            </a:pPr>
            <a:r>
              <a:rPr lang="en-NZ" dirty="0"/>
              <a:t>&lt;html&gt;</a:t>
            </a:r>
          </a:p>
          <a:p>
            <a:pPr marL="0" indent="0">
              <a:buNone/>
            </a:pPr>
            <a:r>
              <a:rPr lang="en-NZ" dirty="0"/>
              <a:t>&lt;body&gt;</a:t>
            </a:r>
          </a:p>
          <a:p>
            <a:pPr marL="0" indent="0">
              <a:buNone/>
            </a:pPr>
            <a:endParaRPr lang="en-NZ" dirty="0"/>
          </a:p>
          <a:p>
            <a:pPr marL="0" indent="0">
              <a:buNone/>
            </a:pPr>
            <a:r>
              <a:rPr lang="en-NZ" dirty="0"/>
              <a:t>&lt;p&gt;&lt;b&gt;This text is bold&lt;/b&gt;&lt;/p&gt;</a:t>
            </a:r>
          </a:p>
          <a:p>
            <a:pPr marL="0" indent="0">
              <a:buNone/>
            </a:pPr>
            <a:r>
              <a:rPr lang="en-NZ" dirty="0"/>
              <a:t>&lt;p&gt;&lt;</a:t>
            </a:r>
            <a:r>
              <a:rPr lang="en-NZ" dirty="0" err="1"/>
              <a:t>i</a:t>
            </a:r>
            <a:r>
              <a:rPr lang="en-NZ" dirty="0"/>
              <a:t>&gt;This text is italic&lt;/</a:t>
            </a:r>
            <a:r>
              <a:rPr lang="en-NZ" dirty="0" err="1"/>
              <a:t>i</a:t>
            </a:r>
            <a:r>
              <a:rPr lang="en-NZ" dirty="0"/>
              <a:t>&gt;&lt;/p&gt;</a:t>
            </a:r>
          </a:p>
          <a:p>
            <a:pPr marL="0" indent="0">
              <a:buNone/>
            </a:pPr>
            <a:r>
              <a:rPr lang="en-NZ" dirty="0"/>
              <a:t>&lt;p&gt;This is&lt;sub&gt; subscript&lt;/sub&gt; and &lt;sup&gt;superscript&lt;/sup&gt;&lt;/p&gt;</a:t>
            </a:r>
          </a:p>
          <a:p>
            <a:pPr marL="0" indent="0">
              <a:buNone/>
            </a:pPr>
            <a:endParaRPr lang="en-NZ" dirty="0"/>
          </a:p>
          <a:p>
            <a:pPr marL="0" indent="0">
              <a:buNone/>
            </a:pPr>
            <a:r>
              <a:rPr lang="en-NZ" dirty="0"/>
              <a:t>&lt;/body&gt;</a:t>
            </a:r>
          </a:p>
          <a:p>
            <a:pPr marL="0" indent="0">
              <a:buNone/>
            </a:pPr>
            <a:r>
              <a:rPr lang="en-NZ" dirty="0"/>
              <a:t>&lt;/html&gt;</a:t>
            </a:r>
          </a:p>
          <a:p>
            <a:endParaRPr lang="en-US" dirty="0"/>
          </a:p>
        </p:txBody>
      </p:sp>
    </p:spTree>
    <p:extLst>
      <p:ext uri="{BB962C8B-B14F-4D97-AF65-F5344CB8AC3E}">
        <p14:creationId xmlns:p14="http://schemas.microsoft.com/office/powerpoint/2010/main" val="27671244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HTML Formatting Elements</a:t>
            </a:r>
          </a:p>
        </p:txBody>
      </p:sp>
      <p:sp>
        <p:nvSpPr>
          <p:cNvPr id="3" name="Content Placeholder 2"/>
          <p:cNvSpPr>
            <a:spLocks noGrp="1"/>
          </p:cNvSpPr>
          <p:nvPr>
            <p:ph idx="1"/>
          </p:nvPr>
        </p:nvSpPr>
        <p:spPr/>
        <p:txBody>
          <a:bodyPr>
            <a:normAutofit lnSpcReduction="10000"/>
          </a:bodyPr>
          <a:lstStyle/>
          <a:p>
            <a:r>
              <a:rPr lang="en-US" dirty="0"/>
              <a:t>&lt;b&gt; - Bold text</a:t>
            </a:r>
          </a:p>
          <a:p>
            <a:r>
              <a:rPr lang="en-US" dirty="0"/>
              <a:t>&lt;strong&gt; - Important text</a:t>
            </a:r>
          </a:p>
          <a:p>
            <a:r>
              <a:rPr lang="en-US" dirty="0"/>
              <a:t>&lt;</a:t>
            </a:r>
            <a:r>
              <a:rPr lang="en-US" dirty="0" err="1"/>
              <a:t>i</a:t>
            </a:r>
            <a:r>
              <a:rPr lang="en-US" dirty="0"/>
              <a:t>&gt; - Italic text</a:t>
            </a:r>
          </a:p>
          <a:p>
            <a:r>
              <a:rPr lang="en-US" dirty="0"/>
              <a:t>&lt;</a:t>
            </a:r>
            <a:r>
              <a:rPr lang="en-US" dirty="0" err="1"/>
              <a:t>em</a:t>
            </a:r>
            <a:r>
              <a:rPr lang="en-US" dirty="0"/>
              <a:t>&gt; - Emphasized text</a:t>
            </a:r>
          </a:p>
          <a:p>
            <a:r>
              <a:rPr lang="en-US" dirty="0"/>
              <a:t>&lt;mark&gt; - Marked text</a:t>
            </a:r>
          </a:p>
          <a:p>
            <a:r>
              <a:rPr lang="en-US" dirty="0"/>
              <a:t>&lt;small&gt; - Small text</a:t>
            </a:r>
          </a:p>
          <a:p>
            <a:r>
              <a:rPr lang="en-US" dirty="0"/>
              <a:t>&lt;del&gt; - Deleted text</a:t>
            </a:r>
          </a:p>
          <a:p>
            <a:r>
              <a:rPr lang="en-US" dirty="0"/>
              <a:t>&lt;ins&gt; - Inserted text</a:t>
            </a:r>
          </a:p>
          <a:p>
            <a:r>
              <a:rPr lang="en-US" dirty="0"/>
              <a:t>&lt;sub&gt; - Subscript text</a:t>
            </a:r>
          </a:p>
          <a:p>
            <a:r>
              <a:rPr lang="en-US" dirty="0"/>
              <a:t>&lt;sup&gt; - Superscript text</a:t>
            </a:r>
          </a:p>
        </p:txBody>
      </p:sp>
    </p:spTree>
    <p:extLst>
      <p:ext uri="{BB962C8B-B14F-4D97-AF65-F5344CB8AC3E}">
        <p14:creationId xmlns:p14="http://schemas.microsoft.com/office/powerpoint/2010/main" val="12747227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Practice Formatting elements</a:t>
            </a:r>
            <a:endParaRPr lang="en-US" dirty="0"/>
          </a:p>
        </p:txBody>
      </p:sp>
    </p:spTree>
    <p:extLst>
      <p:ext uri="{BB962C8B-B14F-4D97-AF65-F5344CB8AC3E}">
        <p14:creationId xmlns:p14="http://schemas.microsoft.com/office/powerpoint/2010/main" val="1797871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28900" y="2624931"/>
            <a:ext cx="3886200" cy="3009900"/>
          </a:xfrm>
          <a:prstGeom prst="rect">
            <a:avLst/>
          </a:prstGeom>
        </p:spPr>
      </p:pic>
    </p:spTree>
    <p:extLst>
      <p:ext uri="{BB962C8B-B14F-4D97-AF65-F5344CB8AC3E}">
        <p14:creationId xmlns:p14="http://schemas.microsoft.com/office/powerpoint/2010/main" val="10742309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HTML Styles - CSS</a:t>
            </a:r>
          </a:p>
        </p:txBody>
      </p:sp>
      <p:sp>
        <p:nvSpPr>
          <p:cNvPr id="3" name="Content Placeholder 2"/>
          <p:cNvSpPr>
            <a:spLocks noGrp="1"/>
          </p:cNvSpPr>
          <p:nvPr>
            <p:ph idx="1"/>
          </p:nvPr>
        </p:nvSpPr>
        <p:spPr/>
        <p:txBody>
          <a:bodyPr>
            <a:normAutofit fontScale="70000" lnSpcReduction="20000"/>
          </a:bodyPr>
          <a:lstStyle/>
          <a:p>
            <a:r>
              <a:rPr lang="en-NZ" dirty="0"/>
              <a:t>CSS stands for Cascading Style Sheets.</a:t>
            </a:r>
          </a:p>
          <a:p>
            <a:endParaRPr lang="en-NZ" dirty="0"/>
          </a:p>
          <a:p>
            <a:r>
              <a:rPr lang="en-NZ" dirty="0"/>
              <a:t>CSS describes how HTML elements are to be displayed on screen, paper, or in other media.</a:t>
            </a:r>
          </a:p>
          <a:p>
            <a:endParaRPr lang="en-NZ" dirty="0"/>
          </a:p>
          <a:p>
            <a:r>
              <a:rPr lang="en-NZ" dirty="0"/>
              <a:t>CSS saves a lot of work. It can control the layout of multiple web pages all at once.</a:t>
            </a:r>
          </a:p>
          <a:p>
            <a:endParaRPr lang="en-NZ" dirty="0"/>
          </a:p>
          <a:p>
            <a:r>
              <a:rPr lang="en-NZ" dirty="0"/>
              <a:t>CSS can be added to HTML elements in 3 ways:</a:t>
            </a:r>
          </a:p>
          <a:p>
            <a:endParaRPr lang="en-NZ" dirty="0"/>
          </a:p>
          <a:p>
            <a:r>
              <a:rPr lang="en-NZ" dirty="0"/>
              <a:t>Inline - by using the style attribute in HTML elements</a:t>
            </a:r>
          </a:p>
          <a:p>
            <a:r>
              <a:rPr lang="en-NZ" dirty="0"/>
              <a:t>Internal - by using a &lt;style&gt; element in the &lt;head&gt; section</a:t>
            </a:r>
          </a:p>
          <a:p>
            <a:r>
              <a:rPr lang="en-NZ" dirty="0"/>
              <a:t>External - by using an external CSS file</a:t>
            </a:r>
          </a:p>
          <a:p>
            <a:r>
              <a:rPr lang="en-NZ" dirty="0"/>
              <a:t>The most common way to add CSS, is to keep the styles in separate CSS files. However, here we will use inline and internal styling, because this is easier to demonstrate, and easier for you to try it yourself.</a:t>
            </a:r>
            <a:endParaRPr lang="en-US" dirty="0"/>
          </a:p>
        </p:txBody>
      </p:sp>
    </p:spTree>
    <p:extLst>
      <p:ext uri="{BB962C8B-B14F-4D97-AF65-F5344CB8AC3E}">
        <p14:creationId xmlns:p14="http://schemas.microsoft.com/office/powerpoint/2010/main" val="8257992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NZ" dirty="0"/>
              <a:t>Inline CSS</a:t>
            </a:r>
          </a:p>
          <a:p>
            <a:r>
              <a:rPr lang="en-NZ" dirty="0"/>
              <a:t>An inline CSS is used to apply a unique style to a single HTML element</a:t>
            </a:r>
            <a:r>
              <a:rPr lang="en-NZ" dirty="0" smtClean="0"/>
              <a:t>.</a:t>
            </a:r>
            <a:endParaRPr lang="en-NZ" dirty="0"/>
          </a:p>
          <a:p>
            <a:r>
              <a:rPr lang="en-NZ" dirty="0"/>
              <a:t>An inline CSS uses the style attribute of an HTML element</a:t>
            </a:r>
            <a:r>
              <a:rPr lang="en-NZ" dirty="0" smtClean="0"/>
              <a:t>.</a:t>
            </a:r>
            <a:endParaRPr lang="en-NZ" dirty="0"/>
          </a:p>
          <a:p>
            <a:r>
              <a:rPr lang="en-NZ" dirty="0"/>
              <a:t>This example sets the text </a:t>
            </a:r>
            <a:r>
              <a:rPr lang="en-NZ" dirty="0" err="1"/>
              <a:t>color</a:t>
            </a:r>
            <a:r>
              <a:rPr lang="en-NZ" dirty="0"/>
              <a:t> of the &lt;h1&gt; element to blue</a:t>
            </a:r>
            <a:r>
              <a:rPr lang="en-NZ" dirty="0" smtClean="0"/>
              <a:t>:</a:t>
            </a:r>
          </a:p>
          <a:p>
            <a:r>
              <a:rPr lang="en-NZ" dirty="0"/>
              <a:t>&lt;h1 style="</a:t>
            </a:r>
            <a:r>
              <a:rPr lang="en-NZ" dirty="0" err="1"/>
              <a:t>color:blue</a:t>
            </a:r>
            <a:r>
              <a:rPr lang="en-NZ" dirty="0"/>
              <a:t>;"&gt;This is a Blue Heading&lt;/h1&gt;</a:t>
            </a:r>
            <a:endParaRPr lang="en-US" dirty="0"/>
          </a:p>
        </p:txBody>
      </p:sp>
    </p:spTree>
    <p:extLst>
      <p:ext uri="{BB962C8B-B14F-4D97-AF65-F5344CB8AC3E}">
        <p14:creationId xmlns:p14="http://schemas.microsoft.com/office/powerpoint/2010/main" val="39161491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NZ" dirty="0"/>
              <a:t>Internal CSS</a:t>
            </a:r>
          </a:p>
          <a:p>
            <a:r>
              <a:rPr lang="en-NZ" dirty="0"/>
              <a:t>An internal CSS is used to define a style for a single HTML page.</a:t>
            </a:r>
          </a:p>
          <a:p>
            <a:endParaRPr lang="en-NZ" dirty="0"/>
          </a:p>
          <a:p>
            <a:r>
              <a:rPr lang="en-NZ" dirty="0"/>
              <a:t>An internal CSS is defined in the &lt;head&gt; section of an HTML page, within a &lt;style&gt; element:</a:t>
            </a:r>
            <a:endParaRPr lang="en-US" dirty="0"/>
          </a:p>
        </p:txBody>
      </p:sp>
    </p:spTree>
    <p:extLst>
      <p:ext uri="{BB962C8B-B14F-4D97-AF65-F5344CB8AC3E}">
        <p14:creationId xmlns:p14="http://schemas.microsoft.com/office/powerpoint/2010/main" val="28720087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body {background-color: </a:t>
            </a:r>
            <a:r>
              <a:rPr lang="en-US" dirty="0" err="1"/>
              <a:t>powderblue</a:t>
            </a:r>
            <a:r>
              <a:rPr lang="en-US" dirty="0"/>
              <a:t>;}</a:t>
            </a:r>
          </a:p>
          <a:p>
            <a:pPr marL="0" indent="0">
              <a:buNone/>
            </a:pPr>
            <a:r>
              <a:rPr lang="en-US" dirty="0"/>
              <a:t>h1   {color: blue;}</a:t>
            </a:r>
          </a:p>
          <a:p>
            <a:pPr marL="0" indent="0">
              <a:buNone/>
            </a:pPr>
            <a:r>
              <a:rPr lang="en-US" dirty="0"/>
              <a:t>p    {color: red;}</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&lt;h1&gt;This is a heading&lt;/h1&gt;</a:t>
            </a:r>
          </a:p>
          <a:p>
            <a:pPr marL="0" indent="0">
              <a:buNone/>
            </a:pPr>
            <a:r>
              <a:rPr lang="en-US" dirty="0"/>
              <a:t>&lt;p&gt;This is a paragraph.&lt;/p&gt;</a:t>
            </a:r>
          </a:p>
          <a:p>
            <a:pPr marL="0" indent="0">
              <a:buNone/>
            </a:pP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21109145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NZ" dirty="0"/>
              <a:t>An external style sheet is used to define the style for many HTML pages.</a:t>
            </a:r>
          </a:p>
          <a:p>
            <a:pPr marL="0" indent="0">
              <a:buNone/>
            </a:pPr>
            <a:endParaRPr lang="en-NZ" dirty="0"/>
          </a:p>
          <a:p>
            <a:r>
              <a:rPr lang="en-NZ" dirty="0"/>
              <a:t>With an external style sheet, you can change the look of an entire web site, by changing one file!</a:t>
            </a:r>
          </a:p>
          <a:p>
            <a:endParaRPr lang="en-NZ" dirty="0"/>
          </a:p>
          <a:p>
            <a:r>
              <a:rPr lang="en-NZ" dirty="0"/>
              <a:t>To use an external style sheet, add a link to it in the &lt;head&gt; section of the HTML page:</a:t>
            </a:r>
            <a:endParaRPr lang="en-US" dirty="0"/>
          </a:p>
        </p:txBody>
      </p:sp>
    </p:spTree>
    <p:extLst>
      <p:ext uri="{BB962C8B-B14F-4D97-AF65-F5344CB8AC3E}">
        <p14:creationId xmlns:p14="http://schemas.microsoft.com/office/powerpoint/2010/main" val="11979136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NZ" dirty="0"/>
              <a:t>&lt;!DOCTYPE html&gt;</a:t>
            </a:r>
          </a:p>
          <a:p>
            <a:pPr marL="0" indent="0">
              <a:buNone/>
            </a:pPr>
            <a:r>
              <a:rPr lang="en-NZ" dirty="0"/>
              <a:t>&lt;html&gt;</a:t>
            </a:r>
          </a:p>
          <a:p>
            <a:pPr marL="0" indent="0">
              <a:buNone/>
            </a:pPr>
            <a:r>
              <a:rPr lang="en-NZ" dirty="0"/>
              <a:t>&lt;head&gt;</a:t>
            </a:r>
          </a:p>
          <a:p>
            <a:pPr marL="0" indent="0">
              <a:buNone/>
            </a:pPr>
            <a:r>
              <a:rPr lang="en-NZ" dirty="0"/>
              <a:t>  &lt;link </a:t>
            </a:r>
            <a:r>
              <a:rPr lang="en-NZ" dirty="0" err="1"/>
              <a:t>rel</a:t>
            </a:r>
            <a:r>
              <a:rPr lang="en-NZ" dirty="0"/>
              <a:t>="stylesheet" </a:t>
            </a:r>
            <a:r>
              <a:rPr lang="en-NZ" dirty="0" err="1"/>
              <a:t>href</a:t>
            </a:r>
            <a:r>
              <a:rPr lang="en-NZ" dirty="0"/>
              <a:t>="styles.css"&gt;</a:t>
            </a:r>
          </a:p>
          <a:p>
            <a:pPr marL="0" indent="0">
              <a:buNone/>
            </a:pPr>
            <a:r>
              <a:rPr lang="en-NZ" dirty="0"/>
              <a:t>&lt;/head&gt;</a:t>
            </a:r>
          </a:p>
          <a:p>
            <a:pPr marL="0" indent="0">
              <a:buNone/>
            </a:pPr>
            <a:r>
              <a:rPr lang="en-NZ" dirty="0"/>
              <a:t>&lt;body&gt;</a:t>
            </a:r>
          </a:p>
          <a:p>
            <a:pPr marL="0" indent="0">
              <a:buNone/>
            </a:pPr>
            <a:endParaRPr lang="en-NZ" dirty="0"/>
          </a:p>
          <a:p>
            <a:pPr marL="0" indent="0">
              <a:buNone/>
            </a:pPr>
            <a:r>
              <a:rPr lang="en-NZ" dirty="0"/>
              <a:t>&lt;h1&gt;This is a heading&lt;/h1&gt;</a:t>
            </a:r>
          </a:p>
          <a:p>
            <a:pPr marL="0" indent="0">
              <a:buNone/>
            </a:pPr>
            <a:r>
              <a:rPr lang="en-NZ" dirty="0"/>
              <a:t>&lt;p&gt;This is a paragraph.&lt;/p&gt;</a:t>
            </a:r>
          </a:p>
          <a:p>
            <a:pPr marL="0" indent="0">
              <a:buNone/>
            </a:pPr>
            <a:endParaRPr lang="en-NZ" dirty="0"/>
          </a:p>
          <a:p>
            <a:pPr marL="0" indent="0">
              <a:buNone/>
            </a:pPr>
            <a:r>
              <a:rPr lang="en-NZ" dirty="0"/>
              <a:t>&lt;/body&gt;</a:t>
            </a:r>
          </a:p>
          <a:p>
            <a:pPr marL="0" indent="0">
              <a:buNone/>
            </a:pPr>
            <a:r>
              <a:rPr lang="en-NZ" dirty="0"/>
              <a:t>&lt;/html&gt;</a:t>
            </a:r>
          </a:p>
          <a:p>
            <a:endParaRPr lang="en-US" dirty="0"/>
          </a:p>
        </p:txBody>
      </p:sp>
    </p:spTree>
    <p:extLst>
      <p:ext uri="{BB962C8B-B14F-4D97-AF65-F5344CB8AC3E}">
        <p14:creationId xmlns:p14="http://schemas.microsoft.com/office/powerpoint/2010/main" val="1078948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normAutofit/>
          </a:bodyPr>
          <a:lstStyle/>
          <a:p>
            <a:pPr algn="ctr"/>
            <a:r>
              <a:rPr lang="en-NZ" b="1" dirty="0" smtClean="0"/>
              <a:t>Web Browsers</a:t>
            </a:r>
            <a:endParaRPr lang="en-NZ" dirty="0"/>
          </a:p>
        </p:txBody>
      </p:sp>
      <p:sp>
        <p:nvSpPr>
          <p:cNvPr id="3" name="Content Placeholder 2"/>
          <p:cNvSpPr>
            <a:spLocks noGrp="1"/>
          </p:cNvSpPr>
          <p:nvPr>
            <p:ph idx="1"/>
          </p:nvPr>
        </p:nvSpPr>
        <p:spPr>
          <a:xfrm>
            <a:off x="457200" y="1714488"/>
            <a:ext cx="8229600" cy="1357322"/>
          </a:xfrm>
        </p:spPr>
        <p:txBody>
          <a:bodyPr>
            <a:normAutofit fontScale="85000" lnSpcReduction="20000"/>
          </a:bodyPr>
          <a:lstStyle/>
          <a:p>
            <a:r>
              <a:rPr lang="en-NZ" dirty="0" smtClean="0"/>
              <a:t>The purpose of a web browser (Chrome, IE, Firefox, Safari) is to read HTML documents and display them.</a:t>
            </a:r>
          </a:p>
          <a:p>
            <a:r>
              <a:rPr lang="en-NZ" dirty="0" smtClean="0"/>
              <a:t>The browser does not display the HTML tags, but uses them to determine how to display the document:</a:t>
            </a:r>
          </a:p>
          <a:p>
            <a:endParaRPr lang="en-NZ" dirty="0"/>
          </a:p>
        </p:txBody>
      </p:sp>
      <p:pic>
        <p:nvPicPr>
          <p:cNvPr id="1026" name="Picture 2" descr="View in Browser"/>
          <p:cNvPicPr>
            <a:picLocks noChangeAspect="1" noChangeArrowheads="1"/>
          </p:cNvPicPr>
          <p:nvPr/>
        </p:nvPicPr>
        <p:blipFill>
          <a:blip r:embed="rId2"/>
          <a:srcRect/>
          <a:stretch>
            <a:fillRect/>
          </a:stretch>
        </p:blipFill>
        <p:spPr bwMode="auto">
          <a:xfrm>
            <a:off x="1214414" y="3214686"/>
            <a:ext cx="6048375" cy="3081335"/>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NZ" dirty="0"/>
              <a:t>body {</a:t>
            </a:r>
          </a:p>
          <a:p>
            <a:pPr marL="0" indent="0">
              <a:buNone/>
            </a:pPr>
            <a:r>
              <a:rPr lang="en-NZ" dirty="0"/>
              <a:t>  background-</a:t>
            </a:r>
            <a:r>
              <a:rPr lang="en-NZ" dirty="0" err="1"/>
              <a:t>color</a:t>
            </a:r>
            <a:r>
              <a:rPr lang="en-NZ" dirty="0"/>
              <a:t>: </a:t>
            </a:r>
            <a:r>
              <a:rPr lang="en-NZ" dirty="0" err="1"/>
              <a:t>powderblue</a:t>
            </a:r>
            <a:r>
              <a:rPr lang="en-NZ" dirty="0"/>
              <a:t>;</a:t>
            </a:r>
          </a:p>
          <a:p>
            <a:pPr marL="0" indent="0">
              <a:buNone/>
            </a:pPr>
            <a:r>
              <a:rPr lang="en-NZ" dirty="0"/>
              <a:t>}</a:t>
            </a:r>
          </a:p>
          <a:p>
            <a:pPr marL="0" indent="0">
              <a:buNone/>
            </a:pPr>
            <a:r>
              <a:rPr lang="en-NZ" dirty="0"/>
              <a:t>h1 {</a:t>
            </a:r>
          </a:p>
          <a:p>
            <a:pPr marL="0" indent="0">
              <a:buNone/>
            </a:pPr>
            <a:r>
              <a:rPr lang="en-NZ" dirty="0"/>
              <a:t>  </a:t>
            </a:r>
            <a:r>
              <a:rPr lang="en-NZ" dirty="0" err="1"/>
              <a:t>color</a:t>
            </a:r>
            <a:r>
              <a:rPr lang="en-NZ" dirty="0"/>
              <a:t>: blue;</a:t>
            </a:r>
          </a:p>
          <a:p>
            <a:pPr marL="0" indent="0">
              <a:buNone/>
            </a:pPr>
            <a:r>
              <a:rPr lang="en-NZ" dirty="0"/>
              <a:t>}</a:t>
            </a:r>
          </a:p>
          <a:p>
            <a:pPr marL="0" indent="0">
              <a:buNone/>
            </a:pPr>
            <a:r>
              <a:rPr lang="en-NZ" dirty="0"/>
              <a:t>p {</a:t>
            </a:r>
          </a:p>
          <a:p>
            <a:pPr marL="0" indent="0">
              <a:buNone/>
            </a:pPr>
            <a:r>
              <a:rPr lang="en-NZ" dirty="0"/>
              <a:t>  </a:t>
            </a:r>
            <a:r>
              <a:rPr lang="en-NZ" dirty="0" err="1"/>
              <a:t>color</a:t>
            </a:r>
            <a:r>
              <a:rPr lang="en-NZ" dirty="0"/>
              <a:t>: red;</a:t>
            </a:r>
          </a:p>
          <a:p>
            <a:pPr marL="0" indent="0">
              <a:buNone/>
            </a:pPr>
            <a:r>
              <a:rPr lang="en-NZ" dirty="0"/>
              <a:t>}</a:t>
            </a:r>
            <a:endParaRPr lang="en-US" dirty="0"/>
          </a:p>
        </p:txBody>
      </p:sp>
    </p:spTree>
    <p:extLst>
      <p:ext uri="{BB962C8B-B14F-4D97-AF65-F5344CB8AC3E}">
        <p14:creationId xmlns:p14="http://schemas.microsoft.com/office/powerpoint/2010/main" val="6229740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p {</a:t>
            </a:r>
          </a:p>
          <a:p>
            <a:pPr marL="0" indent="0">
              <a:buNone/>
            </a:pPr>
            <a:r>
              <a:rPr lang="en-US" dirty="0"/>
              <a:t>  border: 1px solid </a:t>
            </a:r>
            <a:r>
              <a:rPr lang="en-US" dirty="0" err="1"/>
              <a:t>powderblue</a:t>
            </a:r>
            <a:r>
              <a:rPr lang="en-US" dirty="0"/>
              <a:t>;</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&lt;h1&gt;This is a heading&lt;/h1&gt;</a:t>
            </a:r>
          </a:p>
          <a:p>
            <a:pPr marL="0" indent="0">
              <a:buNone/>
            </a:pPr>
            <a:endParaRPr lang="en-US" dirty="0"/>
          </a:p>
          <a:p>
            <a:pPr marL="0" indent="0">
              <a:buNone/>
            </a:pPr>
            <a:r>
              <a:rPr lang="en-US" dirty="0"/>
              <a:t>&lt;p&gt;This is a paragraph.&lt;/p&gt;</a:t>
            </a:r>
          </a:p>
          <a:p>
            <a:pPr marL="0" indent="0">
              <a:buNone/>
            </a:pPr>
            <a:r>
              <a:rPr lang="en-US" dirty="0"/>
              <a:t>&lt;p&gt;This is a paragraph.&lt;/p&gt;</a:t>
            </a:r>
          </a:p>
          <a:p>
            <a:pPr marL="0" indent="0">
              <a:buNone/>
            </a:pPr>
            <a:r>
              <a:rPr lang="en-US" dirty="0"/>
              <a:t>&lt;p&gt;This is a paragraph.&lt;/p&gt;</a:t>
            </a:r>
          </a:p>
          <a:p>
            <a:pPr marL="0" indent="0">
              <a:buNone/>
            </a:pP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42306738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CSS </a:t>
            </a:r>
            <a:r>
              <a:rPr lang="en-US" sz="3600" dirty="0" smtClean="0"/>
              <a:t>Padding=</a:t>
            </a:r>
            <a:r>
              <a:rPr lang="en-NZ" sz="3600" dirty="0" smtClean="0"/>
              <a:t>(space</a:t>
            </a:r>
            <a:r>
              <a:rPr lang="en-NZ" sz="3600" dirty="0"/>
              <a:t>) between the text and the border</a:t>
            </a:r>
            <a:endParaRPr lang="en-US" sz="36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p {</a:t>
            </a:r>
          </a:p>
          <a:p>
            <a:pPr marL="0" indent="0">
              <a:buNone/>
            </a:pPr>
            <a:r>
              <a:rPr lang="en-US" dirty="0"/>
              <a:t>  border: 1px solid </a:t>
            </a:r>
            <a:r>
              <a:rPr lang="en-US" dirty="0" err="1"/>
              <a:t>powderblue</a:t>
            </a:r>
            <a:r>
              <a:rPr lang="en-US" dirty="0"/>
              <a:t>;</a:t>
            </a:r>
          </a:p>
          <a:p>
            <a:pPr marL="0" indent="0">
              <a:buNone/>
            </a:pPr>
            <a:r>
              <a:rPr lang="en-US" dirty="0"/>
              <a:t>  padding: 30px;</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&lt;h1&gt;This is a heading&lt;/h1&gt;</a:t>
            </a:r>
          </a:p>
          <a:p>
            <a:pPr marL="0" indent="0">
              <a:buNone/>
            </a:pPr>
            <a:endParaRPr lang="en-US" dirty="0"/>
          </a:p>
          <a:p>
            <a:pPr marL="0" indent="0">
              <a:buNone/>
            </a:pPr>
            <a:r>
              <a:rPr lang="en-US" dirty="0"/>
              <a:t>&lt;p&gt;This is a paragraph.&lt;/p&gt;</a:t>
            </a:r>
          </a:p>
          <a:p>
            <a:pPr marL="0" indent="0">
              <a:buNone/>
            </a:pPr>
            <a:r>
              <a:rPr lang="en-US" dirty="0"/>
              <a:t>&lt;p&gt;This is a paragraph.&lt;/p&gt;</a:t>
            </a:r>
          </a:p>
          <a:p>
            <a:pPr marL="0" indent="0">
              <a:buNone/>
            </a:pPr>
            <a:r>
              <a:rPr lang="en-US" dirty="0"/>
              <a:t>&lt;p&gt;This is a paragraph.&lt;/p&gt;</a:t>
            </a:r>
          </a:p>
          <a:p>
            <a:pPr marL="0" indent="0">
              <a:buNone/>
            </a:pP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27398731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CSS </a:t>
            </a:r>
            <a:r>
              <a:rPr lang="en-US" sz="4000" dirty="0" smtClean="0"/>
              <a:t>Margin- </a:t>
            </a:r>
            <a:r>
              <a:rPr lang="en-US" sz="4000" dirty="0"/>
              <a:t>(space) outside the </a:t>
            </a:r>
            <a:r>
              <a:rPr lang="en-US" sz="4000" dirty="0" smtClean="0"/>
              <a:t>border</a:t>
            </a:r>
            <a:endParaRPr lang="en-US" sz="40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p {</a:t>
            </a:r>
          </a:p>
          <a:p>
            <a:pPr marL="0" indent="0">
              <a:buNone/>
            </a:pPr>
            <a:r>
              <a:rPr lang="en-US" dirty="0"/>
              <a:t>  border: 1px solid </a:t>
            </a:r>
            <a:r>
              <a:rPr lang="en-US" dirty="0" err="1"/>
              <a:t>powderblue</a:t>
            </a:r>
            <a:r>
              <a:rPr lang="en-US" dirty="0"/>
              <a:t>;</a:t>
            </a:r>
          </a:p>
          <a:p>
            <a:pPr marL="0" indent="0">
              <a:buNone/>
            </a:pPr>
            <a:r>
              <a:rPr lang="en-US" dirty="0"/>
              <a:t>  margin: 50px;</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&lt;h1&gt;This is a heading&lt;/h1&gt;</a:t>
            </a:r>
          </a:p>
          <a:p>
            <a:pPr marL="0" indent="0">
              <a:buNone/>
            </a:pPr>
            <a:endParaRPr lang="en-US" dirty="0"/>
          </a:p>
          <a:p>
            <a:pPr marL="0" indent="0">
              <a:buNone/>
            </a:pPr>
            <a:r>
              <a:rPr lang="en-US" dirty="0"/>
              <a:t>&lt;p&gt;This is a paragraph.&lt;/p&gt;</a:t>
            </a:r>
          </a:p>
          <a:p>
            <a:pPr marL="0" indent="0">
              <a:buNone/>
            </a:pPr>
            <a:r>
              <a:rPr lang="en-US" dirty="0"/>
              <a:t>&lt;p&gt;This is a paragraph.&lt;/p&gt;</a:t>
            </a:r>
          </a:p>
          <a:p>
            <a:pPr marL="0" indent="0">
              <a:buNone/>
            </a:pPr>
            <a:r>
              <a:rPr lang="en-US" dirty="0"/>
              <a:t>&lt;p&gt;This is a paragraph.&lt;/p&gt;</a:t>
            </a:r>
          </a:p>
          <a:p>
            <a:pPr marL="0" indent="0">
              <a:buNone/>
            </a:pP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518685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 Attribute</a:t>
            </a:r>
          </a:p>
        </p:txBody>
      </p:sp>
      <p:sp>
        <p:nvSpPr>
          <p:cNvPr id="3" name="Content Placeholder 2"/>
          <p:cNvSpPr>
            <a:spLocks noGrp="1"/>
          </p:cNvSpPr>
          <p:nvPr>
            <p:ph idx="1"/>
          </p:nvPr>
        </p:nvSpPr>
        <p:spPr/>
        <p:txBody>
          <a:bodyPr>
            <a:normAutofit fontScale="55000" lnSpcReduction="20000"/>
          </a:bodyPr>
          <a:lstStyle/>
          <a:p>
            <a:r>
              <a:rPr lang="en-NZ" dirty="0" smtClean="0"/>
              <a:t>To </a:t>
            </a:r>
            <a:r>
              <a:rPr lang="en-NZ" dirty="0"/>
              <a:t>define a specific style for one special element, add an id attribute to the </a:t>
            </a:r>
            <a:r>
              <a:rPr lang="en-NZ" dirty="0" smtClean="0"/>
              <a:t>element</a:t>
            </a:r>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#p01 {</a:t>
            </a:r>
          </a:p>
          <a:p>
            <a:pPr marL="0" indent="0">
              <a:buNone/>
            </a:pPr>
            <a:r>
              <a:rPr lang="en-US" dirty="0"/>
              <a:t>  color: blue;</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&lt;p&gt;This is a paragraph.&lt;/p&gt;</a:t>
            </a:r>
          </a:p>
          <a:p>
            <a:pPr marL="0" indent="0">
              <a:buNone/>
            </a:pPr>
            <a:r>
              <a:rPr lang="en-US" dirty="0"/>
              <a:t>&lt;p&gt;This is a paragraph.&lt;/p&gt;</a:t>
            </a:r>
          </a:p>
          <a:p>
            <a:pPr marL="0" indent="0">
              <a:buNone/>
            </a:pPr>
            <a:r>
              <a:rPr lang="en-US" dirty="0"/>
              <a:t>&lt;p id="p01"&gt;I am different.&lt;/p&gt;</a:t>
            </a:r>
          </a:p>
          <a:p>
            <a:pPr marL="0" indent="0">
              <a:buNone/>
            </a:pP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14958715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 Attribute</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err="1"/>
              <a:t>p.error</a:t>
            </a:r>
            <a:r>
              <a:rPr lang="en-US" dirty="0"/>
              <a:t> {</a:t>
            </a:r>
          </a:p>
          <a:p>
            <a:pPr marL="0" indent="0">
              <a:buNone/>
            </a:pPr>
            <a:r>
              <a:rPr lang="en-US" dirty="0"/>
              <a:t>  color: red;</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&lt;p&gt;This is a paragraph.&lt;/p&gt;</a:t>
            </a:r>
          </a:p>
          <a:p>
            <a:pPr marL="0" indent="0">
              <a:buNone/>
            </a:pPr>
            <a:r>
              <a:rPr lang="en-US" dirty="0"/>
              <a:t>&lt;p&gt;This is a paragraph.&lt;/p&gt;</a:t>
            </a:r>
          </a:p>
          <a:p>
            <a:pPr marL="0" indent="0">
              <a:buNone/>
            </a:pPr>
            <a:r>
              <a:rPr lang="en-US" dirty="0"/>
              <a:t>&lt;p class="error"&gt;I am different.&lt;/p&gt;</a:t>
            </a:r>
          </a:p>
          <a:p>
            <a:pPr marL="0" indent="0">
              <a:buNone/>
            </a:pPr>
            <a:r>
              <a:rPr lang="en-US" dirty="0"/>
              <a:t>&lt;p&gt;This is a paragraph.&lt;/p&gt;</a:t>
            </a:r>
          </a:p>
          <a:p>
            <a:pPr marL="0" indent="0">
              <a:buNone/>
            </a:pPr>
            <a:r>
              <a:rPr lang="en-US" dirty="0"/>
              <a:t>&lt;p class="error"&gt;I am different too.&lt;/p&gt;</a:t>
            </a:r>
          </a:p>
          <a:p>
            <a:pPr marL="0" indent="0">
              <a:buNone/>
            </a:pP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23847599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Recap </a:t>
            </a:r>
            <a:endParaRPr lang="en-US" dirty="0"/>
          </a:p>
        </p:txBody>
      </p:sp>
      <p:sp>
        <p:nvSpPr>
          <p:cNvPr id="3" name="Content Placeholder 2"/>
          <p:cNvSpPr>
            <a:spLocks noGrp="1"/>
          </p:cNvSpPr>
          <p:nvPr>
            <p:ph idx="1"/>
          </p:nvPr>
        </p:nvSpPr>
        <p:spPr/>
        <p:txBody>
          <a:bodyPr>
            <a:normAutofit fontScale="92500" lnSpcReduction="20000"/>
          </a:bodyPr>
          <a:lstStyle/>
          <a:p>
            <a:r>
              <a:rPr lang="en-NZ" dirty="0"/>
              <a:t>Use the HTML style attribute for inline styling</a:t>
            </a:r>
          </a:p>
          <a:p>
            <a:r>
              <a:rPr lang="en-NZ" dirty="0"/>
              <a:t>Use the HTML &lt;style&gt; element to define internal CSS</a:t>
            </a:r>
          </a:p>
          <a:p>
            <a:r>
              <a:rPr lang="en-NZ" dirty="0"/>
              <a:t>Use the HTML &lt;link&gt; element to refer to an external CSS file</a:t>
            </a:r>
          </a:p>
          <a:p>
            <a:r>
              <a:rPr lang="en-NZ" dirty="0"/>
              <a:t>Use the HTML &lt;head&gt; element to store &lt;style&gt; and &lt;link&gt; elements</a:t>
            </a:r>
          </a:p>
          <a:p>
            <a:r>
              <a:rPr lang="en-NZ" dirty="0"/>
              <a:t>Use the CSS </a:t>
            </a:r>
            <a:r>
              <a:rPr lang="en-NZ" dirty="0" err="1"/>
              <a:t>color</a:t>
            </a:r>
            <a:r>
              <a:rPr lang="en-NZ" dirty="0"/>
              <a:t> property for text </a:t>
            </a:r>
            <a:r>
              <a:rPr lang="en-NZ" dirty="0" err="1"/>
              <a:t>colors</a:t>
            </a:r>
            <a:endParaRPr lang="en-NZ" dirty="0"/>
          </a:p>
          <a:p>
            <a:r>
              <a:rPr lang="en-NZ" dirty="0"/>
              <a:t>Use the CSS font-family property for text fonts</a:t>
            </a:r>
          </a:p>
          <a:p>
            <a:r>
              <a:rPr lang="en-NZ" dirty="0"/>
              <a:t>Use the CSS font-size property for text sizes</a:t>
            </a:r>
          </a:p>
          <a:p>
            <a:r>
              <a:rPr lang="en-NZ" dirty="0"/>
              <a:t>Use the CSS border property for borders</a:t>
            </a:r>
          </a:p>
          <a:p>
            <a:r>
              <a:rPr lang="en-NZ" dirty="0"/>
              <a:t>Use the CSS padding property for space inside the border</a:t>
            </a:r>
          </a:p>
          <a:p>
            <a:r>
              <a:rPr lang="en-NZ" dirty="0"/>
              <a:t>Use the CSS margin property for space outside the border</a:t>
            </a:r>
          </a:p>
          <a:p>
            <a:pPr marL="0" indent="0">
              <a:buNone/>
            </a:pPr>
            <a:endParaRPr lang="en-US" dirty="0"/>
          </a:p>
        </p:txBody>
      </p:sp>
    </p:spTree>
    <p:extLst>
      <p:ext uri="{BB962C8B-B14F-4D97-AF65-F5344CB8AC3E}">
        <p14:creationId xmlns:p14="http://schemas.microsoft.com/office/powerpoint/2010/main" val="4627067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Link</a:t>
            </a:r>
            <a:endParaRPr lang="en-US" dirty="0"/>
          </a:p>
        </p:txBody>
      </p:sp>
      <p:sp>
        <p:nvSpPr>
          <p:cNvPr id="3" name="Content Placeholder 2"/>
          <p:cNvSpPr>
            <a:spLocks noGrp="1"/>
          </p:cNvSpPr>
          <p:nvPr>
            <p:ph idx="1"/>
          </p:nvPr>
        </p:nvSpPr>
        <p:spPr/>
        <p:txBody>
          <a:bodyPr/>
          <a:lstStyle/>
          <a:p>
            <a:r>
              <a:rPr lang="en-NZ" dirty="0"/>
              <a:t>HTML Link </a:t>
            </a:r>
            <a:r>
              <a:rPr lang="en-NZ" dirty="0" err="1"/>
              <a:t>Colors</a:t>
            </a:r>
            <a:endParaRPr lang="en-NZ" dirty="0"/>
          </a:p>
          <a:p>
            <a:r>
              <a:rPr lang="en-NZ" dirty="0"/>
              <a:t>By default, a link will appear like this (in all browsers):</a:t>
            </a:r>
          </a:p>
          <a:p>
            <a:endParaRPr lang="en-NZ" dirty="0"/>
          </a:p>
          <a:p>
            <a:r>
              <a:rPr lang="en-NZ" dirty="0"/>
              <a:t>An unvisited link is underlined and blue</a:t>
            </a:r>
          </a:p>
          <a:p>
            <a:r>
              <a:rPr lang="en-NZ" dirty="0"/>
              <a:t>A visited link is underlined and purple</a:t>
            </a:r>
          </a:p>
          <a:p>
            <a:r>
              <a:rPr lang="en-NZ" dirty="0"/>
              <a:t>An active link is underlined and red</a:t>
            </a:r>
          </a:p>
          <a:p>
            <a:r>
              <a:rPr lang="en-NZ" dirty="0"/>
              <a:t>You can change the default </a:t>
            </a:r>
            <a:r>
              <a:rPr lang="en-NZ" dirty="0" err="1"/>
              <a:t>colors</a:t>
            </a:r>
            <a:r>
              <a:rPr lang="en-NZ" dirty="0"/>
              <a:t>, by using CSS:</a:t>
            </a:r>
            <a:endParaRPr lang="en-US" dirty="0"/>
          </a:p>
        </p:txBody>
      </p:sp>
    </p:spTree>
    <p:extLst>
      <p:ext uri="{BB962C8B-B14F-4D97-AF65-F5344CB8AC3E}">
        <p14:creationId xmlns:p14="http://schemas.microsoft.com/office/powerpoint/2010/main" val="2301289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20656"/>
          </a:xfrm>
        </p:spPr>
        <p:txBody>
          <a:bodyPr>
            <a:normAutofit fontScale="90000"/>
          </a:bodyPr>
          <a:lstStyle/>
          <a:p>
            <a:pPr algn="ctr"/>
            <a:r>
              <a:rPr lang="en-US" dirty="0" smtClean="0"/>
              <a:t>Link </a:t>
            </a:r>
            <a:endParaRPr lang="en-US" dirty="0"/>
          </a:p>
        </p:txBody>
      </p:sp>
      <p:sp>
        <p:nvSpPr>
          <p:cNvPr id="3" name="Content Placeholder 2"/>
          <p:cNvSpPr>
            <a:spLocks noGrp="1"/>
          </p:cNvSpPr>
          <p:nvPr>
            <p:ph idx="1"/>
          </p:nvPr>
        </p:nvSpPr>
        <p:spPr>
          <a:xfrm>
            <a:off x="457200" y="1124744"/>
            <a:ext cx="8229600" cy="5199856"/>
          </a:xfrm>
        </p:spPr>
        <p:txBody>
          <a:bodyPr>
            <a:normAutofit fontScale="32500" lnSpcReduction="20000"/>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a:link {</a:t>
            </a:r>
          </a:p>
          <a:p>
            <a:pPr marL="0" indent="0">
              <a:buNone/>
            </a:pPr>
            <a:r>
              <a:rPr lang="en-US" dirty="0"/>
              <a:t>  color: green;</a:t>
            </a:r>
          </a:p>
          <a:p>
            <a:pPr marL="0" indent="0">
              <a:buNone/>
            </a:pPr>
            <a:r>
              <a:rPr lang="en-US" dirty="0"/>
              <a:t>  background-color: transparent;</a:t>
            </a:r>
          </a:p>
          <a:p>
            <a:pPr marL="0" indent="0">
              <a:buNone/>
            </a:pPr>
            <a:r>
              <a:rPr lang="en-US" dirty="0"/>
              <a:t>  text-decoration: none;</a:t>
            </a:r>
          </a:p>
          <a:p>
            <a:pPr marL="0" indent="0">
              <a:buNone/>
            </a:pPr>
            <a:r>
              <a:rPr lang="en-US" dirty="0"/>
              <a:t>}</a:t>
            </a:r>
          </a:p>
          <a:p>
            <a:pPr marL="0" indent="0">
              <a:buNone/>
            </a:pPr>
            <a:r>
              <a:rPr lang="en-US" dirty="0"/>
              <a:t>a:visited {</a:t>
            </a:r>
          </a:p>
          <a:p>
            <a:pPr marL="0" indent="0">
              <a:buNone/>
            </a:pPr>
            <a:r>
              <a:rPr lang="en-US" dirty="0"/>
              <a:t>  color: pink;</a:t>
            </a:r>
          </a:p>
          <a:p>
            <a:pPr marL="0" indent="0">
              <a:buNone/>
            </a:pPr>
            <a:r>
              <a:rPr lang="en-US" dirty="0"/>
              <a:t>  background-color: transparent;</a:t>
            </a:r>
          </a:p>
          <a:p>
            <a:pPr marL="0" indent="0">
              <a:buNone/>
            </a:pPr>
            <a:r>
              <a:rPr lang="en-US" dirty="0"/>
              <a:t>  text-decoration: none;</a:t>
            </a:r>
          </a:p>
          <a:p>
            <a:pPr marL="0" indent="0">
              <a:buNone/>
            </a:pPr>
            <a:r>
              <a:rPr lang="en-US" dirty="0"/>
              <a:t>}</a:t>
            </a:r>
          </a:p>
          <a:p>
            <a:pPr marL="0" indent="0">
              <a:buNone/>
            </a:pPr>
            <a:r>
              <a:rPr lang="en-US" dirty="0"/>
              <a:t>a:hover {</a:t>
            </a:r>
          </a:p>
          <a:p>
            <a:pPr marL="0" indent="0">
              <a:buNone/>
            </a:pPr>
            <a:r>
              <a:rPr lang="en-US" dirty="0"/>
              <a:t>  color: red;</a:t>
            </a:r>
          </a:p>
          <a:p>
            <a:pPr marL="0" indent="0">
              <a:buNone/>
            </a:pPr>
            <a:r>
              <a:rPr lang="en-US" dirty="0"/>
              <a:t>  background-color: transparent;</a:t>
            </a:r>
          </a:p>
          <a:p>
            <a:pPr marL="0" indent="0">
              <a:buNone/>
            </a:pPr>
            <a:r>
              <a:rPr lang="en-US" dirty="0"/>
              <a:t>  text-decoration: underline;</a:t>
            </a:r>
          </a:p>
          <a:p>
            <a:pPr marL="0" indent="0">
              <a:buNone/>
            </a:pPr>
            <a:r>
              <a:rPr lang="en-US" dirty="0"/>
              <a:t>}</a:t>
            </a:r>
          </a:p>
          <a:p>
            <a:pPr marL="0" indent="0">
              <a:buNone/>
            </a:pPr>
            <a:r>
              <a:rPr lang="en-US" dirty="0"/>
              <a:t>a:active {</a:t>
            </a:r>
          </a:p>
          <a:p>
            <a:pPr marL="0" indent="0">
              <a:buNone/>
            </a:pPr>
            <a:r>
              <a:rPr lang="en-US" dirty="0"/>
              <a:t>  color: yellow;</a:t>
            </a:r>
          </a:p>
          <a:p>
            <a:pPr marL="0" indent="0">
              <a:buNone/>
            </a:pPr>
            <a:r>
              <a:rPr lang="en-US" dirty="0"/>
              <a:t>  background-color: transparent;</a:t>
            </a:r>
          </a:p>
          <a:p>
            <a:pPr marL="0" indent="0">
              <a:buNone/>
            </a:pPr>
            <a:r>
              <a:rPr lang="en-US" dirty="0"/>
              <a:t>  text-decoration: underline;</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&lt;h2&gt;Link Colors&lt;/h2&gt;</a:t>
            </a:r>
          </a:p>
          <a:p>
            <a:pPr marL="0" indent="0">
              <a:buNone/>
            </a:pPr>
            <a:endParaRPr lang="en-US" dirty="0"/>
          </a:p>
          <a:p>
            <a:pPr marL="0" indent="0">
              <a:buNone/>
            </a:pPr>
            <a:r>
              <a:rPr lang="en-US" dirty="0"/>
              <a:t>&lt;p&gt;You can change the default colors of links&lt;/p&gt;</a:t>
            </a:r>
          </a:p>
          <a:p>
            <a:pPr marL="0" indent="0">
              <a:buNone/>
            </a:pPr>
            <a:endParaRPr lang="en-US" dirty="0"/>
          </a:p>
          <a:p>
            <a:pPr marL="0" indent="0">
              <a:buNone/>
            </a:pPr>
            <a:r>
              <a:rPr lang="en-US" dirty="0"/>
              <a:t>&lt;a </a:t>
            </a:r>
            <a:r>
              <a:rPr lang="en-US" dirty="0" err="1"/>
              <a:t>href</a:t>
            </a:r>
            <a:r>
              <a:rPr lang="en-US" dirty="0"/>
              <a:t>="https://www.facebook.com/images.asp" target="_blank"&gt;HTML Images&lt;/a&gt; </a:t>
            </a:r>
          </a:p>
          <a:p>
            <a:pPr marL="0" indent="0">
              <a:buNone/>
            </a:pP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28891823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NZ" dirty="0" smtClean="0"/>
              <a:t>The </a:t>
            </a:r>
            <a:r>
              <a:rPr lang="en-NZ" dirty="0"/>
              <a:t>target attribute specifies where to open the linked document.</a:t>
            </a:r>
          </a:p>
          <a:p>
            <a:endParaRPr lang="en-NZ" dirty="0"/>
          </a:p>
          <a:p>
            <a:r>
              <a:rPr lang="en-NZ" dirty="0"/>
              <a:t>The target attribute can have one of the following values:</a:t>
            </a:r>
          </a:p>
          <a:p>
            <a:endParaRPr lang="en-NZ" dirty="0"/>
          </a:p>
          <a:p>
            <a:pPr lvl="1"/>
            <a:r>
              <a:rPr lang="en-NZ" dirty="0"/>
              <a:t>_blank - Opens the linked document in a new window or tab</a:t>
            </a:r>
          </a:p>
          <a:p>
            <a:pPr lvl="1"/>
            <a:r>
              <a:rPr lang="en-NZ" dirty="0"/>
              <a:t>_self - Opens the linked document in the same window/tab as it was clicked (this is default)</a:t>
            </a:r>
          </a:p>
          <a:p>
            <a:pPr lvl="1"/>
            <a:r>
              <a:rPr lang="en-NZ" dirty="0" smtClean="0"/>
              <a:t>_</a:t>
            </a:r>
            <a:r>
              <a:rPr lang="en-NZ" dirty="0"/>
              <a:t>top - Opens the linked document in the full body of the </a:t>
            </a:r>
            <a:r>
              <a:rPr lang="en-NZ" dirty="0" smtClean="0"/>
              <a:t>window</a:t>
            </a:r>
            <a:endParaRPr lang="en-NZ" dirty="0"/>
          </a:p>
        </p:txBody>
      </p:sp>
    </p:spTree>
    <p:extLst>
      <p:ext uri="{BB962C8B-B14F-4D97-AF65-F5344CB8AC3E}">
        <p14:creationId xmlns:p14="http://schemas.microsoft.com/office/powerpoint/2010/main" val="179551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smtClean="0"/>
              <a:t>HTML Page Structure</a:t>
            </a:r>
            <a:br>
              <a:rPr lang="en-NZ" b="1" dirty="0" smtClean="0"/>
            </a:br>
            <a:endParaRPr lang="en-NZ" dirty="0"/>
          </a:p>
        </p:txBody>
      </p:sp>
      <p:pic>
        <p:nvPicPr>
          <p:cNvPr id="19458" name="Picture 2"/>
          <p:cNvPicPr>
            <a:picLocks noGrp="1" noChangeAspect="1" noChangeArrowheads="1"/>
          </p:cNvPicPr>
          <p:nvPr>
            <p:ph idx="1"/>
          </p:nvPr>
        </p:nvPicPr>
        <p:blipFill>
          <a:blip r:embed="rId2"/>
          <a:srcRect/>
          <a:stretch>
            <a:fillRect/>
          </a:stretch>
        </p:blipFill>
        <p:spPr bwMode="auto">
          <a:xfrm>
            <a:off x="845508" y="1935163"/>
            <a:ext cx="745298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a:t>
            </a:r>
            <a:r>
              <a:rPr lang="en-US" dirty="0" smtClean="0"/>
              <a:t>mages</a:t>
            </a:r>
            <a:endParaRPr lang="en-US" dirty="0"/>
          </a:p>
        </p:txBody>
      </p:sp>
      <p:sp>
        <p:nvSpPr>
          <p:cNvPr id="3" name="Content Placeholder 2"/>
          <p:cNvSpPr>
            <a:spLocks noGrp="1"/>
          </p:cNvSpPr>
          <p:nvPr>
            <p:ph idx="1"/>
          </p:nvPr>
        </p:nvSpPr>
        <p:spPr/>
        <p:txBody>
          <a:bodyPr/>
          <a:lstStyle/>
          <a:p>
            <a:pPr marL="0" indent="0">
              <a:buNone/>
            </a:pPr>
            <a:endParaRPr lang="en-NZ" dirty="0" smtClean="0"/>
          </a:p>
          <a:p>
            <a:r>
              <a:rPr lang="en-US" dirty="0"/>
              <a:t>&lt;</a:t>
            </a:r>
            <a:r>
              <a:rPr lang="en-US" dirty="0" err="1"/>
              <a:t>img</a:t>
            </a:r>
            <a:r>
              <a:rPr lang="en-US" dirty="0"/>
              <a:t> </a:t>
            </a:r>
            <a:r>
              <a:rPr lang="en-US" dirty="0" err="1"/>
              <a:t>src</a:t>
            </a:r>
            <a:r>
              <a:rPr lang="en-US" dirty="0"/>
              <a:t>="html5.gif" alt="HTML5 Icon" width="128" height="128"&gt;</a:t>
            </a:r>
            <a:br>
              <a:rPr lang="en-US" dirty="0"/>
            </a:br>
            <a:endParaRPr lang="en-US" dirty="0" smtClean="0"/>
          </a:p>
          <a:p>
            <a:r>
              <a:rPr lang="en-US" dirty="0" smtClean="0"/>
              <a:t>&lt;</a:t>
            </a:r>
            <a:r>
              <a:rPr lang="en-US" dirty="0" err="1"/>
              <a:t>img</a:t>
            </a:r>
            <a:r>
              <a:rPr lang="en-US" dirty="0"/>
              <a:t> </a:t>
            </a:r>
            <a:r>
              <a:rPr lang="en-US" dirty="0" err="1"/>
              <a:t>src</a:t>
            </a:r>
            <a:r>
              <a:rPr lang="en-US" dirty="0"/>
              <a:t>="html5.gif" alt="HTML5 Icon" style="width:128px;height:128px;"&gt;</a:t>
            </a:r>
          </a:p>
        </p:txBody>
      </p:sp>
    </p:spTree>
    <p:extLst>
      <p:ext uri="{BB962C8B-B14F-4D97-AF65-F5344CB8AC3E}">
        <p14:creationId xmlns:p14="http://schemas.microsoft.com/office/powerpoint/2010/main" val="21898016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Images in Another </a:t>
            </a:r>
            <a:r>
              <a:rPr lang="en-US" dirty="0" smtClean="0"/>
              <a:t>Folder</a:t>
            </a:r>
          </a:p>
          <a:p>
            <a:pPr marL="0" indent="0">
              <a:buNone/>
            </a:pPr>
            <a:r>
              <a:rPr lang="en-US" dirty="0" smtClean="0"/>
              <a:t>	</a:t>
            </a:r>
          </a:p>
          <a:p>
            <a:pPr lvl="1"/>
            <a:r>
              <a:rPr lang="en-US" dirty="0"/>
              <a:t>&lt;</a:t>
            </a:r>
            <a:r>
              <a:rPr lang="en-US" dirty="0" err="1"/>
              <a:t>img</a:t>
            </a:r>
            <a:r>
              <a:rPr lang="en-US" dirty="0"/>
              <a:t> </a:t>
            </a:r>
            <a:r>
              <a:rPr lang="en-US" dirty="0" err="1"/>
              <a:t>src</a:t>
            </a:r>
            <a:r>
              <a:rPr lang="en-US" dirty="0"/>
              <a:t>="/images/html5.gif" alt="HTML5 Icon" style="width:128px;height:128px;"&gt;</a:t>
            </a:r>
          </a:p>
          <a:p>
            <a:endParaRPr lang="en-US" dirty="0" smtClean="0"/>
          </a:p>
          <a:p>
            <a:r>
              <a:rPr lang="en-US" dirty="0" smtClean="0"/>
              <a:t>Images </a:t>
            </a:r>
            <a:r>
              <a:rPr lang="en-US" dirty="0"/>
              <a:t>on Another </a:t>
            </a:r>
            <a:r>
              <a:rPr lang="en-US" dirty="0" smtClean="0"/>
              <a:t>Server</a:t>
            </a:r>
          </a:p>
          <a:p>
            <a:pPr lvl="1"/>
            <a:r>
              <a:rPr lang="en-US" dirty="0"/>
              <a:t>&lt;</a:t>
            </a:r>
            <a:r>
              <a:rPr lang="en-US" dirty="0" err="1"/>
              <a:t>img</a:t>
            </a:r>
            <a:r>
              <a:rPr lang="en-US" dirty="0"/>
              <a:t> </a:t>
            </a:r>
            <a:r>
              <a:rPr lang="en-US" dirty="0" err="1"/>
              <a:t>src</a:t>
            </a:r>
            <a:r>
              <a:rPr lang="en-US" dirty="0"/>
              <a:t>="https://cdn.atwilltech.com/</a:t>
            </a:r>
            <a:r>
              <a:rPr lang="en-US" dirty="0" err="1"/>
              <a:t>flowerdatabase</a:t>
            </a:r>
            <a:r>
              <a:rPr lang="en-US" dirty="0"/>
              <a:t>/c/celebrate-the-day-fresh-flowers-VA01607.425.jpg" alt</a:t>
            </a:r>
            <a:r>
              <a:rPr lang="en-US" dirty="0" smtClean="0"/>
              <a:t>=“Red rose" </a:t>
            </a:r>
            <a:r>
              <a:rPr lang="en-US" dirty="0"/>
              <a:t>style="width:104px;height:142px;"&gt;</a:t>
            </a:r>
          </a:p>
          <a:p>
            <a:endParaRPr lang="en-US" dirty="0"/>
          </a:p>
        </p:txBody>
      </p:sp>
    </p:spTree>
    <p:extLst>
      <p:ext uri="{BB962C8B-B14F-4D97-AF65-F5344CB8AC3E}">
        <p14:creationId xmlns:p14="http://schemas.microsoft.com/office/powerpoint/2010/main" val="33886567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Animated images</a:t>
            </a:r>
          </a:p>
          <a:p>
            <a:pPr lvl="1"/>
            <a:r>
              <a:rPr lang="en-US" dirty="0"/>
              <a:t>&lt;</a:t>
            </a:r>
            <a:r>
              <a:rPr lang="en-US" dirty="0" err="1"/>
              <a:t>img</a:t>
            </a:r>
            <a:r>
              <a:rPr lang="en-US" dirty="0"/>
              <a:t> </a:t>
            </a:r>
            <a:r>
              <a:rPr lang="en-US" dirty="0" err="1"/>
              <a:t>src</a:t>
            </a:r>
            <a:r>
              <a:rPr lang="en-US" dirty="0"/>
              <a:t>="programming.gif" alt="Computer man" style="width:48px;height:48px;"&gt;</a:t>
            </a:r>
          </a:p>
          <a:p>
            <a:endParaRPr lang="en-US" dirty="0" smtClean="0"/>
          </a:p>
          <a:p>
            <a:r>
              <a:rPr lang="en-US" dirty="0" smtClean="0"/>
              <a:t>Image as an link</a:t>
            </a:r>
          </a:p>
          <a:p>
            <a:pPr marL="0" indent="0">
              <a:buNone/>
            </a:pPr>
            <a:r>
              <a:rPr lang="en-US" dirty="0"/>
              <a:t>	&lt;a </a:t>
            </a:r>
            <a:r>
              <a:rPr lang="en-US" dirty="0" smtClean="0"/>
              <a:t>	</a:t>
            </a:r>
            <a:r>
              <a:rPr lang="en-US" dirty="0" err="1" smtClean="0"/>
              <a:t>href</a:t>
            </a:r>
            <a:r>
              <a:rPr lang="en-US" dirty="0"/>
              <a:t>="https://</a:t>
            </a:r>
            <a:r>
              <a:rPr lang="en-US" dirty="0" smtClean="0"/>
              <a:t>www.genesfloristmd.com/product/va01	607/celebrate-the-day</a:t>
            </a:r>
            <a:r>
              <a:rPr lang="en-US" dirty="0"/>
              <a:t>"&gt;</a:t>
            </a:r>
          </a:p>
          <a:p>
            <a:pPr marL="0" indent="0">
              <a:buNone/>
            </a:pPr>
            <a:r>
              <a:rPr lang="en-US" dirty="0"/>
              <a:t>  </a:t>
            </a:r>
            <a:r>
              <a:rPr lang="en-US" dirty="0" smtClean="0"/>
              <a:t>	&lt;</a:t>
            </a:r>
            <a:r>
              <a:rPr lang="en-US" dirty="0" err="1"/>
              <a:t>img</a:t>
            </a:r>
            <a:r>
              <a:rPr lang="en-US" dirty="0"/>
              <a:t> </a:t>
            </a:r>
            <a:r>
              <a:rPr lang="en-US" dirty="0" err="1"/>
              <a:t>src</a:t>
            </a:r>
            <a:r>
              <a:rPr lang="en-US" dirty="0"/>
              <a:t>="smiley.gif" alt="Red Rose" </a:t>
            </a:r>
            <a:r>
              <a:rPr lang="en-US" dirty="0" smtClean="0"/>
              <a:t>	style</a:t>
            </a:r>
            <a:r>
              <a:rPr lang="en-US" dirty="0"/>
              <a:t>="width:42px;height:42px;border:0;"&gt;</a:t>
            </a:r>
          </a:p>
          <a:p>
            <a:pPr marL="0" indent="0">
              <a:buNone/>
            </a:pPr>
            <a:r>
              <a:rPr lang="en-US" dirty="0" smtClean="0"/>
              <a:t>	&lt;/</a:t>
            </a:r>
            <a:r>
              <a:rPr lang="en-US" dirty="0"/>
              <a:t>a&gt;</a:t>
            </a:r>
          </a:p>
          <a:p>
            <a:endParaRPr lang="en-US" dirty="0" smtClean="0"/>
          </a:p>
          <a:p>
            <a:endParaRPr lang="en-US" dirty="0"/>
          </a:p>
          <a:p>
            <a:pPr marL="393192" lvl="1" indent="0">
              <a:buNone/>
            </a:pPr>
            <a:endParaRPr lang="en-US" dirty="0" smtClean="0"/>
          </a:p>
          <a:p>
            <a:endParaRPr lang="en-US" dirty="0" smtClean="0"/>
          </a:p>
        </p:txBody>
      </p:sp>
    </p:spTree>
    <p:extLst>
      <p:ext uri="{BB962C8B-B14F-4D97-AF65-F5344CB8AC3E}">
        <p14:creationId xmlns:p14="http://schemas.microsoft.com/office/powerpoint/2010/main" val="26025444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Background image</a:t>
            </a:r>
          </a:p>
          <a:p>
            <a:pPr lvl="1"/>
            <a:r>
              <a:rPr lang="en-NZ" dirty="0"/>
              <a:t>&lt;p style="</a:t>
            </a:r>
            <a:r>
              <a:rPr lang="en-NZ" dirty="0" err="1"/>
              <a:t>background-image:url</a:t>
            </a:r>
            <a:r>
              <a:rPr lang="en-NZ" dirty="0"/>
              <a:t>('d1.jpg</a:t>
            </a:r>
            <a:r>
              <a:rPr lang="en-NZ" dirty="0" smtClean="0"/>
              <a:t>')"&gt;Your Text&lt;/</a:t>
            </a:r>
            <a:r>
              <a:rPr lang="en-NZ" dirty="0"/>
              <a:t>p</a:t>
            </a:r>
            <a:r>
              <a:rPr lang="en-NZ" dirty="0" smtClean="0"/>
              <a:t>&gt;</a:t>
            </a:r>
          </a:p>
          <a:p>
            <a:pPr lvl="1"/>
            <a:endParaRPr lang="en-NZ" dirty="0"/>
          </a:p>
          <a:p>
            <a:pPr marL="393192" lvl="1" indent="0">
              <a:buNone/>
            </a:pPr>
            <a:endParaRPr lang="en-US" dirty="0" smtClean="0"/>
          </a:p>
          <a:p>
            <a:r>
              <a:rPr lang="en-US" dirty="0" smtClean="0"/>
              <a:t>Float </a:t>
            </a:r>
          </a:p>
          <a:p>
            <a:pPr lvl="1"/>
            <a:r>
              <a:rPr lang="en-US" dirty="0" smtClean="0"/>
              <a:t>style</a:t>
            </a:r>
            <a:r>
              <a:rPr lang="en-US" dirty="0"/>
              <a:t>="float:right;width:42px;height:42px</a:t>
            </a:r>
            <a:r>
              <a:rPr lang="en-US" dirty="0" smtClean="0"/>
              <a:t>;“</a:t>
            </a:r>
          </a:p>
          <a:p>
            <a:pPr lvl="1"/>
            <a:endParaRPr lang="en-US" dirty="0"/>
          </a:p>
          <a:p>
            <a:pPr lvl="1"/>
            <a:endParaRPr lang="en-US" dirty="0" smtClean="0"/>
          </a:p>
          <a:p>
            <a:pPr marL="393192" lvl="1" indent="0">
              <a:buNone/>
            </a:pPr>
            <a:endParaRPr lang="en-US" dirty="0" smtClean="0"/>
          </a:p>
        </p:txBody>
      </p:sp>
    </p:spTree>
    <p:extLst>
      <p:ext uri="{BB962C8B-B14F-4D97-AF65-F5344CB8AC3E}">
        <p14:creationId xmlns:p14="http://schemas.microsoft.com/office/powerpoint/2010/main" val="25446555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Table</a:t>
            </a:r>
            <a:endParaRPr lang="en-US" dirty="0"/>
          </a:p>
        </p:txBody>
      </p:sp>
      <p:sp>
        <p:nvSpPr>
          <p:cNvPr id="3" name="Content Placeholder 2"/>
          <p:cNvSpPr>
            <a:spLocks noGrp="1"/>
          </p:cNvSpPr>
          <p:nvPr>
            <p:ph idx="1"/>
          </p:nvPr>
        </p:nvSpPr>
        <p:spPr/>
        <p:txBody>
          <a:bodyPr>
            <a:normAutofit/>
          </a:bodyPr>
          <a:lstStyle/>
          <a:p>
            <a:r>
              <a:rPr lang="en-NZ" dirty="0"/>
              <a:t>An HTML table is defined with the &lt;table&gt; tag.</a:t>
            </a:r>
          </a:p>
          <a:p>
            <a:endParaRPr lang="en-NZ" dirty="0"/>
          </a:p>
          <a:p>
            <a:r>
              <a:rPr lang="en-NZ" dirty="0"/>
              <a:t>Each table row is defined with the &lt;</a:t>
            </a:r>
            <a:r>
              <a:rPr lang="en-NZ" dirty="0" err="1"/>
              <a:t>tr</a:t>
            </a:r>
            <a:r>
              <a:rPr lang="en-NZ" dirty="0"/>
              <a:t>&gt; tag</a:t>
            </a:r>
            <a:r>
              <a:rPr lang="en-NZ" dirty="0" smtClean="0"/>
              <a:t>.</a:t>
            </a:r>
          </a:p>
          <a:p>
            <a:r>
              <a:rPr lang="en-NZ" dirty="0" smtClean="0"/>
              <a:t> </a:t>
            </a:r>
            <a:r>
              <a:rPr lang="en-NZ" dirty="0"/>
              <a:t>A table header is defined with the &lt;</a:t>
            </a:r>
            <a:r>
              <a:rPr lang="en-NZ" dirty="0" err="1"/>
              <a:t>th</a:t>
            </a:r>
            <a:r>
              <a:rPr lang="en-NZ" dirty="0"/>
              <a:t>&gt; tag. </a:t>
            </a:r>
            <a:endParaRPr lang="en-NZ" dirty="0" smtClean="0"/>
          </a:p>
          <a:p>
            <a:r>
              <a:rPr lang="en-NZ" dirty="0" smtClean="0"/>
              <a:t>By </a:t>
            </a:r>
            <a:r>
              <a:rPr lang="en-NZ" dirty="0"/>
              <a:t>default, table headings are bold and </a:t>
            </a:r>
            <a:r>
              <a:rPr lang="en-NZ" dirty="0" err="1"/>
              <a:t>centered</a:t>
            </a:r>
            <a:r>
              <a:rPr lang="en-NZ" dirty="0"/>
              <a:t>. </a:t>
            </a:r>
            <a:endParaRPr lang="en-NZ" dirty="0" smtClean="0"/>
          </a:p>
          <a:p>
            <a:r>
              <a:rPr lang="en-NZ" dirty="0" smtClean="0"/>
              <a:t>A </a:t>
            </a:r>
            <a:r>
              <a:rPr lang="en-NZ" dirty="0"/>
              <a:t>table data/cell is defined with the &lt;td&gt; tag.</a:t>
            </a:r>
            <a:endParaRPr lang="en-US" dirty="0"/>
          </a:p>
        </p:txBody>
      </p:sp>
    </p:spTree>
    <p:extLst>
      <p:ext uri="{BB962C8B-B14F-4D97-AF65-F5344CB8AC3E}">
        <p14:creationId xmlns:p14="http://schemas.microsoft.com/office/powerpoint/2010/main" val="42090024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87624" y="2132856"/>
            <a:ext cx="6048672" cy="4536504"/>
          </a:xfrm>
          <a:prstGeom prst="rect">
            <a:avLst/>
          </a:prstGeom>
        </p:spPr>
      </p:pic>
    </p:spTree>
    <p:extLst>
      <p:ext uri="{BB962C8B-B14F-4D97-AF65-F5344CB8AC3E}">
        <p14:creationId xmlns:p14="http://schemas.microsoft.com/office/powerpoint/2010/main" val="39522714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4704"/>
            <a:ext cx="8229600" cy="5559896"/>
          </a:xfrm>
        </p:spPr>
        <p:txBody>
          <a:bodyPr>
            <a:normAutofit fontScale="25000" lnSpcReduction="20000"/>
          </a:bodyPr>
          <a:lstStyle/>
          <a:p>
            <a:pPr marL="0" indent="0">
              <a:buNone/>
            </a:pPr>
            <a:r>
              <a:rPr lang="en-US" sz="4800" dirty="0"/>
              <a:t>&lt;!DOCTYPE html&gt;</a:t>
            </a:r>
          </a:p>
          <a:p>
            <a:pPr marL="0" indent="0">
              <a:buNone/>
            </a:pPr>
            <a:r>
              <a:rPr lang="en-US" sz="4800" dirty="0"/>
              <a:t>&lt;html&gt;</a:t>
            </a:r>
          </a:p>
          <a:p>
            <a:pPr marL="0" indent="0">
              <a:buNone/>
            </a:pPr>
            <a:r>
              <a:rPr lang="en-US" sz="4800" dirty="0"/>
              <a:t>&lt;body&gt;</a:t>
            </a:r>
          </a:p>
          <a:p>
            <a:pPr marL="0" indent="0">
              <a:buNone/>
            </a:pPr>
            <a:endParaRPr lang="en-US" sz="4800" dirty="0"/>
          </a:p>
          <a:p>
            <a:pPr marL="0" indent="0">
              <a:buNone/>
            </a:pPr>
            <a:r>
              <a:rPr lang="en-US" sz="4800" dirty="0"/>
              <a:t>&lt;h2&gt;Basic HTML Table&lt;/h2&gt;</a:t>
            </a:r>
          </a:p>
          <a:p>
            <a:pPr marL="0" indent="0">
              <a:buNone/>
            </a:pPr>
            <a:endParaRPr lang="en-US" sz="4800" dirty="0"/>
          </a:p>
          <a:p>
            <a:pPr marL="0" indent="0">
              <a:buNone/>
            </a:pPr>
            <a:r>
              <a:rPr lang="en-US" sz="4800" dirty="0"/>
              <a:t>&lt;table style="width:100%"&gt;</a:t>
            </a:r>
          </a:p>
          <a:p>
            <a:pPr marL="0" indent="0">
              <a:buNone/>
            </a:pPr>
            <a:r>
              <a:rPr lang="en-US" sz="4800" dirty="0"/>
              <a:t>  &lt;</a:t>
            </a:r>
            <a:r>
              <a:rPr lang="en-US" sz="4800" dirty="0" err="1"/>
              <a:t>tr</a:t>
            </a:r>
            <a:r>
              <a:rPr lang="en-US" sz="4800" dirty="0"/>
              <a:t>&gt;</a:t>
            </a:r>
          </a:p>
          <a:p>
            <a:pPr marL="0" indent="0">
              <a:buNone/>
            </a:pPr>
            <a:r>
              <a:rPr lang="en-US" sz="4800" dirty="0"/>
              <a:t>    &lt;</a:t>
            </a:r>
            <a:r>
              <a:rPr lang="en-US" sz="4800" dirty="0" err="1"/>
              <a:t>th</a:t>
            </a:r>
            <a:r>
              <a:rPr lang="en-US" sz="4800" dirty="0"/>
              <a:t>&gt;</a:t>
            </a:r>
            <a:r>
              <a:rPr lang="en-US" sz="4800" dirty="0" err="1"/>
              <a:t>Firstname</a:t>
            </a:r>
            <a:r>
              <a:rPr lang="en-US" sz="4800" dirty="0"/>
              <a:t>&lt;/</a:t>
            </a:r>
            <a:r>
              <a:rPr lang="en-US" sz="4800" dirty="0" err="1"/>
              <a:t>th</a:t>
            </a:r>
            <a:r>
              <a:rPr lang="en-US" sz="4800" dirty="0"/>
              <a:t>&gt;</a:t>
            </a:r>
          </a:p>
          <a:p>
            <a:pPr marL="0" indent="0">
              <a:buNone/>
            </a:pPr>
            <a:r>
              <a:rPr lang="en-US" sz="4800" dirty="0"/>
              <a:t>    &lt;</a:t>
            </a:r>
            <a:r>
              <a:rPr lang="en-US" sz="4800" dirty="0" err="1"/>
              <a:t>th</a:t>
            </a:r>
            <a:r>
              <a:rPr lang="en-US" sz="4800" dirty="0"/>
              <a:t>&gt;</a:t>
            </a:r>
            <a:r>
              <a:rPr lang="en-US" sz="4800" dirty="0" err="1"/>
              <a:t>Lastname</a:t>
            </a:r>
            <a:r>
              <a:rPr lang="en-US" sz="4800" dirty="0"/>
              <a:t>&lt;/</a:t>
            </a:r>
            <a:r>
              <a:rPr lang="en-US" sz="4800" dirty="0" err="1"/>
              <a:t>th</a:t>
            </a:r>
            <a:r>
              <a:rPr lang="en-US" sz="4800" dirty="0"/>
              <a:t>&gt; </a:t>
            </a:r>
          </a:p>
          <a:p>
            <a:pPr marL="0" indent="0">
              <a:buNone/>
            </a:pPr>
            <a:r>
              <a:rPr lang="en-US" sz="4800" dirty="0"/>
              <a:t>    &lt;</a:t>
            </a:r>
            <a:r>
              <a:rPr lang="en-US" sz="4800" dirty="0" err="1"/>
              <a:t>th</a:t>
            </a:r>
            <a:r>
              <a:rPr lang="en-US" sz="4800" dirty="0"/>
              <a:t>&gt;Age&lt;/</a:t>
            </a:r>
            <a:r>
              <a:rPr lang="en-US" sz="4800" dirty="0" err="1"/>
              <a:t>th</a:t>
            </a:r>
            <a:r>
              <a:rPr lang="en-US" sz="4800" dirty="0"/>
              <a:t>&gt;</a:t>
            </a:r>
          </a:p>
          <a:p>
            <a:pPr marL="0" indent="0">
              <a:buNone/>
            </a:pPr>
            <a:r>
              <a:rPr lang="en-US" sz="4800" dirty="0"/>
              <a:t>  &lt;/</a:t>
            </a:r>
            <a:r>
              <a:rPr lang="en-US" sz="4800" dirty="0" err="1"/>
              <a:t>tr</a:t>
            </a:r>
            <a:r>
              <a:rPr lang="en-US" sz="4800" dirty="0"/>
              <a:t>&gt;</a:t>
            </a:r>
          </a:p>
          <a:p>
            <a:pPr marL="0" indent="0">
              <a:buNone/>
            </a:pPr>
            <a:r>
              <a:rPr lang="en-US" sz="4800" dirty="0"/>
              <a:t>  &lt;</a:t>
            </a:r>
            <a:r>
              <a:rPr lang="en-US" sz="4800" dirty="0" err="1"/>
              <a:t>tr</a:t>
            </a:r>
            <a:r>
              <a:rPr lang="en-US" sz="4800" dirty="0"/>
              <a:t>&gt;</a:t>
            </a:r>
          </a:p>
          <a:p>
            <a:pPr marL="0" indent="0">
              <a:buNone/>
            </a:pPr>
            <a:r>
              <a:rPr lang="en-US" sz="4800" dirty="0"/>
              <a:t>    &lt;td&gt;Jill&lt;/td&gt;</a:t>
            </a:r>
          </a:p>
          <a:p>
            <a:pPr marL="0" indent="0">
              <a:buNone/>
            </a:pPr>
            <a:r>
              <a:rPr lang="en-US" sz="4800" dirty="0"/>
              <a:t>    &lt;td&gt;Smith&lt;/td&gt;</a:t>
            </a:r>
          </a:p>
          <a:p>
            <a:pPr marL="0" indent="0">
              <a:buNone/>
            </a:pPr>
            <a:r>
              <a:rPr lang="en-US" sz="4800" dirty="0"/>
              <a:t>    &lt;td&gt;50&lt;/td&gt;</a:t>
            </a:r>
          </a:p>
          <a:p>
            <a:pPr marL="0" indent="0">
              <a:buNone/>
            </a:pPr>
            <a:r>
              <a:rPr lang="en-US" sz="4800" dirty="0"/>
              <a:t>  &lt;/</a:t>
            </a:r>
            <a:r>
              <a:rPr lang="en-US" sz="4800" dirty="0" err="1"/>
              <a:t>tr</a:t>
            </a:r>
            <a:r>
              <a:rPr lang="en-US" sz="4800" dirty="0"/>
              <a:t>&gt;</a:t>
            </a:r>
          </a:p>
          <a:p>
            <a:pPr marL="0" indent="0">
              <a:buNone/>
            </a:pPr>
            <a:r>
              <a:rPr lang="en-US" sz="4800" dirty="0"/>
              <a:t>  &lt;</a:t>
            </a:r>
            <a:r>
              <a:rPr lang="en-US" sz="4800" dirty="0" err="1"/>
              <a:t>tr</a:t>
            </a:r>
            <a:r>
              <a:rPr lang="en-US" sz="4800" dirty="0"/>
              <a:t>&gt;</a:t>
            </a:r>
          </a:p>
          <a:p>
            <a:pPr marL="0" indent="0">
              <a:buNone/>
            </a:pPr>
            <a:r>
              <a:rPr lang="en-US" sz="4800" dirty="0"/>
              <a:t>    &lt;td&gt;Eve&lt;/td&gt;</a:t>
            </a:r>
          </a:p>
          <a:p>
            <a:pPr marL="0" indent="0">
              <a:buNone/>
            </a:pPr>
            <a:r>
              <a:rPr lang="en-US" sz="4800" dirty="0"/>
              <a:t>    &lt;td&gt;Jackson&lt;/td&gt;</a:t>
            </a:r>
          </a:p>
          <a:p>
            <a:pPr marL="0" indent="0">
              <a:buNone/>
            </a:pPr>
            <a:r>
              <a:rPr lang="en-US" sz="4800" dirty="0"/>
              <a:t>    &lt;td&gt;94&lt;/td&gt;</a:t>
            </a:r>
          </a:p>
          <a:p>
            <a:pPr marL="0" indent="0">
              <a:buNone/>
            </a:pPr>
            <a:r>
              <a:rPr lang="en-US" sz="4800" dirty="0"/>
              <a:t>  &lt;/</a:t>
            </a:r>
            <a:r>
              <a:rPr lang="en-US" sz="4800" dirty="0" err="1"/>
              <a:t>tr</a:t>
            </a:r>
            <a:r>
              <a:rPr lang="en-US" sz="4800" dirty="0"/>
              <a:t>&gt;</a:t>
            </a:r>
          </a:p>
          <a:p>
            <a:pPr marL="0" indent="0">
              <a:buNone/>
            </a:pPr>
            <a:r>
              <a:rPr lang="en-US" sz="4800" dirty="0"/>
              <a:t>  &lt;</a:t>
            </a:r>
            <a:r>
              <a:rPr lang="en-US" sz="4800" dirty="0" err="1"/>
              <a:t>tr</a:t>
            </a:r>
            <a:r>
              <a:rPr lang="en-US" sz="4800" dirty="0"/>
              <a:t>&gt;</a:t>
            </a:r>
          </a:p>
          <a:p>
            <a:pPr marL="0" indent="0">
              <a:buNone/>
            </a:pPr>
            <a:r>
              <a:rPr lang="en-US" sz="4800" dirty="0"/>
              <a:t>    &lt;td&gt;John&lt;/td&gt;</a:t>
            </a:r>
          </a:p>
          <a:p>
            <a:pPr marL="0" indent="0">
              <a:buNone/>
            </a:pPr>
            <a:r>
              <a:rPr lang="en-US" sz="4800" dirty="0"/>
              <a:t>    &lt;td&gt;Doe&lt;/td&gt;</a:t>
            </a:r>
          </a:p>
          <a:p>
            <a:pPr marL="0" indent="0">
              <a:buNone/>
            </a:pPr>
            <a:r>
              <a:rPr lang="en-US" sz="4800" dirty="0"/>
              <a:t>    &lt;td&gt;80&lt;/td&gt;</a:t>
            </a:r>
          </a:p>
          <a:p>
            <a:pPr marL="0" indent="0">
              <a:buNone/>
            </a:pPr>
            <a:r>
              <a:rPr lang="en-US" sz="4800" dirty="0"/>
              <a:t>  &lt;/</a:t>
            </a:r>
            <a:r>
              <a:rPr lang="en-US" sz="4800" dirty="0" err="1"/>
              <a:t>tr</a:t>
            </a:r>
            <a:r>
              <a:rPr lang="en-US" sz="4800" dirty="0"/>
              <a:t>&gt;</a:t>
            </a:r>
          </a:p>
          <a:p>
            <a:pPr marL="0" indent="0">
              <a:buNone/>
            </a:pPr>
            <a:r>
              <a:rPr lang="en-US" sz="4800" dirty="0"/>
              <a:t>&lt;/table&gt;</a:t>
            </a:r>
          </a:p>
          <a:p>
            <a:pPr marL="0" indent="0">
              <a:buNone/>
            </a:pPr>
            <a:endParaRPr lang="en-US" sz="4800" dirty="0"/>
          </a:p>
          <a:p>
            <a:pPr marL="0" indent="0">
              <a:buNone/>
            </a:pPr>
            <a:r>
              <a:rPr lang="en-US" sz="4800" dirty="0"/>
              <a:t>&lt;/body&gt;</a:t>
            </a:r>
          </a:p>
          <a:p>
            <a:pPr marL="0" indent="0">
              <a:buNone/>
            </a:pPr>
            <a:r>
              <a:rPr lang="en-US" sz="4800" dirty="0"/>
              <a:t>&lt;/html&gt;</a:t>
            </a:r>
          </a:p>
          <a:p>
            <a:endParaRPr lang="en-US" dirty="0"/>
          </a:p>
        </p:txBody>
      </p:sp>
    </p:spTree>
    <p:extLst>
      <p:ext uri="{BB962C8B-B14F-4D97-AF65-F5344CB8AC3E}">
        <p14:creationId xmlns:p14="http://schemas.microsoft.com/office/powerpoint/2010/main" val="35155671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border</a:t>
            </a:r>
            <a:endParaRPr lang="en-US" dirty="0"/>
          </a:p>
        </p:txBody>
      </p:sp>
      <p:sp>
        <p:nvSpPr>
          <p:cNvPr id="3" name="Content Placeholder 2"/>
          <p:cNvSpPr>
            <a:spLocks noGrp="1"/>
          </p:cNvSpPr>
          <p:nvPr>
            <p:ph idx="1"/>
          </p:nvPr>
        </p:nvSpPr>
        <p:spPr/>
        <p:txBody>
          <a:bodyPr/>
          <a:lstStyle/>
          <a:p>
            <a:r>
              <a:rPr lang="en-NZ" dirty="0"/>
              <a:t>table, </a:t>
            </a:r>
            <a:r>
              <a:rPr lang="en-NZ" dirty="0" err="1"/>
              <a:t>th</a:t>
            </a:r>
            <a:r>
              <a:rPr lang="en-NZ" dirty="0"/>
              <a:t>, td </a:t>
            </a:r>
            <a:endParaRPr lang="en-NZ" dirty="0" smtClean="0"/>
          </a:p>
          <a:p>
            <a:pPr marL="0" indent="0">
              <a:buNone/>
            </a:pPr>
            <a:r>
              <a:rPr lang="en-NZ" dirty="0"/>
              <a:t> </a:t>
            </a:r>
            <a:r>
              <a:rPr lang="en-NZ" dirty="0" smtClean="0"/>
              <a:t>  {</a:t>
            </a:r>
            <a:endParaRPr lang="en-NZ" dirty="0"/>
          </a:p>
          <a:p>
            <a:pPr marL="0" indent="0">
              <a:buNone/>
            </a:pPr>
            <a:r>
              <a:rPr lang="en-NZ" dirty="0"/>
              <a:t>  border: 1px solid black;</a:t>
            </a:r>
          </a:p>
          <a:p>
            <a:pPr marL="0" indent="0">
              <a:buNone/>
            </a:pPr>
            <a:r>
              <a:rPr lang="en-NZ" dirty="0" smtClean="0"/>
              <a:t>   }</a:t>
            </a:r>
          </a:p>
          <a:p>
            <a:r>
              <a:rPr lang="en-NZ" dirty="0"/>
              <a:t>table, </a:t>
            </a:r>
            <a:r>
              <a:rPr lang="en-NZ" dirty="0" err="1"/>
              <a:t>th</a:t>
            </a:r>
            <a:r>
              <a:rPr lang="en-NZ" dirty="0"/>
              <a:t>, td </a:t>
            </a:r>
            <a:endParaRPr lang="en-NZ" dirty="0" smtClean="0"/>
          </a:p>
          <a:p>
            <a:r>
              <a:rPr lang="en-NZ" dirty="0" smtClean="0"/>
              <a:t>{</a:t>
            </a:r>
            <a:r>
              <a:rPr lang="en-NZ" dirty="0"/>
              <a:t/>
            </a:r>
            <a:br>
              <a:rPr lang="en-NZ" dirty="0"/>
            </a:br>
            <a:r>
              <a:rPr lang="en-NZ" dirty="0"/>
              <a:t>  border: 1px solid black;</a:t>
            </a:r>
            <a:br>
              <a:rPr lang="en-NZ" dirty="0"/>
            </a:br>
            <a:r>
              <a:rPr lang="en-NZ" dirty="0"/>
              <a:t>  border-collapse: collapse;</a:t>
            </a:r>
            <a:br>
              <a:rPr lang="en-NZ" dirty="0"/>
            </a:br>
            <a:r>
              <a:rPr lang="en-NZ" dirty="0"/>
              <a:t>}</a:t>
            </a:r>
            <a:endParaRPr lang="en-US" dirty="0"/>
          </a:p>
        </p:txBody>
      </p:sp>
    </p:spTree>
    <p:extLst>
      <p:ext uri="{BB962C8B-B14F-4D97-AF65-F5344CB8AC3E}">
        <p14:creationId xmlns:p14="http://schemas.microsoft.com/office/powerpoint/2010/main" val="9951734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04088"/>
            <a:ext cx="8229600" cy="5620512"/>
          </a:xfrm>
        </p:spPr>
        <p:txBody>
          <a:bodyPr>
            <a:normAutofit fontScale="32500" lnSpcReduction="20000"/>
          </a:bodyPr>
          <a:lstStyle/>
          <a:p>
            <a:r>
              <a:rPr lang="en-US" dirty="0"/>
              <a:t>&lt;!DOCTYPE html&gt;</a:t>
            </a:r>
          </a:p>
          <a:p>
            <a:r>
              <a:rPr lang="en-US" dirty="0"/>
              <a:t>&lt;html&gt;</a:t>
            </a:r>
          </a:p>
          <a:p>
            <a:r>
              <a:rPr lang="en-US" dirty="0"/>
              <a:t>&lt;head&gt;</a:t>
            </a:r>
          </a:p>
          <a:p>
            <a:r>
              <a:rPr lang="en-US" dirty="0"/>
              <a:t>&lt;style&gt;</a:t>
            </a:r>
          </a:p>
          <a:p>
            <a:r>
              <a:rPr lang="en-US" dirty="0"/>
              <a:t>table, </a:t>
            </a:r>
            <a:r>
              <a:rPr lang="en-US" dirty="0" err="1"/>
              <a:t>th</a:t>
            </a:r>
            <a:r>
              <a:rPr lang="en-US" dirty="0"/>
              <a:t>, td {</a:t>
            </a:r>
          </a:p>
          <a:p>
            <a:r>
              <a:rPr lang="en-US" dirty="0"/>
              <a:t>  border: 1px solid black;</a:t>
            </a:r>
          </a:p>
          <a:p>
            <a:r>
              <a:rPr lang="en-US" dirty="0"/>
              <a:t>}</a:t>
            </a:r>
          </a:p>
          <a:p>
            <a:r>
              <a:rPr lang="en-US" dirty="0"/>
              <a:t>&lt;/style&gt;</a:t>
            </a:r>
          </a:p>
          <a:p>
            <a:r>
              <a:rPr lang="en-US" dirty="0"/>
              <a:t>&lt;/head&gt;</a:t>
            </a:r>
          </a:p>
          <a:p>
            <a:r>
              <a:rPr lang="en-US" dirty="0"/>
              <a:t>&lt;body&gt;</a:t>
            </a:r>
          </a:p>
          <a:p>
            <a:endParaRPr lang="en-US" dirty="0"/>
          </a:p>
          <a:p>
            <a:r>
              <a:rPr lang="en-US" dirty="0"/>
              <a:t>&lt;h2&gt;Bordered Table&lt;/h2&gt;</a:t>
            </a:r>
          </a:p>
          <a:p>
            <a:r>
              <a:rPr lang="en-US" dirty="0"/>
              <a:t>&lt;p&gt;Use the CSS border property to add a border to the table.&lt;/p&gt;</a:t>
            </a:r>
          </a:p>
          <a:p>
            <a:endParaRPr lang="en-US" dirty="0"/>
          </a:p>
          <a:p>
            <a:r>
              <a:rPr lang="en-US" dirty="0"/>
              <a:t>&lt;table style="width:100%"&gt;</a:t>
            </a:r>
          </a:p>
          <a:p>
            <a:r>
              <a:rPr lang="en-US" dirty="0"/>
              <a:t>  &lt;</a:t>
            </a:r>
            <a:r>
              <a:rPr lang="en-US" dirty="0" err="1"/>
              <a:t>tr</a:t>
            </a:r>
            <a:r>
              <a:rPr lang="en-US" dirty="0"/>
              <a:t>&gt;</a:t>
            </a:r>
          </a:p>
          <a:p>
            <a:r>
              <a:rPr lang="en-US" dirty="0"/>
              <a:t>    &lt;</a:t>
            </a:r>
            <a:r>
              <a:rPr lang="en-US" dirty="0" err="1"/>
              <a:t>th</a:t>
            </a:r>
            <a:r>
              <a:rPr lang="en-US" dirty="0"/>
              <a:t>&gt;</a:t>
            </a:r>
            <a:r>
              <a:rPr lang="en-US" dirty="0" err="1"/>
              <a:t>Firstname</a:t>
            </a:r>
            <a:r>
              <a:rPr lang="en-US" dirty="0"/>
              <a:t>&lt;/</a:t>
            </a:r>
            <a:r>
              <a:rPr lang="en-US" dirty="0" err="1"/>
              <a:t>th</a:t>
            </a:r>
            <a:r>
              <a:rPr lang="en-US" dirty="0"/>
              <a:t>&gt;</a:t>
            </a:r>
          </a:p>
          <a:p>
            <a:r>
              <a:rPr lang="en-US" dirty="0"/>
              <a:t>    &lt;</a:t>
            </a:r>
            <a:r>
              <a:rPr lang="en-US" dirty="0" err="1"/>
              <a:t>th</a:t>
            </a:r>
            <a:r>
              <a:rPr lang="en-US" dirty="0"/>
              <a:t>&gt;</a:t>
            </a:r>
            <a:r>
              <a:rPr lang="en-US" dirty="0" err="1"/>
              <a:t>Lastname</a:t>
            </a:r>
            <a:r>
              <a:rPr lang="en-US" dirty="0"/>
              <a:t>&lt;/</a:t>
            </a:r>
            <a:r>
              <a:rPr lang="en-US" dirty="0" err="1"/>
              <a:t>th</a:t>
            </a:r>
            <a:r>
              <a:rPr lang="en-US" dirty="0"/>
              <a:t>&gt; </a:t>
            </a:r>
          </a:p>
          <a:p>
            <a:r>
              <a:rPr lang="en-US" dirty="0"/>
              <a:t>    &lt;</a:t>
            </a:r>
            <a:r>
              <a:rPr lang="en-US" dirty="0" err="1"/>
              <a:t>th</a:t>
            </a:r>
            <a:r>
              <a:rPr lang="en-US" dirty="0"/>
              <a:t>&gt;Age&lt;/</a:t>
            </a:r>
            <a:r>
              <a:rPr lang="en-US" dirty="0" err="1"/>
              <a:t>th</a:t>
            </a:r>
            <a:r>
              <a:rPr lang="en-US" dirty="0"/>
              <a:t>&gt;</a:t>
            </a:r>
          </a:p>
          <a:p>
            <a:r>
              <a:rPr lang="en-US" dirty="0"/>
              <a:t>  &lt;/</a:t>
            </a:r>
            <a:r>
              <a:rPr lang="en-US" dirty="0" err="1"/>
              <a:t>tr</a:t>
            </a:r>
            <a:r>
              <a:rPr lang="en-US" dirty="0"/>
              <a:t>&gt;</a:t>
            </a:r>
          </a:p>
          <a:p>
            <a:r>
              <a:rPr lang="en-US" dirty="0"/>
              <a:t>  &lt;</a:t>
            </a:r>
            <a:r>
              <a:rPr lang="en-US" dirty="0" err="1"/>
              <a:t>tr</a:t>
            </a:r>
            <a:r>
              <a:rPr lang="en-US" dirty="0"/>
              <a:t>&gt;</a:t>
            </a:r>
          </a:p>
          <a:p>
            <a:r>
              <a:rPr lang="en-US" dirty="0"/>
              <a:t>    &lt;td&gt;Jill&lt;/td&gt;</a:t>
            </a:r>
          </a:p>
          <a:p>
            <a:r>
              <a:rPr lang="en-US" dirty="0"/>
              <a:t>    &lt;td&gt;Smith&lt;/td&gt;</a:t>
            </a:r>
          </a:p>
          <a:p>
            <a:r>
              <a:rPr lang="en-US" dirty="0"/>
              <a:t>    &lt;td&gt;50&lt;/td&gt;</a:t>
            </a:r>
          </a:p>
          <a:p>
            <a:r>
              <a:rPr lang="en-US" dirty="0"/>
              <a:t>  &lt;/</a:t>
            </a:r>
            <a:r>
              <a:rPr lang="en-US" dirty="0" err="1"/>
              <a:t>tr</a:t>
            </a:r>
            <a:r>
              <a:rPr lang="en-US" dirty="0"/>
              <a:t>&gt;</a:t>
            </a:r>
          </a:p>
          <a:p>
            <a:r>
              <a:rPr lang="en-US" dirty="0"/>
              <a:t>  &lt;</a:t>
            </a:r>
            <a:r>
              <a:rPr lang="en-US" dirty="0" err="1"/>
              <a:t>tr</a:t>
            </a:r>
            <a:r>
              <a:rPr lang="en-US" dirty="0"/>
              <a:t>&gt;</a:t>
            </a:r>
          </a:p>
          <a:p>
            <a:r>
              <a:rPr lang="en-US" dirty="0"/>
              <a:t>    &lt;td&gt;Eve&lt;/td&gt;</a:t>
            </a:r>
          </a:p>
          <a:p>
            <a:r>
              <a:rPr lang="en-US" dirty="0"/>
              <a:t>    &lt;td&gt;Jackson&lt;/td&gt;</a:t>
            </a:r>
          </a:p>
          <a:p>
            <a:r>
              <a:rPr lang="en-US" dirty="0"/>
              <a:t>    &lt;td&gt;94&lt;/td&gt;</a:t>
            </a:r>
          </a:p>
          <a:p>
            <a:r>
              <a:rPr lang="en-US" dirty="0"/>
              <a:t>  &lt;/</a:t>
            </a:r>
            <a:r>
              <a:rPr lang="en-US" dirty="0" err="1"/>
              <a:t>tr</a:t>
            </a:r>
            <a:r>
              <a:rPr lang="en-US" dirty="0"/>
              <a:t>&gt;</a:t>
            </a:r>
          </a:p>
          <a:p>
            <a:r>
              <a:rPr lang="en-US" dirty="0"/>
              <a:t>  &lt;</a:t>
            </a:r>
            <a:r>
              <a:rPr lang="en-US" dirty="0" err="1"/>
              <a:t>tr</a:t>
            </a:r>
            <a:r>
              <a:rPr lang="en-US" dirty="0"/>
              <a:t>&gt;</a:t>
            </a:r>
          </a:p>
          <a:p>
            <a:r>
              <a:rPr lang="en-US" dirty="0"/>
              <a:t>    &lt;td&gt;John&lt;/td&gt;</a:t>
            </a:r>
          </a:p>
          <a:p>
            <a:r>
              <a:rPr lang="en-US" dirty="0"/>
              <a:t>    &lt;td&gt;Doe&lt;/td&gt;</a:t>
            </a:r>
          </a:p>
          <a:p>
            <a:r>
              <a:rPr lang="en-US" dirty="0"/>
              <a:t>    &lt;td&gt;80&lt;/td&gt;</a:t>
            </a:r>
          </a:p>
          <a:p>
            <a:r>
              <a:rPr lang="en-US" dirty="0"/>
              <a:t>  &lt;/</a:t>
            </a:r>
            <a:r>
              <a:rPr lang="en-US" dirty="0" err="1"/>
              <a:t>tr</a:t>
            </a:r>
            <a:r>
              <a:rPr lang="en-US" dirty="0"/>
              <a:t>&gt;</a:t>
            </a:r>
          </a:p>
          <a:p>
            <a:r>
              <a:rPr lang="en-US" dirty="0"/>
              <a:t>&lt;/table&gt;</a:t>
            </a:r>
          </a:p>
          <a:p>
            <a:endParaRPr lang="en-US" dirty="0"/>
          </a:p>
          <a:p>
            <a:r>
              <a:rPr lang="en-US" dirty="0"/>
              <a:t>&lt;/body&gt;</a:t>
            </a:r>
          </a:p>
          <a:p>
            <a:r>
              <a:rPr lang="en-US" dirty="0"/>
              <a:t>&lt;/html&gt;</a:t>
            </a:r>
          </a:p>
        </p:txBody>
      </p:sp>
    </p:spTree>
    <p:extLst>
      <p:ext uri="{BB962C8B-B14F-4D97-AF65-F5344CB8AC3E}">
        <p14:creationId xmlns:p14="http://schemas.microsoft.com/office/powerpoint/2010/main" val="15729427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04088"/>
            <a:ext cx="8229600" cy="5620512"/>
          </a:xfrm>
        </p:spPr>
        <p:txBody>
          <a:bodyPr>
            <a:normAutofit fontScale="32500" lnSpcReduction="20000"/>
          </a:bodyPr>
          <a:lstStyle/>
          <a:p>
            <a:r>
              <a:rPr lang="en-US" dirty="0"/>
              <a:t>&lt;!DOCTYPE html&gt;</a:t>
            </a:r>
          </a:p>
          <a:p>
            <a:r>
              <a:rPr lang="en-US" dirty="0"/>
              <a:t>&lt;html&gt;</a:t>
            </a:r>
          </a:p>
          <a:p>
            <a:r>
              <a:rPr lang="en-US" dirty="0"/>
              <a:t>&lt;head&gt;</a:t>
            </a:r>
          </a:p>
          <a:p>
            <a:r>
              <a:rPr lang="en-US" dirty="0"/>
              <a:t>&lt;style&gt;</a:t>
            </a:r>
          </a:p>
          <a:p>
            <a:r>
              <a:rPr lang="en-US" dirty="0"/>
              <a:t>table, </a:t>
            </a:r>
            <a:r>
              <a:rPr lang="en-US" dirty="0" err="1"/>
              <a:t>th</a:t>
            </a:r>
            <a:r>
              <a:rPr lang="en-US" dirty="0"/>
              <a:t>, td {</a:t>
            </a:r>
          </a:p>
          <a:p>
            <a:r>
              <a:rPr lang="en-US" dirty="0"/>
              <a:t>  border: 1px solid black;</a:t>
            </a:r>
          </a:p>
          <a:p>
            <a:r>
              <a:rPr lang="en-US" dirty="0"/>
              <a:t>  border-collapse: collapse;</a:t>
            </a:r>
          </a:p>
          <a:p>
            <a:r>
              <a:rPr lang="en-US" dirty="0"/>
              <a:t>}</a:t>
            </a:r>
          </a:p>
          <a:p>
            <a:r>
              <a:rPr lang="en-US" dirty="0"/>
              <a:t>&lt;/style&gt;</a:t>
            </a:r>
          </a:p>
          <a:p>
            <a:r>
              <a:rPr lang="en-US" dirty="0"/>
              <a:t>&lt;/head&gt;</a:t>
            </a:r>
          </a:p>
          <a:p>
            <a:r>
              <a:rPr lang="en-US" dirty="0"/>
              <a:t>&lt;body&gt;</a:t>
            </a:r>
          </a:p>
          <a:p>
            <a:endParaRPr lang="en-US" dirty="0"/>
          </a:p>
          <a:p>
            <a:r>
              <a:rPr lang="en-US" dirty="0"/>
              <a:t>&lt;h2&gt;Collapsed Borders&lt;/h2&gt;</a:t>
            </a:r>
          </a:p>
          <a:p>
            <a:r>
              <a:rPr lang="en-US" dirty="0"/>
              <a:t>&lt;p&gt;If you want the borders to collapse into one border, add the CSS border-collapse property.&lt;/p&gt;</a:t>
            </a:r>
          </a:p>
          <a:p>
            <a:endParaRPr lang="en-US" dirty="0"/>
          </a:p>
          <a:p>
            <a:r>
              <a:rPr lang="en-US" dirty="0"/>
              <a:t>&lt;table style="width:100%"&gt;</a:t>
            </a:r>
          </a:p>
          <a:p>
            <a:r>
              <a:rPr lang="en-US" dirty="0"/>
              <a:t>  &lt;</a:t>
            </a:r>
            <a:r>
              <a:rPr lang="en-US" dirty="0" err="1"/>
              <a:t>tr</a:t>
            </a:r>
            <a:r>
              <a:rPr lang="en-US" dirty="0"/>
              <a:t>&gt;</a:t>
            </a:r>
          </a:p>
          <a:p>
            <a:r>
              <a:rPr lang="en-US" dirty="0"/>
              <a:t>    &lt;</a:t>
            </a:r>
            <a:r>
              <a:rPr lang="en-US" dirty="0" err="1"/>
              <a:t>th</a:t>
            </a:r>
            <a:r>
              <a:rPr lang="en-US" dirty="0"/>
              <a:t>&gt;</a:t>
            </a:r>
            <a:r>
              <a:rPr lang="en-US" dirty="0" err="1"/>
              <a:t>Firstname</a:t>
            </a:r>
            <a:r>
              <a:rPr lang="en-US" dirty="0"/>
              <a:t>&lt;/</a:t>
            </a:r>
            <a:r>
              <a:rPr lang="en-US" dirty="0" err="1"/>
              <a:t>th</a:t>
            </a:r>
            <a:r>
              <a:rPr lang="en-US" dirty="0"/>
              <a:t>&gt;</a:t>
            </a:r>
          </a:p>
          <a:p>
            <a:r>
              <a:rPr lang="en-US" dirty="0"/>
              <a:t>    &lt;</a:t>
            </a:r>
            <a:r>
              <a:rPr lang="en-US" dirty="0" err="1"/>
              <a:t>th</a:t>
            </a:r>
            <a:r>
              <a:rPr lang="en-US" dirty="0"/>
              <a:t>&gt;</a:t>
            </a:r>
            <a:r>
              <a:rPr lang="en-US" dirty="0" err="1"/>
              <a:t>Lastname</a:t>
            </a:r>
            <a:r>
              <a:rPr lang="en-US" dirty="0"/>
              <a:t>&lt;/</a:t>
            </a:r>
            <a:r>
              <a:rPr lang="en-US" dirty="0" err="1"/>
              <a:t>th</a:t>
            </a:r>
            <a:r>
              <a:rPr lang="en-US" dirty="0"/>
              <a:t>&gt; </a:t>
            </a:r>
          </a:p>
          <a:p>
            <a:r>
              <a:rPr lang="en-US" dirty="0"/>
              <a:t>    &lt;</a:t>
            </a:r>
            <a:r>
              <a:rPr lang="en-US" dirty="0" err="1"/>
              <a:t>th</a:t>
            </a:r>
            <a:r>
              <a:rPr lang="en-US" dirty="0"/>
              <a:t>&gt;Age&lt;/</a:t>
            </a:r>
            <a:r>
              <a:rPr lang="en-US" dirty="0" err="1"/>
              <a:t>th</a:t>
            </a:r>
            <a:r>
              <a:rPr lang="en-US" dirty="0"/>
              <a:t>&gt;</a:t>
            </a:r>
          </a:p>
          <a:p>
            <a:r>
              <a:rPr lang="en-US" dirty="0"/>
              <a:t>  &lt;/</a:t>
            </a:r>
            <a:r>
              <a:rPr lang="en-US" dirty="0" err="1"/>
              <a:t>tr</a:t>
            </a:r>
            <a:r>
              <a:rPr lang="en-US" dirty="0"/>
              <a:t>&gt;</a:t>
            </a:r>
          </a:p>
          <a:p>
            <a:r>
              <a:rPr lang="en-US" dirty="0"/>
              <a:t>  &lt;</a:t>
            </a:r>
            <a:r>
              <a:rPr lang="en-US" dirty="0" err="1"/>
              <a:t>tr</a:t>
            </a:r>
            <a:r>
              <a:rPr lang="en-US" dirty="0"/>
              <a:t>&gt;</a:t>
            </a:r>
          </a:p>
          <a:p>
            <a:r>
              <a:rPr lang="en-US" dirty="0"/>
              <a:t>    &lt;td&gt;Jill&lt;/td&gt;</a:t>
            </a:r>
          </a:p>
          <a:p>
            <a:r>
              <a:rPr lang="en-US" dirty="0"/>
              <a:t>    &lt;td&gt;Smith&lt;/td&gt;</a:t>
            </a:r>
          </a:p>
          <a:p>
            <a:r>
              <a:rPr lang="en-US" dirty="0"/>
              <a:t>    &lt;td&gt;50&lt;/td&gt;</a:t>
            </a:r>
          </a:p>
          <a:p>
            <a:r>
              <a:rPr lang="en-US" dirty="0"/>
              <a:t>  &lt;/</a:t>
            </a:r>
            <a:r>
              <a:rPr lang="en-US" dirty="0" err="1"/>
              <a:t>tr</a:t>
            </a:r>
            <a:r>
              <a:rPr lang="en-US" dirty="0"/>
              <a:t>&gt;</a:t>
            </a:r>
          </a:p>
          <a:p>
            <a:r>
              <a:rPr lang="en-US" dirty="0"/>
              <a:t>  &lt;</a:t>
            </a:r>
            <a:r>
              <a:rPr lang="en-US" dirty="0" err="1"/>
              <a:t>tr</a:t>
            </a:r>
            <a:r>
              <a:rPr lang="en-US" dirty="0"/>
              <a:t>&gt;</a:t>
            </a:r>
          </a:p>
          <a:p>
            <a:r>
              <a:rPr lang="en-US" dirty="0"/>
              <a:t>    &lt;td&gt;Eve&lt;/td&gt;</a:t>
            </a:r>
          </a:p>
          <a:p>
            <a:r>
              <a:rPr lang="en-US" dirty="0"/>
              <a:t>    &lt;td&gt;Jackson&lt;/td&gt;</a:t>
            </a:r>
          </a:p>
          <a:p>
            <a:r>
              <a:rPr lang="en-US" dirty="0"/>
              <a:t>    &lt;td&gt;94&lt;/td&gt;</a:t>
            </a:r>
          </a:p>
          <a:p>
            <a:r>
              <a:rPr lang="en-US" dirty="0"/>
              <a:t>  &lt;/</a:t>
            </a:r>
            <a:r>
              <a:rPr lang="en-US" dirty="0" err="1"/>
              <a:t>tr</a:t>
            </a:r>
            <a:r>
              <a:rPr lang="en-US" dirty="0"/>
              <a:t>&gt;</a:t>
            </a:r>
          </a:p>
          <a:p>
            <a:r>
              <a:rPr lang="en-US" dirty="0"/>
              <a:t>  &lt;</a:t>
            </a:r>
            <a:r>
              <a:rPr lang="en-US" dirty="0" err="1"/>
              <a:t>tr</a:t>
            </a:r>
            <a:r>
              <a:rPr lang="en-US" dirty="0"/>
              <a:t>&gt;</a:t>
            </a:r>
          </a:p>
          <a:p>
            <a:r>
              <a:rPr lang="en-US" dirty="0"/>
              <a:t>    &lt;td&gt;John&lt;/td&gt;</a:t>
            </a:r>
          </a:p>
          <a:p>
            <a:r>
              <a:rPr lang="en-US" dirty="0"/>
              <a:t>    &lt;td&gt;Doe&lt;/td&gt;</a:t>
            </a:r>
          </a:p>
          <a:p>
            <a:r>
              <a:rPr lang="en-US" dirty="0"/>
              <a:t>    &lt;td&gt;80&lt;/td&gt;</a:t>
            </a:r>
          </a:p>
          <a:p>
            <a:r>
              <a:rPr lang="en-US" dirty="0"/>
              <a:t>  &lt;/</a:t>
            </a:r>
            <a:r>
              <a:rPr lang="en-US" dirty="0" err="1"/>
              <a:t>tr</a:t>
            </a:r>
            <a:r>
              <a:rPr lang="en-US" dirty="0"/>
              <a:t>&gt;</a:t>
            </a:r>
          </a:p>
          <a:p>
            <a:r>
              <a:rPr lang="en-US" dirty="0"/>
              <a:t>&lt;/table&gt;</a:t>
            </a:r>
          </a:p>
          <a:p>
            <a:endParaRPr lang="en-US" dirty="0"/>
          </a:p>
          <a:p>
            <a:r>
              <a:rPr lang="en-US" dirty="0"/>
              <a:t>&lt;/body&gt;</a:t>
            </a:r>
          </a:p>
          <a:p>
            <a:r>
              <a:rPr lang="en-US" dirty="0"/>
              <a:t>&lt;/html&gt;</a:t>
            </a:r>
          </a:p>
        </p:txBody>
      </p:sp>
    </p:spTree>
    <p:extLst>
      <p:ext uri="{BB962C8B-B14F-4D97-AF65-F5344CB8AC3E}">
        <p14:creationId xmlns:p14="http://schemas.microsoft.com/office/powerpoint/2010/main" val="837483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b="1" dirty="0" smtClean="0"/>
              <a:t>The &lt;!DOCTYPE&gt; Declaration</a:t>
            </a:r>
            <a:br>
              <a:rPr lang="en-NZ" b="1" dirty="0" smtClean="0"/>
            </a:br>
            <a:endParaRPr lang="en-NZ" dirty="0"/>
          </a:p>
        </p:txBody>
      </p:sp>
      <p:sp>
        <p:nvSpPr>
          <p:cNvPr id="3" name="Content Placeholder 2"/>
          <p:cNvSpPr>
            <a:spLocks noGrp="1"/>
          </p:cNvSpPr>
          <p:nvPr>
            <p:ph idx="1"/>
          </p:nvPr>
        </p:nvSpPr>
        <p:spPr/>
        <p:txBody>
          <a:bodyPr/>
          <a:lstStyle/>
          <a:p>
            <a:r>
              <a:rPr lang="en-NZ" dirty="0" smtClean="0"/>
              <a:t>The &lt;!DOCTYPE&gt; declaration represents the document type, and helps browsers to display web pages correctly.</a:t>
            </a:r>
          </a:p>
          <a:p>
            <a:r>
              <a:rPr lang="en-NZ" dirty="0" smtClean="0"/>
              <a:t>It must only appear once, at the top of the page (before any HTML tags). </a:t>
            </a:r>
          </a:p>
          <a:p>
            <a:r>
              <a:rPr lang="en-NZ" dirty="0" smtClean="0"/>
              <a:t>The &lt;!DOCTYPE&gt; declaration is not case sensitive.</a:t>
            </a:r>
          </a:p>
          <a:p>
            <a:r>
              <a:rPr lang="en-NZ" dirty="0" smtClean="0"/>
              <a:t>The &lt;!DOCTYPE&gt; declaration for HTML5 is:</a:t>
            </a:r>
          </a:p>
          <a:p>
            <a:r>
              <a:rPr lang="en-NZ" dirty="0" smtClean="0"/>
              <a:t>&lt;!DOCTYPE html&gt; </a:t>
            </a:r>
          </a:p>
          <a:p>
            <a:endParaRPr lang="en-NZ"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HTML Table - Adding Cell Padding</a:t>
            </a:r>
            <a:endParaRPr lang="en-US" dirty="0"/>
          </a:p>
        </p:txBody>
      </p:sp>
      <p:sp>
        <p:nvSpPr>
          <p:cNvPr id="3" name="Content Placeholder 2"/>
          <p:cNvSpPr>
            <a:spLocks noGrp="1"/>
          </p:cNvSpPr>
          <p:nvPr>
            <p:ph idx="1"/>
          </p:nvPr>
        </p:nvSpPr>
        <p:spPr/>
        <p:txBody>
          <a:bodyPr/>
          <a:lstStyle/>
          <a:p>
            <a:r>
              <a:rPr lang="en-NZ" dirty="0"/>
              <a:t>Cell padding specifies the space between the cell content and its borders.</a:t>
            </a:r>
          </a:p>
          <a:p>
            <a:endParaRPr lang="en-NZ" dirty="0"/>
          </a:p>
          <a:p>
            <a:r>
              <a:rPr lang="en-NZ" dirty="0"/>
              <a:t>If you do not specify a padding, the table cells will be </a:t>
            </a:r>
            <a:r>
              <a:rPr lang="en-NZ" dirty="0" smtClean="0"/>
              <a:t>displayed </a:t>
            </a:r>
            <a:r>
              <a:rPr lang="en-NZ" dirty="0"/>
              <a:t>without padding</a:t>
            </a:r>
            <a:r>
              <a:rPr lang="en-NZ" dirty="0" smtClean="0"/>
              <a:t>.</a:t>
            </a:r>
          </a:p>
          <a:p>
            <a:r>
              <a:rPr lang="en-US" dirty="0" err="1"/>
              <a:t>th</a:t>
            </a:r>
            <a:r>
              <a:rPr lang="en-US" dirty="0"/>
              <a:t>, td </a:t>
            </a:r>
            <a:endParaRPr lang="en-US" dirty="0" smtClean="0"/>
          </a:p>
          <a:p>
            <a:pPr marL="0" indent="0">
              <a:buNone/>
            </a:pPr>
            <a:r>
              <a:rPr lang="en-US" dirty="0" smtClean="0"/>
              <a:t>{</a:t>
            </a:r>
            <a:r>
              <a:rPr lang="en-US" dirty="0"/>
              <a:t/>
            </a:r>
            <a:br>
              <a:rPr lang="en-US" dirty="0"/>
            </a:br>
            <a:r>
              <a:rPr lang="en-US" dirty="0"/>
              <a:t>  padding: 15px;</a:t>
            </a:r>
            <a:br>
              <a:rPr lang="en-US" dirty="0"/>
            </a:br>
            <a:r>
              <a:rPr lang="en-US" dirty="0"/>
              <a:t>}</a:t>
            </a:r>
          </a:p>
        </p:txBody>
      </p:sp>
    </p:spTree>
    <p:extLst>
      <p:ext uri="{BB962C8B-B14F-4D97-AF65-F5344CB8AC3E}">
        <p14:creationId xmlns:p14="http://schemas.microsoft.com/office/powerpoint/2010/main" val="7955050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04088"/>
            <a:ext cx="8229600" cy="5620512"/>
          </a:xfrm>
        </p:spPr>
        <p:txBody>
          <a:bodyPr>
            <a:normAutofit fontScale="32500" lnSpcReduction="20000"/>
          </a:bodyPr>
          <a:lstStyle/>
          <a:p>
            <a:r>
              <a:rPr lang="en-US" dirty="0"/>
              <a:t>&lt;!DOCTYPE html&gt;</a:t>
            </a:r>
          </a:p>
          <a:p>
            <a:r>
              <a:rPr lang="en-US" dirty="0"/>
              <a:t>&lt;html&gt;</a:t>
            </a:r>
          </a:p>
          <a:p>
            <a:r>
              <a:rPr lang="en-US" dirty="0"/>
              <a:t>&lt;head&gt;</a:t>
            </a:r>
          </a:p>
          <a:p>
            <a:r>
              <a:rPr lang="en-US" dirty="0"/>
              <a:t>&lt;style&gt;</a:t>
            </a:r>
          </a:p>
          <a:p>
            <a:r>
              <a:rPr lang="en-US" dirty="0"/>
              <a:t>table, </a:t>
            </a:r>
            <a:r>
              <a:rPr lang="en-US" dirty="0" err="1"/>
              <a:t>th</a:t>
            </a:r>
            <a:r>
              <a:rPr lang="en-US" dirty="0"/>
              <a:t>, td {</a:t>
            </a:r>
          </a:p>
          <a:p>
            <a:r>
              <a:rPr lang="en-US" dirty="0"/>
              <a:t>  border: 1px solid black;</a:t>
            </a:r>
          </a:p>
          <a:p>
            <a:r>
              <a:rPr lang="en-US" dirty="0"/>
              <a:t>  border-collapse: collapse;</a:t>
            </a:r>
          </a:p>
          <a:p>
            <a:r>
              <a:rPr lang="en-US" dirty="0"/>
              <a:t>}</a:t>
            </a:r>
          </a:p>
          <a:p>
            <a:r>
              <a:rPr lang="en-US" dirty="0" err="1"/>
              <a:t>th</a:t>
            </a:r>
            <a:r>
              <a:rPr lang="en-US" dirty="0"/>
              <a:t>, td {</a:t>
            </a:r>
          </a:p>
          <a:p>
            <a:r>
              <a:rPr lang="en-US" dirty="0"/>
              <a:t>  padding: 15px;</a:t>
            </a:r>
          </a:p>
          <a:p>
            <a:r>
              <a:rPr lang="en-US" dirty="0"/>
              <a:t>}</a:t>
            </a:r>
          </a:p>
          <a:p>
            <a:r>
              <a:rPr lang="en-US" dirty="0"/>
              <a:t>&lt;/style&gt;</a:t>
            </a:r>
          </a:p>
          <a:p>
            <a:r>
              <a:rPr lang="en-US" dirty="0"/>
              <a:t>&lt;/head&gt;</a:t>
            </a:r>
          </a:p>
          <a:p>
            <a:r>
              <a:rPr lang="en-US" dirty="0"/>
              <a:t>&lt;body&gt;</a:t>
            </a:r>
          </a:p>
          <a:p>
            <a:endParaRPr lang="en-US" dirty="0"/>
          </a:p>
          <a:p>
            <a:r>
              <a:rPr lang="en-US" dirty="0"/>
              <a:t>&lt;h2&gt;</a:t>
            </a:r>
            <a:r>
              <a:rPr lang="en-US" dirty="0" err="1"/>
              <a:t>Cellpadding</a:t>
            </a:r>
            <a:r>
              <a:rPr lang="en-US" dirty="0"/>
              <a:t>&lt;/h2&gt;</a:t>
            </a:r>
          </a:p>
          <a:p>
            <a:r>
              <a:rPr lang="en-US" dirty="0"/>
              <a:t>&lt;p&gt;Cell padding specifies the space between the cell content and its borders.&lt;/p&gt;</a:t>
            </a:r>
          </a:p>
          <a:p>
            <a:endParaRPr lang="en-US" dirty="0"/>
          </a:p>
          <a:p>
            <a:r>
              <a:rPr lang="en-US" dirty="0"/>
              <a:t>&lt;table style="width:100%"&gt;</a:t>
            </a:r>
          </a:p>
          <a:p>
            <a:r>
              <a:rPr lang="en-US" dirty="0"/>
              <a:t>  &lt;</a:t>
            </a:r>
            <a:r>
              <a:rPr lang="en-US" dirty="0" err="1"/>
              <a:t>tr</a:t>
            </a:r>
            <a:r>
              <a:rPr lang="en-US" dirty="0"/>
              <a:t>&gt;</a:t>
            </a:r>
          </a:p>
          <a:p>
            <a:r>
              <a:rPr lang="en-US" dirty="0"/>
              <a:t>    &lt;</a:t>
            </a:r>
            <a:r>
              <a:rPr lang="en-US" dirty="0" err="1"/>
              <a:t>th</a:t>
            </a:r>
            <a:r>
              <a:rPr lang="en-US" dirty="0"/>
              <a:t>&gt;</a:t>
            </a:r>
            <a:r>
              <a:rPr lang="en-US" dirty="0" err="1"/>
              <a:t>Firstname</a:t>
            </a:r>
            <a:r>
              <a:rPr lang="en-US" dirty="0"/>
              <a:t>&lt;/</a:t>
            </a:r>
            <a:r>
              <a:rPr lang="en-US" dirty="0" err="1"/>
              <a:t>th</a:t>
            </a:r>
            <a:r>
              <a:rPr lang="en-US" dirty="0"/>
              <a:t>&gt;</a:t>
            </a:r>
          </a:p>
          <a:p>
            <a:r>
              <a:rPr lang="en-US" dirty="0"/>
              <a:t>    &lt;</a:t>
            </a:r>
            <a:r>
              <a:rPr lang="en-US" dirty="0" err="1"/>
              <a:t>th</a:t>
            </a:r>
            <a:r>
              <a:rPr lang="en-US" dirty="0"/>
              <a:t>&gt;</a:t>
            </a:r>
            <a:r>
              <a:rPr lang="en-US" dirty="0" err="1"/>
              <a:t>Lastname</a:t>
            </a:r>
            <a:r>
              <a:rPr lang="en-US" dirty="0"/>
              <a:t>&lt;/</a:t>
            </a:r>
            <a:r>
              <a:rPr lang="en-US" dirty="0" err="1"/>
              <a:t>th</a:t>
            </a:r>
            <a:r>
              <a:rPr lang="en-US" dirty="0"/>
              <a:t>&gt; </a:t>
            </a:r>
          </a:p>
          <a:p>
            <a:r>
              <a:rPr lang="en-US" dirty="0"/>
              <a:t>    &lt;</a:t>
            </a:r>
            <a:r>
              <a:rPr lang="en-US" dirty="0" err="1"/>
              <a:t>th</a:t>
            </a:r>
            <a:r>
              <a:rPr lang="en-US" dirty="0"/>
              <a:t>&gt;Age&lt;/</a:t>
            </a:r>
            <a:r>
              <a:rPr lang="en-US" dirty="0" err="1"/>
              <a:t>th</a:t>
            </a:r>
            <a:r>
              <a:rPr lang="en-US" dirty="0"/>
              <a:t>&gt;</a:t>
            </a:r>
          </a:p>
          <a:p>
            <a:r>
              <a:rPr lang="en-US" dirty="0"/>
              <a:t>  &lt;/</a:t>
            </a:r>
            <a:r>
              <a:rPr lang="en-US" dirty="0" err="1"/>
              <a:t>tr</a:t>
            </a:r>
            <a:r>
              <a:rPr lang="en-US" dirty="0"/>
              <a:t>&gt;</a:t>
            </a:r>
          </a:p>
          <a:p>
            <a:r>
              <a:rPr lang="en-US" dirty="0"/>
              <a:t>  &lt;</a:t>
            </a:r>
            <a:r>
              <a:rPr lang="en-US" dirty="0" err="1"/>
              <a:t>tr</a:t>
            </a:r>
            <a:r>
              <a:rPr lang="en-US" dirty="0"/>
              <a:t>&gt;</a:t>
            </a:r>
          </a:p>
          <a:p>
            <a:r>
              <a:rPr lang="en-US" dirty="0"/>
              <a:t>    &lt;td&gt;Jill&lt;/td&gt;</a:t>
            </a:r>
          </a:p>
          <a:p>
            <a:r>
              <a:rPr lang="en-US" dirty="0"/>
              <a:t>    &lt;td&gt;Smith&lt;/td&gt;</a:t>
            </a:r>
          </a:p>
          <a:p>
            <a:r>
              <a:rPr lang="en-US" dirty="0"/>
              <a:t>    &lt;td&gt;50&lt;/td&gt;</a:t>
            </a:r>
          </a:p>
          <a:p>
            <a:r>
              <a:rPr lang="en-US" dirty="0"/>
              <a:t>  &lt;/</a:t>
            </a:r>
            <a:r>
              <a:rPr lang="en-US" dirty="0" err="1"/>
              <a:t>tr</a:t>
            </a:r>
            <a:r>
              <a:rPr lang="en-US" dirty="0"/>
              <a:t>&gt;</a:t>
            </a:r>
          </a:p>
          <a:p>
            <a:r>
              <a:rPr lang="en-US" dirty="0"/>
              <a:t>  &lt;</a:t>
            </a:r>
            <a:r>
              <a:rPr lang="en-US" dirty="0" err="1"/>
              <a:t>tr</a:t>
            </a:r>
            <a:r>
              <a:rPr lang="en-US" dirty="0"/>
              <a:t>&gt;</a:t>
            </a:r>
          </a:p>
          <a:p>
            <a:r>
              <a:rPr lang="en-US" dirty="0"/>
              <a:t>    &lt;td&gt;Eve&lt;/td&gt;</a:t>
            </a:r>
          </a:p>
          <a:p>
            <a:r>
              <a:rPr lang="en-US" dirty="0"/>
              <a:t>    &lt;td&gt;Jackson&lt;/td&gt;</a:t>
            </a:r>
          </a:p>
          <a:p>
            <a:r>
              <a:rPr lang="en-US" dirty="0"/>
              <a:t>    &lt;td&gt;94&lt;/td&gt;</a:t>
            </a:r>
          </a:p>
          <a:p>
            <a:r>
              <a:rPr lang="en-US" dirty="0"/>
              <a:t>  &lt;/</a:t>
            </a:r>
            <a:r>
              <a:rPr lang="en-US" dirty="0" err="1"/>
              <a:t>tr</a:t>
            </a:r>
            <a:r>
              <a:rPr lang="en-US" dirty="0"/>
              <a:t>&gt;</a:t>
            </a:r>
          </a:p>
          <a:p>
            <a:r>
              <a:rPr lang="en-US" dirty="0"/>
              <a:t>  &lt;</a:t>
            </a:r>
            <a:r>
              <a:rPr lang="en-US" dirty="0" err="1"/>
              <a:t>tr</a:t>
            </a:r>
            <a:r>
              <a:rPr lang="en-US" dirty="0"/>
              <a:t>&gt;</a:t>
            </a:r>
          </a:p>
          <a:p>
            <a:r>
              <a:rPr lang="en-US" dirty="0"/>
              <a:t>    &lt;td&gt;John&lt;/td&gt;</a:t>
            </a:r>
          </a:p>
          <a:p>
            <a:r>
              <a:rPr lang="en-US" dirty="0"/>
              <a:t>    &lt;td&gt;Doe&lt;/td&gt;</a:t>
            </a:r>
          </a:p>
          <a:p>
            <a:r>
              <a:rPr lang="en-US" dirty="0"/>
              <a:t>    &lt;td&gt;80&lt;/td&gt;</a:t>
            </a:r>
          </a:p>
          <a:p>
            <a:r>
              <a:rPr lang="en-US" dirty="0"/>
              <a:t>  &lt;/</a:t>
            </a:r>
            <a:r>
              <a:rPr lang="en-US" dirty="0" err="1"/>
              <a:t>tr</a:t>
            </a:r>
            <a:r>
              <a:rPr lang="en-US" dirty="0"/>
              <a:t>&gt;</a:t>
            </a:r>
          </a:p>
          <a:p>
            <a:r>
              <a:rPr lang="en-US" dirty="0"/>
              <a:t>&lt;/table&gt;</a:t>
            </a:r>
          </a:p>
          <a:p>
            <a:endParaRPr lang="en-US" dirty="0"/>
          </a:p>
          <a:p>
            <a:r>
              <a:rPr lang="en-US" dirty="0"/>
              <a:t>&lt;p&gt;Try to change the padding to 5px.&lt;/p&gt;</a:t>
            </a:r>
          </a:p>
          <a:p>
            <a:endParaRPr lang="en-US" dirty="0"/>
          </a:p>
          <a:p>
            <a:r>
              <a:rPr lang="en-US" dirty="0"/>
              <a:t>&lt;/body&gt;</a:t>
            </a:r>
          </a:p>
          <a:p>
            <a:r>
              <a:rPr lang="en-US" dirty="0"/>
              <a:t>&lt;/html&gt;</a:t>
            </a:r>
          </a:p>
        </p:txBody>
      </p:sp>
    </p:spTree>
    <p:extLst>
      <p:ext uri="{BB962C8B-B14F-4D97-AF65-F5344CB8AC3E}">
        <p14:creationId xmlns:p14="http://schemas.microsoft.com/office/powerpoint/2010/main" val="30343998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Colspan</a:t>
            </a:r>
            <a:r>
              <a:rPr lang="en-US" dirty="0" smtClean="0"/>
              <a:t> &amp; </a:t>
            </a:r>
            <a:r>
              <a:rPr lang="en-US" dirty="0" err="1"/>
              <a:t>R</a:t>
            </a:r>
            <a:r>
              <a:rPr lang="en-US" dirty="0" err="1" smtClean="0"/>
              <a:t>owspan</a:t>
            </a:r>
            <a:endParaRPr lang="en-US" dirty="0"/>
          </a:p>
        </p:txBody>
      </p:sp>
      <p:sp>
        <p:nvSpPr>
          <p:cNvPr id="3" name="Content Placeholder 2"/>
          <p:cNvSpPr>
            <a:spLocks noGrp="1"/>
          </p:cNvSpPr>
          <p:nvPr>
            <p:ph idx="1"/>
          </p:nvPr>
        </p:nvSpPr>
        <p:spPr/>
        <p:txBody>
          <a:bodyPr/>
          <a:lstStyle/>
          <a:p>
            <a:r>
              <a:rPr lang="en-NZ" dirty="0"/>
              <a:t>HTML Table - Cells that Span Many </a:t>
            </a:r>
            <a:r>
              <a:rPr lang="en-NZ" dirty="0" smtClean="0"/>
              <a:t>Rows</a:t>
            </a:r>
          </a:p>
          <a:p>
            <a:r>
              <a:rPr lang="en-NZ" dirty="0"/>
              <a:t>HTML Table - Cells that Span Many Rows</a:t>
            </a:r>
          </a:p>
          <a:p>
            <a:endParaRPr lang="en-US" dirty="0"/>
          </a:p>
        </p:txBody>
      </p:sp>
      <p:pic>
        <p:nvPicPr>
          <p:cNvPr id="4" name="Picture 3"/>
          <p:cNvPicPr>
            <a:picLocks noChangeAspect="1"/>
          </p:cNvPicPr>
          <p:nvPr/>
        </p:nvPicPr>
        <p:blipFill>
          <a:blip r:embed="rId2"/>
          <a:stretch>
            <a:fillRect/>
          </a:stretch>
        </p:blipFill>
        <p:spPr>
          <a:xfrm>
            <a:off x="971600" y="4130040"/>
            <a:ext cx="2390775" cy="1234872"/>
          </a:xfrm>
          <a:prstGeom prst="rect">
            <a:avLst/>
          </a:prstGeom>
        </p:spPr>
      </p:pic>
      <p:pic>
        <p:nvPicPr>
          <p:cNvPr id="5" name="Picture 4"/>
          <p:cNvPicPr>
            <a:picLocks noChangeAspect="1"/>
          </p:cNvPicPr>
          <p:nvPr/>
        </p:nvPicPr>
        <p:blipFill>
          <a:blip r:embed="rId3"/>
          <a:stretch>
            <a:fillRect/>
          </a:stretch>
        </p:blipFill>
        <p:spPr>
          <a:xfrm>
            <a:off x="3707904" y="4084360"/>
            <a:ext cx="2533650" cy="1371600"/>
          </a:xfrm>
          <a:prstGeom prst="rect">
            <a:avLst/>
          </a:prstGeom>
        </p:spPr>
      </p:pic>
    </p:spTree>
    <p:extLst>
      <p:ext uri="{BB962C8B-B14F-4D97-AF65-F5344CB8AC3E}">
        <p14:creationId xmlns:p14="http://schemas.microsoft.com/office/powerpoint/2010/main" val="32199834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04088"/>
            <a:ext cx="8229600" cy="5620512"/>
          </a:xfrm>
        </p:spPr>
        <p:txBody>
          <a:bodyPr>
            <a:normAutofit fontScale="40000" lnSpcReduction="20000"/>
          </a:bodyPr>
          <a:lstStyle/>
          <a:p>
            <a:r>
              <a:rPr lang="en-US" dirty="0"/>
              <a:t>&lt;!DOCTYPE html&gt;</a:t>
            </a:r>
          </a:p>
          <a:p>
            <a:r>
              <a:rPr lang="en-US" dirty="0"/>
              <a:t>&lt;html&gt;</a:t>
            </a:r>
          </a:p>
          <a:p>
            <a:r>
              <a:rPr lang="en-US" dirty="0"/>
              <a:t>&lt;head&gt;</a:t>
            </a:r>
          </a:p>
          <a:p>
            <a:r>
              <a:rPr lang="en-US" dirty="0"/>
              <a:t>&lt;style&gt;</a:t>
            </a:r>
          </a:p>
          <a:p>
            <a:r>
              <a:rPr lang="en-US" dirty="0"/>
              <a:t>table, </a:t>
            </a:r>
            <a:r>
              <a:rPr lang="en-US" dirty="0" err="1"/>
              <a:t>th</a:t>
            </a:r>
            <a:r>
              <a:rPr lang="en-US" dirty="0"/>
              <a:t>, td {</a:t>
            </a:r>
          </a:p>
          <a:p>
            <a:r>
              <a:rPr lang="en-US" dirty="0"/>
              <a:t>  border: 1px solid black;</a:t>
            </a:r>
          </a:p>
          <a:p>
            <a:r>
              <a:rPr lang="en-US" dirty="0"/>
              <a:t>  border-collapse: collapse;</a:t>
            </a:r>
          </a:p>
          <a:p>
            <a:r>
              <a:rPr lang="en-US" dirty="0"/>
              <a:t>}</a:t>
            </a:r>
          </a:p>
          <a:p>
            <a:r>
              <a:rPr lang="en-US" dirty="0" err="1"/>
              <a:t>th</a:t>
            </a:r>
            <a:r>
              <a:rPr lang="en-US" dirty="0"/>
              <a:t>, td {</a:t>
            </a:r>
          </a:p>
          <a:p>
            <a:r>
              <a:rPr lang="en-US" dirty="0"/>
              <a:t>  padding: 5px;</a:t>
            </a:r>
          </a:p>
          <a:p>
            <a:r>
              <a:rPr lang="en-US" dirty="0"/>
              <a:t>  text-align: left;    </a:t>
            </a:r>
          </a:p>
          <a:p>
            <a:r>
              <a:rPr lang="en-US" dirty="0"/>
              <a:t>}</a:t>
            </a:r>
          </a:p>
          <a:p>
            <a:r>
              <a:rPr lang="en-US" dirty="0"/>
              <a:t>&lt;/style&gt;</a:t>
            </a:r>
          </a:p>
          <a:p>
            <a:r>
              <a:rPr lang="en-US" dirty="0"/>
              <a:t>&lt;/head&gt;</a:t>
            </a:r>
          </a:p>
          <a:p>
            <a:r>
              <a:rPr lang="en-US" dirty="0"/>
              <a:t>&lt;body&gt;</a:t>
            </a:r>
          </a:p>
          <a:p>
            <a:endParaRPr lang="en-US" dirty="0"/>
          </a:p>
          <a:p>
            <a:r>
              <a:rPr lang="en-US" dirty="0"/>
              <a:t>&lt;h2&gt;Cell that spans two columns&lt;/h2&gt;</a:t>
            </a:r>
          </a:p>
          <a:p>
            <a:r>
              <a:rPr lang="en-US" dirty="0"/>
              <a:t>&lt;p&gt;To make a cell span more than one column, use the </a:t>
            </a:r>
            <a:r>
              <a:rPr lang="en-US" dirty="0" err="1"/>
              <a:t>colspan</a:t>
            </a:r>
            <a:r>
              <a:rPr lang="en-US" dirty="0"/>
              <a:t> attribute.&lt;/p&gt;</a:t>
            </a:r>
          </a:p>
          <a:p>
            <a:endParaRPr lang="en-US" dirty="0"/>
          </a:p>
          <a:p>
            <a:r>
              <a:rPr lang="en-US" dirty="0"/>
              <a:t>&lt;table style="width:100%"&gt;</a:t>
            </a:r>
          </a:p>
          <a:p>
            <a:r>
              <a:rPr lang="en-US" dirty="0"/>
              <a:t>  &lt;</a:t>
            </a:r>
            <a:r>
              <a:rPr lang="en-US" dirty="0" err="1"/>
              <a:t>tr</a:t>
            </a:r>
            <a:r>
              <a:rPr lang="en-US" dirty="0"/>
              <a:t>&gt;</a:t>
            </a:r>
          </a:p>
          <a:p>
            <a:r>
              <a:rPr lang="en-US" dirty="0"/>
              <a:t>    &lt;</a:t>
            </a:r>
            <a:r>
              <a:rPr lang="en-US" dirty="0" err="1"/>
              <a:t>th</a:t>
            </a:r>
            <a:r>
              <a:rPr lang="en-US" dirty="0"/>
              <a:t>&gt;Name&lt;/</a:t>
            </a:r>
            <a:r>
              <a:rPr lang="en-US" dirty="0" err="1"/>
              <a:t>th</a:t>
            </a:r>
            <a:r>
              <a:rPr lang="en-US" dirty="0"/>
              <a:t>&gt;</a:t>
            </a:r>
          </a:p>
          <a:p>
            <a:r>
              <a:rPr lang="en-US" dirty="0"/>
              <a:t>    &lt;</a:t>
            </a:r>
            <a:r>
              <a:rPr lang="en-US" dirty="0" err="1"/>
              <a:t>th</a:t>
            </a:r>
            <a:r>
              <a:rPr lang="en-US" dirty="0"/>
              <a:t> </a:t>
            </a:r>
            <a:r>
              <a:rPr lang="en-US" dirty="0" err="1"/>
              <a:t>colspan</a:t>
            </a:r>
            <a:r>
              <a:rPr lang="en-US" dirty="0"/>
              <a:t>="2"&gt;Telephone&lt;/</a:t>
            </a:r>
            <a:r>
              <a:rPr lang="en-US" dirty="0" err="1"/>
              <a:t>th</a:t>
            </a:r>
            <a:r>
              <a:rPr lang="en-US" dirty="0"/>
              <a:t>&gt;</a:t>
            </a:r>
          </a:p>
          <a:p>
            <a:r>
              <a:rPr lang="en-US" dirty="0"/>
              <a:t>  &lt;/</a:t>
            </a:r>
            <a:r>
              <a:rPr lang="en-US" dirty="0" err="1"/>
              <a:t>tr</a:t>
            </a:r>
            <a:r>
              <a:rPr lang="en-US" dirty="0"/>
              <a:t>&gt;</a:t>
            </a:r>
          </a:p>
          <a:p>
            <a:r>
              <a:rPr lang="en-US" dirty="0"/>
              <a:t>  &lt;</a:t>
            </a:r>
            <a:r>
              <a:rPr lang="en-US" dirty="0" err="1"/>
              <a:t>tr</a:t>
            </a:r>
            <a:r>
              <a:rPr lang="en-US" dirty="0"/>
              <a:t>&gt;</a:t>
            </a:r>
          </a:p>
          <a:p>
            <a:r>
              <a:rPr lang="en-US" dirty="0"/>
              <a:t>    &lt;td&gt;Bill Gates&lt;/td&gt;</a:t>
            </a:r>
          </a:p>
          <a:p>
            <a:r>
              <a:rPr lang="en-US" dirty="0"/>
              <a:t>    &lt;td&gt;55577854&lt;/td&gt;</a:t>
            </a:r>
          </a:p>
          <a:p>
            <a:r>
              <a:rPr lang="en-US" dirty="0"/>
              <a:t>    &lt;td&gt;55577855&lt;/td&gt;</a:t>
            </a:r>
          </a:p>
          <a:p>
            <a:r>
              <a:rPr lang="en-US" dirty="0"/>
              <a:t>  &lt;/</a:t>
            </a:r>
            <a:r>
              <a:rPr lang="en-US" dirty="0" err="1"/>
              <a:t>tr</a:t>
            </a:r>
            <a:r>
              <a:rPr lang="en-US" dirty="0"/>
              <a:t>&gt;</a:t>
            </a:r>
          </a:p>
          <a:p>
            <a:r>
              <a:rPr lang="en-US" dirty="0"/>
              <a:t>&lt;/table&gt;</a:t>
            </a:r>
          </a:p>
          <a:p>
            <a:endParaRPr lang="en-US" dirty="0"/>
          </a:p>
          <a:p>
            <a:r>
              <a:rPr lang="en-US" dirty="0"/>
              <a:t>&lt;/body&gt;</a:t>
            </a:r>
          </a:p>
          <a:p>
            <a:r>
              <a:rPr lang="en-US" dirty="0"/>
              <a:t>&lt;/html&gt;</a:t>
            </a:r>
          </a:p>
        </p:txBody>
      </p:sp>
    </p:spTree>
    <p:extLst>
      <p:ext uri="{BB962C8B-B14F-4D97-AF65-F5344CB8AC3E}">
        <p14:creationId xmlns:p14="http://schemas.microsoft.com/office/powerpoint/2010/main" val="30907149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04088"/>
            <a:ext cx="8229600" cy="5620512"/>
          </a:xfrm>
        </p:spPr>
        <p:txBody>
          <a:bodyPr>
            <a:normAutofit fontScale="40000" lnSpcReduction="20000"/>
          </a:bodyPr>
          <a:lstStyle/>
          <a:p>
            <a:r>
              <a:rPr lang="en-US" dirty="0"/>
              <a:t>&lt;!DOCTYPE html&gt;</a:t>
            </a:r>
          </a:p>
          <a:p>
            <a:r>
              <a:rPr lang="en-US" dirty="0"/>
              <a:t>&lt;html&gt;</a:t>
            </a:r>
          </a:p>
          <a:p>
            <a:r>
              <a:rPr lang="en-US" dirty="0"/>
              <a:t>&lt;head&gt;</a:t>
            </a:r>
          </a:p>
          <a:p>
            <a:r>
              <a:rPr lang="en-US" dirty="0"/>
              <a:t>&lt;style&gt;</a:t>
            </a:r>
          </a:p>
          <a:p>
            <a:r>
              <a:rPr lang="en-US" dirty="0"/>
              <a:t>table, </a:t>
            </a:r>
            <a:r>
              <a:rPr lang="en-US" dirty="0" err="1"/>
              <a:t>th</a:t>
            </a:r>
            <a:r>
              <a:rPr lang="en-US" dirty="0"/>
              <a:t>, td {</a:t>
            </a:r>
          </a:p>
          <a:p>
            <a:r>
              <a:rPr lang="en-US" dirty="0"/>
              <a:t>  border: 1px solid black;</a:t>
            </a:r>
          </a:p>
          <a:p>
            <a:r>
              <a:rPr lang="en-US" dirty="0"/>
              <a:t>  border-collapse: collapse;</a:t>
            </a:r>
          </a:p>
          <a:p>
            <a:r>
              <a:rPr lang="en-US" dirty="0"/>
              <a:t>}</a:t>
            </a:r>
          </a:p>
          <a:p>
            <a:r>
              <a:rPr lang="en-US" dirty="0" err="1"/>
              <a:t>th</a:t>
            </a:r>
            <a:r>
              <a:rPr lang="en-US" dirty="0"/>
              <a:t>, td {</a:t>
            </a:r>
          </a:p>
          <a:p>
            <a:r>
              <a:rPr lang="en-US" dirty="0"/>
              <a:t>  padding: 5px;</a:t>
            </a:r>
          </a:p>
          <a:p>
            <a:r>
              <a:rPr lang="en-US" dirty="0"/>
              <a:t>  text-align: left;    </a:t>
            </a:r>
          </a:p>
          <a:p>
            <a:r>
              <a:rPr lang="en-US" dirty="0"/>
              <a:t>}</a:t>
            </a:r>
          </a:p>
          <a:p>
            <a:r>
              <a:rPr lang="en-US" dirty="0"/>
              <a:t>&lt;/style&gt;</a:t>
            </a:r>
          </a:p>
          <a:p>
            <a:r>
              <a:rPr lang="en-US" dirty="0"/>
              <a:t>&lt;/head&gt;</a:t>
            </a:r>
          </a:p>
          <a:p>
            <a:r>
              <a:rPr lang="en-US" dirty="0"/>
              <a:t>&lt;body&gt;</a:t>
            </a:r>
          </a:p>
          <a:p>
            <a:endParaRPr lang="en-US" dirty="0"/>
          </a:p>
          <a:p>
            <a:r>
              <a:rPr lang="en-US" dirty="0"/>
              <a:t>&lt;h2&gt;Cell that spans two rows&lt;/h2&gt;</a:t>
            </a:r>
          </a:p>
          <a:p>
            <a:r>
              <a:rPr lang="en-US" dirty="0"/>
              <a:t>&lt;p&gt;To make a cell span more than one row, use the </a:t>
            </a:r>
            <a:r>
              <a:rPr lang="en-US" dirty="0" err="1"/>
              <a:t>rowspan</a:t>
            </a:r>
            <a:r>
              <a:rPr lang="en-US" dirty="0"/>
              <a:t> attribute.&lt;/p&gt;</a:t>
            </a:r>
          </a:p>
          <a:p>
            <a:endParaRPr lang="en-US" dirty="0"/>
          </a:p>
          <a:p>
            <a:r>
              <a:rPr lang="en-US" dirty="0"/>
              <a:t>&lt;table style="width:100%"&gt;</a:t>
            </a:r>
          </a:p>
          <a:p>
            <a:r>
              <a:rPr lang="en-US" dirty="0"/>
              <a:t>  &lt;</a:t>
            </a:r>
            <a:r>
              <a:rPr lang="en-US" dirty="0" err="1"/>
              <a:t>tr</a:t>
            </a:r>
            <a:r>
              <a:rPr lang="en-US" dirty="0"/>
              <a:t>&gt;</a:t>
            </a:r>
          </a:p>
          <a:p>
            <a:r>
              <a:rPr lang="en-US" dirty="0"/>
              <a:t>    &lt;</a:t>
            </a:r>
            <a:r>
              <a:rPr lang="en-US" dirty="0" err="1"/>
              <a:t>th</a:t>
            </a:r>
            <a:r>
              <a:rPr lang="en-US" dirty="0"/>
              <a:t>&gt;Name:&lt;/</a:t>
            </a:r>
            <a:r>
              <a:rPr lang="en-US" dirty="0" err="1"/>
              <a:t>th</a:t>
            </a:r>
            <a:r>
              <a:rPr lang="en-US" dirty="0"/>
              <a:t>&gt;</a:t>
            </a:r>
          </a:p>
          <a:p>
            <a:r>
              <a:rPr lang="en-US" dirty="0"/>
              <a:t>    &lt;td&gt;Bill Gates&lt;/td&gt;</a:t>
            </a:r>
          </a:p>
          <a:p>
            <a:r>
              <a:rPr lang="en-US" dirty="0"/>
              <a:t>  &lt;/</a:t>
            </a:r>
            <a:r>
              <a:rPr lang="en-US" dirty="0" err="1"/>
              <a:t>tr</a:t>
            </a:r>
            <a:r>
              <a:rPr lang="en-US" dirty="0"/>
              <a:t>&gt;</a:t>
            </a:r>
          </a:p>
          <a:p>
            <a:r>
              <a:rPr lang="en-US" dirty="0"/>
              <a:t>  &lt;</a:t>
            </a:r>
            <a:r>
              <a:rPr lang="en-US" dirty="0" err="1"/>
              <a:t>tr</a:t>
            </a:r>
            <a:r>
              <a:rPr lang="en-US" dirty="0"/>
              <a:t>&gt;</a:t>
            </a:r>
          </a:p>
          <a:p>
            <a:r>
              <a:rPr lang="en-US" dirty="0"/>
              <a:t>    &lt;</a:t>
            </a:r>
            <a:r>
              <a:rPr lang="en-US" dirty="0" err="1"/>
              <a:t>th</a:t>
            </a:r>
            <a:r>
              <a:rPr lang="en-US" dirty="0"/>
              <a:t> </a:t>
            </a:r>
            <a:r>
              <a:rPr lang="en-US" dirty="0" err="1"/>
              <a:t>rowspan</a:t>
            </a:r>
            <a:r>
              <a:rPr lang="en-US" dirty="0"/>
              <a:t>="2"&gt;Telephone:&lt;/</a:t>
            </a:r>
            <a:r>
              <a:rPr lang="en-US" dirty="0" err="1"/>
              <a:t>th</a:t>
            </a:r>
            <a:r>
              <a:rPr lang="en-US" dirty="0"/>
              <a:t>&gt;</a:t>
            </a:r>
          </a:p>
          <a:p>
            <a:r>
              <a:rPr lang="en-US" dirty="0"/>
              <a:t>    &lt;td&gt;55577854&lt;/td&gt;</a:t>
            </a:r>
          </a:p>
          <a:p>
            <a:r>
              <a:rPr lang="en-US" dirty="0"/>
              <a:t>  &lt;/</a:t>
            </a:r>
            <a:r>
              <a:rPr lang="en-US" dirty="0" err="1"/>
              <a:t>tr</a:t>
            </a:r>
            <a:r>
              <a:rPr lang="en-US" dirty="0"/>
              <a:t>&gt;</a:t>
            </a:r>
          </a:p>
          <a:p>
            <a:r>
              <a:rPr lang="en-US" dirty="0"/>
              <a:t>  &lt;</a:t>
            </a:r>
            <a:r>
              <a:rPr lang="en-US" dirty="0" err="1"/>
              <a:t>tr</a:t>
            </a:r>
            <a:r>
              <a:rPr lang="en-US" dirty="0"/>
              <a:t>&gt;</a:t>
            </a:r>
          </a:p>
          <a:p>
            <a:r>
              <a:rPr lang="en-US" dirty="0"/>
              <a:t>    &lt;td&gt;55577855&lt;/td&gt;</a:t>
            </a:r>
          </a:p>
          <a:p>
            <a:r>
              <a:rPr lang="en-US" dirty="0"/>
              <a:t>  &lt;/</a:t>
            </a:r>
            <a:r>
              <a:rPr lang="en-US" dirty="0" err="1"/>
              <a:t>tr</a:t>
            </a:r>
            <a:r>
              <a:rPr lang="en-US" dirty="0"/>
              <a:t>&gt;</a:t>
            </a:r>
          </a:p>
          <a:p>
            <a:r>
              <a:rPr lang="en-US" dirty="0"/>
              <a:t>&lt;/table&gt;</a:t>
            </a:r>
          </a:p>
          <a:p>
            <a:endParaRPr lang="en-US" dirty="0"/>
          </a:p>
          <a:p>
            <a:r>
              <a:rPr lang="en-US" dirty="0"/>
              <a:t>&lt;/body&gt;</a:t>
            </a:r>
          </a:p>
          <a:p>
            <a:r>
              <a:rPr lang="en-US" dirty="0"/>
              <a:t>&lt;/html&gt;</a:t>
            </a:r>
          </a:p>
        </p:txBody>
      </p:sp>
    </p:spTree>
    <p:extLst>
      <p:ext uri="{BB962C8B-B14F-4D97-AF65-F5344CB8AC3E}">
        <p14:creationId xmlns:p14="http://schemas.microsoft.com/office/powerpoint/2010/main" val="14814316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HTML Table - Adding a Caption</a:t>
            </a:r>
            <a:endParaRPr lang="en-US" dirty="0"/>
          </a:p>
        </p:txBody>
      </p:sp>
      <p:sp>
        <p:nvSpPr>
          <p:cNvPr id="3" name="Content Placeholder 2"/>
          <p:cNvSpPr>
            <a:spLocks noGrp="1"/>
          </p:cNvSpPr>
          <p:nvPr>
            <p:ph idx="1"/>
          </p:nvPr>
        </p:nvSpPr>
        <p:spPr/>
        <p:txBody>
          <a:bodyPr>
            <a:normAutofit fontScale="92500" lnSpcReduction="20000"/>
          </a:bodyPr>
          <a:lstStyle/>
          <a:p>
            <a:r>
              <a:rPr lang="en-NZ" dirty="0" smtClean="0"/>
              <a:t>After </a:t>
            </a:r>
            <a:r>
              <a:rPr lang="en-NZ" dirty="0"/>
              <a:t>the &lt;table&gt; tag, &lt;caption&gt; tag should be the second tag.</a:t>
            </a:r>
          </a:p>
          <a:p>
            <a:r>
              <a:rPr lang="en-NZ" dirty="0"/>
              <a:t>In a HTML table we can use &lt;caption&gt; tag only once.</a:t>
            </a:r>
          </a:p>
          <a:p>
            <a:pPr marL="365760" lvl="1" indent="0">
              <a:buNone/>
            </a:pPr>
            <a:r>
              <a:rPr lang="en-NZ" dirty="0"/>
              <a:t> &lt;table border="1" </a:t>
            </a:r>
            <a:r>
              <a:rPr lang="en-NZ" dirty="0" err="1"/>
              <a:t>cellpadding</a:t>
            </a:r>
            <a:r>
              <a:rPr lang="en-NZ" dirty="0"/>
              <a:t>="10"&gt;</a:t>
            </a:r>
          </a:p>
          <a:p>
            <a:pPr marL="365760" lvl="1" indent="0">
              <a:buNone/>
            </a:pPr>
            <a:r>
              <a:rPr lang="en-NZ" dirty="0"/>
              <a:t>   &lt;caption&gt;Caption&lt;/caption&gt;</a:t>
            </a:r>
          </a:p>
          <a:p>
            <a:pPr marL="365760" lvl="1" indent="0">
              <a:buNone/>
            </a:pPr>
            <a:r>
              <a:rPr lang="en-NZ" dirty="0"/>
              <a:t>&lt;</a:t>
            </a:r>
            <a:r>
              <a:rPr lang="en-NZ" dirty="0" err="1"/>
              <a:t>tr</a:t>
            </a:r>
            <a:r>
              <a:rPr lang="en-NZ" dirty="0"/>
              <a:t>&gt;</a:t>
            </a:r>
          </a:p>
          <a:p>
            <a:pPr marL="365760" lvl="1" indent="0">
              <a:buNone/>
            </a:pPr>
            <a:r>
              <a:rPr lang="en-NZ" dirty="0"/>
              <a:t>  &lt;</a:t>
            </a:r>
            <a:r>
              <a:rPr lang="en-NZ" dirty="0" err="1"/>
              <a:t>th</a:t>
            </a:r>
            <a:r>
              <a:rPr lang="en-NZ" dirty="0"/>
              <a:t>&gt;Header&lt;/</a:t>
            </a:r>
            <a:r>
              <a:rPr lang="en-NZ" dirty="0" err="1"/>
              <a:t>th</a:t>
            </a:r>
            <a:r>
              <a:rPr lang="en-NZ" dirty="0"/>
              <a:t>&gt;&lt;</a:t>
            </a:r>
            <a:r>
              <a:rPr lang="en-NZ" dirty="0" err="1"/>
              <a:t>th</a:t>
            </a:r>
            <a:r>
              <a:rPr lang="en-NZ" dirty="0"/>
              <a:t>&gt;Header&lt;/</a:t>
            </a:r>
            <a:r>
              <a:rPr lang="en-NZ" dirty="0" err="1"/>
              <a:t>th</a:t>
            </a:r>
            <a:r>
              <a:rPr lang="en-NZ" dirty="0"/>
              <a:t>&gt;</a:t>
            </a:r>
          </a:p>
          <a:p>
            <a:pPr marL="365760" lvl="1" indent="0">
              <a:buNone/>
            </a:pPr>
            <a:r>
              <a:rPr lang="en-NZ" dirty="0"/>
              <a:t>&lt;/</a:t>
            </a:r>
            <a:r>
              <a:rPr lang="en-NZ" dirty="0" err="1"/>
              <a:t>tr</a:t>
            </a:r>
            <a:r>
              <a:rPr lang="en-NZ" dirty="0"/>
              <a:t>&gt;</a:t>
            </a:r>
          </a:p>
          <a:p>
            <a:pPr marL="365760" lvl="1" indent="0">
              <a:buNone/>
            </a:pPr>
            <a:r>
              <a:rPr lang="en-NZ" dirty="0"/>
              <a:t> &lt;</a:t>
            </a:r>
            <a:r>
              <a:rPr lang="en-NZ" dirty="0" err="1"/>
              <a:t>tr</a:t>
            </a:r>
            <a:r>
              <a:rPr lang="en-NZ" dirty="0"/>
              <a:t>&gt;</a:t>
            </a:r>
          </a:p>
          <a:p>
            <a:pPr marL="365760" lvl="1" indent="0">
              <a:buNone/>
            </a:pPr>
            <a:r>
              <a:rPr lang="en-NZ" dirty="0"/>
              <a:t>  &lt;td &gt;Row 1 Cell 1&lt;/td&gt;</a:t>
            </a:r>
          </a:p>
          <a:p>
            <a:pPr marL="365760" lvl="1" indent="0">
              <a:buNone/>
            </a:pPr>
            <a:r>
              <a:rPr lang="en-NZ" dirty="0"/>
              <a:t>  &lt;td&gt;Row 1 Cell 2&lt;/td&gt;&lt;/</a:t>
            </a:r>
            <a:r>
              <a:rPr lang="en-NZ" dirty="0" err="1"/>
              <a:t>tr</a:t>
            </a:r>
            <a:r>
              <a:rPr lang="en-NZ" dirty="0"/>
              <a:t>&gt;</a:t>
            </a:r>
          </a:p>
          <a:p>
            <a:pPr marL="365760" lvl="1" indent="0">
              <a:buNone/>
            </a:pPr>
            <a:r>
              <a:rPr lang="en-NZ" dirty="0"/>
              <a:t> &lt;/table&gt;</a:t>
            </a:r>
            <a:endParaRPr lang="en-US" dirty="0"/>
          </a:p>
        </p:txBody>
      </p:sp>
    </p:spTree>
    <p:extLst>
      <p:ext uri="{BB962C8B-B14F-4D97-AF65-F5344CB8AC3E}">
        <p14:creationId xmlns:p14="http://schemas.microsoft.com/office/powerpoint/2010/main" val="19372414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 Special Style for One Table</a:t>
            </a:r>
            <a:endParaRPr lang="en-US" dirty="0"/>
          </a:p>
        </p:txBody>
      </p:sp>
      <p:sp>
        <p:nvSpPr>
          <p:cNvPr id="3" name="Content Placeholder 2"/>
          <p:cNvSpPr>
            <a:spLocks noGrp="1"/>
          </p:cNvSpPr>
          <p:nvPr>
            <p:ph idx="1"/>
          </p:nvPr>
        </p:nvSpPr>
        <p:spPr/>
        <p:txBody>
          <a:bodyPr/>
          <a:lstStyle/>
          <a:p>
            <a:r>
              <a:rPr lang="en-NZ" dirty="0"/>
              <a:t>To define a special style for a special table, add an id </a:t>
            </a:r>
            <a:r>
              <a:rPr lang="en-NZ" dirty="0" err="1" smtClean="0"/>
              <a:t>attable</a:t>
            </a:r>
            <a:endParaRPr lang="en-NZ" dirty="0" smtClean="0"/>
          </a:p>
          <a:p>
            <a:pPr marL="640080" lvl="2" indent="0">
              <a:buNone/>
            </a:pPr>
            <a:r>
              <a:rPr lang="en-NZ" u="sng" dirty="0" smtClean="0"/>
              <a:t>Head </a:t>
            </a:r>
          </a:p>
          <a:p>
            <a:pPr marL="640080" lvl="2" indent="0">
              <a:buNone/>
            </a:pPr>
            <a:r>
              <a:rPr lang="en-NZ" dirty="0" smtClean="0"/>
              <a:t>#t01 </a:t>
            </a:r>
            <a:r>
              <a:rPr lang="en-NZ" dirty="0"/>
              <a:t>{</a:t>
            </a:r>
          </a:p>
          <a:p>
            <a:pPr marL="640080" lvl="2" indent="0">
              <a:buNone/>
            </a:pPr>
            <a:r>
              <a:rPr lang="en-NZ" dirty="0"/>
              <a:t>  width: 100%; </a:t>
            </a:r>
          </a:p>
          <a:p>
            <a:pPr marL="640080" lvl="2" indent="0">
              <a:buNone/>
            </a:pPr>
            <a:r>
              <a:rPr lang="en-NZ" dirty="0"/>
              <a:t>  background-</a:t>
            </a:r>
            <a:r>
              <a:rPr lang="en-NZ" dirty="0" err="1"/>
              <a:t>color</a:t>
            </a:r>
            <a:r>
              <a:rPr lang="en-NZ" dirty="0"/>
              <a:t>: #f1f1c1;</a:t>
            </a:r>
          </a:p>
          <a:p>
            <a:pPr marL="640080" lvl="2" indent="0">
              <a:buNone/>
            </a:pPr>
            <a:r>
              <a:rPr lang="en-NZ" dirty="0" smtClean="0"/>
              <a:t>}</a:t>
            </a:r>
          </a:p>
          <a:p>
            <a:pPr marL="640080" lvl="2" indent="0">
              <a:buNone/>
            </a:pPr>
            <a:r>
              <a:rPr lang="en-NZ" u="sng" dirty="0" smtClean="0"/>
              <a:t>Body</a:t>
            </a:r>
          </a:p>
          <a:p>
            <a:pPr marL="640080" lvl="2" indent="0">
              <a:buNone/>
            </a:pPr>
            <a:r>
              <a:rPr lang="en-NZ" dirty="0" smtClean="0"/>
              <a:t>table </a:t>
            </a:r>
            <a:r>
              <a:rPr lang="en-NZ" dirty="0"/>
              <a:t>id="t01"</a:t>
            </a:r>
          </a:p>
          <a:p>
            <a:pPr marL="640080" lvl="2" indent="0">
              <a:buNone/>
            </a:pPr>
            <a:endParaRPr lang="en-US" dirty="0"/>
          </a:p>
        </p:txBody>
      </p:sp>
    </p:spTree>
    <p:extLst>
      <p:ext uri="{BB962C8B-B14F-4D97-AF65-F5344CB8AC3E}">
        <p14:creationId xmlns:p14="http://schemas.microsoft.com/office/powerpoint/2010/main" val="34558688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And add more </a:t>
            </a:r>
            <a:r>
              <a:rPr lang="en-US" dirty="0" smtClean="0"/>
              <a:t>styles</a:t>
            </a:r>
            <a:endParaRPr lang="en-US" dirty="0"/>
          </a:p>
        </p:txBody>
      </p:sp>
      <p:sp>
        <p:nvSpPr>
          <p:cNvPr id="3" name="Content Placeholder 2"/>
          <p:cNvSpPr>
            <a:spLocks noGrp="1"/>
          </p:cNvSpPr>
          <p:nvPr>
            <p:ph idx="1"/>
          </p:nvPr>
        </p:nvSpPr>
        <p:spPr>
          <a:xfrm>
            <a:off x="457200" y="1847088"/>
            <a:ext cx="8229600" cy="4477512"/>
          </a:xfrm>
        </p:spPr>
        <p:txBody>
          <a:bodyPr>
            <a:normAutofit lnSpcReduction="10000"/>
          </a:bodyPr>
          <a:lstStyle/>
          <a:p>
            <a:pPr marL="0" indent="0">
              <a:buNone/>
            </a:pPr>
            <a:r>
              <a:rPr lang="en-NZ" dirty="0"/>
              <a:t>table#t01 </a:t>
            </a:r>
            <a:r>
              <a:rPr lang="en-NZ" dirty="0" err="1"/>
              <a:t>tr:nth-child</a:t>
            </a:r>
            <a:r>
              <a:rPr lang="en-NZ" dirty="0"/>
              <a:t>(even) {</a:t>
            </a:r>
          </a:p>
          <a:p>
            <a:pPr marL="0" indent="0">
              <a:buNone/>
            </a:pPr>
            <a:r>
              <a:rPr lang="en-NZ" dirty="0"/>
              <a:t>  background-</a:t>
            </a:r>
            <a:r>
              <a:rPr lang="en-NZ" dirty="0" err="1"/>
              <a:t>color</a:t>
            </a:r>
            <a:r>
              <a:rPr lang="en-NZ" dirty="0"/>
              <a:t>: #</a:t>
            </a:r>
            <a:r>
              <a:rPr lang="en-NZ" dirty="0" err="1"/>
              <a:t>eee</a:t>
            </a:r>
            <a:r>
              <a:rPr lang="en-NZ" dirty="0"/>
              <a:t>;</a:t>
            </a:r>
          </a:p>
          <a:p>
            <a:pPr marL="0" indent="0">
              <a:buNone/>
            </a:pPr>
            <a:r>
              <a:rPr lang="en-NZ" dirty="0"/>
              <a:t>}</a:t>
            </a:r>
          </a:p>
          <a:p>
            <a:pPr marL="0" indent="0">
              <a:buNone/>
            </a:pPr>
            <a:r>
              <a:rPr lang="en-NZ" dirty="0"/>
              <a:t>table#t01 </a:t>
            </a:r>
            <a:r>
              <a:rPr lang="en-NZ" dirty="0" err="1"/>
              <a:t>tr:nth-child</a:t>
            </a:r>
            <a:r>
              <a:rPr lang="en-NZ" dirty="0"/>
              <a:t>(odd) {</a:t>
            </a:r>
          </a:p>
          <a:p>
            <a:pPr marL="0" indent="0">
              <a:buNone/>
            </a:pPr>
            <a:r>
              <a:rPr lang="en-NZ" dirty="0"/>
              <a:t>  background-</a:t>
            </a:r>
            <a:r>
              <a:rPr lang="en-NZ" dirty="0" err="1"/>
              <a:t>color</a:t>
            </a:r>
            <a:r>
              <a:rPr lang="en-NZ" dirty="0"/>
              <a:t>: #</a:t>
            </a:r>
            <a:r>
              <a:rPr lang="en-NZ" dirty="0" err="1"/>
              <a:t>fff</a:t>
            </a:r>
            <a:r>
              <a:rPr lang="en-NZ" dirty="0"/>
              <a:t>;</a:t>
            </a:r>
          </a:p>
          <a:p>
            <a:pPr marL="0" indent="0">
              <a:buNone/>
            </a:pPr>
            <a:r>
              <a:rPr lang="en-NZ" dirty="0"/>
              <a:t>}</a:t>
            </a:r>
          </a:p>
          <a:p>
            <a:pPr marL="0" indent="0">
              <a:buNone/>
            </a:pPr>
            <a:r>
              <a:rPr lang="en-NZ" dirty="0"/>
              <a:t>table#t01 </a:t>
            </a:r>
            <a:r>
              <a:rPr lang="en-NZ" dirty="0" err="1"/>
              <a:t>th</a:t>
            </a:r>
            <a:r>
              <a:rPr lang="en-NZ" dirty="0"/>
              <a:t> {</a:t>
            </a:r>
          </a:p>
          <a:p>
            <a:pPr marL="0" indent="0">
              <a:buNone/>
            </a:pPr>
            <a:r>
              <a:rPr lang="en-NZ" dirty="0"/>
              <a:t>  </a:t>
            </a:r>
            <a:r>
              <a:rPr lang="en-NZ" dirty="0" err="1"/>
              <a:t>color</a:t>
            </a:r>
            <a:r>
              <a:rPr lang="en-NZ" dirty="0"/>
              <a:t>: white;</a:t>
            </a:r>
          </a:p>
          <a:p>
            <a:pPr marL="0" indent="0">
              <a:buNone/>
            </a:pPr>
            <a:r>
              <a:rPr lang="en-NZ" dirty="0"/>
              <a:t>  background-</a:t>
            </a:r>
            <a:r>
              <a:rPr lang="en-NZ" dirty="0" err="1"/>
              <a:t>color</a:t>
            </a:r>
            <a:r>
              <a:rPr lang="en-NZ" dirty="0"/>
              <a:t>: black;</a:t>
            </a:r>
          </a:p>
          <a:p>
            <a:pPr marL="0" indent="0">
              <a:buNone/>
            </a:pPr>
            <a:r>
              <a:rPr lang="en-NZ" dirty="0"/>
              <a:t>}</a:t>
            </a:r>
            <a:endParaRPr lang="en-US" dirty="0"/>
          </a:p>
        </p:txBody>
      </p:sp>
      <p:pic>
        <p:nvPicPr>
          <p:cNvPr id="4" name="Picture 3"/>
          <p:cNvPicPr>
            <a:picLocks noChangeAspect="1"/>
          </p:cNvPicPr>
          <p:nvPr/>
        </p:nvPicPr>
        <p:blipFill>
          <a:blip r:embed="rId2"/>
          <a:stretch>
            <a:fillRect/>
          </a:stretch>
        </p:blipFill>
        <p:spPr>
          <a:xfrm>
            <a:off x="4604075" y="5196656"/>
            <a:ext cx="3934023" cy="1661344"/>
          </a:xfrm>
          <a:prstGeom prst="rect">
            <a:avLst/>
          </a:prstGeom>
        </p:spPr>
      </p:pic>
    </p:spTree>
    <p:extLst>
      <p:ext uri="{BB962C8B-B14F-4D97-AF65-F5344CB8AC3E}">
        <p14:creationId xmlns:p14="http://schemas.microsoft.com/office/powerpoint/2010/main" val="24202063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dirty="0" err="1"/>
              <a:t>colgroup</a:t>
            </a:r>
            <a:r>
              <a:rPr lang="en-US" dirty="0"/>
              <a:t> and col</a:t>
            </a:r>
          </a:p>
        </p:txBody>
      </p:sp>
      <p:sp>
        <p:nvSpPr>
          <p:cNvPr id="3" name="Content Placeholder 2"/>
          <p:cNvSpPr>
            <a:spLocks noGrp="1"/>
          </p:cNvSpPr>
          <p:nvPr>
            <p:ph idx="1"/>
          </p:nvPr>
        </p:nvSpPr>
        <p:spPr/>
        <p:txBody>
          <a:bodyPr>
            <a:normAutofit fontScale="77500" lnSpcReduction="20000"/>
          </a:bodyPr>
          <a:lstStyle/>
          <a:p>
            <a:r>
              <a:rPr lang="en-NZ" dirty="0"/>
              <a:t>&lt;table border="1" </a:t>
            </a:r>
            <a:r>
              <a:rPr lang="en-NZ" dirty="0" err="1"/>
              <a:t>cellpadding</a:t>
            </a:r>
            <a:r>
              <a:rPr lang="en-NZ" dirty="0"/>
              <a:t>="10"&gt;</a:t>
            </a:r>
          </a:p>
          <a:p>
            <a:r>
              <a:rPr lang="en-NZ" dirty="0"/>
              <a:t>   &lt;caption&gt;Caption&lt;/caption&gt;</a:t>
            </a:r>
          </a:p>
          <a:p>
            <a:r>
              <a:rPr lang="en-NZ" dirty="0"/>
              <a:t>    &lt;</a:t>
            </a:r>
            <a:r>
              <a:rPr lang="en-NZ" dirty="0" err="1"/>
              <a:t>colgroup</a:t>
            </a:r>
            <a:r>
              <a:rPr lang="en-NZ" dirty="0"/>
              <a:t>&gt;</a:t>
            </a:r>
          </a:p>
          <a:p>
            <a:r>
              <a:rPr lang="en-NZ" dirty="0"/>
              <a:t>    &lt;col style="</a:t>
            </a:r>
            <a:r>
              <a:rPr lang="en-NZ" dirty="0" err="1"/>
              <a:t>background-color:lightcoral</a:t>
            </a:r>
            <a:r>
              <a:rPr lang="en-NZ" dirty="0"/>
              <a:t>"&gt;</a:t>
            </a:r>
          </a:p>
          <a:p>
            <a:r>
              <a:rPr lang="en-NZ" dirty="0"/>
              <a:t>    &lt;col style="</a:t>
            </a:r>
            <a:r>
              <a:rPr lang="en-NZ" dirty="0" err="1"/>
              <a:t>background-color:lightgray</a:t>
            </a:r>
            <a:r>
              <a:rPr lang="en-NZ" dirty="0"/>
              <a:t>"&gt;</a:t>
            </a:r>
          </a:p>
          <a:p>
            <a:r>
              <a:rPr lang="en-NZ" dirty="0"/>
              <a:t>    &lt;/</a:t>
            </a:r>
            <a:r>
              <a:rPr lang="en-NZ" dirty="0" err="1"/>
              <a:t>colgroup</a:t>
            </a:r>
            <a:r>
              <a:rPr lang="en-NZ" dirty="0"/>
              <a:t>&gt;</a:t>
            </a:r>
          </a:p>
          <a:p>
            <a:r>
              <a:rPr lang="en-NZ" dirty="0"/>
              <a:t>&lt;</a:t>
            </a:r>
            <a:r>
              <a:rPr lang="en-NZ" dirty="0" err="1"/>
              <a:t>tr</a:t>
            </a:r>
            <a:r>
              <a:rPr lang="en-NZ" dirty="0"/>
              <a:t>&gt;</a:t>
            </a:r>
          </a:p>
          <a:p>
            <a:r>
              <a:rPr lang="en-NZ" dirty="0"/>
              <a:t>  &lt;</a:t>
            </a:r>
            <a:r>
              <a:rPr lang="en-NZ" dirty="0" err="1"/>
              <a:t>th</a:t>
            </a:r>
            <a:r>
              <a:rPr lang="en-NZ" dirty="0"/>
              <a:t>&gt;Header&lt;/</a:t>
            </a:r>
            <a:r>
              <a:rPr lang="en-NZ" dirty="0" err="1"/>
              <a:t>th</a:t>
            </a:r>
            <a:r>
              <a:rPr lang="en-NZ" dirty="0"/>
              <a:t>&gt;&lt;</a:t>
            </a:r>
            <a:r>
              <a:rPr lang="en-NZ" dirty="0" err="1"/>
              <a:t>th</a:t>
            </a:r>
            <a:r>
              <a:rPr lang="en-NZ" dirty="0"/>
              <a:t>&gt;Header&lt;/</a:t>
            </a:r>
            <a:r>
              <a:rPr lang="en-NZ" dirty="0" err="1"/>
              <a:t>th</a:t>
            </a:r>
            <a:r>
              <a:rPr lang="en-NZ" dirty="0"/>
              <a:t>&gt;</a:t>
            </a:r>
          </a:p>
          <a:p>
            <a:r>
              <a:rPr lang="en-NZ" dirty="0"/>
              <a:t>&lt;/</a:t>
            </a:r>
            <a:r>
              <a:rPr lang="en-NZ" dirty="0" err="1"/>
              <a:t>tr</a:t>
            </a:r>
            <a:r>
              <a:rPr lang="en-NZ" dirty="0"/>
              <a:t>&gt;</a:t>
            </a:r>
          </a:p>
          <a:p>
            <a:r>
              <a:rPr lang="en-NZ" dirty="0"/>
              <a:t> &lt;</a:t>
            </a:r>
            <a:r>
              <a:rPr lang="en-NZ" dirty="0" err="1"/>
              <a:t>tr</a:t>
            </a:r>
            <a:r>
              <a:rPr lang="en-NZ" dirty="0"/>
              <a:t>&gt;</a:t>
            </a:r>
          </a:p>
          <a:p>
            <a:r>
              <a:rPr lang="en-NZ" dirty="0"/>
              <a:t>  &lt;td &gt;Row 1 Cell 1&lt;/td&gt;</a:t>
            </a:r>
          </a:p>
          <a:p>
            <a:r>
              <a:rPr lang="en-NZ" dirty="0"/>
              <a:t>  &lt;td&gt;Row 1 Cell 2&lt;/td&gt;&lt;/</a:t>
            </a:r>
            <a:r>
              <a:rPr lang="en-NZ" dirty="0" err="1"/>
              <a:t>tr</a:t>
            </a:r>
            <a:r>
              <a:rPr lang="en-NZ" dirty="0"/>
              <a:t>&gt;</a:t>
            </a:r>
          </a:p>
          <a:p>
            <a:r>
              <a:rPr lang="en-NZ" dirty="0"/>
              <a:t> &lt;/table&gt;</a:t>
            </a:r>
          </a:p>
          <a:p>
            <a:r>
              <a:rPr lang="en-NZ" dirty="0"/>
              <a:t> </a:t>
            </a:r>
            <a:endParaRPr lang="en-US" dirty="0"/>
          </a:p>
        </p:txBody>
      </p:sp>
      <p:pic>
        <p:nvPicPr>
          <p:cNvPr id="4" name="Picture 3"/>
          <p:cNvPicPr>
            <a:picLocks noChangeAspect="1"/>
          </p:cNvPicPr>
          <p:nvPr/>
        </p:nvPicPr>
        <p:blipFill>
          <a:blip r:embed="rId2"/>
          <a:stretch>
            <a:fillRect/>
          </a:stretch>
        </p:blipFill>
        <p:spPr>
          <a:xfrm>
            <a:off x="5148064" y="4869160"/>
            <a:ext cx="2286000" cy="1114425"/>
          </a:xfrm>
          <a:prstGeom prst="rect">
            <a:avLst/>
          </a:prstGeom>
        </p:spPr>
      </p:pic>
    </p:spTree>
    <p:extLst>
      <p:ext uri="{BB962C8B-B14F-4D97-AF65-F5344CB8AC3E}">
        <p14:creationId xmlns:p14="http://schemas.microsoft.com/office/powerpoint/2010/main" val="12489183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&lt;</a:t>
            </a:r>
            <a:r>
              <a:rPr lang="en-US" dirty="0" err="1"/>
              <a:t>colgroup</a:t>
            </a:r>
            <a:r>
              <a:rPr lang="en-US" dirty="0"/>
              <a:t>&gt; Tag</a:t>
            </a:r>
          </a:p>
        </p:txBody>
      </p:sp>
      <p:sp>
        <p:nvSpPr>
          <p:cNvPr id="3" name="Content Placeholder 2"/>
          <p:cNvSpPr>
            <a:spLocks noGrp="1"/>
          </p:cNvSpPr>
          <p:nvPr>
            <p:ph idx="1"/>
          </p:nvPr>
        </p:nvSpPr>
        <p:spPr/>
        <p:txBody>
          <a:bodyPr>
            <a:normAutofit fontScale="92500" lnSpcReduction="20000"/>
          </a:bodyPr>
          <a:lstStyle/>
          <a:p>
            <a:r>
              <a:rPr lang="en-NZ" dirty="0"/>
              <a:t>The &lt;</a:t>
            </a:r>
            <a:r>
              <a:rPr lang="en-NZ" dirty="0" err="1"/>
              <a:t>colgroup</a:t>
            </a:r>
            <a:r>
              <a:rPr lang="en-NZ" dirty="0"/>
              <a:t>&gt; tag specifies a group of one or more columns in a table for formatting.</a:t>
            </a:r>
          </a:p>
          <a:p>
            <a:endParaRPr lang="en-NZ" dirty="0"/>
          </a:p>
          <a:p>
            <a:r>
              <a:rPr lang="en-NZ" dirty="0"/>
              <a:t>The &lt;</a:t>
            </a:r>
            <a:r>
              <a:rPr lang="en-NZ" dirty="0" err="1"/>
              <a:t>colgroup</a:t>
            </a:r>
            <a:r>
              <a:rPr lang="en-NZ" dirty="0"/>
              <a:t>&gt; tag is useful for applying styles to entire columns, instead of repeating the styles for each cell, for each row.</a:t>
            </a:r>
          </a:p>
          <a:p>
            <a:endParaRPr lang="en-NZ" dirty="0"/>
          </a:p>
          <a:p>
            <a:r>
              <a:rPr lang="en-NZ" dirty="0"/>
              <a:t>Note: The &lt;</a:t>
            </a:r>
            <a:r>
              <a:rPr lang="en-NZ" dirty="0" err="1"/>
              <a:t>colgroup</a:t>
            </a:r>
            <a:r>
              <a:rPr lang="en-NZ" dirty="0"/>
              <a:t>&gt; tag must be a child of a &lt;table&gt; element, after any &lt;caption&gt; elements and before any &lt;</a:t>
            </a:r>
            <a:r>
              <a:rPr lang="en-NZ" dirty="0" err="1"/>
              <a:t>thead</a:t>
            </a:r>
            <a:r>
              <a:rPr lang="en-NZ" dirty="0"/>
              <a:t>&gt;, &lt;</a:t>
            </a:r>
            <a:r>
              <a:rPr lang="en-NZ" dirty="0" err="1"/>
              <a:t>tbody</a:t>
            </a:r>
            <a:r>
              <a:rPr lang="en-NZ" dirty="0"/>
              <a:t>&gt;, &lt;</a:t>
            </a:r>
            <a:r>
              <a:rPr lang="en-NZ" dirty="0" err="1"/>
              <a:t>tfoot</a:t>
            </a:r>
            <a:r>
              <a:rPr lang="en-NZ" dirty="0"/>
              <a:t>&gt;, and &lt;</a:t>
            </a:r>
            <a:r>
              <a:rPr lang="en-NZ" dirty="0" err="1"/>
              <a:t>tr</a:t>
            </a:r>
            <a:r>
              <a:rPr lang="en-NZ" dirty="0"/>
              <a:t>&gt; elements.</a:t>
            </a:r>
          </a:p>
          <a:p>
            <a:endParaRPr lang="en-NZ" dirty="0"/>
          </a:p>
          <a:p>
            <a:r>
              <a:rPr lang="en-NZ" dirty="0"/>
              <a:t>Tip: To define different properties to a column within a &lt;</a:t>
            </a:r>
            <a:r>
              <a:rPr lang="en-NZ" dirty="0" err="1"/>
              <a:t>colgroup</a:t>
            </a:r>
            <a:r>
              <a:rPr lang="en-NZ" dirty="0"/>
              <a:t>&gt;, use the &lt;col&gt; tag within the &lt;</a:t>
            </a:r>
            <a:r>
              <a:rPr lang="en-NZ" dirty="0" err="1"/>
              <a:t>colgroup</a:t>
            </a:r>
            <a:r>
              <a:rPr lang="en-NZ" dirty="0"/>
              <a:t>&gt; tag.</a:t>
            </a:r>
            <a:endParaRPr lang="en-US" dirty="0"/>
          </a:p>
        </p:txBody>
      </p:sp>
    </p:spTree>
    <p:extLst>
      <p:ext uri="{BB962C8B-B14F-4D97-AF65-F5344CB8AC3E}">
        <p14:creationId xmlns:p14="http://schemas.microsoft.com/office/powerpoint/2010/main" val="255172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smtClean="0"/>
              <a:t>HTML Versions</a:t>
            </a:r>
            <a:br>
              <a:rPr lang="en-NZ" b="1" dirty="0" smtClean="0"/>
            </a:br>
            <a:endParaRPr lang="en-NZ" dirty="0"/>
          </a:p>
        </p:txBody>
      </p:sp>
      <p:pic>
        <p:nvPicPr>
          <p:cNvPr id="20482" name="Picture 2"/>
          <p:cNvPicPr>
            <a:picLocks noGrp="1" noChangeAspect="1" noChangeArrowheads="1"/>
          </p:cNvPicPr>
          <p:nvPr>
            <p:ph idx="1"/>
          </p:nvPr>
        </p:nvPicPr>
        <p:blipFill>
          <a:blip r:embed="rId2"/>
          <a:srcRect/>
          <a:stretch>
            <a:fillRect/>
          </a:stretch>
        </p:blipFill>
        <p:spPr bwMode="auto">
          <a:xfrm>
            <a:off x="947737" y="1928802"/>
            <a:ext cx="7248525" cy="41434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Activity</a:t>
            </a:r>
            <a:endParaRPr lang="en-US" dirty="0"/>
          </a:p>
        </p:txBody>
      </p:sp>
      <p:pic>
        <p:nvPicPr>
          <p:cNvPr id="4" name="Content Placeholder 3"/>
          <p:cNvPicPr>
            <a:picLocks noGrp="1" noChangeAspect="1"/>
          </p:cNvPicPr>
          <p:nvPr>
            <p:ph idx="1"/>
          </p:nvPr>
        </p:nvPicPr>
        <p:blipFill>
          <a:blip r:embed="rId2"/>
          <a:stretch>
            <a:fillRect/>
          </a:stretch>
        </p:blipFill>
        <p:spPr>
          <a:xfrm>
            <a:off x="4644008" y="4448071"/>
            <a:ext cx="2743200" cy="2143125"/>
          </a:xfrm>
          <a:prstGeom prst="rect">
            <a:avLst/>
          </a:prstGeom>
        </p:spPr>
      </p:pic>
      <p:pic>
        <p:nvPicPr>
          <p:cNvPr id="7" name="Picture 6"/>
          <p:cNvPicPr>
            <a:picLocks noChangeAspect="1"/>
          </p:cNvPicPr>
          <p:nvPr/>
        </p:nvPicPr>
        <p:blipFill>
          <a:blip r:embed="rId3"/>
          <a:stretch>
            <a:fillRect/>
          </a:stretch>
        </p:blipFill>
        <p:spPr>
          <a:xfrm>
            <a:off x="714945" y="1942667"/>
            <a:ext cx="7858125" cy="2409825"/>
          </a:xfrm>
          <a:prstGeom prst="rect">
            <a:avLst/>
          </a:prstGeom>
        </p:spPr>
      </p:pic>
    </p:spTree>
    <p:extLst>
      <p:ext uri="{BB962C8B-B14F-4D97-AF65-F5344CB8AC3E}">
        <p14:creationId xmlns:p14="http://schemas.microsoft.com/office/powerpoint/2010/main" val="2452753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List</a:t>
            </a:r>
            <a:endParaRPr lang="en-US" dirty="0"/>
          </a:p>
        </p:txBody>
      </p:sp>
      <p:sp>
        <p:nvSpPr>
          <p:cNvPr id="3" name="Content Placeholder 2"/>
          <p:cNvSpPr>
            <a:spLocks noGrp="1"/>
          </p:cNvSpPr>
          <p:nvPr>
            <p:ph idx="1"/>
          </p:nvPr>
        </p:nvSpPr>
        <p:spPr/>
        <p:txBody>
          <a:bodyPr/>
          <a:lstStyle/>
          <a:p>
            <a:r>
              <a:rPr lang="en-NZ" dirty="0" smtClean="0"/>
              <a:t>HTML </a:t>
            </a:r>
            <a:r>
              <a:rPr lang="en-NZ" dirty="0"/>
              <a:t>can have three types of lists:</a:t>
            </a:r>
          </a:p>
          <a:p>
            <a:pPr marL="640080" lvl="2" indent="0">
              <a:buNone/>
            </a:pPr>
            <a:r>
              <a:rPr lang="en-NZ" dirty="0" smtClean="0"/>
              <a:t>&lt;</a:t>
            </a:r>
            <a:r>
              <a:rPr lang="en-NZ" dirty="0" err="1"/>
              <a:t>ul</a:t>
            </a:r>
            <a:r>
              <a:rPr lang="en-NZ" dirty="0"/>
              <a:t>&gt;- Unordered </a:t>
            </a:r>
            <a:r>
              <a:rPr lang="en-NZ" dirty="0" smtClean="0"/>
              <a:t>list</a:t>
            </a:r>
          </a:p>
          <a:p>
            <a:pPr marL="640080" lvl="2" indent="0">
              <a:buNone/>
            </a:pPr>
            <a:r>
              <a:rPr lang="en-NZ" dirty="0" smtClean="0"/>
              <a:t>&lt;</a:t>
            </a:r>
            <a:r>
              <a:rPr lang="en-NZ" dirty="0" err="1"/>
              <a:t>ol</a:t>
            </a:r>
            <a:r>
              <a:rPr lang="en-NZ" dirty="0"/>
              <a:t>&gt;- Ordered list</a:t>
            </a:r>
          </a:p>
          <a:p>
            <a:pPr marL="640080" lvl="2" indent="0">
              <a:buNone/>
            </a:pPr>
            <a:r>
              <a:rPr lang="en-NZ" dirty="0"/>
              <a:t>&lt;dl&gt;- Definition list.</a:t>
            </a:r>
            <a:endParaRPr lang="en-US" dirty="0"/>
          </a:p>
        </p:txBody>
      </p:sp>
    </p:spTree>
    <p:extLst>
      <p:ext uri="{BB962C8B-B14F-4D97-AF65-F5344CB8AC3E}">
        <p14:creationId xmlns:p14="http://schemas.microsoft.com/office/powerpoint/2010/main" val="20934112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dirty="0"/>
              <a:t>Unordered </a:t>
            </a:r>
            <a:r>
              <a:rPr lang="en-NZ" dirty="0" smtClean="0"/>
              <a:t>list</a:t>
            </a:r>
            <a:endParaRPr lang="en-US" dirty="0"/>
          </a:p>
        </p:txBody>
      </p:sp>
      <p:pic>
        <p:nvPicPr>
          <p:cNvPr id="4" name="Content Placeholder 3"/>
          <p:cNvPicPr>
            <a:picLocks noGrp="1" noChangeAspect="1"/>
          </p:cNvPicPr>
          <p:nvPr>
            <p:ph idx="1"/>
          </p:nvPr>
        </p:nvPicPr>
        <p:blipFill>
          <a:blip r:embed="rId2"/>
          <a:stretch>
            <a:fillRect/>
          </a:stretch>
        </p:blipFill>
        <p:spPr>
          <a:xfrm>
            <a:off x="683568" y="2060848"/>
            <a:ext cx="7145982" cy="3240608"/>
          </a:xfrm>
          <a:prstGeom prst="rect">
            <a:avLst/>
          </a:prstGeom>
        </p:spPr>
      </p:pic>
      <p:sp>
        <p:nvSpPr>
          <p:cNvPr id="5" name="Rectangle 4"/>
          <p:cNvSpPr/>
          <p:nvPr/>
        </p:nvSpPr>
        <p:spPr>
          <a:xfrm>
            <a:off x="683568" y="5325365"/>
            <a:ext cx="4572000" cy="1477328"/>
          </a:xfrm>
          <a:prstGeom prst="rect">
            <a:avLst/>
          </a:prstGeom>
        </p:spPr>
        <p:txBody>
          <a:bodyPr>
            <a:spAutoFit/>
          </a:bodyPr>
          <a:lstStyle/>
          <a:p>
            <a:r>
              <a:rPr lang="it-IT" dirty="0"/>
              <a:t>&lt;ul style="list-style-type:disc;"&gt;</a:t>
            </a:r>
          </a:p>
          <a:p>
            <a:r>
              <a:rPr lang="it-IT" dirty="0"/>
              <a:t>  &lt;li&gt;Coffee&lt;/li&gt;</a:t>
            </a:r>
          </a:p>
          <a:p>
            <a:r>
              <a:rPr lang="it-IT" dirty="0"/>
              <a:t>  &lt;li&gt;Tea&lt;/li&gt;</a:t>
            </a:r>
          </a:p>
          <a:p>
            <a:r>
              <a:rPr lang="it-IT" dirty="0"/>
              <a:t>  &lt;li&gt;Milk&lt;/li&gt;</a:t>
            </a:r>
          </a:p>
          <a:p>
            <a:r>
              <a:rPr lang="it-IT" dirty="0"/>
              <a:t>&lt;/ul&gt;</a:t>
            </a:r>
            <a:endParaRPr lang="en-US" dirty="0"/>
          </a:p>
        </p:txBody>
      </p:sp>
    </p:spTree>
    <p:extLst>
      <p:ext uri="{BB962C8B-B14F-4D97-AF65-F5344CB8AC3E}">
        <p14:creationId xmlns:p14="http://schemas.microsoft.com/office/powerpoint/2010/main" val="12653910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7200" y="980728"/>
            <a:ext cx="7581900" cy="3816424"/>
          </a:xfrm>
          <a:prstGeom prst="rect">
            <a:avLst/>
          </a:prstGeom>
        </p:spPr>
      </p:pic>
      <p:sp>
        <p:nvSpPr>
          <p:cNvPr id="5" name="Rectangle 4"/>
          <p:cNvSpPr/>
          <p:nvPr/>
        </p:nvSpPr>
        <p:spPr>
          <a:xfrm>
            <a:off x="755576" y="4869160"/>
            <a:ext cx="4572000" cy="1477328"/>
          </a:xfrm>
          <a:prstGeom prst="rect">
            <a:avLst/>
          </a:prstGeom>
        </p:spPr>
        <p:txBody>
          <a:bodyPr>
            <a:spAutoFit/>
          </a:bodyPr>
          <a:lstStyle/>
          <a:p>
            <a:r>
              <a:rPr lang="it-IT" dirty="0"/>
              <a:t>&lt;ol type="1"&gt;</a:t>
            </a:r>
          </a:p>
          <a:p>
            <a:r>
              <a:rPr lang="it-IT" dirty="0"/>
              <a:t>  &lt;li&gt;Coffee&lt;/li&gt;</a:t>
            </a:r>
          </a:p>
          <a:p>
            <a:r>
              <a:rPr lang="it-IT" dirty="0"/>
              <a:t>  &lt;li&gt;Tea&lt;/li&gt;</a:t>
            </a:r>
          </a:p>
          <a:p>
            <a:r>
              <a:rPr lang="it-IT" dirty="0"/>
              <a:t>  &lt;li&gt;Milk&lt;/li&gt;</a:t>
            </a:r>
          </a:p>
          <a:p>
            <a:r>
              <a:rPr lang="it-IT" dirty="0"/>
              <a:t>&lt;/ol&gt;</a:t>
            </a:r>
            <a:endParaRPr lang="en-US" dirty="0"/>
          </a:p>
        </p:txBody>
      </p:sp>
    </p:spTree>
    <p:extLst>
      <p:ext uri="{BB962C8B-B14F-4D97-AF65-F5344CB8AC3E}">
        <p14:creationId xmlns:p14="http://schemas.microsoft.com/office/powerpoint/2010/main" val="5553414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dirty="0" smtClean="0"/>
              <a:t/>
            </a:r>
            <a:br>
              <a:rPr lang="en-NZ" dirty="0" smtClean="0"/>
            </a:br>
            <a:r>
              <a:rPr lang="en-NZ" dirty="0"/>
              <a:t/>
            </a:r>
            <a:br>
              <a:rPr lang="en-NZ" dirty="0"/>
            </a:br>
            <a:r>
              <a:rPr lang="en-NZ" dirty="0" smtClean="0"/>
              <a:t>HTML </a:t>
            </a:r>
            <a:r>
              <a:rPr lang="en-NZ" dirty="0"/>
              <a:t>- Definition </a:t>
            </a:r>
            <a:r>
              <a:rPr lang="en-NZ" dirty="0" smtClean="0"/>
              <a:t>list</a:t>
            </a:r>
            <a:endParaRPr lang="en-US" dirty="0"/>
          </a:p>
        </p:txBody>
      </p:sp>
      <p:sp>
        <p:nvSpPr>
          <p:cNvPr id="3" name="Content Placeholder 2"/>
          <p:cNvSpPr>
            <a:spLocks noGrp="1"/>
          </p:cNvSpPr>
          <p:nvPr>
            <p:ph idx="1"/>
          </p:nvPr>
        </p:nvSpPr>
        <p:spPr/>
        <p:txBody>
          <a:bodyPr/>
          <a:lstStyle/>
          <a:p>
            <a:r>
              <a:rPr lang="en-NZ" dirty="0" smtClean="0"/>
              <a:t>A </a:t>
            </a:r>
            <a:r>
              <a:rPr lang="en-NZ" dirty="0"/>
              <a:t>definition list start with the&lt;dl&gt; tag. </a:t>
            </a:r>
          </a:p>
          <a:p>
            <a:r>
              <a:rPr lang="en-NZ" dirty="0"/>
              <a:t>The &lt;</a:t>
            </a:r>
            <a:r>
              <a:rPr lang="en-NZ" dirty="0" err="1"/>
              <a:t>dt</a:t>
            </a:r>
            <a:r>
              <a:rPr lang="en-NZ" dirty="0"/>
              <a:t>&gt;tag defines the term (name).</a:t>
            </a:r>
          </a:p>
          <a:p>
            <a:r>
              <a:rPr lang="en-NZ" dirty="0"/>
              <a:t>the &lt;</a:t>
            </a:r>
            <a:r>
              <a:rPr lang="en-NZ" dirty="0" err="1"/>
              <a:t>dd</a:t>
            </a:r>
            <a:r>
              <a:rPr lang="en-NZ" dirty="0"/>
              <a:t>&gt; tag defines the data (definition or description).</a:t>
            </a:r>
            <a:endParaRPr lang="en-US" dirty="0"/>
          </a:p>
        </p:txBody>
      </p:sp>
      <p:sp>
        <p:nvSpPr>
          <p:cNvPr id="4" name="Rectangle 3"/>
          <p:cNvSpPr/>
          <p:nvPr/>
        </p:nvSpPr>
        <p:spPr>
          <a:xfrm>
            <a:off x="899592" y="4126311"/>
            <a:ext cx="4572000" cy="1754326"/>
          </a:xfrm>
          <a:prstGeom prst="rect">
            <a:avLst/>
          </a:prstGeom>
        </p:spPr>
        <p:txBody>
          <a:bodyPr>
            <a:spAutoFit/>
          </a:bodyPr>
          <a:lstStyle/>
          <a:p>
            <a:r>
              <a:rPr lang="en-US" dirty="0"/>
              <a:t>&lt;dl&gt;</a:t>
            </a:r>
          </a:p>
          <a:p>
            <a:r>
              <a:rPr lang="en-US" dirty="0"/>
              <a:t>  &lt;</a:t>
            </a:r>
            <a:r>
              <a:rPr lang="en-US" dirty="0" err="1"/>
              <a:t>dt</a:t>
            </a:r>
            <a:r>
              <a:rPr lang="en-US" dirty="0"/>
              <a:t>&gt;Coffee&lt;/</a:t>
            </a:r>
            <a:r>
              <a:rPr lang="en-US" dirty="0" err="1"/>
              <a:t>dt</a:t>
            </a:r>
            <a:r>
              <a:rPr lang="en-US" dirty="0"/>
              <a:t>&gt;</a:t>
            </a:r>
          </a:p>
          <a:p>
            <a:r>
              <a:rPr lang="en-US" dirty="0"/>
              <a:t>  &lt;</a:t>
            </a:r>
            <a:r>
              <a:rPr lang="en-US" dirty="0" err="1"/>
              <a:t>dd</a:t>
            </a:r>
            <a:r>
              <a:rPr lang="en-US" dirty="0"/>
              <a:t>&gt;- black hot drink&lt;/</a:t>
            </a:r>
            <a:r>
              <a:rPr lang="en-US" dirty="0" err="1"/>
              <a:t>dd</a:t>
            </a:r>
            <a:r>
              <a:rPr lang="en-US" dirty="0"/>
              <a:t>&gt;</a:t>
            </a:r>
          </a:p>
          <a:p>
            <a:r>
              <a:rPr lang="en-US" dirty="0"/>
              <a:t>  &lt;</a:t>
            </a:r>
            <a:r>
              <a:rPr lang="en-US" dirty="0" err="1"/>
              <a:t>dt</a:t>
            </a:r>
            <a:r>
              <a:rPr lang="en-US" dirty="0"/>
              <a:t>&gt;Milk&lt;/</a:t>
            </a:r>
            <a:r>
              <a:rPr lang="en-US" dirty="0" err="1"/>
              <a:t>dt</a:t>
            </a:r>
            <a:r>
              <a:rPr lang="en-US" dirty="0"/>
              <a:t>&gt;</a:t>
            </a:r>
          </a:p>
          <a:p>
            <a:r>
              <a:rPr lang="en-US" dirty="0"/>
              <a:t>  &lt;</a:t>
            </a:r>
            <a:r>
              <a:rPr lang="en-US" dirty="0" err="1"/>
              <a:t>dd</a:t>
            </a:r>
            <a:r>
              <a:rPr lang="en-US" dirty="0"/>
              <a:t>&gt;- white cold drink&lt;/</a:t>
            </a:r>
            <a:r>
              <a:rPr lang="en-US" dirty="0" err="1"/>
              <a:t>dd</a:t>
            </a:r>
            <a:r>
              <a:rPr lang="en-US" dirty="0"/>
              <a:t>&gt;</a:t>
            </a:r>
          </a:p>
          <a:p>
            <a:r>
              <a:rPr lang="en-US" dirty="0"/>
              <a:t>&lt;/dl&gt;</a:t>
            </a:r>
          </a:p>
        </p:txBody>
      </p:sp>
    </p:spTree>
    <p:extLst>
      <p:ext uri="{BB962C8B-B14F-4D97-AF65-F5344CB8AC3E}">
        <p14:creationId xmlns:p14="http://schemas.microsoft.com/office/powerpoint/2010/main" val="12590705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Nested HTML Lists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&lt;h2&gt;A Nested List&lt;/h2&gt;</a:t>
            </a:r>
          </a:p>
          <a:p>
            <a:pPr marL="0" indent="0">
              <a:buNone/>
            </a:pPr>
            <a:r>
              <a:rPr lang="en-US" dirty="0"/>
              <a:t>&lt;p&gt;List can be nested (lists inside lists):&lt;/p&gt;</a:t>
            </a:r>
          </a:p>
          <a:p>
            <a:pPr marL="0" indent="0">
              <a:buNone/>
            </a:pPr>
            <a:endParaRPr lang="en-US" dirty="0"/>
          </a:p>
          <a:p>
            <a:pPr marL="0" indent="0">
              <a:buNone/>
            </a:pPr>
            <a:r>
              <a:rPr lang="en-US" dirty="0"/>
              <a:t>&lt;</a:t>
            </a:r>
            <a:r>
              <a:rPr lang="en-US" dirty="0" err="1"/>
              <a:t>ol</a:t>
            </a:r>
            <a:r>
              <a:rPr lang="en-US" dirty="0"/>
              <a:t>&gt;</a:t>
            </a:r>
          </a:p>
          <a:p>
            <a:pPr marL="0" indent="0">
              <a:buNone/>
            </a:pPr>
            <a:r>
              <a:rPr lang="en-US" dirty="0"/>
              <a:t>  &lt;li&gt;Coffee&lt;/li&gt;</a:t>
            </a:r>
          </a:p>
          <a:p>
            <a:pPr marL="0" indent="0">
              <a:buNone/>
            </a:pPr>
            <a:r>
              <a:rPr lang="en-US" dirty="0"/>
              <a:t>  &lt;li&gt;Tea</a:t>
            </a:r>
          </a:p>
          <a:p>
            <a:pPr marL="0" indent="0">
              <a:buNone/>
            </a:pPr>
            <a:r>
              <a:rPr lang="en-US" dirty="0"/>
              <a:t>    &lt;</a:t>
            </a:r>
            <a:r>
              <a:rPr lang="en-US" dirty="0" err="1"/>
              <a:t>ul</a:t>
            </a:r>
            <a:r>
              <a:rPr lang="en-US" dirty="0"/>
              <a:t>&gt;</a:t>
            </a:r>
          </a:p>
          <a:p>
            <a:pPr marL="0" indent="0">
              <a:buNone/>
            </a:pPr>
            <a:r>
              <a:rPr lang="en-US" dirty="0"/>
              <a:t>      &lt;li&gt;Black tea&lt;/li&gt;</a:t>
            </a:r>
          </a:p>
          <a:p>
            <a:pPr marL="0" indent="0">
              <a:buNone/>
            </a:pPr>
            <a:r>
              <a:rPr lang="en-US" dirty="0"/>
              <a:t>      &lt;li&gt;Green tea&lt;/li&gt;</a:t>
            </a:r>
          </a:p>
          <a:p>
            <a:pPr marL="0" indent="0">
              <a:buNone/>
            </a:pPr>
            <a:r>
              <a:rPr lang="en-US" dirty="0"/>
              <a:t>    &lt;/</a:t>
            </a:r>
            <a:r>
              <a:rPr lang="en-US" dirty="0" err="1"/>
              <a:t>ul</a:t>
            </a:r>
            <a:r>
              <a:rPr lang="en-US" dirty="0"/>
              <a:t>&gt;</a:t>
            </a:r>
          </a:p>
          <a:p>
            <a:pPr marL="0" indent="0">
              <a:buNone/>
            </a:pPr>
            <a:r>
              <a:rPr lang="en-US" dirty="0"/>
              <a:t>  &lt;/li&gt;</a:t>
            </a:r>
          </a:p>
          <a:p>
            <a:pPr marL="0" indent="0">
              <a:buNone/>
            </a:pPr>
            <a:r>
              <a:rPr lang="en-US" dirty="0"/>
              <a:t>  &lt;li&gt;Milk&lt;/li&gt;</a:t>
            </a:r>
          </a:p>
          <a:p>
            <a:pPr marL="0" indent="0">
              <a:buNone/>
            </a:pPr>
            <a:r>
              <a:rPr lang="en-US" dirty="0"/>
              <a:t>&lt;/</a:t>
            </a:r>
            <a:r>
              <a:rPr lang="en-US" dirty="0" err="1"/>
              <a:t>ol</a:t>
            </a:r>
            <a:r>
              <a:rPr lang="en-US" dirty="0"/>
              <a:t>&gt;</a:t>
            </a:r>
          </a:p>
          <a:p>
            <a:pPr marL="0" indent="0">
              <a:buNone/>
            </a:pPr>
            <a:endParaRPr lang="en-US" dirty="0"/>
          </a:p>
          <a:p>
            <a:pPr marL="0" indent="0">
              <a:buNone/>
            </a:pPr>
            <a:r>
              <a:rPr lang="en-US" dirty="0"/>
              <a:t>&lt;/body&gt;</a:t>
            </a:r>
          </a:p>
          <a:p>
            <a:pPr marL="0" indent="0">
              <a:buNone/>
            </a:pPr>
            <a:r>
              <a:rPr lang="en-US" dirty="0"/>
              <a:t>&lt;/html&gt;</a:t>
            </a:r>
          </a:p>
          <a:p>
            <a:endParaRPr lang="en-US" dirty="0"/>
          </a:p>
        </p:txBody>
      </p:sp>
    </p:spTree>
    <p:extLst>
      <p:ext uri="{BB962C8B-B14F-4D97-AF65-F5344CB8AC3E}">
        <p14:creationId xmlns:p14="http://schemas.microsoft.com/office/powerpoint/2010/main" val="23733088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Control List Counting</a:t>
            </a:r>
          </a:p>
        </p:txBody>
      </p:sp>
      <p:sp>
        <p:nvSpPr>
          <p:cNvPr id="3" name="Content Placeholder 2"/>
          <p:cNvSpPr>
            <a:spLocks noGrp="1"/>
          </p:cNvSpPr>
          <p:nvPr>
            <p:ph idx="1"/>
          </p:nvPr>
        </p:nvSpPr>
        <p:spPr/>
        <p:txBody>
          <a:bodyPr>
            <a:normAutofit fontScale="92500" lnSpcReduction="20000"/>
          </a:bodyPr>
          <a:lstStyle/>
          <a:p>
            <a:pPr marL="0" indent="0">
              <a:buNone/>
            </a:pPr>
            <a:r>
              <a:rPr lang="it-IT" dirty="0"/>
              <a:t>&lt;ol start="50"&gt;</a:t>
            </a:r>
          </a:p>
          <a:p>
            <a:pPr marL="0" indent="0">
              <a:buNone/>
            </a:pPr>
            <a:r>
              <a:rPr lang="it-IT" dirty="0"/>
              <a:t>  &lt;li&gt;Coffee&lt;/li&gt;</a:t>
            </a:r>
          </a:p>
          <a:p>
            <a:pPr marL="0" indent="0">
              <a:buNone/>
            </a:pPr>
            <a:r>
              <a:rPr lang="it-IT" dirty="0"/>
              <a:t>  &lt;li&gt;Tea&lt;/li&gt;</a:t>
            </a:r>
          </a:p>
          <a:p>
            <a:pPr marL="0" indent="0">
              <a:buNone/>
            </a:pPr>
            <a:r>
              <a:rPr lang="it-IT" dirty="0"/>
              <a:t>  &lt;li&gt;Milk&lt;/li&gt;</a:t>
            </a:r>
          </a:p>
          <a:p>
            <a:pPr marL="0" indent="0">
              <a:buNone/>
            </a:pPr>
            <a:r>
              <a:rPr lang="it-IT" dirty="0"/>
              <a:t>&lt;/ol&gt;</a:t>
            </a:r>
          </a:p>
          <a:p>
            <a:pPr marL="0" indent="0">
              <a:buNone/>
            </a:pPr>
            <a:endParaRPr lang="it-IT" dirty="0"/>
          </a:p>
          <a:p>
            <a:pPr marL="0" indent="0">
              <a:buNone/>
            </a:pPr>
            <a:r>
              <a:rPr lang="it-IT" dirty="0"/>
              <a:t>&lt;ol type="I" start="50"&gt;</a:t>
            </a:r>
          </a:p>
          <a:p>
            <a:pPr marL="0" indent="0">
              <a:buNone/>
            </a:pPr>
            <a:r>
              <a:rPr lang="it-IT" dirty="0"/>
              <a:t>  &lt;li&gt;Coffee&lt;/li&gt;</a:t>
            </a:r>
          </a:p>
          <a:p>
            <a:pPr marL="0" indent="0">
              <a:buNone/>
            </a:pPr>
            <a:r>
              <a:rPr lang="it-IT" dirty="0"/>
              <a:t>  &lt;li&gt;Tea&lt;/li&gt;</a:t>
            </a:r>
          </a:p>
          <a:p>
            <a:pPr marL="0" indent="0">
              <a:buNone/>
            </a:pPr>
            <a:r>
              <a:rPr lang="it-IT" dirty="0"/>
              <a:t>  &lt;li&gt;Milk&lt;/li&gt;</a:t>
            </a:r>
          </a:p>
          <a:p>
            <a:pPr marL="0" indent="0">
              <a:buNone/>
            </a:pPr>
            <a:r>
              <a:rPr lang="it-IT" dirty="0"/>
              <a:t>&lt;/ol&gt;</a:t>
            </a:r>
            <a:endParaRPr lang="en-US" dirty="0"/>
          </a:p>
        </p:txBody>
      </p:sp>
    </p:spTree>
    <p:extLst>
      <p:ext uri="{BB962C8B-B14F-4D97-AF65-F5344CB8AC3E}">
        <p14:creationId xmlns:p14="http://schemas.microsoft.com/office/powerpoint/2010/main" val="11756290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HTML Block and Inline Elements</a:t>
            </a:r>
            <a:endParaRPr lang="en-US" dirty="0"/>
          </a:p>
        </p:txBody>
      </p:sp>
      <p:sp>
        <p:nvSpPr>
          <p:cNvPr id="3" name="Content Placeholder 2"/>
          <p:cNvSpPr>
            <a:spLocks noGrp="1"/>
          </p:cNvSpPr>
          <p:nvPr>
            <p:ph idx="1"/>
          </p:nvPr>
        </p:nvSpPr>
        <p:spPr>
          <a:xfrm>
            <a:off x="636712" y="2340144"/>
            <a:ext cx="8229600" cy="4389120"/>
          </a:xfrm>
        </p:spPr>
        <p:txBody>
          <a:bodyPr/>
          <a:lstStyle/>
          <a:p>
            <a:r>
              <a:rPr lang="en-NZ" dirty="0"/>
              <a:t>A block-level element always starts on a new line and takes up the full width available (stretches out to the left and right as far as it can</a:t>
            </a:r>
            <a:r>
              <a:rPr lang="en-NZ" dirty="0" smtClean="0"/>
              <a:t>).</a:t>
            </a:r>
          </a:p>
          <a:p>
            <a:endParaRPr lang="en-NZ" dirty="0" smtClean="0"/>
          </a:p>
          <a:p>
            <a:pPr marL="0" indent="0">
              <a:buNone/>
            </a:pPr>
            <a:r>
              <a:rPr lang="en-US" dirty="0" smtClean="0"/>
              <a:t>	&lt;</a:t>
            </a:r>
            <a:r>
              <a:rPr lang="en-US" dirty="0"/>
              <a:t>div&gt;Hello&lt;/div&gt;</a:t>
            </a:r>
            <a:br>
              <a:rPr lang="en-US" dirty="0"/>
            </a:br>
            <a:r>
              <a:rPr lang="en-US" dirty="0" smtClean="0"/>
              <a:t>	&lt;</a:t>
            </a:r>
            <a:r>
              <a:rPr lang="en-US" dirty="0"/>
              <a:t>div&gt;World&lt;/div&gt;</a:t>
            </a:r>
            <a:endParaRPr lang="en-NZ" dirty="0" smtClean="0"/>
          </a:p>
          <a:p>
            <a:r>
              <a:rPr lang="en-NZ" dirty="0"/>
              <a:t>An inline element does not start on a new line and only takes up as much width as necessary</a:t>
            </a:r>
            <a:r>
              <a:rPr lang="en-NZ" dirty="0" smtClean="0"/>
              <a:t>.</a:t>
            </a:r>
          </a:p>
          <a:p>
            <a:pPr marL="0" indent="0">
              <a:buNone/>
            </a:pPr>
            <a:r>
              <a:rPr lang="en-NZ" dirty="0"/>
              <a:t> </a:t>
            </a:r>
            <a:r>
              <a:rPr lang="en-NZ" dirty="0" smtClean="0"/>
              <a:t>	</a:t>
            </a:r>
            <a:r>
              <a:rPr lang="en-US" dirty="0" smtClean="0"/>
              <a:t>&lt;</a:t>
            </a:r>
            <a:r>
              <a:rPr lang="en-US" dirty="0"/>
              <a:t>span&gt;Hello&lt;/span&gt;</a:t>
            </a:r>
            <a:br>
              <a:rPr lang="en-US" dirty="0"/>
            </a:br>
            <a:r>
              <a:rPr lang="en-US" dirty="0" smtClean="0"/>
              <a:t>	&lt;</a:t>
            </a:r>
            <a:r>
              <a:rPr lang="en-US" dirty="0"/>
              <a:t>span&gt;World&lt;/span&gt;</a:t>
            </a:r>
          </a:p>
        </p:txBody>
      </p:sp>
      <p:sp>
        <p:nvSpPr>
          <p:cNvPr id="4" name="Rectangle 1"/>
          <p:cNvSpPr>
            <a:spLocks noChangeArrowheads="1"/>
          </p:cNvSpPr>
          <p:nvPr/>
        </p:nvSpPr>
        <p:spPr bwMode="auto">
          <a:xfrm>
            <a:off x="1187624" y="3717032"/>
            <a:ext cx="9144000" cy="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When used together with CSS, the </a:t>
            </a:r>
            <a:r>
              <a:rPr kumimoji="0" lang="en-US" altLang="en-US" sz="1200" b="0" i="0" u="none" strike="noStrike" cap="none" normalizeH="0" baseline="0" dirty="0" smtClean="0">
                <a:ln>
                  <a:noFill/>
                </a:ln>
                <a:solidFill>
                  <a:srgbClr val="DC143C"/>
                </a:solidFill>
                <a:effectLst/>
                <a:latin typeface="Consolas" panose="020B0609020204030204" pitchFamily="49" charset="0"/>
              </a:rPr>
              <a:t>&lt;div&gt;</a:t>
            </a:r>
            <a:r>
              <a:rPr kumimoji="0" lang="en-US" altLang="en-US" sz="1100" b="0" i="0" u="none" strike="noStrike" cap="none" normalizeH="0" baseline="0" dirty="0" smtClean="0">
                <a:ln>
                  <a:noFill/>
                </a:ln>
                <a:solidFill>
                  <a:srgbClr val="000000"/>
                </a:solidFill>
                <a:effectLst/>
                <a:latin typeface="Verdana" panose="020B0604030504040204" pitchFamily="34" charset="0"/>
              </a:rPr>
              <a:t> element can be used to style blocks of content:</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6376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Iframe </a:t>
            </a:r>
          </a:p>
        </p:txBody>
      </p:sp>
      <p:sp>
        <p:nvSpPr>
          <p:cNvPr id="3" name="Content Placeholder 2"/>
          <p:cNvSpPr>
            <a:spLocks noGrp="1"/>
          </p:cNvSpPr>
          <p:nvPr>
            <p:ph idx="1"/>
          </p:nvPr>
        </p:nvSpPr>
        <p:spPr/>
        <p:txBody>
          <a:bodyPr>
            <a:normAutofit lnSpcReduction="10000"/>
          </a:bodyPr>
          <a:lstStyle/>
          <a:p>
            <a:r>
              <a:rPr lang="en-NZ" dirty="0"/>
              <a:t>An iframe is used to display a web page within a web page. </a:t>
            </a:r>
            <a:r>
              <a:rPr lang="en-US" dirty="0" smtClean="0"/>
              <a:t>Syntax  :</a:t>
            </a:r>
          </a:p>
          <a:p>
            <a:pPr marL="0" indent="0">
              <a:buNone/>
            </a:pPr>
            <a:r>
              <a:rPr lang="en-US" dirty="0"/>
              <a:t>	</a:t>
            </a:r>
            <a:r>
              <a:rPr lang="en-US" dirty="0" smtClean="0"/>
              <a:t>    &lt;</a:t>
            </a:r>
            <a:r>
              <a:rPr lang="en-US" dirty="0"/>
              <a:t>iframe </a:t>
            </a:r>
            <a:r>
              <a:rPr lang="en-US" dirty="0" err="1"/>
              <a:t>src</a:t>
            </a:r>
            <a:r>
              <a:rPr lang="en-US" dirty="0"/>
              <a:t>="URL"&gt;&lt;/iframe</a:t>
            </a:r>
            <a:r>
              <a:rPr lang="en-US" dirty="0" smtClean="0"/>
              <a:t>&gt;</a:t>
            </a:r>
          </a:p>
          <a:p>
            <a:r>
              <a:rPr lang="en-US" dirty="0"/>
              <a:t>Set Height and </a:t>
            </a:r>
            <a:r>
              <a:rPr lang="en-US" dirty="0" smtClean="0"/>
              <a:t>Width</a:t>
            </a:r>
          </a:p>
          <a:p>
            <a:pPr lvl="1"/>
            <a:r>
              <a:rPr lang="en-NZ" dirty="0"/>
              <a:t>&lt;iframe </a:t>
            </a:r>
            <a:r>
              <a:rPr lang="en-NZ" dirty="0" err="1"/>
              <a:t>src</a:t>
            </a:r>
            <a:r>
              <a:rPr lang="en-NZ" dirty="0"/>
              <a:t>="demo_iframe.htm" height="200" width="300"&gt;&lt;/iframe&gt;</a:t>
            </a:r>
          </a:p>
          <a:p>
            <a:pPr lvl="1"/>
            <a:r>
              <a:rPr lang="en-US" dirty="0"/>
              <a:t>&lt;iframe </a:t>
            </a:r>
            <a:r>
              <a:rPr lang="en-US" dirty="0" err="1"/>
              <a:t>src</a:t>
            </a:r>
            <a:r>
              <a:rPr lang="en-US" dirty="0"/>
              <a:t>="demo_iframe.htm" style="height:200px;width:300px;"&gt;&lt;/iframe</a:t>
            </a:r>
            <a:r>
              <a:rPr lang="en-US" dirty="0" smtClean="0"/>
              <a:t>&gt;	</a:t>
            </a:r>
          </a:p>
          <a:p>
            <a:pPr marL="393192" lvl="1" indent="0">
              <a:buNone/>
            </a:pPr>
            <a:endParaRPr lang="en-US" dirty="0" smtClean="0"/>
          </a:p>
          <a:p>
            <a:pPr marL="978408" lvl="3" indent="0">
              <a:buNone/>
            </a:pPr>
            <a:r>
              <a:rPr lang="en-NZ" dirty="0"/>
              <a:t/>
            </a:r>
            <a:br>
              <a:rPr lang="en-NZ" dirty="0"/>
            </a:br>
            <a:endParaRPr lang="en-US" dirty="0"/>
          </a:p>
          <a:p>
            <a:pPr marL="0" indent="0">
              <a:buNone/>
            </a:pPr>
            <a:endParaRPr lang="en-US" dirty="0"/>
          </a:p>
        </p:txBody>
      </p:sp>
    </p:spTree>
    <p:extLst>
      <p:ext uri="{BB962C8B-B14F-4D97-AF65-F5344CB8AC3E}">
        <p14:creationId xmlns:p14="http://schemas.microsoft.com/office/powerpoint/2010/main" val="18210500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Iframe </a:t>
            </a:r>
            <a:r>
              <a:rPr lang="en-US" dirty="0"/>
              <a:t>B</a:t>
            </a:r>
            <a:r>
              <a:rPr lang="en-US" dirty="0" smtClean="0"/>
              <a:t>order</a:t>
            </a:r>
            <a:endParaRPr lang="en-US" dirty="0"/>
          </a:p>
        </p:txBody>
      </p:sp>
      <p:sp>
        <p:nvSpPr>
          <p:cNvPr id="3" name="Content Placeholder 2"/>
          <p:cNvSpPr>
            <a:spLocks noGrp="1"/>
          </p:cNvSpPr>
          <p:nvPr>
            <p:ph idx="1"/>
          </p:nvPr>
        </p:nvSpPr>
        <p:spPr/>
        <p:txBody>
          <a:bodyPr/>
          <a:lstStyle/>
          <a:p>
            <a:r>
              <a:rPr lang="en-NZ" dirty="0"/>
              <a:t>By default, an iframe has a border around it.</a:t>
            </a:r>
          </a:p>
          <a:p>
            <a:r>
              <a:rPr lang="en-NZ" dirty="0" smtClean="0"/>
              <a:t>To </a:t>
            </a:r>
            <a:r>
              <a:rPr lang="en-NZ" dirty="0"/>
              <a:t>remove the border, add the style attribute and use </a:t>
            </a:r>
            <a:r>
              <a:rPr lang="en-NZ" dirty="0" smtClean="0"/>
              <a:t>the </a:t>
            </a:r>
            <a:r>
              <a:rPr lang="en-NZ" dirty="0"/>
              <a:t>CSS border </a:t>
            </a:r>
            <a:r>
              <a:rPr lang="en-NZ" dirty="0" smtClean="0"/>
              <a:t>property</a:t>
            </a:r>
          </a:p>
          <a:p>
            <a:pPr lvl="1"/>
            <a:r>
              <a:rPr lang="en-US" dirty="0"/>
              <a:t>&lt;iframe </a:t>
            </a:r>
            <a:r>
              <a:rPr lang="en-US" dirty="0" err="1"/>
              <a:t>src</a:t>
            </a:r>
            <a:r>
              <a:rPr lang="en-US" dirty="0"/>
              <a:t>="demo_iframe.htm" style="</a:t>
            </a:r>
            <a:r>
              <a:rPr lang="en-US" dirty="0" err="1"/>
              <a:t>border:none</a:t>
            </a:r>
            <a:r>
              <a:rPr lang="en-US" dirty="0"/>
              <a:t>;"&gt;&lt;/iframe</a:t>
            </a:r>
            <a:r>
              <a:rPr lang="en-US" dirty="0" smtClean="0"/>
              <a:t>&gt;</a:t>
            </a:r>
          </a:p>
          <a:p>
            <a:pPr lvl="1"/>
            <a:r>
              <a:rPr lang="en-US" dirty="0"/>
              <a:t>&lt;iframe </a:t>
            </a:r>
            <a:r>
              <a:rPr lang="en-US" dirty="0" err="1"/>
              <a:t>src</a:t>
            </a:r>
            <a:r>
              <a:rPr lang="en-US" dirty="0"/>
              <a:t>="demo_iframe.htm" style="border:2px solid red;"&gt;&lt;/iframe&gt;</a:t>
            </a:r>
          </a:p>
        </p:txBody>
      </p:sp>
    </p:spTree>
    <p:extLst>
      <p:ext uri="{BB962C8B-B14F-4D97-AF65-F5344CB8AC3E}">
        <p14:creationId xmlns:p14="http://schemas.microsoft.com/office/powerpoint/2010/main" val="1525306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1909</TotalTime>
  <Words>7429</Words>
  <Application>Microsoft Office PowerPoint</Application>
  <PresentationFormat>On-screen Show (4:3)</PresentationFormat>
  <Paragraphs>1255</Paragraphs>
  <Slides>132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132</vt:i4>
      </vt:variant>
    </vt:vector>
  </HeadingPairs>
  <TitlesOfParts>
    <vt:vector size="139" baseType="lpstr">
      <vt:lpstr>Arial</vt:lpstr>
      <vt:lpstr>Calibri</vt:lpstr>
      <vt:lpstr>Consolas</vt:lpstr>
      <vt:lpstr>Constantia</vt:lpstr>
      <vt:lpstr>Verdana</vt:lpstr>
      <vt:lpstr>Wingdings 2</vt:lpstr>
      <vt:lpstr>Flow</vt:lpstr>
      <vt:lpstr>HTML 5</vt:lpstr>
      <vt:lpstr>What is HTML?</vt:lpstr>
      <vt:lpstr>A Simple HTML Document</vt:lpstr>
      <vt:lpstr>Example Explained</vt:lpstr>
      <vt:lpstr>HTML Tags</vt:lpstr>
      <vt:lpstr>Web Browsers</vt:lpstr>
      <vt:lpstr>HTML Page Structure </vt:lpstr>
      <vt:lpstr>The &lt;!DOCTYPE&gt; Declaration </vt:lpstr>
      <vt:lpstr>HTML Versions </vt:lpstr>
      <vt:lpstr>HTML Editors</vt:lpstr>
      <vt:lpstr>HTML Editors</vt:lpstr>
      <vt:lpstr>PowerPoint Presentation</vt:lpstr>
      <vt:lpstr>Step 2: Write Some HTML</vt:lpstr>
      <vt:lpstr>Step 3: Save the HTML Page </vt:lpstr>
      <vt:lpstr>Step 4: View the HTML Page in Your Browser </vt:lpstr>
      <vt:lpstr>Headings</vt:lpstr>
      <vt:lpstr>Paragraph</vt:lpstr>
      <vt:lpstr>Link</vt:lpstr>
      <vt:lpstr>Empty HTML Elements </vt:lpstr>
      <vt:lpstr>HTML Attributes </vt:lpstr>
      <vt:lpstr>PowerPoint Presentation</vt:lpstr>
      <vt:lpstr>The src Attribute </vt:lpstr>
      <vt:lpstr>PowerPoint Presentation</vt:lpstr>
      <vt:lpstr>The style Attribute </vt:lpstr>
      <vt:lpstr>The Lang Attribute</vt:lpstr>
      <vt:lpstr>PowerPoint Presentation</vt:lpstr>
      <vt:lpstr>Good Practice </vt:lpstr>
      <vt:lpstr>HTML Headings </vt:lpstr>
      <vt:lpstr>PowerPoint Presentation</vt:lpstr>
      <vt:lpstr>HTML Horizontal Rules </vt:lpstr>
      <vt:lpstr>PowerPoint Presentation</vt:lpstr>
      <vt:lpstr>The HTML &lt;head&gt; Element </vt:lpstr>
      <vt:lpstr>PowerPoint Presentation</vt:lpstr>
      <vt:lpstr>PowerPoint Presentation</vt:lpstr>
      <vt:lpstr>Activity</vt:lpstr>
      <vt:lpstr>Research</vt:lpstr>
      <vt:lpstr>HTML Display</vt:lpstr>
      <vt:lpstr>&lt;!DOCTYPE html&gt; &lt;html&gt; &lt;body&gt;  &lt;p&gt; This paragraph contains a lot of lines in the source code, but the browser  ignores it. &lt;/p&gt;  &lt;p&gt; This paragraph contains      a lot of spaces in the source     code, but the    browser  ignores it. &lt;/p&gt;  &lt;p&gt; The number of lines in a paragraph depends on the size of the browser window. If you resize the browser window, the number of lines in this paragraph will change. &lt;/p&gt;  &lt;/body&gt; &lt;/html&gt;</vt:lpstr>
      <vt:lpstr>The HTML &lt;pre&gt; Element </vt:lpstr>
      <vt:lpstr>&lt;!DOCTYPE html&gt; &lt;html&gt; &lt;body&gt;  &lt;p&gt;The pre tag preserves both spaces and line breaks:&lt;/p&gt;  &lt;pre&gt;    My Bonnie lies over the ocean.     My Bonnie lies over the sea.     My Bonnie lies over the ocean.        Oh, bring back my Bonnie to me. &lt;/pre&gt;  &lt;/body&gt; &lt;/html&gt;</vt:lpstr>
      <vt:lpstr>HTML Styles</vt:lpstr>
      <vt:lpstr>&lt;!DOCTYPE html&gt; &lt;html&gt; &lt;body&gt;  &lt;p&gt;I am normal&lt;/p&gt; &lt;p style="color:red;"&gt;I am red&lt;/p&gt; &lt;p style="color:blue;"&gt;I am blue&lt;/p&gt; &lt;p style="font-size:50px;"&gt;I am big&lt;/p&gt;  &lt;/body&gt; &lt;/html&gt; </vt:lpstr>
      <vt:lpstr>The HTML Style Attribute</vt:lpstr>
      <vt:lpstr>HTML Background Color</vt:lpstr>
      <vt:lpstr>HTML Text Color</vt:lpstr>
      <vt:lpstr>HTML Fonts</vt:lpstr>
      <vt:lpstr>HTML Text Size</vt:lpstr>
      <vt:lpstr>HTML Text Alignment</vt:lpstr>
      <vt:lpstr>HTML Text Formatting</vt:lpstr>
      <vt:lpstr>PowerPoint Presentation</vt:lpstr>
      <vt:lpstr>HTML Formatting Elements</vt:lpstr>
      <vt:lpstr>PowerPoint Presentation</vt:lpstr>
      <vt:lpstr>PowerPoint Presentation</vt:lpstr>
      <vt:lpstr>HTML Styles - CSS</vt:lpstr>
      <vt:lpstr>PowerPoint Presentation</vt:lpstr>
      <vt:lpstr>PowerPoint Presentation</vt:lpstr>
      <vt:lpstr>PowerPoint Presentation</vt:lpstr>
      <vt:lpstr>PowerPoint Presentation</vt:lpstr>
      <vt:lpstr>PowerPoint Presentation</vt:lpstr>
      <vt:lpstr>PowerPoint Presentation</vt:lpstr>
      <vt:lpstr>CSS Border</vt:lpstr>
      <vt:lpstr>CSS Padding=(space) between the text and the border</vt:lpstr>
      <vt:lpstr>CSS Margin- (space) outside the border</vt:lpstr>
      <vt:lpstr>The id Attribute</vt:lpstr>
      <vt:lpstr>The class Attribute</vt:lpstr>
      <vt:lpstr>Recap </vt:lpstr>
      <vt:lpstr>Link</vt:lpstr>
      <vt:lpstr>Link </vt:lpstr>
      <vt:lpstr>PowerPoint Presentation</vt:lpstr>
      <vt:lpstr>Images</vt:lpstr>
      <vt:lpstr>PowerPoint Presentation</vt:lpstr>
      <vt:lpstr>PowerPoint Presentation</vt:lpstr>
      <vt:lpstr>PowerPoint Presentation</vt:lpstr>
      <vt:lpstr>Table</vt:lpstr>
      <vt:lpstr>PowerPoint Presentation</vt:lpstr>
      <vt:lpstr>PowerPoint Presentation</vt:lpstr>
      <vt:lpstr>Table border</vt:lpstr>
      <vt:lpstr>PowerPoint Presentation</vt:lpstr>
      <vt:lpstr>PowerPoint Presentation</vt:lpstr>
      <vt:lpstr>HTML Table - Adding Cell Padding</vt:lpstr>
      <vt:lpstr>PowerPoint Presentation</vt:lpstr>
      <vt:lpstr>Colspan &amp; Rowspan</vt:lpstr>
      <vt:lpstr>PowerPoint Presentation</vt:lpstr>
      <vt:lpstr>PowerPoint Presentation</vt:lpstr>
      <vt:lpstr>HTML Table - Adding a Caption</vt:lpstr>
      <vt:lpstr>A Special Style for One Table</vt:lpstr>
      <vt:lpstr>And add more styles</vt:lpstr>
      <vt:lpstr>Table colgroup and col</vt:lpstr>
      <vt:lpstr>HTML &lt;colgroup&gt; Tag</vt:lpstr>
      <vt:lpstr>Activity</vt:lpstr>
      <vt:lpstr>List</vt:lpstr>
      <vt:lpstr>Unordered list</vt:lpstr>
      <vt:lpstr>PowerPoint Presentation</vt:lpstr>
      <vt:lpstr>  HTML - Definition list</vt:lpstr>
      <vt:lpstr>Nested HTML Lists</vt:lpstr>
      <vt:lpstr>Control List Counting</vt:lpstr>
      <vt:lpstr>HTML Block and Inline Elements</vt:lpstr>
      <vt:lpstr>Iframe </vt:lpstr>
      <vt:lpstr>Iframe Border</vt:lpstr>
      <vt:lpstr>Iframe - Target for a Link</vt:lpstr>
      <vt:lpstr>PowerPoint Presentation</vt:lpstr>
      <vt:lpstr>Form</vt:lpstr>
      <vt:lpstr>PowerPoint Presentation</vt:lpstr>
      <vt:lpstr>PowerPoint Presentation</vt:lpstr>
      <vt:lpstr>PowerPoint Presentation</vt:lpstr>
      <vt:lpstr>The Name Attribute</vt:lpstr>
      <vt:lpstr>The input element</vt:lpstr>
      <vt:lpstr>PowerPoint Presentation</vt:lpstr>
      <vt:lpstr>PowerPoint Presentation</vt:lpstr>
      <vt:lpstr>PowerPoint Presentation</vt:lpstr>
      <vt:lpstr>PowerPoint Presentation</vt:lpstr>
      <vt:lpstr>Checkbox Control</vt:lpstr>
      <vt:lpstr>PowerPoint Presentation</vt:lpstr>
      <vt:lpstr>PowerPoint Presentation</vt:lpstr>
      <vt:lpstr>Radio Button Input</vt:lpstr>
      <vt:lpstr>File Upload Box </vt:lpstr>
      <vt:lpstr>PowerPoint Presentation</vt:lpstr>
      <vt:lpstr>Button Controls</vt:lpstr>
      <vt:lpstr>PowerPoint Presentation</vt:lpstr>
      <vt:lpstr>The Submit Button</vt:lpstr>
      <vt:lpstr>The action attribute</vt:lpstr>
      <vt:lpstr>PowerPoint Presentation</vt:lpstr>
      <vt:lpstr>The Target Attribute</vt:lpstr>
      <vt:lpstr>The Method Attribute</vt:lpstr>
      <vt:lpstr>When to Use GET?</vt:lpstr>
      <vt:lpstr>When to Use POST?</vt:lpstr>
      <vt:lpstr>PowerPoint Presentation</vt:lpstr>
      <vt:lpstr>Grouping Form Data with &lt;fieldset&gt;</vt:lpstr>
      <vt:lpstr>PowerPoint Presentation</vt:lpstr>
      <vt:lpstr>PowerPoint Presentation</vt:lpstr>
      <vt:lpstr>Discussion and Reading</vt:lpstr>
      <vt:lpstr>Activity</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USER</dc:creator>
  <cp:lastModifiedBy>Dipti Kartikeya</cp:lastModifiedBy>
  <cp:revision>81</cp:revision>
  <dcterms:created xsi:type="dcterms:W3CDTF">2019-03-05T22:15:50Z</dcterms:created>
  <dcterms:modified xsi:type="dcterms:W3CDTF">2019-03-22T03:11:00Z</dcterms:modified>
</cp:coreProperties>
</file>