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5"/>
  </p:notesMasterIdLst>
  <p:sldIdLst>
    <p:sldId id="256" r:id="rId2"/>
    <p:sldId id="257" r:id="rId3"/>
    <p:sldId id="281" r:id="rId4"/>
    <p:sldId id="282" r:id="rId5"/>
    <p:sldId id="283" r:id="rId6"/>
    <p:sldId id="284" r:id="rId7"/>
    <p:sldId id="285" r:id="rId8"/>
    <p:sldId id="286" r:id="rId9"/>
    <p:sldId id="287" r:id="rId10"/>
    <p:sldId id="288" r:id="rId11"/>
    <p:sldId id="271" r:id="rId12"/>
    <p:sldId id="260" r:id="rId13"/>
    <p:sldId id="273" r:id="rId14"/>
    <p:sldId id="261" r:id="rId15"/>
    <p:sldId id="274" r:id="rId16"/>
    <p:sldId id="277" r:id="rId17"/>
    <p:sldId id="280" r:id="rId18"/>
    <p:sldId id="350" r:id="rId19"/>
    <p:sldId id="351" r:id="rId20"/>
    <p:sldId id="352" r:id="rId21"/>
    <p:sldId id="264" r:id="rId22"/>
    <p:sldId id="354" r:id="rId23"/>
    <p:sldId id="353" r:id="rId24"/>
    <p:sldId id="275" r:id="rId25"/>
    <p:sldId id="276" r:id="rId26"/>
    <p:sldId id="278" r:id="rId27"/>
    <p:sldId id="279" r:id="rId28"/>
    <p:sldId id="289" r:id="rId29"/>
    <p:sldId id="290" r:id="rId30"/>
    <p:sldId id="293" r:id="rId31"/>
    <p:sldId id="291" r:id="rId32"/>
    <p:sldId id="292" r:id="rId33"/>
    <p:sldId id="294" r:id="rId34"/>
    <p:sldId id="300" r:id="rId35"/>
    <p:sldId id="301" r:id="rId36"/>
    <p:sldId id="302" r:id="rId37"/>
    <p:sldId id="303" r:id="rId38"/>
    <p:sldId id="299" r:id="rId39"/>
    <p:sldId id="308" r:id="rId40"/>
    <p:sldId id="309" r:id="rId41"/>
    <p:sldId id="304" r:id="rId42"/>
    <p:sldId id="305" r:id="rId43"/>
    <p:sldId id="307" r:id="rId44"/>
    <p:sldId id="306" r:id="rId45"/>
    <p:sldId id="310" r:id="rId46"/>
    <p:sldId id="311" r:id="rId47"/>
    <p:sldId id="312" r:id="rId48"/>
    <p:sldId id="313" r:id="rId49"/>
    <p:sldId id="314" r:id="rId50"/>
    <p:sldId id="315" r:id="rId51"/>
    <p:sldId id="316" r:id="rId52"/>
    <p:sldId id="317" r:id="rId53"/>
    <p:sldId id="318" r:id="rId54"/>
    <p:sldId id="319" r:id="rId55"/>
    <p:sldId id="320" r:id="rId56"/>
    <p:sldId id="321" r:id="rId57"/>
    <p:sldId id="322" r:id="rId58"/>
    <p:sldId id="323" r:id="rId59"/>
    <p:sldId id="324" r:id="rId60"/>
    <p:sldId id="336" r:id="rId61"/>
    <p:sldId id="337" r:id="rId62"/>
    <p:sldId id="338" r:id="rId63"/>
    <p:sldId id="339" r:id="rId64"/>
    <p:sldId id="340" r:id="rId65"/>
    <p:sldId id="341" r:id="rId66"/>
    <p:sldId id="342" r:id="rId67"/>
    <p:sldId id="343" r:id="rId68"/>
    <p:sldId id="344" r:id="rId69"/>
    <p:sldId id="345" r:id="rId70"/>
    <p:sldId id="346" r:id="rId71"/>
    <p:sldId id="347" r:id="rId72"/>
    <p:sldId id="348" r:id="rId73"/>
    <p:sldId id="349" r:id="rId74"/>
    <p:sldId id="326" r:id="rId75"/>
    <p:sldId id="327" r:id="rId76"/>
    <p:sldId id="328" r:id="rId77"/>
    <p:sldId id="329" r:id="rId78"/>
    <p:sldId id="330" r:id="rId79"/>
    <p:sldId id="332" r:id="rId80"/>
    <p:sldId id="333" r:id="rId81"/>
    <p:sldId id="334" r:id="rId82"/>
    <p:sldId id="331" r:id="rId83"/>
    <p:sldId id="325"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5000FA-AD29-4166-8770-DD5DAD5F5715}" type="datetimeFigureOut">
              <a:rPr lang="en-US" smtClean="0"/>
              <a:t>5/3/2019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A3B536-68AA-4EDC-A756-85F8F63E6238}" type="slidenum">
              <a:rPr lang="en-US" smtClean="0"/>
              <a:t>‹#›</a:t>
            </a:fld>
            <a:endParaRPr lang="en-US"/>
          </a:p>
        </p:txBody>
      </p:sp>
    </p:spTree>
    <p:extLst>
      <p:ext uri="{BB962C8B-B14F-4D97-AF65-F5344CB8AC3E}">
        <p14:creationId xmlns:p14="http://schemas.microsoft.com/office/powerpoint/2010/main" val="2006588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3CFEC5-FB29-4136-8DDE-2D9A745C74D2}" type="slidenum">
              <a:rPr lang="en-US"/>
              <a:t>3</a:t>
            </a:fld>
            <a:endParaRPr lang="en-US"/>
          </a:p>
        </p:txBody>
      </p:sp>
    </p:spTree>
    <p:extLst>
      <p:ext uri="{BB962C8B-B14F-4D97-AF65-F5344CB8AC3E}">
        <p14:creationId xmlns:p14="http://schemas.microsoft.com/office/powerpoint/2010/main" val="2649083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3CFEC5-FB29-4136-8DDE-2D9A745C74D2}" type="slidenum">
              <a:rPr lang="en-US" smtClean="0"/>
              <a:t>6</a:t>
            </a:fld>
            <a:endParaRPr lang="en-US"/>
          </a:p>
        </p:txBody>
      </p:sp>
    </p:spTree>
    <p:extLst>
      <p:ext uri="{BB962C8B-B14F-4D97-AF65-F5344CB8AC3E}">
        <p14:creationId xmlns:p14="http://schemas.microsoft.com/office/powerpoint/2010/main" val="3008943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54AB02A5-4FE5-49D9-9E24-09F23B90C450}" type="datetimeFigureOut">
              <a:rPr lang="en-US" smtClean="0"/>
              <a:pPr/>
              <a:t>5/3/2019</a:t>
            </a:fld>
            <a:endParaRPr lang="en-US" dirty="0"/>
          </a:p>
        </p:txBody>
      </p:sp>
      <p:sp>
        <p:nvSpPr>
          <p:cNvPr id="20" name="Footer Placeholder 19"/>
          <p:cNvSpPr>
            <a:spLocks noGrp="1"/>
          </p:cNvSpPr>
          <p:nvPr>
            <p:ph type="ftr" sz="quarter" idx="11"/>
          </p:nvPr>
        </p:nvSpPr>
        <p:spPr/>
        <p:txBody>
          <a:bodyPr/>
          <a:lstStyle/>
          <a:p>
            <a:endParaRPr kumimoji="0" lang="en-US" dirty="0"/>
          </a:p>
        </p:txBody>
      </p:sp>
      <p:sp>
        <p:nvSpPr>
          <p:cNvPr id="10" name="Slide Number Placeholder 9"/>
          <p:cNvSpPr>
            <a:spLocks noGrp="1"/>
          </p:cNvSpPr>
          <p:nvPr>
            <p:ph type="sldNum" sz="quarter" idx="12"/>
          </p:nvPr>
        </p:nvSpPr>
        <p:spPr/>
        <p:txBody>
          <a:bodyPr/>
          <a:lstStyle/>
          <a:p>
            <a:fld id="{6294C92D-0306-4E69-9CD3-20855E849650}" type="slidenum">
              <a:rPr kumimoji="0" lang="en-US" smtClean="0"/>
              <a:pPr/>
              <a:t>‹#›</a:t>
            </a:fld>
            <a:endParaRPr kumimoji="0"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AB02A5-4FE5-49D9-9E24-09F23B90C450}" type="datetimeFigureOut">
              <a:rPr lang="en-US" smtClean="0"/>
              <a:pPr/>
              <a:t>5/3/2019</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6294C92D-0306-4E69-9CD3-20855E849650}"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AB02A5-4FE5-49D9-9E24-09F23B90C450}" type="datetimeFigureOut">
              <a:rPr lang="en-US" smtClean="0"/>
              <a:pPr/>
              <a:t>5/3/2019</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6294C92D-0306-4E69-9CD3-20855E849650}"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AB02A5-4FE5-49D9-9E24-09F23B90C450}" type="datetimeFigureOut">
              <a:rPr lang="en-US" smtClean="0"/>
              <a:pPr/>
              <a:t>5/3/2019</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6294C92D-0306-4E69-9CD3-20855E849650}" type="slidenum">
              <a:rPr kumimoji="0" lang="en-US" smtClean="0"/>
              <a:pPr/>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4AB02A5-4FE5-49D9-9E24-09F23B90C450}" type="datetimeFigureOut">
              <a:rPr lang="en-US" smtClean="0"/>
              <a:pPr/>
              <a:t>5/3/2019</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6294C92D-0306-4E69-9CD3-20855E849650}" type="slidenum">
              <a:rPr kumimoji="0" lang="en-US" smtClean="0"/>
              <a:pPr/>
              <a:t>‹#›</a:t>
            </a:fld>
            <a:endParaRPr kumimoji="0"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AB02A5-4FE5-49D9-9E24-09F23B90C450}" type="datetimeFigureOut">
              <a:rPr lang="en-US" smtClean="0"/>
              <a:pPr/>
              <a:t>5/3/2019</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6294C92D-0306-4E69-9CD3-20855E849650}" type="slidenum">
              <a:rPr kumimoji="0" lang="en-US" smtClean="0"/>
              <a:pPr/>
              <a:t>‹#›</a:t>
            </a:fld>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4AB02A5-4FE5-49D9-9E24-09F23B90C450}" type="datetimeFigureOut">
              <a:rPr lang="en-US" smtClean="0"/>
              <a:pPr/>
              <a:t>5/3/2019</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6294C92D-0306-4E69-9CD3-20855E849650}" type="slidenum">
              <a:rPr kumimoji="0" lang="en-US" smtClean="0"/>
              <a:pPr/>
              <a:t>‹#›</a:t>
            </a:fld>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AB02A5-4FE5-49D9-9E24-09F23B90C450}" type="datetimeFigureOut">
              <a:rPr lang="en-US" smtClean="0"/>
              <a:pPr/>
              <a:t>5/3/2019</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Date Placeholder 1"/>
          <p:cNvSpPr>
            <a:spLocks noGrp="1"/>
          </p:cNvSpPr>
          <p:nvPr>
            <p:ph type="dt" sz="half" idx="10"/>
          </p:nvPr>
        </p:nvSpPr>
        <p:spPr/>
        <p:txBody>
          <a:bodyPr/>
          <a:lstStyle/>
          <a:p>
            <a:fld id="{54AB02A5-4FE5-49D9-9E24-09F23B90C450}" type="datetimeFigureOut">
              <a:rPr lang="en-US" smtClean="0"/>
              <a:pPr/>
              <a:t>5/3/2019</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6294C92D-0306-4E69-9CD3-20855E849650}" type="slidenum">
              <a:rPr kumimoji="0" lang="en-US" smtClean="0"/>
              <a:pPr/>
              <a:t>‹#›</a:t>
            </a:fld>
            <a:endParaRPr kumimoji="0"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AB02A5-4FE5-49D9-9E24-09F23B90C450}" type="datetimeFigureOut">
              <a:rPr lang="en-US" smtClean="0"/>
              <a:pPr/>
              <a:t>5/3/2019</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6294C92D-0306-4E69-9CD3-20855E849650}" type="slidenum">
              <a:rPr kumimoji="0" lang="en-US" smtClean="0"/>
              <a:pPr/>
              <a:t>‹#›</a:t>
            </a:fld>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4AB02A5-4FE5-49D9-9E24-09F23B90C450}" type="datetimeFigureOut">
              <a:rPr lang="en-US" smtClean="0"/>
              <a:pPr/>
              <a:t>5/3/2019</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6294C92D-0306-4E69-9CD3-20855E849650}" type="slidenum">
              <a:rPr kumimoji="0" lang="en-US" smtClean="0"/>
              <a:pPr/>
              <a:t>‹#›</a:t>
            </a:fld>
            <a:endParaRPr kumimoji="0"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54AB02A5-4FE5-49D9-9E24-09F23B90C450}" type="datetimeFigureOut">
              <a:rPr lang="en-US" smtClean="0"/>
              <a:pPr algn="r" eaLnBrk="1" latinLnBrk="0" hangingPunct="1"/>
              <a:t>5/3/2019</a:t>
            </a:fld>
            <a:endParaRPr lang="en-US" sz="1200" dirty="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0" lang="en-US" sz="1200" dirty="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pPr algn="ctr" eaLnBrk="1" latinLnBrk="0" hangingPunct="1"/>
              <a:t>‹#›</a:t>
            </a:fld>
            <a:endParaRPr kumimoji="0" lang="en-US" sz="1200" dirty="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tutorialspoint.com/bootstrap4/bootstrap4_differences_between_bootstrap_3_and_4.ht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etbootstrap.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bootstrapcdn.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4.wmf"/></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w3schools.com/bootstrap4/bootstrap_typography.asp"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tutorialspoint.com/bootstrap/" TargetMode="External"/><Relationship Id="rId2" Type="http://schemas.openxmlformats.org/officeDocument/2006/relationships/hyperlink" Target="https://o7planning.org/en/11977/bootstrap-tables-tutorial" TargetMode="External"/><Relationship Id="rId1" Type="http://schemas.openxmlformats.org/officeDocument/2006/relationships/slideLayout" Target="../slideLayouts/slideLayout2.xml"/><Relationship Id="rId5" Type="http://schemas.openxmlformats.org/officeDocument/2006/relationships/hyperlink" Target="https://www.jquery-az.com/16-examples-bootstrap-4-table-striped-bordered-fixed-header/" TargetMode="External"/><Relationship Id="rId4" Type="http://schemas.openxmlformats.org/officeDocument/2006/relationships/hyperlink" Target="https://coreui.io/docs/content/table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hyperlink" Target="https://www.w3schools.com/icons/fontawesome_icons_webapp.asp" TargetMode="External"/><Relationship Id="rId5" Type="http://schemas.openxmlformats.org/officeDocument/2006/relationships/image" Target="../media/image25.wmf"/><Relationship Id="rId4" Type="http://schemas.openxmlformats.org/officeDocument/2006/relationships/oleObject" Target="../embeddings/oleObject3.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8.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9.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0.wmf"/></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hyperlink" Target="https://www.tutorialrepublic.com/html-tutorial/html-forms.php"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www.tutorialrepublic.com/twitter-bootstrap-tutorial/bootstrap-dropdowns.php#button-dropdowns" TargetMode="External"/><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foundation.zurb.com/" TargetMode="External"/><Relationship Id="rId7" Type="http://schemas.openxmlformats.org/officeDocument/2006/relationships/image" Target="../media/image9.png"/><Relationship Id="rId2" Type="http://schemas.openxmlformats.org/officeDocument/2006/relationships/hyperlink" Target="http://semantic-ui.com/elements/button.html"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s://html5boilerplate.com/" TargetMode="External"/><Relationship Id="rId4" Type="http://schemas.openxmlformats.org/officeDocument/2006/relationships/hyperlink" Target="http://getskeleton.com/" TargetMode="External"/></Relationships>
</file>

<file path=ppt/slides/_rels/slide8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www.tutorialrepublic.com/twitter-bootstrap-tutorial/bootstrap-images.php" TargetMode="External"/><Relationship Id="rId2" Type="http://schemas.openxmlformats.org/officeDocument/2006/relationships/hyperlink" Target="https://www.bitdegree.org/learn/bootstrap-image-responsive" TargetMode="External"/><Relationship Id="rId1" Type="http://schemas.openxmlformats.org/officeDocument/2006/relationships/slideLayout" Target="../slideLayouts/slideLayout2.xml"/><Relationship Id="rId5" Type="http://schemas.openxmlformats.org/officeDocument/2006/relationships/hyperlink" Target="https://coreui.io/docs/content/tables/" TargetMode="External"/><Relationship Id="rId4" Type="http://schemas.openxmlformats.org/officeDocument/2006/relationships/hyperlink" Target="https://www.jquery-az.com/create-bootstrap-4-badgeslabels-explained-examples/"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getbootstrap.com/css/#responsive-utilities" TargetMode="External"/><Relationship Id="rId3" Type="http://schemas.openxmlformats.org/officeDocument/2006/relationships/hyperlink" Target="http://getbootstrap.com/css/#type" TargetMode="External"/><Relationship Id="rId7" Type="http://schemas.openxmlformats.org/officeDocument/2006/relationships/hyperlink" Target="http://getbootstrap.com/css/#helper-classes" TargetMode="External"/><Relationship Id="rId2" Type="http://schemas.openxmlformats.org/officeDocument/2006/relationships/hyperlink" Target="http://getbootstrap.com/css/#grid" TargetMode="External"/><Relationship Id="rId1" Type="http://schemas.openxmlformats.org/officeDocument/2006/relationships/slideLayout" Target="../slideLayouts/slideLayout2.xml"/><Relationship Id="rId6" Type="http://schemas.openxmlformats.org/officeDocument/2006/relationships/hyperlink" Target="http://getbootstrap.com/css/#images" TargetMode="External"/><Relationship Id="rId5" Type="http://schemas.openxmlformats.org/officeDocument/2006/relationships/hyperlink" Target="http://getbootstrap.com/components/#navbar" TargetMode="External"/><Relationship Id="rId4" Type="http://schemas.openxmlformats.org/officeDocument/2006/relationships/hyperlink" Target="http://getbootstrap.com/components/#glyphicons" TargetMode="External"/><Relationship Id="rId9" Type="http://schemas.openxmlformats.org/officeDocument/2006/relationships/hyperlink" Target="http://getbootstrap.com/javascrip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NZ" sz="6600" b="1" u="sng" dirty="0" smtClean="0"/>
              <a:t>Bootstrap 4</a:t>
            </a:r>
            <a:r>
              <a:rPr lang="en-NZ" dirty="0" smtClean="0"/>
              <a:t> </a:t>
            </a:r>
            <a:endParaRPr lang="en-NZ" dirty="0"/>
          </a:p>
        </p:txBody>
      </p:sp>
      <p:sp>
        <p:nvSpPr>
          <p:cNvPr id="3" name="Subtitle 2"/>
          <p:cNvSpPr>
            <a:spLocks noGrp="1"/>
          </p:cNvSpPr>
          <p:nvPr>
            <p:ph type="subTitle" idx="1"/>
          </p:nvPr>
        </p:nvSpPr>
        <p:spPr>
          <a:xfrm>
            <a:off x="5572132" y="4857760"/>
            <a:ext cx="3334674" cy="1752600"/>
          </a:xfrm>
        </p:spPr>
        <p:txBody>
          <a:bodyPr/>
          <a:lstStyle/>
          <a:p>
            <a:endParaRPr lang="en-NZ" dirty="0"/>
          </a:p>
        </p:txBody>
      </p:sp>
      <p:pic>
        <p:nvPicPr>
          <p:cNvPr id="1026" name="Picture 2" descr="Image result for bootstrap"/>
          <p:cNvPicPr>
            <a:picLocks noChangeAspect="1" noChangeArrowheads="1"/>
          </p:cNvPicPr>
          <p:nvPr/>
        </p:nvPicPr>
        <p:blipFill>
          <a:blip r:embed="rId2"/>
          <a:srcRect/>
          <a:stretch>
            <a:fillRect/>
          </a:stretch>
        </p:blipFill>
        <p:spPr bwMode="auto">
          <a:xfrm>
            <a:off x="500034" y="2000240"/>
            <a:ext cx="5000660" cy="4514858"/>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Media Queries</a:t>
            </a:r>
            <a:endParaRPr lang="en-US" dirty="0"/>
          </a:p>
        </p:txBody>
      </p:sp>
      <p:sp>
        <p:nvSpPr>
          <p:cNvPr id="8" name="Content Placeholder 7"/>
          <p:cNvSpPr>
            <a:spLocks noGrp="1"/>
          </p:cNvSpPr>
          <p:nvPr>
            <p:ph idx="1"/>
          </p:nvPr>
        </p:nvSpPr>
        <p:spPr>
          <a:xfrm>
            <a:off x="866216" y="2809875"/>
            <a:ext cx="4135106" cy="2562225"/>
          </a:xfrm>
        </p:spPr>
        <p:txBody>
          <a:bodyPr>
            <a:normAutofit fontScale="47500" lnSpcReduction="20000"/>
          </a:bodyPr>
          <a:lstStyle/>
          <a:p>
            <a:r>
              <a:rPr lang="en-US" dirty="0" smtClean="0"/>
              <a:t>Allows you to craft CSS to scope media features such as height or width.</a:t>
            </a:r>
          </a:p>
          <a:p>
            <a:endParaRPr lang="en-US" dirty="0" smtClean="0"/>
          </a:p>
          <a:p>
            <a:r>
              <a:rPr lang="en-US" dirty="0" smtClean="0"/>
              <a:t>Bootstrap has pre-defined breakpoints mobile, tablet, desktop, &amp; large desktop</a:t>
            </a:r>
          </a:p>
          <a:p>
            <a:endParaRPr lang="en-US" dirty="0" smtClean="0"/>
          </a:p>
          <a:p>
            <a:r>
              <a:rPr lang="en-US" dirty="0" smtClean="0"/>
              <a:t>Necessary to know in order to achieve responsive.</a:t>
            </a:r>
            <a:endParaRPr lang="en-US" dirty="0"/>
          </a:p>
        </p:txBody>
      </p:sp>
      <p:pic>
        <p:nvPicPr>
          <p:cNvPr id="3" name="Picture 2"/>
          <p:cNvPicPr>
            <a:picLocks noChangeAspect="1"/>
          </p:cNvPicPr>
          <p:nvPr/>
        </p:nvPicPr>
        <p:blipFill>
          <a:blip r:embed="rId2"/>
          <a:stretch>
            <a:fillRect/>
          </a:stretch>
        </p:blipFill>
        <p:spPr>
          <a:xfrm>
            <a:off x="4716016" y="1700808"/>
            <a:ext cx="4427984" cy="4052545"/>
          </a:xfrm>
          <a:prstGeom prst="rect">
            <a:avLst/>
          </a:prstGeom>
        </p:spPr>
      </p:pic>
    </p:spTree>
    <p:extLst>
      <p:ext uri="{BB962C8B-B14F-4D97-AF65-F5344CB8AC3E}">
        <p14:creationId xmlns:p14="http://schemas.microsoft.com/office/powerpoint/2010/main" val="336915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b="1" dirty="0"/>
              <a:t>Improvements from Bootstrap 3 to Bootstrap 4</a:t>
            </a:r>
            <a:br>
              <a:rPr lang="en-NZ" b="1" dirty="0"/>
            </a:br>
            <a:endParaRPr lang="en-US" dirty="0"/>
          </a:p>
        </p:txBody>
      </p:sp>
      <p:sp>
        <p:nvSpPr>
          <p:cNvPr id="3" name="Content Placeholder 2"/>
          <p:cNvSpPr>
            <a:spLocks noGrp="1"/>
          </p:cNvSpPr>
          <p:nvPr>
            <p:ph idx="1"/>
          </p:nvPr>
        </p:nvSpPr>
        <p:spPr/>
        <p:txBody>
          <a:bodyPr>
            <a:normAutofit fontScale="85000" lnSpcReduction="20000"/>
          </a:bodyPr>
          <a:lstStyle/>
          <a:p>
            <a:r>
              <a:rPr lang="en-NZ" dirty="0" smtClean="0"/>
              <a:t>Bootstrap </a:t>
            </a:r>
            <a:r>
              <a:rPr lang="en-NZ" dirty="0"/>
              <a:t>4 provides a faster stylesheet, more responsiveness, and most importantly - new components.</a:t>
            </a:r>
          </a:p>
          <a:p>
            <a:r>
              <a:rPr lang="en-NZ" dirty="0"/>
              <a:t>Keep in mind though, that although Bootstrap 4 is now supported by all major browsers, in the case of Internet Explorer, it still is only supported by versions newer than IE 9.</a:t>
            </a:r>
          </a:p>
          <a:p>
            <a:r>
              <a:rPr lang="en-NZ" dirty="0"/>
              <a:t>Officially, Bootstrap 4 is currently in beta release, which implies that it has already been tested and is nearing a final release.</a:t>
            </a:r>
          </a:p>
          <a:p>
            <a:r>
              <a:rPr lang="en-US" dirty="0">
                <a:hlinkClick r:id="rId2"/>
              </a:rPr>
              <a:t>https://www.tutorialspoint.com/bootstrap4/bootstrap4_differences_between_bootstrap_3_and_4.htm</a:t>
            </a:r>
            <a:endParaRPr lang="en-US" dirty="0"/>
          </a:p>
        </p:txBody>
      </p:sp>
    </p:spTree>
    <p:extLst>
      <p:ext uri="{BB962C8B-B14F-4D97-AF65-F5344CB8AC3E}">
        <p14:creationId xmlns:p14="http://schemas.microsoft.com/office/powerpoint/2010/main" val="2497398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Install Method</a:t>
            </a:r>
            <a:endParaRPr lang="en-NZ" dirty="0"/>
          </a:p>
        </p:txBody>
      </p:sp>
      <p:sp>
        <p:nvSpPr>
          <p:cNvPr id="3" name="Content Placeholder 2"/>
          <p:cNvSpPr>
            <a:spLocks noGrp="1"/>
          </p:cNvSpPr>
          <p:nvPr>
            <p:ph idx="1"/>
          </p:nvPr>
        </p:nvSpPr>
        <p:spPr/>
        <p:txBody>
          <a:bodyPr/>
          <a:lstStyle/>
          <a:p>
            <a:r>
              <a:rPr lang="en-NZ" b="1" dirty="0"/>
              <a:t>Including Bootstrap 4 In Your Script</a:t>
            </a:r>
          </a:p>
          <a:p>
            <a:r>
              <a:rPr lang="en-NZ" dirty="0"/>
              <a:t>There are two ways you can use Bootstrap 4 in your scripts:</a:t>
            </a:r>
          </a:p>
          <a:p>
            <a:r>
              <a:rPr lang="en-NZ" b="1" dirty="0"/>
              <a:t>Downloading </a:t>
            </a:r>
            <a:r>
              <a:rPr lang="en-NZ" dirty="0"/>
              <a:t>and uploading on your file server.</a:t>
            </a:r>
          </a:p>
          <a:p>
            <a:r>
              <a:rPr lang="en-NZ" b="1" dirty="0"/>
              <a:t>Including </a:t>
            </a:r>
            <a:r>
              <a:rPr lang="en-NZ" dirty="0"/>
              <a:t>through CDN.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b="1" dirty="0">
                <a:solidFill>
                  <a:srgbClr val="252E38"/>
                </a:solidFill>
                <a:latin typeface="Work Sans"/>
              </a:rPr>
              <a:t>Downloading Bootstrap 4</a:t>
            </a:r>
            <a:br>
              <a:rPr lang="en-NZ" b="1" dirty="0">
                <a:solidFill>
                  <a:srgbClr val="252E38"/>
                </a:solidFill>
                <a:latin typeface="Work Sans"/>
              </a:rPr>
            </a:br>
            <a:endParaRPr lang="en-US" dirty="0"/>
          </a:p>
        </p:txBody>
      </p:sp>
      <p:sp>
        <p:nvSpPr>
          <p:cNvPr id="3" name="Content Placeholder 2"/>
          <p:cNvSpPr>
            <a:spLocks noGrp="1"/>
          </p:cNvSpPr>
          <p:nvPr>
            <p:ph idx="1"/>
          </p:nvPr>
        </p:nvSpPr>
        <p:spPr/>
        <p:txBody>
          <a:bodyPr/>
          <a:lstStyle/>
          <a:p>
            <a:r>
              <a:rPr lang="en-NZ" dirty="0" smtClean="0">
                <a:solidFill>
                  <a:srgbClr val="252E38"/>
                </a:solidFill>
                <a:latin typeface="Open Sans" panose="020B0606030504020204" pitchFamily="34" charset="0"/>
              </a:rPr>
              <a:t>For </a:t>
            </a:r>
            <a:r>
              <a:rPr lang="en-NZ" dirty="0">
                <a:solidFill>
                  <a:srgbClr val="252E38"/>
                </a:solidFill>
                <a:latin typeface="Open Sans" panose="020B0606030504020204" pitchFamily="34" charset="0"/>
              </a:rPr>
              <a:t>downloading Bootstrap 4, visit this </a:t>
            </a:r>
            <a:r>
              <a:rPr lang="en-NZ" dirty="0">
                <a:solidFill>
                  <a:srgbClr val="4688F1"/>
                </a:solidFill>
                <a:latin typeface="Open Sans" panose="020B0606030504020204" pitchFamily="34" charset="0"/>
                <a:hlinkClick r:id="rId2"/>
              </a:rPr>
              <a:t>Link</a:t>
            </a:r>
            <a:r>
              <a:rPr lang="en-NZ" dirty="0">
                <a:solidFill>
                  <a:srgbClr val="252E38"/>
                </a:solidFill>
                <a:latin typeface="Open Sans" panose="020B0606030504020204" pitchFamily="34" charset="0"/>
              </a:rPr>
              <a:t> and follow the instructions provided there.</a:t>
            </a:r>
          </a:p>
          <a:p>
            <a:endParaRPr lang="en-US" dirty="0"/>
          </a:p>
        </p:txBody>
      </p:sp>
    </p:spTree>
    <p:extLst>
      <p:ext uri="{BB962C8B-B14F-4D97-AF65-F5344CB8AC3E}">
        <p14:creationId xmlns:p14="http://schemas.microsoft.com/office/powerpoint/2010/main" val="17000468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Include Bootstrap 4 From CDN</a:t>
            </a:r>
            <a:br>
              <a:rPr lang="en-NZ" dirty="0"/>
            </a:br>
            <a:endParaRPr lang="en-NZ" dirty="0"/>
          </a:p>
        </p:txBody>
      </p:sp>
      <p:sp>
        <p:nvSpPr>
          <p:cNvPr id="3" name="Content Placeholder 2"/>
          <p:cNvSpPr>
            <a:spLocks noGrp="1"/>
          </p:cNvSpPr>
          <p:nvPr>
            <p:ph idx="1"/>
          </p:nvPr>
        </p:nvSpPr>
        <p:spPr>
          <a:xfrm>
            <a:off x="1435608" y="1447800"/>
            <a:ext cx="7498080" cy="5293568"/>
          </a:xfrm>
        </p:spPr>
        <p:txBody>
          <a:bodyPr>
            <a:normAutofit fontScale="85000" lnSpcReduction="10000"/>
          </a:bodyPr>
          <a:lstStyle/>
          <a:p>
            <a:r>
              <a:rPr lang="en-NZ" dirty="0"/>
              <a:t>The simplest way to access Bootstrap 4 is including it from a CDN (Content Delivery Network).</a:t>
            </a:r>
          </a:p>
          <a:p>
            <a:r>
              <a:rPr lang="en-NZ" dirty="0"/>
              <a:t>Follow this </a:t>
            </a:r>
            <a:r>
              <a:rPr lang="en-NZ" dirty="0">
                <a:hlinkClick r:id="rId2"/>
              </a:rPr>
              <a:t>Link</a:t>
            </a:r>
            <a:r>
              <a:rPr lang="en-NZ" dirty="0"/>
              <a:t> to see the link to the latest version of the Bootstrap files.</a:t>
            </a:r>
          </a:p>
          <a:p>
            <a:r>
              <a:rPr lang="en-NZ" dirty="0"/>
              <a:t>This way is quicker to load for those visiting your website and does not require you to upload files to the file server. </a:t>
            </a:r>
            <a:endParaRPr lang="en-NZ" dirty="0" smtClean="0"/>
          </a:p>
          <a:p>
            <a:r>
              <a:rPr lang="en-NZ" dirty="0" smtClean="0"/>
              <a:t>However</a:t>
            </a:r>
            <a:r>
              <a:rPr lang="en-NZ" dirty="0"/>
              <a:t>, this does not give you access to the files directly, which means you cannot modify the Bootstrap 4 components, which may be required if you want to tailor the styles or the JavaScript plugins to your needs</a:t>
            </a:r>
            <a:r>
              <a:rPr lang="en-NZ" dirty="0" smtClean="0"/>
              <a:t>.</a:t>
            </a:r>
            <a:endParaRPr lang="en-NZ"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a:xfrm>
            <a:off x="971600" y="274638"/>
            <a:ext cx="7962088" cy="6583362"/>
          </a:xfrm>
        </p:spPr>
        <p:txBody>
          <a:bodyPr>
            <a:normAutofit fontScale="47500" lnSpcReduction="20000"/>
          </a:bodyPr>
          <a:lstStyle/>
          <a:p>
            <a:pPr marL="457200" indent="-457200">
              <a:lnSpc>
                <a:spcPct val="90000"/>
              </a:lnSpc>
              <a:spcBef>
                <a:spcPts val="1000"/>
              </a:spcBef>
              <a:buClrTx/>
              <a:buSzTx/>
            </a:pPr>
            <a:r>
              <a:rPr lang="en-US" sz="2800" dirty="0">
                <a:solidFill>
                  <a:prstClr val="black"/>
                </a:solidFill>
                <a:latin typeface="Calibri" panose="020F0502020204030204"/>
              </a:rPr>
              <a:t>&lt;!-- Compiled and Minified Bootstrap CSS --&gt;</a:t>
            </a:r>
          </a:p>
          <a:p>
            <a:pPr marL="0" lvl="0" indent="0">
              <a:lnSpc>
                <a:spcPct val="90000"/>
              </a:lnSpc>
              <a:spcBef>
                <a:spcPts val="1000"/>
              </a:spcBef>
              <a:buClrTx/>
              <a:buSzTx/>
              <a:buNone/>
            </a:pPr>
            <a:r>
              <a:rPr lang="en-US" sz="2800" dirty="0">
                <a:solidFill>
                  <a:prstClr val="black"/>
                </a:solidFill>
                <a:latin typeface="Calibri" panose="020F0502020204030204"/>
              </a:rPr>
              <a:t>&lt;link </a:t>
            </a:r>
            <a:r>
              <a:rPr lang="en-US" sz="2800" dirty="0" err="1">
                <a:solidFill>
                  <a:prstClr val="black"/>
                </a:solidFill>
                <a:latin typeface="Calibri" panose="020F0502020204030204"/>
              </a:rPr>
              <a:t>rel</a:t>
            </a:r>
            <a:r>
              <a:rPr lang="en-US" sz="2800" dirty="0">
                <a:solidFill>
                  <a:prstClr val="black"/>
                </a:solidFill>
                <a:latin typeface="Calibri" panose="020F0502020204030204"/>
              </a:rPr>
              <a:t> = "stylesheet" </a:t>
            </a:r>
          </a:p>
          <a:p>
            <a:pPr marL="0" lvl="0" indent="0">
              <a:lnSpc>
                <a:spcPct val="90000"/>
              </a:lnSpc>
              <a:spcBef>
                <a:spcPts val="1000"/>
              </a:spcBef>
              <a:buClrTx/>
              <a:buSzTx/>
              <a:buNone/>
            </a:pPr>
            <a:r>
              <a:rPr lang="en-US" sz="2800" dirty="0">
                <a:solidFill>
                  <a:prstClr val="black"/>
                </a:solidFill>
                <a:latin typeface="Calibri" panose="020F0502020204030204"/>
              </a:rPr>
              <a:t>   </a:t>
            </a:r>
            <a:r>
              <a:rPr lang="en-US" sz="2800" dirty="0" err="1">
                <a:solidFill>
                  <a:prstClr val="black"/>
                </a:solidFill>
                <a:latin typeface="Calibri" panose="020F0502020204030204"/>
              </a:rPr>
              <a:t>href</a:t>
            </a:r>
            <a:r>
              <a:rPr lang="en-US" sz="2800" dirty="0">
                <a:solidFill>
                  <a:prstClr val="black"/>
                </a:solidFill>
                <a:latin typeface="Calibri" panose="020F0502020204030204"/>
              </a:rPr>
              <a:t> = "https://maxcdn.bootstrapcdn.com/bootstrap/4.0.0/</a:t>
            </a:r>
            <a:r>
              <a:rPr lang="en-US" sz="2800" dirty="0" err="1">
                <a:solidFill>
                  <a:prstClr val="black"/>
                </a:solidFill>
                <a:latin typeface="Calibri" panose="020F0502020204030204"/>
              </a:rPr>
              <a:t>css</a:t>
            </a:r>
            <a:r>
              <a:rPr lang="en-US" sz="2800" dirty="0">
                <a:solidFill>
                  <a:prstClr val="black"/>
                </a:solidFill>
                <a:latin typeface="Calibri" panose="020F0502020204030204"/>
              </a:rPr>
              <a:t>/bootstrap.min.css"</a:t>
            </a:r>
          </a:p>
          <a:p>
            <a:pPr marL="0" lvl="0" indent="0">
              <a:lnSpc>
                <a:spcPct val="90000"/>
              </a:lnSpc>
              <a:spcBef>
                <a:spcPts val="1000"/>
              </a:spcBef>
              <a:buClrTx/>
              <a:buSzTx/>
              <a:buNone/>
            </a:pPr>
            <a:r>
              <a:rPr lang="en-US" sz="2800" dirty="0">
                <a:solidFill>
                  <a:prstClr val="black"/>
                </a:solidFill>
                <a:latin typeface="Calibri" panose="020F0502020204030204"/>
              </a:rPr>
              <a:t>   integrity = "sha384-Gn5384xqQ1aoWXA+058RXPxPg6fy4IWvTNh0E263XmFcJlSAwiGgFAW/dAiS6JXm" </a:t>
            </a:r>
          </a:p>
          <a:p>
            <a:pPr marL="0" lvl="0" indent="0">
              <a:lnSpc>
                <a:spcPct val="90000"/>
              </a:lnSpc>
              <a:spcBef>
                <a:spcPts val="1000"/>
              </a:spcBef>
              <a:buClrTx/>
              <a:buSzTx/>
              <a:buNone/>
            </a:pPr>
            <a:r>
              <a:rPr lang="en-US" sz="2800" dirty="0">
                <a:solidFill>
                  <a:prstClr val="black"/>
                </a:solidFill>
                <a:latin typeface="Calibri" panose="020F0502020204030204"/>
              </a:rPr>
              <a:t>   </a:t>
            </a:r>
            <a:r>
              <a:rPr lang="en-US" sz="2800" dirty="0" err="1">
                <a:solidFill>
                  <a:prstClr val="black"/>
                </a:solidFill>
                <a:latin typeface="Calibri" panose="020F0502020204030204"/>
              </a:rPr>
              <a:t>crossorigin</a:t>
            </a:r>
            <a:r>
              <a:rPr lang="en-US" sz="2800" dirty="0">
                <a:solidFill>
                  <a:prstClr val="black"/>
                </a:solidFill>
                <a:latin typeface="Calibri" panose="020F0502020204030204"/>
              </a:rPr>
              <a:t> = "anonymous"&gt;</a:t>
            </a:r>
          </a:p>
          <a:p>
            <a:pPr marL="228600" lvl="0" indent="-228600">
              <a:lnSpc>
                <a:spcPct val="90000"/>
              </a:lnSpc>
              <a:spcBef>
                <a:spcPts val="1000"/>
              </a:spcBef>
              <a:buClrTx/>
              <a:buSzTx/>
              <a:buFont typeface="Arial" panose="020B0604020202020204" pitchFamily="34" charset="0"/>
              <a:buChar char="•"/>
            </a:pPr>
            <a:endParaRPr lang="en-US" sz="2800" dirty="0">
              <a:solidFill>
                <a:prstClr val="black"/>
              </a:solidFill>
              <a:latin typeface="Calibri" panose="020F0502020204030204"/>
            </a:endParaRPr>
          </a:p>
          <a:p>
            <a:pPr marL="228600" lvl="0" indent="-228600">
              <a:lnSpc>
                <a:spcPct val="90000"/>
              </a:lnSpc>
              <a:spcBef>
                <a:spcPts val="1000"/>
              </a:spcBef>
              <a:buClrTx/>
              <a:buSzTx/>
              <a:buFont typeface="Arial" panose="020B0604020202020204" pitchFamily="34" charset="0"/>
              <a:buChar char="•"/>
            </a:pPr>
            <a:r>
              <a:rPr lang="en-US" sz="2800" dirty="0">
                <a:solidFill>
                  <a:prstClr val="black"/>
                </a:solidFill>
                <a:latin typeface="Calibri" panose="020F0502020204030204"/>
              </a:rPr>
              <a:t>&lt;!-- jQuery Library --&gt;</a:t>
            </a:r>
          </a:p>
          <a:p>
            <a:pPr marL="0" lvl="0" indent="0">
              <a:lnSpc>
                <a:spcPct val="90000"/>
              </a:lnSpc>
              <a:spcBef>
                <a:spcPts val="1000"/>
              </a:spcBef>
              <a:buClrTx/>
              <a:buSzTx/>
              <a:buNone/>
            </a:pPr>
            <a:r>
              <a:rPr lang="en-US" sz="2800" dirty="0">
                <a:solidFill>
                  <a:prstClr val="black"/>
                </a:solidFill>
                <a:latin typeface="Calibri" panose="020F0502020204030204"/>
              </a:rPr>
              <a:t>&lt;script </a:t>
            </a:r>
            <a:r>
              <a:rPr lang="en-US" sz="2800" dirty="0" err="1">
                <a:solidFill>
                  <a:prstClr val="black"/>
                </a:solidFill>
                <a:latin typeface="Calibri" panose="020F0502020204030204"/>
              </a:rPr>
              <a:t>src</a:t>
            </a:r>
            <a:r>
              <a:rPr lang="en-US" sz="2800" dirty="0">
                <a:solidFill>
                  <a:prstClr val="black"/>
                </a:solidFill>
                <a:latin typeface="Calibri" panose="020F0502020204030204"/>
              </a:rPr>
              <a:t> = "https://code.jquery.com/jquery-3.2.1.slim.min.js" </a:t>
            </a:r>
          </a:p>
          <a:p>
            <a:pPr marL="0" lvl="0" indent="0">
              <a:lnSpc>
                <a:spcPct val="90000"/>
              </a:lnSpc>
              <a:spcBef>
                <a:spcPts val="1000"/>
              </a:spcBef>
              <a:buClrTx/>
              <a:buSzTx/>
              <a:buNone/>
            </a:pPr>
            <a:r>
              <a:rPr lang="en-US" sz="2800" dirty="0">
                <a:solidFill>
                  <a:prstClr val="black"/>
                </a:solidFill>
                <a:latin typeface="Calibri" panose="020F0502020204030204"/>
              </a:rPr>
              <a:t>   integrity = "sha384-KJ3o2DKtIkvYIK3UENzmM7KCkRr/rE9/Qpg6aAZGJwFDMVNA/GpGFF93hXpG5KkN" </a:t>
            </a:r>
          </a:p>
          <a:p>
            <a:pPr marL="0" lvl="0" indent="0">
              <a:lnSpc>
                <a:spcPct val="90000"/>
              </a:lnSpc>
              <a:spcBef>
                <a:spcPts val="1000"/>
              </a:spcBef>
              <a:buClrTx/>
              <a:buSzTx/>
              <a:buNone/>
            </a:pPr>
            <a:r>
              <a:rPr lang="en-US" sz="2800" dirty="0">
                <a:solidFill>
                  <a:prstClr val="black"/>
                </a:solidFill>
                <a:latin typeface="Calibri" panose="020F0502020204030204"/>
              </a:rPr>
              <a:t>   </a:t>
            </a:r>
            <a:r>
              <a:rPr lang="en-US" sz="2800" dirty="0" err="1">
                <a:solidFill>
                  <a:prstClr val="black"/>
                </a:solidFill>
                <a:latin typeface="Calibri" panose="020F0502020204030204"/>
              </a:rPr>
              <a:t>crossorigin</a:t>
            </a:r>
            <a:r>
              <a:rPr lang="en-US" sz="2800" dirty="0">
                <a:solidFill>
                  <a:prstClr val="black"/>
                </a:solidFill>
                <a:latin typeface="Calibri" panose="020F0502020204030204"/>
              </a:rPr>
              <a:t> = "anonymous"&gt;</a:t>
            </a:r>
          </a:p>
          <a:p>
            <a:pPr marL="0" lvl="0" indent="0">
              <a:lnSpc>
                <a:spcPct val="90000"/>
              </a:lnSpc>
              <a:spcBef>
                <a:spcPts val="1000"/>
              </a:spcBef>
              <a:buClrTx/>
              <a:buSzTx/>
              <a:buNone/>
            </a:pPr>
            <a:r>
              <a:rPr lang="en-US" sz="2800" dirty="0">
                <a:solidFill>
                  <a:prstClr val="black"/>
                </a:solidFill>
                <a:latin typeface="Calibri" panose="020F0502020204030204"/>
              </a:rPr>
              <a:t>&lt;/script&gt;</a:t>
            </a:r>
          </a:p>
          <a:p>
            <a:pPr marL="228600" lvl="0" indent="-228600">
              <a:lnSpc>
                <a:spcPct val="90000"/>
              </a:lnSpc>
              <a:spcBef>
                <a:spcPts val="1000"/>
              </a:spcBef>
              <a:buClrTx/>
              <a:buSzTx/>
              <a:buFont typeface="Arial" panose="020B0604020202020204" pitchFamily="34" charset="0"/>
              <a:buChar char="•"/>
            </a:pPr>
            <a:endParaRPr lang="en-US" sz="2800" dirty="0">
              <a:solidFill>
                <a:prstClr val="black"/>
              </a:solidFill>
              <a:latin typeface="Calibri" panose="020F0502020204030204"/>
            </a:endParaRPr>
          </a:p>
          <a:p>
            <a:pPr marL="228600" lvl="0" indent="-228600">
              <a:lnSpc>
                <a:spcPct val="90000"/>
              </a:lnSpc>
              <a:spcBef>
                <a:spcPts val="1000"/>
              </a:spcBef>
              <a:buClrTx/>
              <a:buSzTx/>
              <a:buFont typeface="Arial" panose="020B0604020202020204" pitchFamily="34" charset="0"/>
              <a:buChar char="•"/>
            </a:pPr>
            <a:r>
              <a:rPr lang="en-US" sz="2800" dirty="0">
                <a:solidFill>
                  <a:prstClr val="black"/>
                </a:solidFill>
                <a:latin typeface="Calibri" panose="020F0502020204030204"/>
              </a:rPr>
              <a:t>&lt;!-- Popper --&gt;</a:t>
            </a:r>
          </a:p>
          <a:p>
            <a:pPr marL="0" lvl="0" indent="0">
              <a:lnSpc>
                <a:spcPct val="90000"/>
              </a:lnSpc>
              <a:spcBef>
                <a:spcPts val="1000"/>
              </a:spcBef>
              <a:buClrTx/>
              <a:buSzTx/>
              <a:buNone/>
            </a:pPr>
            <a:r>
              <a:rPr lang="en-US" sz="2800" dirty="0">
                <a:solidFill>
                  <a:prstClr val="black"/>
                </a:solidFill>
                <a:latin typeface="Calibri" panose="020F0502020204030204"/>
              </a:rPr>
              <a:t>&lt;script </a:t>
            </a:r>
            <a:r>
              <a:rPr lang="en-US" sz="2800" dirty="0" err="1">
                <a:solidFill>
                  <a:prstClr val="black"/>
                </a:solidFill>
                <a:latin typeface="Calibri" panose="020F0502020204030204"/>
              </a:rPr>
              <a:t>src</a:t>
            </a:r>
            <a:r>
              <a:rPr lang="en-US" sz="2800" dirty="0">
                <a:solidFill>
                  <a:prstClr val="black"/>
                </a:solidFill>
                <a:latin typeface="Calibri" panose="020F0502020204030204"/>
              </a:rPr>
              <a:t> = "https://cdnjs.cloudflare.com/ajax/libs/popper.js/1.12.9/</a:t>
            </a:r>
            <a:r>
              <a:rPr lang="en-US" sz="2800" dirty="0" err="1">
                <a:solidFill>
                  <a:prstClr val="black"/>
                </a:solidFill>
                <a:latin typeface="Calibri" panose="020F0502020204030204"/>
              </a:rPr>
              <a:t>umd</a:t>
            </a:r>
            <a:r>
              <a:rPr lang="en-US" sz="2800" dirty="0">
                <a:solidFill>
                  <a:prstClr val="black"/>
                </a:solidFill>
                <a:latin typeface="Calibri" panose="020F0502020204030204"/>
              </a:rPr>
              <a:t>/popper.min.js" </a:t>
            </a:r>
          </a:p>
          <a:p>
            <a:pPr marL="0" lvl="0" indent="0">
              <a:lnSpc>
                <a:spcPct val="90000"/>
              </a:lnSpc>
              <a:spcBef>
                <a:spcPts val="1000"/>
              </a:spcBef>
              <a:buClrTx/>
              <a:buSzTx/>
              <a:buNone/>
            </a:pPr>
            <a:r>
              <a:rPr lang="en-US" sz="2800" dirty="0">
                <a:solidFill>
                  <a:prstClr val="black"/>
                </a:solidFill>
                <a:latin typeface="Calibri" panose="020F0502020204030204"/>
              </a:rPr>
              <a:t>   integrity = "sha384-ApNbgh9B+Y1QKtv3Rn7W3mgPxhU9K/ScQsAP7hUibX39j7fakFPskvXusvfa0b4Q" </a:t>
            </a:r>
          </a:p>
          <a:p>
            <a:pPr marL="0" lvl="0" indent="0">
              <a:lnSpc>
                <a:spcPct val="90000"/>
              </a:lnSpc>
              <a:spcBef>
                <a:spcPts val="1000"/>
              </a:spcBef>
              <a:buClrTx/>
              <a:buSzTx/>
              <a:buNone/>
            </a:pPr>
            <a:r>
              <a:rPr lang="en-US" sz="2800" dirty="0">
                <a:solidFill>
                  <a:prstClr val="black"/>
                </a:solidFill>
                <a:latin typeface="Calibri" panose="020F0502020204030204"/>
              </a:rPr>
              <a:t>   </a:t>
            </a:r>
            <a:r>
              <a:rPr lang="en-US" sz="2800" dirty="0" err="1">
                <a:solidFill>
                  <a:prstClr val="black"/>
                </a:solidFill>
                <a:latin typeface="Calibri" panose="020F0502020204030204"/>
              </a:rPr>
              <a:t>crossorigin</a:t>
            </a:r>
            <a:r>
              <a:rPr lang="en-US" sz="2800" dirty="0">
                <a:solidFill>
                  <a:prstClr val="black"/>
                </a:solidFill>
                <a:latin typeface="Calibri" panose="020F0502020204030204"/>
              </a:rPr>
              <a:t> = "anonymous"&gt;</a:t>
            </a:r>
          </a:p>
          <a:p>
            <a:pPr marL="0" lvl="0" indent="0">
              <a:lnSpc>
                <a:spcPct val="90000"/>
              </a:lnSpc>
              <a:spcBef>
                <a:spcPts val="1000"/>
              </a:spcBef>
              <a:buClrTx/>
              <a:buSzTx/>
              <a:buNone/>
            </a:pPr>
            <a:r>
              <a:rPr lang="en-US" sz="2800" dirty="0">
                <a:solidFill>
                  <a:prstClr val="black"/>
                </a:solidFill>
                <a:latin typeface="Calibri" panose="020F0502020204030204"/>
              </a:rPr>
              <a:t>&lt;/script&gt;</a:t>
            </a:r>
          </a:p>
          <a:p>
            <a:pPr marL="228600" lvl="0" indent="-228600">
              <a:lnSpc>
                <a:spcPct val="90000"/>
              </a:lnSpc>
              <a:spcBef>
                <a:spcPts val="1000"/>
              </a:spcBef>
              <a:buClrTx/>
              <a:buSzTx/>
              <a:buFont typeface="Arial" panose="020B0604020202020204" pitchFamily="34" charset="0"/>
              <a:buChar char="•"/>
            </a:pPr>
            <a:endParaRPr lang="en-US" sz="2800" dirty="0">
              <a:solidFill>
                <a:prstClr val="black"/>
              </a:solidFill>
              <a:latin typeface="Calibri" panose="020F0502020204030204"/>
            </a:endParaRPr>
          </a:p>
          <a:p>
            <a:pPr marL="228600" lvl="0" indent="-228600">
              <a:lnSpc>
                <a:spcPct val="90000"/>
              </a:lnSpc>
              <a:spcBef>
                <a:spcPts val="1000"/>
              </a:spcBef>
              <a:buClrTx/>
              <a:buSzTx/>
              <a:buFont typeface="Arial" panose="020B0604020202020204" pitchFamily="34" charset="0"/>
              <a:buChar char="•"/>
            </a:pPr>
            <a:r>
              <a:rPr lang="en-US" sz="2800" dirty="0">
                <a:solidFill>
                  <a:prstClr val="black"/>
                </a:solidFill>
                <a:latin typeface="Calibri" panose="020F0502020204030204"/>
              </a:rPr>
              <a:t>&lt;!-- Compiled and Minified Bootstrap JavaScript --&gt;</a:t>
            </a:r>
          </a:p>
          <a:p>
            <a:pPr marL="0" lvl="0" indent="0">
              <a:lnSpc>
                <a:spcPct val="90000"/>
              </a:lnSpc>
              <a:spcBef>
                <a:spcPts val="1000"/>
              </a:spcBef>
              <a:buClrTx/>
              <a:buSzTx/>
              <a:buNone/>
            </a:pPr>
            <a:r>
              <a:rPr lang="en-US" sz="2800" dirty="0">
                <a:solidFill>
                  <a:prstClr val="black"/>
                </a:solidFill>
                <a:latin typeface="Calibri" panose="020F0502020204030204"/>
              </a:rPr>
              <a:t>&lt;script </a:t>
            </a:r>
            <a:r>
              <a:rPr lang="en-US" sz="2800" dirty="0" err="1">
                <a:solidFill>
                  <a:prstClr val="black"/>
                </a:solidFill>
                <a:latin typeface="Calibri" panose="020F0502020204030204"/>
              </a:rPr>
              <a:t>src</a:t>
            </a:r>
            <a:r>
              <a:rPr lang="en-US" sz="2800" dirty="0">
                <a:solidFill>
                  <a:prstClr val="black"/>
                </a:solidFill>
                <a:latin typeface="Calibri" panose="020F0502020204030204"/>
              </a:rPr>
              <a:t> = "https://maxcdn.bootstrapcdn.com/bootstrap/4.0.0/</a:t>
            </a:r>
            <a:r>
              <a:rPr lang="en-US" sz="2800" dirty="0" err="1">
                <a:solidFill>
                  <a:prstClr val="black"/>
                </a:solidFill>
                <a:latin typeface="Calibri" panose="020F0502020204030204"/>
              </a:rPr>
              <a:t>js</a:t>
            </a:r>
            <a:r>
              <a:rPr lang="en-US" sz="2800" dirty="0">
                <a:solidFill>
                  <a:prstClr val="black"/>
                </a:solidFill>
                <a:latin typeface="Calibri" panose="020F0502020204030204"/>
              </a:rPr>
              <a:t>/bootstrap.min.js" </a:t>
            </a:r>
          </a:p>
          <a:p>
            <a:pPr marL="0" lvl="0" indent="0">
              <a:lnSpc>
                <a:spcPct val="90000"/>
              </a:lnSpc>
              <a:spcBef>
                <a:spcPts val="1000"/>
              </a:spcBef>
              <a:buClrTx/>
              <a:buSzTx/>
              <a:buNone/>
            </a:pPr>
            <a:r>
              <a:rPr lang="en-US" sz="2800" dirty="0">
                <a:solidFill>
                  <a:prstClr val="black"/>
                </a:solidFill>
                <a:latin typeface="Calibri" panose="020F0502020204030204"/>
              </a:rPr>
              <a:t>   integrity = "sha384-JZR6Spejh4U02d8jOt6vLEHfe/JQGiRRSQQxSfFWpi1MquVdAyjUar5+76PVCmYl" </a:t>
            </a:r>
          </a:p>
          <a:p>
            <a:pPr marL="0" lvl="0" indent="0">
              <a:lnSpc>
                <a:spcPct val="90000"/>
              </a:lnSpc>
              <a:spcBef>
                <a:spcPts val="1000"/>
              </a:spcBef>
              <a:buClrTx/>
              <a:buSzTx/>
              <a:buNone/>
            </a:pPr>
            <a:r>
              <a:rPr lang="en-US" sz="2800" dirty="0">
                <a:solidFill>
                  <a:prstClr val="black"/>
                </a:solidFill>
                <a:latin typeface="Calibri" panose="020F0502020204030204"/>
              </a:rPr>
              <a:t>   </a:t>
            </a:r>
            <a:r>
              <a:rPr lang="en-US" sz="2800" dirty="0" err="1">
                <a:solidFill>
                  <a:prstClr val="black"/>
                </a:solidFill>
                <a:latin typeface="Calibri" panose="020F0502020204030204"/>
              </a:rPr>
              <a:t>crossorigin</a:t>
            </a:r>
            <a:r>
              <a:rPr lang="en-US" sz="2800" dirty="0">
                <a:solidFill>
                  <a:prstClr val="black"/>
                </a:solidFill>
                <a:latin typeface="Calibri" panose="020F0502020204030204"/>
              </a:rPr>
              <a:t> = "anonymous"&gt;</a:t>
            </a:r>
          </a:p>
          <a:p>
            <a:pPr marL="0" lvl="0" indent="0">
              <a:lnSpc>
                <a:spcPct val="90000"/>
              </a:lnSpc>
              <a:spcBef>
                <a:spcPts val="1000"/>
              </a:spcBef>
              <a:buClrTx/>
              <a:buSzTx/>
              <a:buNone/>
            </a:pPr>
            <a:r>
              <a:rPr lang="en-US" sz="2800" dirty="0">
                <a:solidFill>
                  <a:prstClr val="black"/>
                </a:solidFill>
                <a:latin typeface="Calibri" panose="020F0502020204030204"/>
              </a:rPr>
              <a:t>&lt;/script&gt;</a:t>
            </a:r>
            <a:endParaRPr lang="en-US" dirty="0"/>
          </a:p>
        </p:txBody>
      </p:sp>
    </p:spTree>
    <p:extLst>
      <p:ext uri="{BB962C8B-B14F-4D97-AF65-F5344CB8AC3E}">
        <p14:creationId xmlns:p14="http://schemas.microsoft.com/office/powerpoint/2010/main" val="2936693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NZ" dirty="0"/>
              <a:t>Include the CDN versions of </a:t>
            </a:r>
            <a:r>
              <a:rPr lang="en-NZ" i="1" dirty="0"/>
              <a:t>jQuery</a:t>
            </a:r>
            <a:r>
              <a:rPr lang="en-NZ" dirty="0"/>
              <a:t> and </a:t>
            </a:r>
            <a:r>
              <a:rPr lang="en-NZ" i="1" dirty="0"/>
              <a:t>Popper.js</a:t>
            </a:r>
            <a:r>
              <a:rPr lang="en-NZ" dirty="0"/>
              <a:t> (Bootstrap 4 uses jQuery and Popper.js to make use of JavaScript components such as modals, tooltips, popovers </a:t>
            </a:r>
            <a:r>
              <a:rPr lang="en-NZ" dirty="0" err="1"/>
              <a:t>etc</a:t>
            </a:r>
            <a:r>
              <a:rPr lang="en-NZ" dirty="0"/>
              <a:t>) before the </a:t>
            </a:r>
            <a:r>
              <a:rPr lang="en-NZ" i="1" dirty="0"/>
              <a:t>minified Bootstrap JavaScript</a:t>
            </a:r>
            <a:r>
              <a:rPr lang="en-NZ" dirty="0"/>
              <a:t>, if you are using the compiled version of JavaScript.</a:t>
            </a:r>
            <a:endParaRPr lang="en-US" dirty="0"/>
          </a:p>
        </p:txBody>
      </p:sp>
    </p:spTree>
    <p:extLst>
      <p:ext uri="{BB962C8B-B14F-4D97-AF65-F5344CB8AC3E}">
        <p14:creationId xmlns:p14="http://schemas.microsoft.com/office/powerpoint/2010/main" val="2836607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Containers</a:t>
            </a:r>
            <a:endParaRPr lang="en-US" dirty="0"/>
          </a:p>
        </p:txBody>
      </p:sp>
      <p:sp>
        <p:nvSpPr>
          <p:cNvPr id="3" name="Content Placeholder 2"/>
          <p:cNvSpPr>
            <a:spLocks noGrp="1"/>
          </p:cNvSpPr>
          <p:nvPr>
            <p:ph idx="1"/>
          </p:nvPr>
        </p:nvSpPr>
        <p:spPr>
          <a:xfrm>
            <a:off x="1043608" y="1447800"/>
            <a:ext cx="8100392" cy="4800600"/>
          </a:xfrm>
        </p:spPr>
        <p:txBody>
          <a:bodyPr>
            <a:normAutofit/>
          </a:bodyPr>
          <a:lstStyle/>
          <a:p>
            <a:r>
              <a:rPr lang="en-NZ" sz="2000" dirty="0"/>
              <a:t>Bootstrap 4 also requires a containing element to wrap site contents</a:t>
            </a:r>
            <a:r>
              <a:rPr lang="en-NZ" sz="2000" dirty="0" smtClean="0"/>
              <a:t>.</a:t>
            </a:r>
            <a:endParaRPr lang="en-NZ" sz="2000" dirty="0"/>
          </a:p>
          <a:p>
            <a:r>
              <a:rPr lang="en-NZ" sz="2000" dirty="0"/>
              <a:t>The .container class provides a responsive fixed width container</a:t>
            </a:r>
          </a:p>
          <a:p>
            <a:r>
              <a:rPr lang="en-NZ" sz="2000" dirty="0"/>
              <a:t>The .container-fluid class provides a full width container, spanning the entire width of the viewport</a:t>
            </a:r>
            <a:endParaRPr lang="en-US" sz="2000" dirty="0"/>
          </a:p>
        </p:txBody>
      </p:sp>
      <p:sp>
        <p:nvSpPr>
          <p:cNvPr id="6" name="TextBox 5"/>
          <p:cNvSpPr txBox="1"/>
          <p:nvPr/>
        </p:nvSpPr>
        <p:spPr>
          <a:xfrm>
            <a:off x="5652120" y="3212976"/>
            <a:ext cx="2946101" cy="3416320"/>
          </a:xfrm>
          <a:prstGeom prst="rect">
            <a:avLst/>
          </a:prstGeom>
          <a:solidFill>
            <a:schemeClr val="accent6">
              <a:lumMod val="20000"/>
              <a:lumOff val="80000"/>
            </a:schemeClr>
          </a:solidFill>
        </p:spPr>
        <p:txBody>
          <a:bodyPr wrap="square" rtlCol="0">
            <a:spAutoFit/>
          </a:bodyPr>
          <a:lstStyle/>
          <a:p>
            <a:r>
              <a:rPr lang="en-NZ" dirty="0"/>
              <a:t>&lt;body&gt;</a:t>
            </a:r>
          </a:p>
          <a:p>
            <a:r>
              <a:rPr lang="en-NZ" dirty="0"/>
              <a:t>  </a:t>
            </a:r>
          </a:p>
          <a:p>
            <a:r>
              <a:rPr lang="en-NZ" dirty="0"/>
              <a:t>&lt;div class="container"&gt;</a:t>
            </a:r>
          </a:p>
          <a:p>
            <a:r>
              <a:rPr lang="en-NZ" dirty="0"/>
              <a:t>  &lt;h1&gt;My First Bootstrap Page&lt;/h1&gt;</a:t>
            </a:r>
          </a:p>
          <a:p>
            <a:r>
              <a:rPr lang="en-NZ" dirty="0"/>
              <a:t>  &lt;p&gt;This part is inside a .container class.&lt;/p&gt; </a:t>
            </a:r>
          </a:p>
          <a:p>
            <a:r>
              <a:rPr lang="en-NZ" dirty="0"/>
              <a:t>  &lt;p&gt;The .container class provides a responsive fixed width container.&lt;/p&gt;           </a:t>
            </a:r>
          </a:p>
          <a:p>
            <a:r>
              <a:rPr lang="en-NZ" dirty="0"/>
              <a:t>&lt;/div&gt;</a:t>
            </a:r>
          </a:p>
          <a:p>
            <a:r>
              <a:rPr lang="en-NZ" dirty="0" smtClean="0"/>
              <a:t>&lt;/</a:t>
            </a:r>
            <a:r>
              <a:rPr lang="en-NZ" dirty="0"/>
              <a:t>body&gt;</a:t>
            </a:r>
            <a:endParaRPr lang="en-US" dirty="0"/>
          </a:p>
        </p:txBody>
      </p:sp>
      <p:sp>
        <p:nvSpPr>
          <p:cNvPr id="8" name="TextBox 7"/>
          <p:cNvSpPr txBox="1"/>
          <p:nvPr/>
        </p:nvSpPr>
        <p:spPr>
          <a:xfrm>
            <a:off x="1619672" y="3212976"/>
            <a:ext cx="3096344" cy="3456384"/>
          </a:xfrm>
          <a:prstGeom prst="rect">
            <a:avLst/>
          </a:prstGeom>
          <a:solidFill>
            <a:schemeClr val="accent3">
              <a:lumMod val="20000"/>
              <a:lumOff val="80000"/>
            </a:schemeClr>
          </a:solidFill>
        </p:spPr>
        <p:txBody>
          <a:bodyPr wrap="square" rtlCol="0">
            <a:spAutoFit/>
          </a:bodyPr>
          <a:lstStyle/>
          <a:p>
            <a:r>
              <a:rPr lang="en-NZ" dirty="0"/>
              <a:t>&lt;body&gt;</a:t>
            </a:r>
          </a:p>
          <a:p>
            <a:r>
              <a:rPr lang="en-NZ" dirty="0"/>
              <a:t>  </a:t>
            </a:r>
          </a:p>
          <a:p>
            <a:r>
              <a:rPr lang="en-NZ" dirty="0"/>
              <a:t>&lt;div class="container-fluid"&gt;</a:t>
            </a:r>
          </a:p>
          <a:p>
            <a:r>
              <a:rPr lang="en-NZ" dirty="0"/>
              <a:t>  &lt;h1&gt;My First Bootstrap Page&lt;/h1&gt;</a:t>
            </a:r>
          </a:p>
          <a:p>
            <a:r>
              <a:rPr lang="en-NZ" dirty="0"/>
              <a:t>  &lt;p&gt;This part is inside a .container-fluid class.&lt;/p&gt;</a:t>
            </a:r>
          </a:p>
          <a:p>
            <a:r>
              <a:rPr lang="en-NZ" dirty="0"/>
              <a:t>  &lt;p&gt;The .container-fluid class provides a full width container, spanning the entire width of the viewport.&lt;/p&gt;           </a:t>
            </a:r>
          </a:p>
          <a:p>
            <a:r>
              <a:rPr lang="en-NZ" dirty="0"/>
              <a:t>&lt;/div&gt;</a:t>
            </a:r>
            <a:endParaRPr lang="en-US" dirty="0"/>
          </a:p>
        </p:txBody>
      </p:sp>
    </p:spTree>
    <p:extLst>
      <p:ext uri="{BB962C8B-B14F-4D97-AF65-F5344CB8AC3E}">
        <p14:creationId xmlns:p14="http://schemas.microsoft.com/office/powerpoint/2010/main" val="834650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78098"/>
          </a:xfrm>
        </p:spPr>
        <p:txBody>
          <a:bodyPr/>
          <a:lstStyle/>
          <a:p>
            <a:pPr algn="ctr"/>
            <a:r>
              <a:rPr lang="en-US" dirty="0" smtClean="0"/>
              <a:t>Grid System</a:t>
            </a:r>
            <a:endParaRPr lang="en-US" dirty="0"/>
          </a:p>
        </p:txBody>
      </p:sp>
      <p:sp>
        <p:nvSpPr>
          <p:cNvPr id="3" name="Content Placeholder 2"/>
          <p:cNvSpPr>
            <a:spLocks noGrp="1"/>
          </p:cNvSpPr>
          <p:nvPr>
            <p:ph idx="1"/>
          </p:nvPr>
        </p:nvSpPr>
        <p:spPr>
          <a:xfrm>
            <a:off x="1435608" y="1052736"/>
            <a:ext cx="7498080" cy="3528392"/>
          </a:xfrm>
        </p:spPr>
        <p:txBody>
          <a:bodyPr>
            <a:normAutofit fontScale="70000" lnSpcReduction="20000"/>
          </a:bodyPr>
          <a:lstStyle/>
          <a:p>
            <a:r>
              <a:rPr lang="en-NZ" dirty="0"/>
              <a:t>The grid system of Bootstrap 4 allows you to divide a row into 12 columns of equal width.</a:t>
            </a:r>
          </a:p>
          <a:p>
            <a:r>
              <a:rPr lang="en-NZ" dirty="0" smtClean="0"/>
              <a:t>The </a:t>
            </a:r>
            <a:r>
              <a:rPr lang="en-NZ" dirty="0"/>
              <a:t>grid can also be responsive and rearrange depending on the screen width or window size.</a:t>
            </a:r>
          </a:p>
          <a:p>
            <a:r>
              <a:rPr lang="en-NZ" dirty="0"/>
              <a:t>For example: on a computer screen you may want to display a three column layout. However, on a smaller screen this can become difficult to use, so you can make it a single column grid with three columns stacked on top of one another.</a:t>
            </a:r>
          </a:p>
          <a:p>
            <a:r>
              <a:rPr lang="en-NZ" dirty="0"/>
              <a:t>This can be done by assigning the appropriate responsive class to a column.</a:t>
            </a:r>
          </a:p>
          <a:p>
            <a:endParaRPr lang="en-US" dirty="0"/>
          </a:p>
        </p:txBody>
      </p:sp>
      <p:pic>
        <p:nvPicPr>
          <p:cNvPr id="4" name="Picture 3"/>
          <p:cNvPicPr>
            <a:picLocks noChangeAspect="1"/>
          </p:cNvPicPr>
          <p:nvPr/>
        </p:nvPicPr>
        <p:blipFill>
          <a:blip r:embed="rId2"/>
          <a:stretch>
            <a:fillRect/>
          </a:stretch>
        </p:blipFill>
        <p:spPr>
          <a:xfrm>
            <a:off x="1547664" y="4060961"/>
            <a:ext cx="6715125" cy="2596530"/>
          </a:xfrm>
          <a:prstGeom prst="rect">
            <a:avLst/>
          </a:prstGeom>
        </p:spPr>
      </p:pic>
    </p:spTree>
    <p:extLst>
      <p:ext uri="{BB962C8B-B14F-4D97-AF65-F5344CB8AC3E}">
        <p14:creationId xmlns:p14="http://schemas.microsoft.com/office/powerpoint/2010/main" val="3579290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sz="3600" b="1" dirty="0"/>
              <a:t>Bootstrap 4 Grid System Classes</a:t>
            </a:r>
            <a:r>
              <a:rPr lang="en-NZ" b="1" dirty="0"/>
              <a:t/>
            </a:r>
            <a:br>
              <a:rPr lang="en-NZ" b="1" dirty="0"/>
            </a:br>
            <a:endParaRPr lang="en-US" dirty="0"/>
          </a:p>
        </p:txBody>
      </p:sp>
      <p:sp>
        <p:nvSpPr>
          <p:cNvPr id="3" name="Content Placeholder 2"/>
          <p:cNvSpPr>
            <a:spLocks noGrp="1"/>
          </p:cNvSpPr>
          <p:nvPr>
            <p:ph idx="1"/>
          </p:nvPr>
        </p:nvSpPr>
        <p:spPr/>
        <p:txBody>
          <a:bodyPr>
            <a:normAutofit fontScale="77500" lnSpcReduction="20000"/>
          </a:bodyPr>
          <a:lstStyle/>
          <a:p>
            <a:r>
              <a:rPr lang="en-NZ" dirty="0" smtClean="0"/>
              <a:t>There </a:t>
            </a:r>
            <a:r>
              <a:rPr lang="en-NZ" dirty="0"/>
              <a:t>are five classes in Bootstrap 4, which define the responsiveness of the grid element.</a:t>
            </a:r>
          </a:p>
          <a:p>
            <a:r>
              <a:rPr lang="en-NZ" b="1" dirty="0"/>
              <a:t>.col-* </a:t>
            </a:r>
            <a:r>
              <a:rPr lang="en-NZ" dirty="0"/>
              <a:t>-for screens narrower than 576px</a:t>
            </a:r>
          </a:p>
          <a:p>
            <a:r>
              <a:rPr lang="en-NZ" b="1" dirty="0"/>
              <a:t>.col-</a:t>
            </a:r>
            <a:r>
              <a:rPr lang="en-NZ" b="1" dirty="0" err="1"/>
              <a:t>sm</a:t>
            </a:r>
            <a:r>
              <a:rPr lang="en-NZ" b="1" dirty="0"/>
              <a:t>-*  </a:t>
            </a:r>
            <a:r>
              <a:rPr lang="en-NZ" dirty="0"/>
              <a:t>-</a:t>
            </a:r>
            <a:r>
              <a:rPr lang="en-NZ" b="1" dirty="0"/>
              <a:t> </a:t>
            </a:r>
            <a:r>
              <a:rPr lang="en-NZ" dirty="0"/>
              <a:t>for screens wider than 576px</a:t>
            </a:r>
          </a:p>
          <a:p>
            <a:r>
              <a:rPr lang="en-NZ" b="1" dirty="0"/>
              <a:t>.col-md-* </a:t>
            </a:r>
            <a:r>
              <a:rPr lang="en-NZ" dirty="0"/>
              <a:t>- for screens wider than 768px</a:t>
            </a:r>
          </a:p>
          <a:p>
            <a:r>
              <a:rPr lang="en-NZ" b="1" dirty="0"/>
              <a:t>.col-</a:t>
            </a:r>
            <a:r>
              <a:rPr lang="en-NZ" b="1" dirty="0" err="1"/>
              <a:t>lg</a:t>
            </a:r>
            <a:r>
              <a:rPr lang="en-NZ" b="1" dirty="0"/>
              <a:t>-*</a:t>
            </a:r>
            <a:r>
              <a:rPr lang="en-NZ" dirty="0"/>
              <a:t> - for screens wider than 992px</a:t>
            </a:r>
          </a:p>
          <a:p>
            <a:r>
              <a:rPr lang="en-NZ" b="1" dirty="0"/>
              <a:t>.col-xl-*</a:t>
            </a:r>
            <a:r>
              <a:rPr lang="en-NZ" dirty="0"/>
              <a:t> - for screens wider than 1200px</a:t>
            </a:r>
          </a:p>
          <a:p>
            <a:r>
              <a:rPr lang="en-NZ" dirty="0"/>
              <a:t>These classes can be combined so you can set layouts for different screen sizes.</a:t>
            </a:r>
          </a:p>
          <a:p>
            <a:r>
              <a:rPr lang="en-NZ" dirty="0"/>
              <a:t>However, keep in mind that each of these classes scale up, not down. So if you specify a class for </a:t>
            </a:r>
            <a:r>
              <a:rPr lang="en-NZ" dirty="0" err="1"/>
              <a:t>sm</a:t>
            </a:r>
            <a:r>
              <a:rPr lang="en-NZ" dirty="0"/>
              <a:t> and bigger, you will only need to specify the class for sm.</a:t>
            </a:r>
          </a:p>
          <a:p>
            <a:endParaRPr lang="en-US" dirty="0"/>
          </a:p>
        </p:txBody>
      </p:sp>
    </p:spTree>
    <p:extLst>
      <p:ext uri="{BB962C8B-B14F-4D97-AF65-F5344CB8AC3E}">
        <p14:creationId xmlns:p14="http://schemas.microsoft.com/office/powerpoint/2010/main" val="459268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dirty="0" smtClean="0"/>
              <a:t>Introduction</a:t>
            </a:r>
            <a:endParaRPr lang="en-NZ" dirty="0"/>
          </a:p>
        </p:txBody>
      </p:sp>
      <p:sp>
        <p:nvSpPr>
          <p:cNvPr id="3" name="Content Placeholder 2"/>
          <p:cNvSpPr>
            <a:spLocks noGrp="1"/>
          </p:cNvSpPr>
          <p:nvPr>
            <p:ph idx="1"/>
          </p:nvPr>
        </p:nvSpPr>
        <p:spPr/>
        <p:txBody>
          <a:bodyPr/>
          <a:lstStyle/>
          <a:p>
            <a:r>
              <a:rPr lang="en-NZ" dirty="0" smtClean="0"/>
              <a:t>Developed by Mark Otto and Jacob Thornton at Twitter. </a:t>
            </a:r>
          </a:p>
          <a:p>
            <a:r>
              <a:rPr lang="en-NZ" dirty="0"/>
              <a:t>It </a:t>
            </a:r>
            <a:r>
              <a:rPr lang="en-NZ" dirty="0" smtClean="0"/>
              <a:t>was released as an open source product in August 2011 on GitHub.</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b="1" dirty="0"/>
              <a:t>Bootstrap 4 Grid System Rules</a:t>
            </a:r>
            <a:br>
              <a:rPr lang="en-NZ" b="1" dirty="0"/>
            </a:br>
            <a:endParaRPr lang="en-US" dirty="0"/>
          </a:p>
        </p:txBody>
      </p:sp>
      <p:sp>
        <p:nvSpPr>
          <p:cNvPr id="3" name="Content Placeholder 2"/>
          <p:cNvSpPr>
            <a:spLocks noGrp="1"/>
          </p:cNvSpPr>
          <p:nvPr>
            <p:ph idx="1"/>
          </p:nvPr>
        </p:nvSpPr>
        <p:spPr>
          <a:xfrm>
            <a:off x="971600" y="1052736"/>
            <a:ext cx="7962088" cy="3751430"/>
          </a:xfrm>
        </p:spPr>
        <p:txBody>
          <a:bodyPr>
            <a:normAutofit fontScale="55000" lnSpcReduction="20000"/>
          </a:bodyPr>
          <a:lstStyle/>
          <a:p>
            <a:r>
              <a:rPr lang="en-NZ" dirty="0" smtClean="0"/>
              <a:t>To </a:t>
            </a:r>
            <a:r>
              <a:rPr lang="en-NZ" dirty="0"/>
              <a:t>understand how the Grid system is used, you must know the rules by which it functions:</a:t>
            </a:r>
          </a:p>
          <a:p>
            <a:r>
              <a:rPr lang="en-NZ" dirty="0"/>
              <a:t>To get the proper alignment and padding, you need to place the </a:t>
            </a:r>
            <a:r>
              <a:rPr lang="en-NZ" b="1" dirty="0"/>
              <a:t>.row</a:t>
            </a:r>
            <a:r>
              <a:rPr lang="en-NZ" dirty="0"/>
              <a:t> classes into </a:t>
            </a:r>
            <a:r>
              <a:rPr lang="en-NZ" b="1" dirty="0"/>
              <a:t>.container</a:t>
            </a:r>
            <a:r>
              <a:rPr lang="en-NZ" dirty="0"/>
              <a:t> or </a:t>
            </a:r>
            <a:r>
              <a:rPr lang="en-NZ" b="1" dirty="0"/>
              <a:t>.container-fluid</a:t>
            </a:r>
            <a:r>
              <a:rPr lang="en-NZ" dirty="0"/>
              <a:t> containers.</a:t>
            </a:r>
          </a:p>
          <a:p>
            <a:r>
              <a:rPr lang="en-NZ" dirty="0"/>
              <a:t>To create horizontal groups of elements, you have to create a row class.</a:t>
            </a:r>
          </a:p>
          <a:p>
            <a:r>
              <a:rPr lang="en-NZ" dirty="0"/>
              <a:t>Content is placed in columns, the columns are placed in rows. Only columns should be direct children of </a:t>
            </a:r>
            <a:r>
              <a:rPr lang="en-NZ" b="1" dirty="0"/>
              <a:t>.row</a:t>
            </a:r>
            <a:r>
              <a:rPr lang="en-NZ" dirty="0"/>
              <a:t> containers.</a:t>
            </a:r>
          </a:p>
          <a:p>
            <a:r>
              <a:rPr lang="en-NZ" dirty="0"/>
              <a:t>Columns create gutters (gaps between column content) via padding. That padding is offset in rows for the first and the last column via negative margin on </a:t>
            </a:r>
            <a:r>
              <a:rPr lang="en-NZ" b="1" dirty="0"/>
              <a:t>.rows</a:t>
            </a:r>
            <a:r>
              <a:rPr lang="en-NZ" dirty="0"/>
              <a:t>.</a:t>
            </a:r>
          </a:p>
          <a:p>
            <a:r>
              <a:rPr lang="en-NZ" dirty="0" smtClean="0"/>
              <a:t>You </a:t>
            </a:r>
            <a:r>
              <a:rPr lang="en-NZ" dirty="0"/>
              <a:t>can create grid columns by specifying how many of the 12 available columns they should span.</a:t>
            </a:r>
          </a:p>
          <a:p>
            <a:r>
              <a:rPr lang="en-NZ" dirty="0"/>
              <a:t>Column widths are all percentage values. This makes it so they are always responsive and fluid.</a:t>
            </a:r>
          </a:p>
          <a:p>
            <a:endParaRPr lang="en-US" dirty="0"/>
          </a:p>
        </p:txBody>
      </p:sp>
      <p:sp>
        <p:nvSpPr>
          <p:cNvPr id="4" name="Rectangle 3"/>
          <p:cNvSpPr/>
          <p:nvPr/>
        </p:nvSpPr>
        <p:spPr>
          <a:xfrm>
            <a:off x="1187624" y="4804167"/>
            <a:ext cx="4248472" cy="2031325"/>
          </a:xfrm>
          <a:prstGeom prst="rect">
            <a:avLst/>
          </a:prstGeom>
          <a:solidFill>
            <a:schemeClr val="bg2"/>
          </a:solidFill>
        </p:spPr>
        <p:txBody>
          <a:bodyPr wrap="square">
            <a:spAutoFit/>
          </a:bodyPr>
          <a:lstStyle/>
          <a:p>
            <a:r>
              <a:rPr lang="en-NZ" dirty="0"/>
              <a:t>&lt;!-- Wrap in the row element --&gt; </a:t>
            </a:r>
          </a:p>
          <a:p>
            <a:r>
              <a:rPr lang="en-NZ" dirty="0"/>
              <a:t>&lt;div class="row"&gt;</a:t>
            </a:r>
          </a:p>
          <a:p>
            <a:r>
              <a:rPr lang="en-NZ" dirty="0"/>
              <a:t>&lt;!-- The column elements inside the row --&gt; </a:t>
            </a:r>
          </a:p>
          <a:p>
            <a:r>
              <a:rPr lang="en-NZ" dirty="0"/>
              <a:t>  &lt;div class="col-*-*"&gt;&lt;/div&gt;</a:t>
            </a:r>
          </a:p>
          <a:p>
            <a:r>
              <a:rPr lang="en-NZ" dirty="0"/>
              <a:t>  &lt;div class="col-*-*"&gt;&lt;/div&gt; </a:t>
            </a:r>
          </a:p>
          <a:p>
            <a:r>
              <a:rPr lang="en-NZ" dirty="0"/>
              <a:t>&lt;/div&gt;</a:t>
            </a:r>
            <a:endParaRPr lang="en-US" dirty="0"/>
          </a:p>
        </p:txBody>
      </p:sp>
      <p:sp>
        <p:nvSpPr>
          <p:cNvPr id="5" name="Rectangle 4"/>
          <p:cNvSpPr/>
          <p:nvPr/>
        </p:nvSpPr>
        <p:spPr>
          <a:xfrm>
            <a:off x="5628571" y="4804166"/>
            <a:ext cx="3497592" cy="2031325"/>
          </a:xfrm>
          <a:prstGeom prst="rect">
            <a:avLst/>
          </a:prstGeom>
          <a:solidFill>
            <a:schemeClr val="accent4">
              <a:lumMod val="20000"/>
              <a:lumOff val="80000"/>
            </a:schemeClr>
          </a:solidFill>
        </p:spPr>
        <p:txBody>
          <a:bodyPr wrap="square">
            <a:spAutoFit/>
          </a:bodyPr>
          <a:lstStyle/>
          <a:p>
            <a:r>
              <a:rPr lang="en-NZ" dirty="0" smtClean="0"/>
              <a:t>the </a:t>
            </a:r>
            <a:r>
              <a:rPr lang="en-NZ" dirty="0"/>
              <a:t>column elements' classes are .col-*-*. The first * symbol specifies the responsiveness level and could be replaced with </a:t>
            </a:r>
            <a:r>
              <a:rPr lang="en-NZ" dirty="0" err="1"/>
              <a:t>sm</a:t>
            </a:r>
            <a:r>
              <a:rPr lang="en-NZ" dirty="0"/>
              <a:t>, md, </a:t>
            </a:r>
            <a:r>
              <a:rPr lang="en-NZ" dirty="0" err="1"/>
              <a:t>lg</a:t>
            </a:r>
            <a:r>
              <a:rPr lang="en-NZ" dirty="0"/>
              <a:t> or xl. The second * symbol specifies how many columns this particular element should span across.</a:t>
            </a:r>
            <a:endParaRPr lang="en-US" dirty="0"/>
          </a:p>
        </p:txBody>
      </p:sp>
    </p:spTree>
    <p:extLst>
      <p:ext uri="{BB962C8B-B14F-4D97-AF65-F5344CB8AC3E}">
        <p14:creationId xmlns:p14="http://schemas.microsoft.com/office/powerpoint/2010/main" val="10168181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97959346"/>
              </p:ext>
            </p:extLst>
          </p:nvPr>
        </p:nvGraphicFramePr>
        <p:xfrm>
          <a:off x="0" y="692695"/>
          <a:ext cx="9144000" cy="6766560"/>
        </p:xfrm>
        <a:graphic>
          <a:graphicData uri="http://schemas.openxmlformats.org/drawingml/2006/table">
            <a:tbl>
              <a:tblPr firstRow="1" bandRow="1">
                <a:tableStyleId>{5C22544A-7EE6-4342-B048-85BDC9FD1C3A}</a:tableStyleId>
              </a:tblPr>
              <a:tblGrid>
                <a:gridCol w="1475656">
                  <a:extLst>
                    <a:ext uri="{9D8B030D-6E8A-4147-A177-3AD203B41FA5}">
                      <a16:colId xmlns:a16="http://schemas.microsoft.com/office/drawing/2014/main" val="20000"/>
                    </a:ext>
                  </a:extLst>
                </a:gridCol>
                <a:gridCol w="2181944">
                  <a:extLst>
                    <a:ext uri="{9D8B030D-6E8A-4147-A177-3AD203B41FA5}">
                      <a16:colId xmlns:a16="http://schemas.microsoft.com/office/drawing/2014/main" val="20001"/>
                    </a:ext>
                  </a:extLst>
                </a:gridCol>
                <a:gridCol w="2138536">
                  <a:extLst>
                    <a:ext uri="{9D8B030D-6E8A-4147-A177-3AD203B41FA5}">
                      <a16:colId xmlns:a16="http://schemas.microsoft.com/office/drawing/2014/main" val="20002"/>
                    </a:ext>
                  </a:extLst>
                </a:gridCol>
                <a:gridCol w="1519064">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tblGrid>
              <a:tr h="1067560">
                <a:tc>
                  <a:txBody>
                    <a:bodyPr/>
                    <a:lstStyle/>
                    <a:p>
                      <a:endParaRPr lang="en-NZ" dirty="0"/>
                    </a:p>
                  </a:txBody>
                  <a:tcPr anchor="ctr"/>
                </a:tc>
                <a:tc>
                  <a:txBody>
                    <a:bodyPr/>
                    <a:lstStyle/>
                    <a:p>
                      <a:r>
                        <a:rPr lang="en-NZ" dirty="0"/>
                        <a:t>Extra small devices Phones </a:t>
                      </a:r>
                      <a:r>
                        <a:rPr lang="en-NZ" dirty="0" smtClean="0"/>
                        <a:t>(&lt;576px</a:t>
                      </a:r>
                      <a:r>
                        <a:rPr lang="en-NZ" dirty="0"/>
                        <a:t>)</a:t>
                      </a:r>
                    </a:p>
                  </a:txBody>
                  <a:tcPr anchor="ctr"/>
                </a:tc>
                <a:tc>
                  <a:txBody>
                    <a:bodyPr/>
                    <a:lstStyle/>
                    <a:p>
                      <a:r>
                        <a:rPr lang="en-NZ" dirty="0"/>
                        <a:t>Small devices Tablets (</a:t>
                      </a:r>
                      <a:r>
                        <a:rPr lang="en-NZ" dirty="0" smtClean="0"/>
                        <a:t>≥576px</a:t>
                      </a:r>
                      <a:r>
                        <a:rPr lang="en-NZ" dirty="0"/>
                        <a:t>)</a:t>
                      </a:r>
                    </a:p>
                  </a:txBody>
                  <a:tcPr anchor="ctr"/>
                </a:tc>
                <a:tc>
                  <a:txBody>
                    <a:bodyPr/>
                    <a:lstStyle/>
                    <a:p>
                      <a:r>
                        <a:rPr lang="en-NZ" dirty="0"/>
                        <a:t>Medium devices Desktops (</a:t>
                      </a:r>
                      <a:r>
                        <a:rPr lang="en-NZ" dirty="0" smtClean="0"/>
                        <a:t>≥768px</a:t>
                      </a:r>
                      <a:r>
                        <a:rPr lang="en-NZ" dirty="0"/>
                        <a:t>)</a:t>
                      </a:r>
                    </a:p>
                  </a:txBody>
                  <a:tcPr anchor="ctr"/>
                </a:tc>
                <a:tc>
                  <a:txBody>
                    <a:bodyPr/>
                    <a:lstStyle/>
                    <a:p>
                      <a:r>
                        <a:rPr lang="en-NZ" dirty="0"/>
                        <a:t>Large devices Desktops (</a:t>
                      </a:r>
                      <a:r>
                        <a:rPr lang="en-NZ" dirty="0" smtClean="0"/>
                        <a:t>≥992px</a:t>
                      </a:r>
                      <a:r>
                        <a:rPr lang="en-NZ" dirty="0"/>
                        <a:t>)</a:t>
                      </a:r>
                    </a:p>
                  </a:txBody>
                  <a:tcPr anchor="ctr"/>
                </a:tc>
                <a:extLst>
                  <a:ext uri="{0D108BD9-81ED-4DB2-BD59-A6C34878D82A}">
                    <a16:rowId xmlns:a16="http://schemas.microsoft.com/office/drawing/2014/main" val="10000"/>
                  </a:ext>
                </a:extLst>
              </a:tr>
              <a:tr h="1313920">
                <a:tc>
                  <a:txBody>
                    <a:bodyPr/>
                    <a:lstStyle/>
                    <a:p>
                      <a:r>
                        <a:rPr lang="en-NZ"/>
                        <a:t>Grid behavior</a:t>
                      </a:r>
                    </a:p>
                  </a:txBody>
                  <a:tcPr anchor="ctr"/>
                </a:tc>
                <a:tc>
                  <a:txBody>
                    <a:bodyPr/>
                    <a:lstStyle/>
                    <a:p>
                      <a:r>
                        <a:rPr lang="en-NZ"/>
                        <a:t>Horizontal at all times</a:t>
                      </a:r>
                    </a:p>
                  </a:txBody>
                  <a:tcPr anchor="ctr"/>
                </a:tc>
                <a:tc>
                  <a:txBody>
                    <a:bodyPr/>
                    <a:lstStyle/>
                    <a:p>
                      <a:r>
                        <a:rPr lang="en-NZ"/>
                        <a:t>Collapsed to start, horizontal above breakpoints</a:t>
                      </a:r>
                    </a:p>
                  </a:txBody>
                  <a:tcPr anchor="ctr"/>
                </a:tc>
                <a:tc>
                  <a:txBody>
                    <a:bodyPr/>
                    <a:lstStyle/>
                    <a:p>
                      <a:r>
                        <a:rPr lang="en-NZ"/>
                        <a:t>Collapsed to start, horizontal above breakpoints</a:t>
                      </a:r>
                    </a:p>
                  </a:txBody>
                  <a:tcPr anchor="ctr"/>
                </a:tc>
                <a:tc>
                  <a:txBody>
                    <a:bodyPr/>
                    <a:lstStyle/>
                    <a:p>
                      <a:r>
                        <a:rPr lang="en-NZ"/>
                        <a:t>Collapsed to start, horizontal above breakpoints</a:t>
                      </a:r>
                    </a:p>
                  </a:txBody>
                  <a:tcPr anchor="ctr"/>
                </a:tc>
                <a:extLst>
                  <a:ext uri="{0D108BD9-81ED-4DB2-BD59-A6C34878D82A}">
                    <a16:rowId xmlns:a16="http://schemas.microsoft.com/office/drawing/2014/main" val="10001"/>
                  </a:ext>
                </a:extLst>
              </a:tr>
              <a:tr h="821200">
                <a:tc>
                  <a:txBody>
                    <a:bodyPr/>
                    <a:lstStyle/>
                    <a:p>
                      <a:r>
                        <a:rPr lang="en-NZ"/>
                        <a:t>Max container width</a:t>
                      </a:r>
                    </a:p>
                  </a:txBody>
                  <a:tcPr anchor="ctr"/>
                </a:tc>
                <a:tc>
                  <a:txBody>
                    <a:bodyPr/>
                    <a:lstStyle/>
                    <a:p>
                      <a:r>
                        <a:rPr lang="en-NZ"/>
                        <a:t>None (auto)</a:t>
                      </a:r>
                    </a:p>
                  </a:txBody>
                  <a:tcPr anchor="ctr"/>
                </a:tc>
                <a:tc>
                  <a:txBody>
                    <a:bodyPr/>
                    <a:lstStyle/>
                    <a:p>
                      <a:r>
                        <a:rPr lang="en-NZ" dirty="0" smtClean="0"/>
                        <a:t>540px</a:t>
                      </a:r>
                      <a:endParaRPr lang="en-NZ" dirty="0"/>
                    </a:p>
                  </a:txBody>
                  <a:tcPr anchor="ctr"/>
                </a:tc>
                <a:tc>
                  <a:txBody>
                    <a:bodyPr/>
                    <a:lstStyle/>
                    <a:p>
                      <a:r>
                        <a:rPr lang="en-NZ" dirty="0" smtClean="0"/>
                        <a:t>720px</a:t>
                      </a:r>
                      <a:endParaRPr lang="en-NZ" dirty="0"/>
                    </a:p>
                  </a:txBody>
                  <a:tcPr anchor="ctr"/>
                </a:tc>
                <a:tc>
                  <a:txBody>
                    <a:bodyPr/>
                    <a:lstStyle/>
                    <a:p>
                      <a:r>
                        <a:rPr lang="en-NZ" dirty="0" smtClean="0"/>
                        <a:t>960px</a:t>
                      </a:r>
                      <a:endParaRPr lang="en-NZ" dirty="0"/>
                    </a:p>
                  </a:txBody>
                  <a:tcPr anchor="ctr"/>
                </a:tc>
                <a:extLst>
                  <a:ext uri="{0D108BD9-81ED-4DB2-BD59-A6C34878D82A}">
                    <a16:rowId xmlns:a16="http://schemas.microsoft.com/office/drawing/2014/main" val="10002"/>
                  </a:ext>
                </a:extLst>
              </a:tr>
              <a:tr h="328480">
                <a:tc>
                  <a:txBody>
                    <a:bodyPr/>
                    <a:lstStyle/>
                    <a:p>
                      <a:r>
                        <a:rPr lang="en-NZ"/>
                        <a:t>Class prefix</a:t>
                      </a:r>
                    </a:p>
                  </a:txBody>
                  <a:tcPr anchor="ctr"/>
                </a:tc>
                <a:tc>
                  <a:txBody>
                    <a:bodyPr/>
                    <a:lstStyle/>
                    <a:p>
                      <a:r>
                        <a:rPr lang="en-NZ" b="1"/>
                        <a:t>.col-xs-</a:t>
                      </a:r>
                      <a:endParaRPr lang="en-NZ"/>
                    </a:p>
                  </a:txBody>
                  <a:tcPr anchor="ctr"/>
                </a:tc>
                <a:tc>
                  <a:txBody>
                    <a:bodyPr/>
                    <a:lstStyle/>
                    <a:p>
                      <a:r>
                        <a:rPr lang="en-NZ" b="1"/>
                        <a:t>.col-sm-</a:t>
                      </a:r>
                      <a:endParaRPr lang="en-NZ"/>
                    </a:p>
                  </a:txBody>
                  <a:tcPr anchor="ctr"/>
                </a:tc>
                <a:tc>
                  <a:txBody>
                    <a:bodyPr/>
                    <a:lstStyle/>
                    <a:p>
                      <a:r>
                        <a:rPr lang="en-NZ" b="1"/>
                        <a:t>.col-md-</a:t>
                      </a:r>
                      <a:endParaRPr lang="en-NZ"/>
                    </a:p>
                  </a:txBody>
                  <a:tcPr anchor="ctr"/>
                </a:tc>
                <a:tc>
                  <a:txBody>
                    <a:bodyPr/>
                    <a:lstStyle/>
                    <a:p>
                      <a:r>
                        <a:rPr lang="en-NZ" b="1"/>
                        <a:t>.col-lg-</a:t>
                      </a:r>
                      <a:endParaRPr lang="en-NZ"/>
                    </a:p>
                  </a:txBody>
                  <a:tcPr anchor="ctr"/>
                </a:tc>
                <a:extLst>
                  <a:ext uri="{0D108BD9-81ED-4DB2-BD59-A6C34878D82A}">
                    <a16:rowId xmlns:a16="http://schemas.microsoft.com/office/drawing/2014/main" val="10003"/>
                  </a:ext>
                </a:extLst>
              </a:tr>
              <a:tr h="328480">
                <a:tc>
                  <a:txBody>
                    <a:bodyPr/>
                    <a:lstStyle/>
                    <a:p>
                      <a:r>
                        <a:rPr lang="en-NZ"/>
                        <a:t># of columns</a:t>
                      </a:r>
                    </a:p>
                  </a:txBody>
                  <a:tcPr anchor="ctr"/>
                </a:tc>
                <a:tc>
                  <a:txBody>
                    <a:bodyPr/>
                    <a:lstStyle/>
                    <a:p>
                      <a:r>
                        <a:rPr lang="en-NZ"/>
                        <a:t>12</a:t>
                      </a:r>
                    </a:p>
                  </a:txBody>
                  <a:tcPr anchor="ctr"/>
                </a:tc>
                <a:tc>
                  <a:txBody>
                    <a:bodyPr/>
                    <a:lstStyle/>
                    <a:p>
                      <a:r>
                        <a:rPr lang="en-NZ"/>
                        <a:t>12</a:t>
                      </a:r>
                    </a:p>
                  </a:txBody>
                  <a:tcPr anchor="ctr"/>
                </a:tc>
                <a:tc>
                  <a:txBody>
                    <a:bodyPr/>
                    <a:lstStyle/>
                    <a:p>
                      <a:r>
                        <a:rPr lang="en-NZ"/>
                        <a:t>12</a:t>
                      </a:r>
                    </a:p>
                  </a:txBody>
                  <a:tcPr anchor="ctr"/>
                </a:tc>
                <a:tc>
                  <a:txBody>
                    <a:bodyPr/>
                    <a:lstStyle/>
                    <a:p>
                      <a:r>
                        <a:rPr lang="en-NZ"/>
                        <a:t>12</a:t>
                      </a:r>
                    </a:p>
                  </a:txBody>
                  <a:tcPr anchor="ctr"/>
                </a:tc>
                <a:extLst>
                  <a:ext uri="{0D108BD9-81ED-4DB2-BD59-A6C34878D82A}">
                    <a16:rowId xmlns:a16="http://schemas.microsoft.com/office/drawing/2014/main" val="10004"/>
                  </a:ext>
                </a:extLst>
              </a:tr>
              <a:tr h="574840">
                <a:tc>
                  <a:txBody>
                    <a:bodyPr/>
                    <a:lstStyle/>
                    <a:p>
                      <a:r>
                        <a:rPr lang="en-NZ"/>
                        <a:t>Max column width</a:t>
                      </a:r>
                    </a:p>
                  </a:txBody>
                  <a:tcPr anchor="ctr"/>
                </a:tc>
                <a:tc>
                  <a:txBody>
                    <a:bodyPr/>
                    <a:lstStyle/>
                    <a:p>
                      <a:r>
                        <a:rPr lang="en-NZ"/>
                        <a:t>Auto</a:t>
                      </a:r>
                    </a:p>
                  </a:txBody>
                  <a:tcPr anchor="ctr"/>
                </a:tc>
                <a:tc>
                  <a:txBody>
                    <a:bodyPr/>
                    <a:lstStyle/>
                    <a:p>
                      <a:r>
                        <a:rPr lang="en-NZ"/>
                        <a:t>60px</a:t>
                      </a:r>
                    </a:p>
                  </a:txBody>
                  <a:tcPr anchor="ctr"/>
                </a:tc>
                <a:tc>
                  <a:txBody>
                    <a:bodyPr/>
                    <a:lstStyle/>
                    <a:p>
                      <a:r>
                        <a:rPr lang="en-NZ"/>
                        <a:t>78px</a:t>
                      </a:r>
                    </a:p>
                  </a:txBody>
                  <a:tcPr anchor="ctr"/>
                </a:tc>
                <a:tc>
                  <a:txBody>
                    <a:bodyPr/>
                    <a:lstStyle/>
                    <a:p>
                      <a:r>
                        <a:rPr lang="en-NZ"/>
                        <a:t>95px</a:t>
                      </a:r>
                    </a:p>
                  </a:txBody>
                  <a:tcPr anchor="ctr"/>
                </a:tc>
                <a:extLst>
                  <a:ext uri="{0D108BD9-81ED-4DB2-BD59-A6C34878D82A}">
                    <a16:rowId xmlns:a16="http://schemas.microsoft.com/office/drawing/2014/main" val="10005"/>
                  </a:ext>
                </a:extLst>
              </a:tr>
              <a:tr h="1067560">
                <a:tc>
                  <a:txBody>
                    <a:bodyPr/>
                    <a:lstStyle/>
                    <a:p>
                      <a:r>
                        <a:rPr lang="en-NZ"/>
                        <a:t>Gutter width</a:t>
                      </a:r>
                    </a:p>
                  </a:txBody>
                  <a:tcPr anchor="ctr"/>
                </a:tc>
                <a:tc>
                  <a:txBody>
                    <a:bodyPr/>
                    <a:lstStyle/>
                    <a:p>
                      <a:r>
                        <a:rPr lang="en-NZ"/>
                        <a:t>30px</a:t>
                      </a:r>
                    </a:p>
                    <a:p>
                      <a:r>
                        <a:rPr lang="en-NZ"/>
                        <a:t>(15px on each side of a column)</a:t>
                      </a:r>
                    </a:p>
                  </a:txBody>
                  <a:tcPr anchor="ctr"/>
                </a:tc>
                <a:tc>
                  <a:txBody>
                    <a:bodyPr/>
                    <a:lstStyle/>
                    <a:p>
                      <a:r>
                        <a:rPr lang="en-NZ" dirty="0"/>
                        <a:t>30px</a:t>
                      </a:r>
                    </a:p>
                    <a:p>
                      <a:r>
                        <a:rPr lang="en-NZ" dirty="0"/>
                        <a:t>(15px on each side of a column)</a:t>
                      </a:r>
                    </a:p>
                  </a:txBody>
                  <a:tcPr anchor="ctr"/>
                </a:tc>
                <a:tc>
                  <a:txBody>
                    <a:bodyPr/>
                    <a:lstStyle/>
                    <a:p>
                      <a:r>
                        <a:rPr lang="en-NZ"/>
                        <a:t>30px</a:t>
                      </a:r>
                    </a:p>
                    <a:p>
                      <a:r>
                        <a:rPr lang="en-NZ"/>
                        <a:t>(15px on each side of a column)</a:t>
                      </a:r>
                    </a:p>
                  </a:txBody>
                  <a:tcPr anchor="ctr"/>
                </a:tc>
                <a:tc>
                  <a:txBody>
                    <a:bodyPr/>
                    <a:lstStyle/>
                    <a:p>
                      <a:r>
                        <a:rPr lang="en-NZ"/>
                        <a:t>30px</a:t>
                      </a:r>
                    </a:p>
                    <a:p>
                      <a:r>
                        <a:rPr lang="en-NZ"/>
                        <a:t>(15px on each side of a column)</a:t>
                      </a:r>
                    </a:p>
                  </a:txBody>
                  <a:tcPr anchor="ctr"/>
                </a:tc>
                <a:extLst>
                  <a:ext uri="{0D108BD9-81ED-4DB2-BD59-A6C34878D82A}">
                    <a16:rowId xmlns:a16="http://schemas.microsoft.com/office/drawing/2014/main" val="10006"/>
                  </a:ext>
                </a:extLst>
              </a:tr>
              <a:tr h="601420">
                <a:tc>
                  <a:txBody>
                    <a:bodyPr/>
                    <a:lstStyle/>
                    <a:p>
                      <a:r>
                        <a:rPr lang="en-US" b="1" dirty="0" smtClean="0">
                          <a:solidFill>
                            <a:srgbClr val="4688F1"/>
                          </a:solidFill>
                          <a:effectLst/>
                          <a:latin typeface="Open Sans" panose="020B0606030504020204" pitchFamily="34" charset="0"/>
                        </a:rPr>
                        <a:t>Suitable </a:t>
                      </a:r>
                      <a:r>
                        <a:rPr lang="en-US" b="1" dirty="0">
                          <a:solidFill>
                            <a:srgbClr val="4688F1"/>
                          </a:solidFill>
                          <a:effectLst/>
                          <a:latin typeface="Open Sans" panose="020B0606030504020204" pitchFamily="34" charset="0"/>
                        </a:rPr>
                        <a:t>for</a:t>
                      </a:r>
                    </a:p>
                  </a:txBody>
                  <a:tcPr marL="95250" marR="95250" anchor="ctr"/>
                </a:tc>
                <a:tc>
                  <a:txBody>
                    <a:bodyPr/>
                    <a:lstStyle/>
                    <a:p>
                      <a:r>
                        <a:rPr lang="fr-FR" b="0">
                          <a:solidFill>
                            <a:srgbClr val="252E38"/>
                          </a:solidFill>
                          <a:effectLst/>
                          <a:latin typeface="Open Sans" panose="020B0606030504020204" pitchFamily="34" charset="0"/>
                        </a:rPr>
                        <a:t>Phone screens in portrait mode</a:t>
                      </a:r>
                    </a:p>
                  </a:txBody>
                  <a:tcPr marL="95250" marR="95250" anchor="ctr"/>
                </a:tc>
                <a:tc>
                  <a:txBody>
                    <a:bodyPr/>
                    <a:lstStyle/>
                    <a:p>
                      <a:r>
                        <a:rPr lang="en-NZ" b="0">
                          <a:solidFill>
                            <a:srgbClr val="252E38"/>
                          </a:solidFill>
                          <a:effectLst/>
                          <a:latin typeface="Open Sans" panose="020B0606030504020204" pitchFamily="34" charset="0"/>
                        </a:rPr>
                        <a:t>Phone screens in landscape mode</a:t>
                      </a:r>
                    </a:p>
                  </a:txBody>
                  <a:tcPr marL="95250" marR="95250" anchor="ctr"/>
                </a:tc>
                <a:tc>
                  <a:txBody>
                    <a:bodyPr/>
                    <a:lstStyle/>
                    <a:p>
                      <a:r>
                        <a:rPr lang="en-US" b="0">
                          <a:solidFill>
                            <a:srgbClr val="252E38"/>
                          </a:solidFill>
                          <a:effectLst/>
                          <a:latin typeface="Open Sans" panose="020B0606030504020204" pitchFamily="34" charset="0"/>
                        </a:rPr>
                        <a:t>Tablet screens</a:t>
                      </a:r>
                    </a:p>
                  </a:txBody>
                  <a:tcPr marL="95250" marR="95250" anchor="ctr"/>
                </a:tc>
                <a:tc>
                  <a:txBody>
                    <a:bodyPr/>
                    <a:lstStyle/>
                    <a:p>
                      <a:r>
                        <a:rPr lang="en-US" b="0" dirty="0">
                          <a:solidFill>
                            <a:srgbClr val="252E38"/>
                          </a:solidFill>
                          <a:effectLst/>
                          <a:latin typeface="Open Sans" panose="020B0606030504020204" pitchFamily="34" charset="0"/>
                        </a:rPr>
                        <a:t>Laptop screens</a:t>
                      </a:r>
                    </a:p>
                  </a:txBody>
                  <a:tcPr marL="95250" marR="95250" anchor="ct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NZ" dirty="0"/>
              <a:t>In addition to that, all Bootstrap 4 grid columns are </a:t>
            </a:r>
            <a:r>
              <a:rPr lang="en-NZ" b="1" dirty="0" err="1"/>
              <a:t>nestable</a:t>
            </a:r>
            <a:r>
              <a:rPr lang="en-NZ" dirty="0"/>
              <a:t>, can be </a:t>
            </a:r>
            <a:r>
              <a:rPr lang="en-NZ" b="1" dirty="0"/>
              <a:t>offset</a:t>
            </a:r>
            <a:r>
              <a:rPr lang="en-NZ" dirty="0"/>
              <a:t>, and </a:t>
            </a:r>
            <a:r>
              <a:rPr lang="en-NZ" b="1" dirty="0"/>
              <a:t>column ordering</a:t>
            </a:r>
            <a:r>
              <a:rPr lang="en-NZ" dirty="0"/>
              <a:t> is possible as well.</a:t>
            </a:r>
            <a:endParaRPr lang="en-US" dirty="0"/>
          </a:p>
        </p:txBody>
      </p:sp>
    </p:spTree>
    <p:extLst>
      <p:ext uri="{BB962C8B-B14F-4D97-AF65-F5344CB8AC3E}">
        <p14:creationId xmlns:p14="http://schemas.microsoft.com/office/powerpoint/2010/main" val="3742697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259632" y="1196752"/>
            <a:ext cx="7884368" cy="3528392"/>
          </a:xfrm>
        </p:spPr>
        <p:txBody>
          <a:bodyPr>
            <a:normAutofit fontScale="77500" lnSpcReduction="20000"/>
          </a:bodyPr>
          <a:lstStyle/>
          <a:p>
            <a:r>
              <a:rPr lang="en-NZ" b="1" dirty="0"/>
              <a:t>Bootstrap 4 Stacked To Horizontal Auto Layout</a:t>
            </a:r>
          </a:p>
          <a:p>
            <a:r>
              <a:rPr lang="en-NZ" dirty="0"/>
              <a:t>Using Bootstrap 4 grid system you can also create layouts without specifying how many columns a grid column should span.</a:t>
            </a:r>
          </a:p>
          <a:p>
            <a:r>
              <a:rPr lang="en-NZ" dirty="0"/>
              <a:t>This is done by simply skipping the number for all column containers inside a row container.</a:t>
            </a:r>
          </a:p>
          <a:p>
            <a:r>
              <a:rPr lang="en-NZ" dirty="0"/>
              <a:t>If you do this, it will automatically be determined how many columns each column element should span so each of them would be equal and take up the full width of the container together.</a:t>
            </a:r>
          </a:p>
          <a:p>
            <a:endParaRPr lang="en-US" dirty="0"/>
          </a:p>
        </p:txBody>
      </p:sp>
      <p:sp>
        <p:nvSpPr>
          <p:cNvPr id="4" name="TextBox 3"/>
          <p:cNvSpPr txBox="1"/>
          <p:nvPr/>
        </p:nvSpPr>
        <p:spPr>
          <a:xfrm>
            <a:off x="1763688" y="4725144"/>
            <a:ext cx="6912768" cy="1754326"/>
          </a:xfrm>
          <a:prstGeom prst="rect">
            <a:avLst/>
          </a:prstGeom>
          <a:noFill/>
        </p:spPr>
        <p:txBody>
          <a:bodyPr wrap="square" rtlCol="0">
            <a:spAutoFit/>
          </a:bodyPr>
          <a:lstStyle/>
          <a:p>
            <a:r>
              <a:rPr lang="en-NZ" dirty="0"/>
              <a:t>&lt;div class="row"&gt; </a:t>
            </a:r>
            <a:endParaRPr lang="en-NZ" dirty="0" smtClean="0"/>
          </a:p>
          <a:p>
            <a:r>
              <a:rPr lang="en-NZ" dirty="0" smtClean="0"/>
              <a:t>&lt;!-- </a:t>
            </a:r>
            <a:r>
              <a:rPr lang="en-NZ" dirty="0"/>
              <a:t>Five 20% wide columns (100% width on screens smaller than medium) --&gt; </a:t>
            </a:r>
            <a:endParaRPr lang="en-NZ" dirty="0" smtClean="0"/>
          </a:p>
          <a:p>
            <a:r>
              <a:rPr lang="en-NZ" dirty="0" smtClean="0"/>
              <a:t>&lt;</a:t>
            </a:r>
            <a:r>
              <a:rPr lang="en-NZ" dirty="0"/>
              <a:t>div class="</a:t>
            </a:r>
            <a:r>
              <a:rPr lang="en-NZ" dirty="0" err="1"/>
              <a:t>bg</a:t>
            </a:r>
            <a:r>
              <a:rPr lang="en-NZ" dirty="0"/>
              <a:t>-primary col-md"&gt;1&lt;/div</a:t>
            </a:r>
            <a:r>
              <a:rPr lang="en-NZ" dirty="0" smtClean="0"/>
              <a:t>&gt;</a:t>
            </a:r>
          </a:p>
          <a:p>
            <a:r>
              <a:rPr lang="en-NZ" dirty="0" smtClean="0"/>
              <a:t> </a:t>
            </a:r>
            <a:r>
              <a:rPr lang="en-NZ" dirty="0"/>
              <a:t>&lt;div class="</a:t>
            </a:r>
            <a:r>
              <a:rPr lang="en-NZ" dirty="0" err="1"/>
              <a:t>bg</a:t>
            </a:r>
            <a:r>
              <a:rPr lang="en-NZ" dirty="0"/>
              <a:t>-secondary col-md"&gt;2&lt;/div</a:t>
            </a:r>
            <a:r>
              <a:rPr lang="en-NZ" dirty="0" smtClean="0"/>
              <a:t>&gt;</a:t>
            </a:r>
          </a:p>
          <a:p>
            <a:r>
              <a:rPr lang="en-NZ" dirty="0" smtClean="0"/>
              <a:t> </a:t>
            </a:r>
            <a:r>
              <a:rPr lang="en-NZ" dirty="0"/>
              <a:t>&lt;div class="</a:t>
            </a:r>
            <a:r>
              <a:rPr lang="en-NZ" dirty="0" err="1"/>
              <a:t>bg</a:t>
            </a:r>
            <a:r>
              <a:rPr lang="en-NZ" dirty="0"/>
              <a:t>-primary col-md"&gt;3&lt;/div&gt; </a:t>
            </a:r>
            <a:endParaRPr lang="en-NZ" dirty="0" smtClean="0"/>
          </a:p>
        </p:txBody>
      </p:sp>
    </p:spTree>
    <p:extLst>
      <p:ext uri="{BB962C8B-B14F-4D97-AF65-F5344CB8AC3E}">
        <p14:creationId xmlns:p14="http://schemas.microsoft.com/office/powerpoint/2010/main" val="20569160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7" name="Content Placeholder 6"/>
          <p:cNvGraphicFramePr>
            <a:graphicFrameLocks noGrp="1" noChangeAspect="1"/>
          </p:cNvGraphicFramePr>
          <p:nvPr>
            <p:ph idx="1"/>
            <p:extLst>
              <p:ext uri="{D42A27DB-BD31-4B8C-83A1-F6EECF244321}">
                <p14:modId xmlns:p14="http://schemas.microsoft.com/office/powerpoint/2010/main" val="1364097306"/>
              </p:ext>
            </p:extLst>
          </p:nvPr>
        </p:nvGraphicFramePr>
        <p:xfrm>
          <a:off x="4067944" y="2636912"/>
          <a:ext cx="2160240" cy="1584176"/>
        </p:xfrm>
        <a:graphic>
          <a:graphicData uri="http://schemas.openxmlformats.org/presentationml/2006/ole">
            <mc:AlternateContent xmlns:mc="http://schemas.openxmlformats.org/markup-compatibility/2006">
              <mc:Choice xmlns:v="urn:schemas-microsoft-com:vml" Requires="v">
                <p:oleObj spid="_x0000_s1047" name="Packager Shell Object" showAsIcon="1" r:id="rId3" imgW="2993760" imgH="2278080" progId="Package">
                  <p:embed/>
                </p:oleObj>
              </mc:Choice>
              <mc:Fallback>
                <p:oleObj name="Packager Shell Object" showAsIcon="1" r:id="rId3" imgW="2993760" imgH="2278080" progId="Package">
                  <p:embed/>
                  <p:pic>
                    <p:nvPicPr>
                      <p:cNvPr id="0" name=""/>
                      <p:cNvPicPr/>
                      <p:nvPr/>
                    </p:nvPicPr>
                    <p:blipFill>
                      <a:blip r:embed="rId4"/>
                      <a:stretch>
                        <a:fillRect/>
                      </a:stretch>
                    </p:blipFill>
                    <p:spPr>
                      <a:xfrm>
                        <a:off x="4067944" y="2636912"/>
                        <a:ext cx="2160240" cy="1584176"/>
                      </a:xfrm>
                      <a:prstGeom prst="rect">
                        <a:avLst/>
                      </a:prstGeom>
                    </p:spPr>
                  </p:pic>
                </p:oleObj>
              </mc:Fallback>
            </mc:AlternateContent>
          </a:graphicData>
        </a:graphic>
      </p:graphicFrame>
    </p:spTree>
    <p:extLst>
      <p:ext uri="{BB962C8B-B14F-4D97-AF65-F5344CB8AC3E}">
        <p14:creationId xmlns:p14="http://schemas.microsoft.com/office/powerpoint/2010/main" val="679755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063641869"/>
              </p:ext>
            </p:extLst>
          </p:nvPr>
        </p:nvGraphicFramePr>
        <p:xfrm>
          <a:off x="3779912" y="2924944"/>
          <a:ext cx="2448272" cy="1308919"/>
        </p:xfrm>
        <a:graphic>
          <a:graphicData uri="http://schemas.openxmlformats.org/presentationml/2006/ole">
            <mc:AlternateContent xmlns:mc="http://schemas.openxmlformats.org/markup-compatibility/2006">
              <mc:Choice xmlns:v="urn:schemas-microsoft-com:vml" Requires="v">
                <p:oleObj spid="_x0000_s2076" name="Document" showAsIcon="1" r:id="rId3" imgW="914400" imgH="771480" progId="Word.Document.12">
                  <p:embed/>
                </p:oleObj>
              </mc:Choice>
              <mc:Fallback>
                <p:oleObj name="Document" showAsIcon="1" r:id="rId3" imgW="914400" imgH="771480" progId="Word.Document.12">
                  <p:embed/>
                  <p:pic>
                    <p:nvPicPr>
                      <p:cNvPr id="0" name=""/>
                      <p:cNvPicPr/>
                      <p:nvPr/>
                    </p:nvPicPr>
                    <p:blipFill>
                      <a:blip r:embed="rId4"/>
                      <a:stretch>
                        <a:fillRect/>
                      </a:stretch>
                    </p:blipFill>
                    <p:spPr>
                      <a:xfrm>
                        <a:off x="3779912" y="2924944"/>
                        <a:ext cx="2448272" cy="1308919"/>
                      </a:xfrm>
                      <a:prstGeom prst="rect">
                        <a:avLst/>
                      </a:prstGeom>
                    </p:spPr>
                  </p:pic>
                </p:oleObj>
              </mc:Fallback>
            </mc:AlternateContent>
          </a:graphicData>
        </a:graphic>
      </p:graphicFrame>
    </p:spTree>
    <p:extLst>
      <p:ext uri="{BB962C8B-B14F-4D97-AF65-F5344CB8AC3E}">
        <p14:creationId xmlns:p14="http://schemas.microsoft.com/office/powerpoint/2010/main" val="1889442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835696" y="1772817"/>
            <a:ext cx="5904655" cy="3604046"/>
          </a:xfrm>
          <a:prstGeom prst="rect">
            <a:avLst/>
          </a:prstGeom>
        </p:spPr>
      </p:pic>
    </p:spTree>
    <p:extLst>
      <p:ext uri="{BB962C8B-B14F-4D97-AF65-F5344CB8AC3E}">
        <p14:creationId xmlns:p14="http://schemas.microsoft.com/office/powerpoint/2010/main" val="3061766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Bootstrap 4 Typography</a:t>
            </a:r>
            <a:br>
              <a:rPr lang="en-US" dirty="0">
                <a:effectLst/>
              </a:rPr>
            </a:br>
            <a:endParaRPr lang="en-US" dirty="0"/>
          </a:p>
        </p:txBody>
      </p:sp>
      <p:sp>
        <p:nvSpPr>
          <p:cNvPr id="3" name="Content Placeholder 2"/>
          <p:cNvSpPr>
            <a:spLocks noGrp="1"/>
          </p:cNvSpPr>
          <p:nvPr>
            <p:ph idx="1"/>
          </p:nvPr>
        </p:nvSpPr>
        <p:spPr/>
        <p:txBody>
          <a:bodyPr>
            <a:normAutofit/>
          </a:bodyPr>
          <a:lstStyle/>
          <a:p>
            <a:r>
              <a:rPr lang="en-NZ" sz="2800" dirty="0" smtClean="0">
                <a:solidFill>
                  <a:srgbClr val="252E38"/>
                </a:solidFill>
                <a:latin typeface="Work Sans"/>
              </a:rPr>
              <a:t>Default </a:t>
            </a:r>
            <a:r>
              <a:rPr lang="en-NZ" sz="2800" dirty="0">
                <a:solidFill>
                  <a:srgbClr val="252E38"/>
                </a:solidFill>
                <a:latin typeface="Work Sans"/>
              </a:rPr>
              <a:t>Settings</a:t>
            </a:r>
          </a:p>
          <a:p>
            <a:pPr lvl="1">
              <a:buFont typeface="Arial" panose="020B0604020202020204" pitchFamily="34" charset="0"/>
              <a:buChar char="•"/>
            </a:pPr>
            <a:r>
              <a:rPr lang="en-NZ" sz="2000" dirty="0" smtClean="0">
                <a:solidFill>
                  <a:srgbClr val="252E38"/>
                </a:solidFill>
                <a:latin typeface="Open Sans" panose="020B0606030504020204" pitchFamily="34" charset="0"/>
              </a:rPr>
              <a:t>The</a:t>
            </a:r>
            <a:r>
              <a:rPr lang="en-NZ" sz="2000" dirty="0">
                <a:solidFill>
                  <a:srgbClr val="252E38"/>
                </a:solidFill>
                <a:latin typeface="Open Sans" panose="020B0606030504020204" pitchFamily="34" charset="0"/>
              </a:rPr>
              <a:t> </a:t>
            </a:r>
            <a:r>
              <a:rPr lang="en-NZ" sz="2000" b="1" dirty="0">
                <a:solidFill>
                  <a:srgbClr val="252E38"/>
                </a:solidFill>
                <a:latin typeface="Open Sans" panose="020B0606030504020204" pitchFamily="34" charset="0"/>
              </a:rPr>
              <a:t>font-size </a:t>
            </a:r>
            <a:r>
              <a:rPr lang="en-NZ" sz="2000" dirty="0">
                <a:solidFill>
                  <a:srgbClr val="252E38"/>
                </a:solidFill>
                <a:latin typeface="Open Sans" panose="020B0606030504020204" pitchFamily="34" charset="0"/>
              </a:rPr>
              <a:t>is </a:t>
            </a:r>
            <a:r>
              <a:rPr lang="en-NZ" sz="2000" b="1" dirty="0">
                <a:solidFill>
                  <a:srgbClr val="252E38"/>
                </a:solidFill>
                <a:latin typeface="Open Sans" panose="020B0606030504020204" pitchFamily="34" charset="0"/>
              </a:rPr>
              <a:t>16px</a:t>
            </a:r>
            <a:r>
              <a:rPr lang="en-NZ" sz="2000" dirty="0">
                <a:solidFill>
                  <a:srgbClr val="252E38"/>
                </a:solidFill>
                <a:latin typeface="Open Sans" panose="020B0606030504020204" pitchFamily="34" charset="0"/>
              </a:rPr>
              <a:t> and </a:t>
            </a:r>
            <a:r>
              <a:rPr lang="en-NZ" sz="2000" b="1" dirty="0">
                <a:solidFill>
                  <a:srgbClr val="252E38"/>
                </a:solidFill>
                <a:latin typeface="Open Sans" panose="020B0606030504020204" pitchFamily="34" charset="0"/>
              </a:rPr>
              <a:t>line-height </a:t>
            </a:r>
            <a:r>
              <a:rPr lang="en-NZ" sz="2000" dirty="0">
                <a:solidFill>
                  <a:srgbClr val="252E38"/>
                </a:solidFill>
                <a:latin typeface="Open Sans" panose="020B0606030504020204" pitchFamily="34" charset="0"/>
              </a:rPr>
              <a:t>is </a:t>
            </a:r>
            <a:r>
              <a:rPr lang="en-NZ" sz="2000" b="1" dirty="0">
                <a:solidFill>
                  <a:srgbClr val="252E38"/>
                </a:solidFill>
                <a:latin typeface="Open Sans" panose="020B0606030504020204" pitchFamily="34" charset="0"/>
              </a:rPr>
              <a:t>1.5</a:t>
            </a:r>
            <a:endParaRPr lang="en-NZ" sz="2000" dirty="0">
              <a:solidFill>
                <a:srgbClr val="252E38"/>
              </a:solidFill>
              <a:latin typeface="Open Sans" panose="020B0606030504020204" pitchFamily="34" charset="0"/>
            </a:endParaRPr>
          </a:p>
          <a:p>
            <a:pPr lvl="1">
              <a:buFont typeface="Arial" panose="020B0604020202020204" pitchFamily="34" charset="0"/>
              <a:buChar char="•"/>
            </a:pPr>
            <a:r>
              <a:rPr lang="en-NZ" sz="2000" dirty="0">
                <a:solidFill>
                  <a:srgbClr val="252E38"/>
                </a:solidFill>
                <a:latin typeface="Open Sans" panose="020B0606030504020204" pitchFamily="34" charset="0"/>
              </a:rPr>
              <a:t>The default </a:t>
            </a:r>
            <a:r>
              <a:rPr lang="en-NZ" sz="2000" b="1" dirty="0">
                <a:solidFill>
                  <a:srgbClr val="252E38"/>
                </a:solidFill>
                <a:latin typeface="Open Sans" panose="020B0606030504020204" pitchFamily="34" charset="0"/>
              </a:rPr>
              <a:t>font-family </a:t>
            </a:r>
            <a:r>
              <a:rPr lang="en-NZ" sz="2000" dirty="0">
                <a:solidFill>
                  <a:srgbClr val="252E38"/>
                </a:solidFill>
                <a:latin typeface="Open Sans" panose="020B0606030504020204" pitchFamily="34" charset="0"/>
              </a:rPr>
              <a:t>is </a:t>
            </a:r>
            <a:r>
              <a:rPr lang="en-NZ" sz="2000" b="1" dirty="0">
                <a:solidFill>
                  <a:srgbClr val="252E38"/>
                </a:solidFill>
                <a:latin typeface="Open Sans" panose="020B0606030504020204" pitchFamily="34" charset="0"/>
              </a:rPr>
              <a:t>"Helvetica </a:t>
            </a:r>
            <a:r>
              <a:rPr lang="en-NZ" sz="2000" b="1" dirty="0" err="1">
                <a:solidFill>
                  <a:srgbClr val="252E38"/>
                </a:solidFill>
                <a:latin typeface="Open Sans" panose="020B0606030504020204" pitchFamily="34" charset="0"/>
              </a:rPr>
              <a:t>Neue</a:t>
            </a:r>
            <a:r>
              <a:rPr lang="en-NZ" sz="2000" b="1" dirty="0">
                <a:solidFill>
                  <a:srgbClr val="252E38"/>
                </a:solidFill>
                <a:latin typeface="Open Sans" panose="020B0606030504020204" pitchFamily="34" charset="0"/>
              </a:rPr>
              <a:t>", Helvetica, Arial, </a:t>
            </a:r>
            <a:r>
              <a:rPr lang="en-NZ" sz="2000" b="1" dirty="0" smtClean="0">
                <a:solidFill>
                  <a:srgbClr val="252E38"/>
                </a:solidFill>
                <a:latin typeface="Open Sans" panose="020B0606030504020204" pitchFamily="34" charset="0"/>
              </a:rPr>
              <a:t>sans-serif</a:t>
            </a:r>
            <a:endParaRPr lang="en-NZ" sz="2000" dirty="0" smtClean="0">
              <a:solidFill>
                <a:srgbClr val="252E38"/>
              </a:solidFill>
              <a:latin typeface="Open Sans" panose="020B0606030504020204" pitchFamily="34" charset="0"/>
            </a:endParaRPr>
          </a:p>
          <a:p>
            <a:pPr lvl="1">
              <a:buFont typeface="Arial" panose="020B0604020202020204" pitchFamily="34" charset="0"/>
              <a:buChar char="•"/>
            </a:pPr>
            <a:r>
              <a:rPr lang="en-NZ" sz="2000" dirty="0" smtClean="0">
                <a:solidFill>
                  <a:srgbClr val="252E38"/>
                </a:solidFill>
                <a:latin typeface="Open Sans" panose="020B0606030504020204" pitchFamily="34" charset="0"/>
              </a:rPr>
              <a:t>Each</a:t>
            </a:r>
            <a:r>
              <a:rPr lang="en-NZ" sz="2000" dirty="0">
                <a:solidFill>
                  <a:srgbClr val="252E38"/>
                </a:solidFill>
                <a:latin typeface="Open Sans" panose="020B0606030504020204" pitchFamily="34" charset="0"/>
              </a:rPr>
              <a:t> </a:t>
            </a:r>
            <a:r>
              <a:rPr lang="en-NZ" sz="2000" b="1" dirty="0">
                <a:solidFill>
                  <a:srgbClr val="252E38"/>
                </a:solidFill>
                <a:latin typeface="Open Sans" panose="020B0606030504020204" pitchFamily="34" charset="0"/>
              </a:rPr>
              <a:t>&lt;p&gt; </a:t>
            </a:r>
            <a:r>
              <a:rPr lang="en-NZ" sz="2000" dirty="0">
                <a:solidFill>
                  <a:srgbClr val="252E38"/>
                </a:solidFill>
                <a:latin typeface="Open Sans" panose="020B0606030504020204" pitchFamily="34" charset="0"/>
              </a:rPr>
              <a:t>element now are set to have </a:t>
            </a:r>
            <a:r>
              <a:rPr lang="en-NZ" sz="2000" b="1" dirty="0">
                <a:solidFill>
                  <a:srgbClr val="252E38"/>
                </a:solidFill>
                <a:latin typeface="Open Sans" panose="020B0606030504020204" pitchFamily="34" charset="0"/>
              </a:rPr>
              <a:t>margin-top: 0 </a:t>
            </a:r>
            <a:r>
              <a:rPr lang="en-NZ" sz="2000" dirty="0">
                <a:solidFill>
                  <a:srgbClr val="252E38"/>
                </a:solidFill>
                <a:latin typeface="Open Sans" panose="020B0606030504020204" pitchFamily="34" charset="0"/>
              </a:rPr>
              <a:t>and </a:t>
            </a:r>
            <a:r>
              <a:rPr lang="en-NZ" sz="2000" b="1" dirty="0">
                <a:solidFill>
                  <a:srgbClr val="252E38"/>
                </a:solidFill>
                <a:latin typeface="Open Sans" panose="020B0606030504020204" pitchFamily="34" charset="0"/>
              </a:rPr>
              <a:t>margin-bottom: 1rem </a:t>
            </a:r>
            <a:r>
              <a:rPr lang="en-NZ" sz="2000" dirty="0">
                <a:solidFill>
                  <a:srgbClr val="252E38"/>
                </a:solidFill>
                <a:latin typeface="Open Sans" panose="020B0606030504020204" pitchFamily="34" charset="0"/>
              </a:rPr>
              <a:t>(16px)</a:t>
            </a:r>
          </a:p>
          <a:p>
            <a:endParaRPr lang="en-US" dirty="0"/>
          </a:p>
        </p:txBody>
      </p:sp>
    </p:spTree>
    <p:extLst>
      <p:ext uri="{BB962C8B-B14F-4D97-AF65-F5344CB8AC3E}">
        <p14:creationId xmlns:p14="http://schemas.microsoft.com/office/powerpoint/2010/main" val="2229747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50106"/>
          </a:xfrm>
        </p:spPr>
        <p:txBody>
          <a:bodyPr>
            <a:normAutofit fontScale="90000"/>
          </a:bodyPr>
          <a:lstStyle/>
          <a:p>
            <a:r>
              <a:rPr lang="en-US" b="1" dirty="0">
                <a:effectLst/>
              </a:rPr>
              <a:t>Typography Tags</a:t>
            </a:r>
            <a:br>
              <a:rPr lang="en-US" b="1" dirty="0">
                <a:effectLst/>
              </a:rPr>
            </a:br>
            <a:endParaRPr lang="en-US" dirty="0"/>
          </a:p>
        </p:txBody>
      </p:sp>
      <p:sp>
        <p:nvSpPr>
          <p:cNvPr id="3" name="Content Placeholder 2"/>
          <p:cNvSpPr>
            <a:spLocks noGrp="1"/>
          </p:cNvSpPr>
          <p:nvPr>
            <p:ph idx="1"/>
          </p:nvPr>
        </p:nvSpPr>
        <p:spPr/>
        <p:txBody>
          <a:bodyPr/>
          <a:lstStyle/>
          <a:p>
            <a:r>
              <a:rPr lang="en-NZ" sz="2400" b="1" dirty="0"/>
              <a:t>&lt;h1&gt; - &lt;h6&gt;</a:t>
            </a:r>
          </a:p>
          <a:p>
            <a:r>
              <a:rPr lang="en-NZ" sz="2400" dirty="0"/>
              <a:t>Bootstrap 4 makes heading tags have bigger </a:t>
            </a:r>
            <a:r>
              <a:rPr lang="en-NZ" sz="2400" b="1" dirty="0"/>
              <a:t>font-size</a:t>
            </a:r>
            <a:r>
              <a:rPr lang="en-NZ" sz="2400" dirty="0"/>
              <a:t> and </a:t>
            </a:r>
            <a:r>
              <a:rPr lang="en-NZ" sz="2400" b="1" dirty="0"/>
              <a:t>font-weight</a:t>
            </a:r>
            <a:r>
              <a:rPr lang="en-NZ" sz="2400" dirty="0" smtClean="0"/>
              <a:t>.</a:t>
            </a:r>
          </a:p>
          <a:p>
            <a:endParaRPr lang="en-US" dirty="0"/>
          </a:p>
        </p:txBody>
      </p:sp>
      <p:sp>
        <p:nvSpPr>
          <p:cNvPr id="4" name="TextBox 3"/>
          <p:cNvSpPr txBox="1"/>
          <p:nvPr/>
        </p:nvSpPr>
        <p:spPr>
          <a:xfrm>
            <a:off x="1835696" y="2996952"/>
            <a:ext cx="3456384" cy="2308324"/>
          </a:xfrm>
          <a:prstGeom prst="rect">
            <a:avLst/>
          </a:prstGeom>
          <a:solidFill>
            <a:schemeClr val="accent4">
              <a:lumMod val="20000"/>
              <a:lumOff val="80000"/>
            </a:schemeClr>
          </a:solidFill>
        </p:spPr>
        <p:txBody>
          <a:bodyPr wrap="square" rtlCol="0">
            <a:spAutoFit/>
          </a:bodyPr>
          <a:lstStyle/>
          <a:p>
            <a:r>
              <a:rPr lang="en-NZ"/>
              <a:t>&lt;div class="container-fluid"&gt;</a:t>
            </a:r>
          </a:p>
          <a:p>
            <a:r>
              <a:rPr lang="en-NZ"/>
              <a:t> &lt;h1&gt;Heading 1&lt;/h1&gt;</a:t>
            </a:r>
          </a:p>
          <a:p>
            <a:r>
              <a:rPr lang="en-NZ"/>
              <a:t> &lt;h2&gt;Heading 2&lt;/h2&gt;</a:t>
            </a:r>
          </a:p>
          <a:p>
            <a:r>
              <a:rPr lang="en-NZ"/>
              <a:t> &lt;h3&gt;Heading 3&lt;/h3&gt;</a:t>
            </a:r>
          </a:p>
          <a:p>
            <a:r>
              <a:rPr lang="en-NZ"/>
              <a:t> &lt;h4&gt;Heading 4&lt;/h4&gt;</a:t>
            </a:r>
          </a:p>
          <a:p>
            <a:r>
              <a:rPr lang="en-NZ"/>
              <a:t> &lt;h5&gt;Heading 5&lt;/h5&gt;</a:t>
            </a:r>
          </a:p>
          <a:p>
            <a:r>
              <a:rPr lang="en-NZ"/>
              <a:t> &lt;h6&gt;Heading 6&lt;/h6&gt;</a:t>
            </a:r>
          </a:p>
          <a:p>
            <a:r>
              <a:rPr lang="en-NZ"/>
              <a:t> &lt;/div&gt;</a:t>
            </a:r>
            <a:endParaRPr lang="en-NZ" dirty="0"/>
          </a:p>
        </p:txBody>
      </p:sp>
    </p:spTree>
    <p:extLst>
      <p:ext uri="{BB962C8B-B14F-4D97-AF65-F5344CB8AC3E}">
        <p14:creationId xmlns:p14="http://schemas.microsoft.com/office/powerpoint/2010/main" val="2290610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435608" y="1447800"/>
            <a:ext cx="7498080" cy="2341240"/>
          </a:xfrm>
        </p:spPr>
        <p:txBody>
          <a:bodyPr/>
          <a:lstStyle/>
          <a:p>
            <a:r>
              <a:rPr lang="en-NZ" sz="2400" dirty="0" smtClean="0"/>
              <a:t>Display Headings</a:t>
            </a:r>
          </a:p>
          <a:p>
            <a:r>
              <a:rPr lang="en-NZ" sz="2400" dirty="0" smtClean="0"/>
              <a:t>The </a:t>
            </a:r>
            <a:r>
              <a:rPr lang="en-NZ" sz="2400" dirty="0"/>
              <a:t>display headings are used to display the text with larger font size and font weight than the normal headings by using 4 classes of display heading such as</a:t>
            </a:r>
            <a:r>
              <a:rPr lang="en-NZ" sz="2400" i="1" dirty="0"/>
              <a:t>.display-1</a:t>
            </a:r>
            <a:r>
              <a:rPr lang="en-NZ" sz="2400" dirty="0"/>
              <a:t>, </a:t>
            </a:r>
            <a:r>
              <a:rPr lang="en-NZ" sz="2400" i="1" dirty="0"/>
              <a:t>.display-2</a:t>
            </a:r>
            <a:r>
              <a:rPr lang="en-NZ" sz="2400" dirty="0"/>
              <a:t>, </a:t>
            </a:r>
            <a:r>
              <a:rPr lang="en-NZ" sz="2400" i="1" dirty="0"/>
              <a:t>.display-3</a:t>
            </a:r>
            <a:r>
              <a:rPr lang="en-NZ" sz="2400" dirty="0"/>
              <a:t>, and </a:t>
            </a:r>
            <a:r>
              <a:rPr lang="en-NZ" sz="2400" i="1" dirty="0"/>
              <a:t>.display-4</a:t>
            </a:r>
            <a:r>
              <a:rPr lang="en-NZ" dirty="0"/>
              <a:t>.</a:t>
            </a:r>
          </a:p>
          <a:p>
            <a:endParaRPr lang="en-US" dirty="0"/>
          </a:p>
        </p:txBody>
      </p:sp>
      <p:sp>
        <p:nvSpPr>
          <p:cNvPr id="4" name="TextBox 3"/>
          <p:cNvSpPr txBox="1"/>
          <p:nvPr/>
        </p:nvSpPr>
        <p:spPr>
          <a:xfrm>
            <a:off x="2412340" y="4149080"/>
            <a:ext cx="5544616" cy="1754326"/>
          </a:xfrm>
          <a:prstGeom prst="rect">
            <a:avLst/>
          </a:prstGeom>
          <a:solidFill>
            <a:schemeClr val="tx2">
              <a:lumMod val="20000"/>
              <a:lumOff val="80000"/>
            </a:schemeClr>
          </a:solidFill>
        </p:spPr>
        <p:txBody>
          <a:bodyPr wrap="square" rtlCol="0">
            <a:spAutoFit/>
          </a:bodyPr>
          <a:lstStyle/>
          <a:p>
            <a:r>
              <a:rPr lang="en-NZ" dirty="0"/>
              <a:t>&lt;div class="container-fluid"&gt;</a:t>
            </a:r>
          </a:p>
          <a:p>
            <a:r>
              <a:rPr lang="en-NZ" dirty="0"/>
              <a:t> &lt;h1 class="display-1"&gt;Display 1&lt;/h1&gt;</a:t>
            </a:r>
          </a:p>
          <a:p>
            <a:r>
              <a:rPr lang="en-NZ" dirty="0"/>
              <a:t> &lt;h2 class="display-2"&gt;Display 2&lt;/h2&gt;</a:t>
            </a:r>
          </a:p>
          <a:p>
            <a:r>
              <a:rPr lang="en-NZ" dirty="0"/>
              <a:t> &lt;h3 class="display-3"&gt;Display 3&lt;/h3&gt;</a:t>
            </a:r>
          </a:p>
          <a:p>
            <a:r>
              <a:rPr lang="en-NZ" dirty="0"/>
              <a:t> &lt;h4 class="display-4"&gt;Display 4&lt;/h4&gt;</a:t>
            </a:r>
          </a:p>
          <a:p>
            <a:r>
              <a:rPr lang="en-NZ" dirty="0"/>
              <a:t> &lt;/div&gt;</a:t>
            </a:r>
            <a:endParaRPr lang="en-US" dirty="0"/>
          </a:p>
        </p:txBody>
      </p:sp>
    </p:spTree>
    <p:extLst>
      <p:ext uri="{BB962C8B-B14F-4D97-AF65-F5344CB8AC3E}">
        <p14:creationId xmlns:p14="http://schemas.microsoft.com/office/powerpoint/2010/main" val="4029360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Bootstrap?</a:t>
            </a:r>
          </a:p>
        </p:txBody>
      </p:sp>
      <p:sp>
        <p:nvSpPr>
          <p:cNvPr id="3" name="Content Placeholder 2"/>
          <p:cNvSpPr>
            <a:spLocks noGrp="1"/>
          </p:cNvSpPr>
          <p:nvPr>
            <p:ph idx="1"/>
          </p:nvPr>
        </p:nvSpPr>
        <p:spPr>
          <a:xfrm>
            <a:off x="866214" y="1417638"/>
            <a:ext cx="5001929" cy="5440361"/>
          </a:xfrm>
        </p:spPr>
        <p:txBody>
          <a:bodyPr vert="horz" lIns="68580" tIns="34290" rIns="68580" bIns="34290" rtlCol="0" anchor="t">
            <a:normAutofit fontScale="92500" lnSpcReduction="10000"/>
          </a:bodyPr>
          <a:lstStyle/>
          <a:p>
            <a:r>
              <a:rPr lang="en-US" b="1" i="1" dirty="0" smtClean="0"/>
              <a:t>The most </a:t>
            </a:r>
            <a:r>
              <a:rPr lang="en-US" b="1" i="1" dirty="0"/>
              <a:t>popular HTML, CSS, and JS framework</a:t>
            </a:r>
            <a:r>
              <a:rPr lang="en-US" dirty="0"/>
              <a:t> </a:t>
            </a:r>
            <a:endParaRPr lang="en-US" dirty="0" smtClean="0"/>
          </a:p>
          <a:p>
            <a:endParaRPr lang="en-US" dirty="0"/>
          </a:p>
          <a:p>
            <a:r>
              <a:rPr lang="en-US" dirty="0" smtClean="0"/>
              <a:t>Used for </a:t>
            </a:r>
            <a:r>
              <a:rPr lang="en-US" dirty="0"/>
              <a:t>developing responsive, mobile first projects on the web</a:t>
            </a:r>
            <a:r>
              <a:rPr lang="en-US" dirty="0" smtClean="0"/>
              <a:t>.</a:t>
            </a:r>
          </a:p>
          <a:p>
            <a:endParaRPr lang="en-US" dirty="0">
              <a:solidFill>
                <a:srgbClr val="000000"/>
              </a:solidFill>
              <a:latin typeface="Century Gothic" charset="0"/>
            </a:endParaRPr>
          </a:p>
          <a:p>
            <a:r>
              <a:rPr lang="en-US" dirty="0" smtClean="0">
                <a:latin typeface="Century Gothic" charset="0"/>
              </a:rPr>
              <a:t>Mobile First Strategy</a:t>
            </a:r>
          </a:p>
          <a:p>
            <a:pPr lvl="1"/>
            <a:r>
              <a:rPr lang="en-US" sz="2000" dirty="0">
                <a:latin typeface="Century Gothic" charset="0"/>
              </a:rPr>
              <a:t>Works and looks great on the mobile device. </a:t>
            </a:r>
          </a:p>
          <a:p>
            <a:pPr lvl="1"/>
            <a:r>
              <a:rPr lang="en-US" sz="2000" dirty="0">
                <a:latin typeface="Century Gothic" charset="0"/>
              </a:rPr>
              <a:t>As the devices scale in the size the content scales and experience is enhanced. </a:t>
            </a:r>
            <a:endParaRPr lang="en-US" sz="2000" dirty="0"/>
          </a:p>
        </p:txBody>
      </p:sp>
      <p:pic>
        <p:nvPicPr>
          <p:cNvPr id="6" name="Picture 5"/>
          <p:cNvPicPr>
            <a:picLocks noChangeAspect="1"/>
          </p:cNvPicPr>
          <p:nvPr/>
        </p:nvPicPr>
        <p:blipFill>
          <a:blip r:embed="rId3"/>
          <a:stretch>
            <a:fillRect/>
          </a:stretch>
        </p:blipFill>
        <p:spPr>
          <a:xfrm>
            <a:off x="5631801" y="2842632"/>
            <a:ext cx="2509582" cy="2496712"/>
          </a:xfrm>
          <a:prstGeom prst="rect">
            <a:avLst/>
          </a:prstGeom>
        </p:spPr>
      </p:pic>
    </p:spTree>
    <p:extLst>
      <p:ext uri="{BB962C8B-B14F-4D97-AF65-F5344CB8AC3E}">
        <p14:creationId xmlns:p14="http://schemas.microsoft.com/office/powerpoint/2010/main" val="9450061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NZ" sz="2000" dirty="0"/>
              <a:t>&lt;</a:t>
            </a:r>
            <a:r>
              <a:rPr lang="en-NZ" sz="2000" dirty="0" smtClean="0"/>
              <a:t>small&gt; In </a:t>
            </a:r>
            <a:r>
              <a:rPr lang="en-NZ" sz="2000" dirty="0"/>
              <a:t>Bootstrap 4 the HTML &lt;small&gt; element is used to create a </a:t>
            </a:r>
            <a:r>
              <a:rPr lang="en-NZ" sz="2000" dirty="0" smtClean="0"/>
              <a:t>lighter secondary text.</a:t>
            </a:r>
          </a:p>
          <a:p>
            <a:pPr marL="356616" lvl="1" indent="0">
              <a:buNone/>
            </a:pPr>
            <a:endParaRPr lang="en-NZ" sz="1600" dirty="0"/>
          </a:p>
          <a:p>
            <a:pPr marL="356616" lvl="1" indent="0">
              <a:buNone/>
            </a:pPr>
            <a:r>
              <a:rPr lang="en-NZ" sz="1600" dirty="0"/>
              <a:t>&lt;div class="container"&gt;</a:t>
            </a:r>
          </a:p>
          <a:p>
            <a:pPr marL="356616" lvl="1" indent="0">
              <a:buNone/>
            </a:pPr>
            <a:r>
              <a:rPr lang="en-NZ" dirty="0"/>
              <a:t>  </a:t>
            </a:r>
            <a:r>
              <a:rPr lang="en-NZ" sz="1600" dirty="0"/>
              <a:t>&lt;h1&gt;Lighter, Secondary Text&lt;/h1&gt;</a:t>
            </a:r>
          </a:p>
          <a:p>
            <a:pPr marL="356616" lvl="1" indent="0">
              <a:buNone/>
            </a:pPr>
            <a:r>
              <a:rPr lang="en-NZ" sz="1600" dirty="0"/>
              <a:t>  &lt;p&gt;The small element is used to create a lighter, secondary text in any heading:&lt;/p&gt;       </a:t>
            </a:r>
          </a:p>
          <a:p>
            <a:pPr marL="356616" lvl="1" indent="0">
              <a:buNone/>
            </a:pPr>
            <a:r>
              <a:rPr lang="en-NZ" sz="1600" dirty="0"/>
              <a:t>  &lt;h1&gt;h1 heading &lt;small&gt;secondary text&lt;/small&gt;&lt;/h1&gt;</a:t>
            </a:r>
          </a:p>
          <a:p>
            <a:pPr marL="356616" lvl="1" indent="0">
              <a:buNone/>
            </a:pPr>
            <a:r>
              <a:rPr lang="en-NZ" sz="1600" dirty="0"/>
              <a:t>  &lt;h2&gt;h2 heading &lt;small&gt;secondary text&lt;/small&gt;&lt;/h2&gt;</a:t>
            </a:r>
          </a:p>
          <a:p>
            <a:pPr marL="356616" lvl="1" indent="0">
              <a:buNone/>
            </a:pPr>
            <a:r>
              <a:rPr lang="en-NZ" sz="1600" dirty="0"/>
              <a:t>  &lt;h3&gt;h3 heading &lt;small&gt;secondary text&lt;/small&gt;&lt;/h3&gt;</a:t>
            </a:r>
          </a:p>
          <a:p>
            <a:pPr marL="356616" lvl="1" indent="0">
              <a:buNone/>
            </a:pPr>
            <a:r>
              <a:rPr lang="en-NZ" sz="1600" dirty="0"/>
              <a:t>  &lt;h4&gt;h4 heading &lt;small&gt;secondary text&lt;/small&gt;&lt;/h4&gt;</a:t>
            </a:r>
          </a:p>
          <a:p>
            <a:pPr marL="356616" lvl="1" indent="0">
              <a:buNone/>
            </a:pPr>
            <a:r>
              <a:rPr lang="en-NZ" sz="1600" dirty="0"/>
              <a:t>  &lt;h5&gt;h5 heading &lt;small&gt;secondary text&lt;/small&gt;&lt;/h5&gt;</a:t>
            </a:r>
          </a:p>
          <a:p>
            <a:pPr marL="356616" lvl="1" indent="0">
              <a:buNone/>
            </a:pPr>
            <a:r>
              <a:rPr lang="en-NZ" sz="1600" dirty="0"/>
              <a:t>  &lt;h6&gt;h6 heading &lt;small&gt;secondary text&lt;/small&gt;&lt;/h6&gt;</a:t>
            </a:r>
          </a:p>
          <a:p>
            <a:pPr marL="356616" lvl="1" indent="0">
              <a:buNone/>
            </a:pPr>
            <a:r>
              <a:rPr lang="en-NZ" sz="1600" dirty="0"/>
              <a:t>&lt;/div&gt;</a:t>
            </a:r>
            <a:r>
              <a:rPr lang="en-NZ" sz="1600" dirty="0" err="1"/>
              <a:t>hter</a:t>
            </a:r>
            <a:r>
              <a:rPr lang="en-NZ" sz="1600" dirty="0"/>
              <a:t>, secondary text in any heading:</a:t>
            </a:r>
            <a:endParaRPr lang="en-US" sz="1600" dirty="0"/>
          </a:p>
        </p:txBody>
      </p:sp>
    </p:spTree>
    <p:extLst>
      <p:ext uri="{BB962C8B-B14F-4D97-AF65-F5344CB8AC3E}">
        <p14:creationId xmlns:p14="http://schemas.microsoft.com/office/powerpoint/2010/main" val="730193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NZ" sz="2200" dirty="0" smtClean="0"/>
              <a:t>Add </a:t>
            </a:r>
            <a:r>
              <a:rPr lang="en-NZ" sz="2200" dirty="0"/>
              <a:t>some emphasis to a paragraph by using </a:t>
            </a:r>
            <a:r>
              <a:rPr lang="en-NZ" sz="2200" i="1" dirty="0"/>
              <a:t>.lead</a:t>
            </a:r>
            <a:r>
              <a:rPr lang="en-NZ" sz="2200" dirty="0"/>
              <a:t> class</a:t>
            </a:r>
            <a:r>
              <a:rPr lang="en-NZ" sz="2200" dirty="0" smtClean="0"/>
              <a:t>.</a:t>
            </a:r>
          </a:p>
          <a:p>
            <a:pPr marL="356616" lvl="1" indent="0">
              <a:buNone/>
            </a:pPr>
            <a:r>
              <a:rPr lang="en-NZ" sz="1400" dirty="0"/>
              <a:t>&lt;div class="container"&gt;</a:t>
            </a:r>
          </a:p>
          <a:p>
            <a:pPr marL="356616" lvl="1" indent="0">
              <a:buNone/>
            </a:pPr>
            <a:r>
              <a:rPr lang="en-NZ" sz="1400" dirty="0"/>
              <a:t>  &lt;h2&gt;Typography&lt;/h2&gt;</a:t>
            </a:r>
          </a:p>
          <a:p>
            <a:pPr marL="356616" lvl="1" indent="0">
              <a:buNone/>
            </a:pPr>
            <a:r>
              <a:rPr lang="en-NZ" sz="1400" dirty="0"/>
              <a:t>  &lt;p&gt;Use the .lead class to make a paragraph "stand out":&lt;/p&gt;</a:t>
            </a:r>
          </a:p>
          <a:p>
            <a:pPr marL="356616" lvl="1" indent="0">
              <a:buNone/>
            </a:pPr>
            <a:r>
              <a:rPr lang="en-NZ" sz="1400" dirty="0"/>
              <a:t>  &lt;p class="lead"&gt;This paragraph stands out.&lt;/p&gt;</a:t>
            </a:r>
          </a:p>
          <a:p>
            <a:pPr marL="356616" lvl="1" indent="0">
              <a:buNone/>
            </a:pPr>
            <a:r>
              <a:rPr lang="en-NZ" sz="1400" dirty="0"/>
              <a:t>  &lt;p&gt;This is a regular paragraph.&lt;/p&gt;</a:t>
            </a:r>
          </a:p>
          <a:p>
            <a:pPr marL="356616" lvl="1" indent="0">
              <a:buNone/>
            </a:pPr>
            <a:r>
              <a:rPr lang="en-NZ" sz="1400" dirty="0"/>
              <a:t>&lt;/div&gt;</a:t>
            </a:r>
          </a:p>
          <a:p>
            <a:r>
              <a:rPr lang="en-NZ" sz="2200" dirty="0"/>
              <a:t>The HTML &lt;</a:t>
            </a:r>
            <a:r>
              <a:rPr lang="en-NZ" sz="2200" dirty="0" err="1"/>
              <a:t>abbr</a:t>
            </a:r>
            <a:r>
              <a:rPr lang="en-NZ" sz="2200" dirty="0"/>
              <a:t>&gt; element provides </a:t>
            </a:r>
            <a:r>
              <a:rPr lang="en-NZ" sz="2200" dirty="0" err="1"/>
              <a:t>markup</a:t>
            </a:r>
            <a:r>
              <a:rPr lang="en-NZ" sz="2200" dirty="0"/>
              <a:t> for abbreviations or acronyms, like WWW or HTTP. It uses </a:t>
            </a:r>
            <a:r>
              <a:rPr lang="en-NZ" sz="2200" i="1" dirty="0"/>
              <a:t>title</a:t>
            </a:r>
            <a:r>
              <a:rPr lang="en-NZ" sz="2200" dirty="0"/>
              <a:t> attribute and display with a light dotted border along the bottom and reveals the full text on hover</a:t>
            </a:r>
            <a:r>
              <a:rPr lang="en-NZ" sz="2200" dirty="0" smtClean="0"/>
              <a:t>.</a:t>
            </a:r>
          </a:p>
          <a:p>
            <a:pPr marL="402336" lvl="1" indent="0">
              <a:buNone/>
            </a:pPr>
            <a:r>
              <a:rPr lang="en-NZ" sz="1600" dirty="0" smtClean="0"/>
              <a:t>&lt;div class="container-fluid"&gt; &lt;p&gt;&lt;</a:t>
            </a:r>
            <a:r>
              <a:rPr lang="en-NZ" sz="1600" dirty="0" err="1" smtClean="0"/>
              <a:t>abbr</a:t>
            </a:r>
            <a:r>
              <a:rPr lang="en-NZ" sz="1600" dirty="0" smtClean="0"/>
              <a:t> title="Oh my god"&gt;OMG&lt;/</a:t>
            </a:r>
            <a:r>
              <a:rPr lang="en-NZ" sz="1600" dirty="0" err="1" smtClean="0"/>
              <a:t>abbr</a:t>
            </a:r>
            <a:r>
              <a:rPr lang="en-NZ" sz="1600" dirty="0" smtClean="0"/>
              <a:t>&gt;, there's an abbreviation in this text.&lt;/p&gt; &lt;/div&gt;</a:t>
            </a:r>
            <a:endParaRPr lang="en-NZ" sz="1600" dirty="0"/>
          </a:p>
        </p:txBody>
      </p:sp>
    </p:spTree>
    <p:extLst>
      <p:ext uri="{BB962C8B-B14F-4D97-AF65-F5344CB8AC3E}">
        <p14:creationId xmlns:p14="http://schemas.microsoft.com/office/powerpoint/2010/main" val="2384566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NZ" sz="2200" dirty="0"/>
              <a:t>You can quote the block of content in the document by using </a:t>
            </a:r>
            <a:r>
              <a:rPr lang="en-NZ" sz="2200" i="1" dirty="0"/>
              <a:t>.</a:t>
            </a:r>
            <a:r>
              <a:rPr lang="en-NZ" sz="2200" i="1" dirty="0" err="1"/>
              <a:t>blockquote</a:t>
            </a:r>
            <a:r>
              <a:rPr lang="en-NZ" sz="2200" dirty="0"/>
              <a:t> class in the &lt;</a:t>
            </a:r>
            <a:r>
              <a:rPr lang="en-NZ" sz="2200" dirty="0" err="1"/>
              <a:t>blockquote</a:t>
            </a:r>
            <a:r>
              <a:rPr lang="en-NZ" sz="2200" dirty="0"/>
              <a:t>&gt; element.</a:t>
            </a:r>
          </a:p>
          <a:p>
            <a:pPr marL="356616" lvl="1" indent="0">
              <a:buNone/>
            </a:pPr>
            <a:r>
              <a:rPr lang="en-NZ" sz="1800" dirty="0"/>
              <a:t>&lt;div class="container"&gt;</a:t>
            </a:r>
          </a:p>
          <a:p>
            <a:pPr marL="356616" lvl="1" indent="0">
              <a:buNone/>
            </a:pPr>
            <a:r>
              <a:rPr lang="en-NZ" sz="1800" dirty="0"/>
              <a:t>  &lt;h1&gt;</a:t>
            </a:r>
            <a:r>
              <a:rPr lang="en-NZ" sz="1800" dirty="0" err="1"/>
              <a:t>Blockquotes</a:t>
            </a:r>
            <a:r>
              <a:rPr lang="en-NZ" sz="1800" dirty="0"/>
              <a:t>&lt;/h1&gt;</a:t>
            </a:r>
          </a:p>
          <a:p>
            <a:pPr marL="356616" lvl="1" indent="0">
              <a:buNone/>
            </a:pPr>
            <a:r>
              <a:rPr lang="en-NZ" sz="1800" dirty="0"/>
              <a:t>  &lt;p&gt;The </a:t>
            </a:r>
            <a:r>
              <a:rPr lang="en-NZ" sz="1800" dirty="0" err="1"/>
              <a:t>blockquote</a:t>
            </a:r>
            <a:r>
              <a:rPr lang="en-NZ" sz="1800" dirty="0"/>
              <a:t> element is used to present content from another source:&lt;/p&gt;</a:t>
            </a:r>
          </a:p>
          <a:p>
            <a:pPr marL="356616" lvl="1" indent="0">
              <a:buNone/>
            </a:pPr>
            <a:r>
              <a:rPr lang="en-NZ" sz="1800" dirty="0"/>
              <a:t>  &lt;</a:t>
            </a:r>
            <a:r>
              <a:rPr lang="en-NZ" sz="1800" dirty="0" err="1"/>
              <a:t>blockquote</a:t>
            </a:r>
            <a:r>
              <a:rPr lang="en-NZ" sz="1800" dirty="0"/>
              <a:t> class="</a:t>
            </a:r>
            <a:r>
              <a:rPr lang="en-NZ" sz="1800" dirty="0" err="1"/>
              <a:t>blockquote</a:t>
            </a:r>
            <a:r>
              <a:rPr lang="en-NZ" sz="1800" dirty="0"/>
              <a:t>"&gt;</a:t>
            </a:r>
          </a:p>
          <a:p>
            <a:pPr marL="356616" lvl="1" indent="0">
              <a:buNone/>
            </a:pPr>
            <a:r>
              <a:rPr lang="en-NZ" sz="1800" dirty="0"/>
              <a:t>    &lt;p&gt;For 50 years, WWF has been protecting the future of nature. The world's leading conservation organization, WWF works in 100 countries and is supported by 1.2 million members in the United States and close to 5 million globally.&lt;/p&gt;</a:t>
            </a:r>
          </a:p>
          <a:p>
            <a:pPr marL="356616" lvl="1" indent="0">
              <a:buNone/>
            </a:pPr>
            <a:r>
              <a:rPr lang="en-NZ" sz="1800" dirty="0"/>
              <a:t>    &lt;footer class="</a:t>
            </a:r>
            <a:r>
              <a:rPr lang="en-NZ" sz="1800" dirty="0" err="1"/>
              <a:t>blockquote</a:t>
            </a:r>
            <a:r>
              <a:rPr lang="en-NZ" sz="1800" dirty="0"/>
              <a:t>-footer"&gt;From WWF's website&lt;/footer&gt;</a:t>
            </a:r>
          </a:p>
          <a:p>
            <a:pPr marL="356616" lvl="1" indent="0">
              <a:buNone/>
            </a:pPr>
            <a:r>
              <a:rPr lang="en-NZ" sz="1800" dirty="0"/>
              <a:t>  &lt;/</a:t>
            </a:r>
            <a:r>
              <a:rPr lang="en-NZ" sz="1800" dirty="0" err="1"/>
              <a:t>blockquote</a:t>
            </a:r>
            <a:r>
              <a:rPr lang="en-NZ" sz="1800" dirty="0"/>
              <a:t>&gt;</a:t>
            </a:r>
          </a:p>
          <a:p>
            <a:pPr marL="356616" lvl="1" indent="0">
              <a:buNone/>
            </a:pPr>
            <a:r>
              <a:rPr lang="en-NZ" sz="1800" dirty="0"/>
              <a:t>&lt;/div&gt;</a:t>
            </a:r>
          </a:p>
          <a:p>
            <a:r>
              <a:rPr lang="en-NZ" sz="2200" dirty="0"/>
              <a:t>Use the &lt;mark&gt; element to make the text as marked or highlighted</a:t>
            </a:r>
          </a:p>
          <a:p>
            <a:pPr marL="402336" lvl="1" indent="0">
              <a:buNone/>
            </a:pPr>
            <a:r>
              <a:rPr lang="en-NZ" sz="1900" dirty="0" smtClean="0"/>
              <a:t>&lt;</a:t>
            </a:r>
            <a:r>
              <a:rPr lang="en-NZ" sz="1900" dirty="0"/>
              <a:t>div class="container-fluid"&gt; &lt;p&gt;Some of this &lt;mark&gt;text&lt;/mark&gt; is &lt;mark&gt;marked&lt;/mark&gt;.&lt;/p&gt; &lt;/div&gt;</a:t>
            </a:r>
          </a:p>
          <a:p>
            <a:endParaRPr lang="en-US" dirty="0"/>
          </a:p>
          <a:p>
            <a:endParaRPr lang="en-US" dirty="0"/>
          </a:p>
        </p:txBody>
      </p:sp>
    </p:spTree>
    <p:extLst>
      <p:ext uri="{BB962C8B-B14F-4D97-AF65-F5344CB8AC3E}">
        <p14:creationId xmlns:p14="http://schemas.microsoft.com/office/powerpoint/2010/main" val="23752890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NZ" dirty="0"/>
              <a:t>&lt;</a:t>
            </a:r>
            <a:r>
              <a:rPr lang="en-NZ" dirty="0" err="1"/>
              <a:t>kbd</a:t>
            </a:r>
            <a:r>
              <a:rPr lang="en-NZ" dirty="0"/>
              <a:t>&gt;</a:t>
            </a:r>
          </a:p>
          <a:p>
            <a:pPr marL="82296" indent="0">
              <a:buNone/>
            </a:pPr>
            <a:r>
              <a:rPr lang="en-NZ" sz="2000" dirty="0"/>
              <a:t>Bootstrap 4 styles this element by adding a black </a:t>
            </a:r>
            <a:r>
              <a:rPr lang="en-NZ" sz="2000" dirty="0" err="1"/>
              <a:t>backround</a:t>
            </a:r>
            <a:r>
              <a:rPr lang="en-NZ" sz="2000" dirty="0"/>
              <a:t>, padding with rounded corners and changing the font </a:t>
            </a:r>
            <a:r>
              <a:rPr lang="en-NZ" sz="2000" dirty="0" err="1"/>
              <a:t>color</a:t>
            </a:r>
            <a:r>
              <a:rPr lang="en-NZ" sz="2000" dirty="0"/>
              <a:t> to white</a:t>
            </a:r>
            <a:r>
              <a:rPr lang="en-NZ" sz="2000" dirty="0" smtClean="0"/>
              <a:t>.</a:t>
            </a:r>
          </a:p>
          <a:p>
            <a:pPr marL="356616" lvl="1" indent="0">
              <a:buNone/>
            </a:pPr>
            <a:r>
              <a:rPr lang="en-NZ" sz="1500" dirty="0"/>
              <a:t>&lt;div class="container-fluid"&gt; </a:t>
            </a:r>
            <a:endParaRPr lang="en-NZ" sz="1500" dirty="0" smtClean="0"/>
          </a:p>
          <a:p>
            <a:pPr marL="356616" lvl="1" indent="0">
              <a:buNone/>
            </a:pPr>
            <a:r>
              <a:rPr lang="en-NZ" sz="1500" dirty="0" smtClean="0"/>
              <a:t>&lt;</a:t>
            </a:r>
            <a:r>
              <a:rPr lang="en-NZ" sz="1500" dirty="0"/>
              <a:t>p&gt;Press &lt;</a:t>
            </a:r>
            <a:r>
              <a:rPr lang="en-NZ" sz="1500" dirty="0" err="1"/>
              <a:t>kbd</a:t>
            </a:r>
            <a:r>
              <a:rPr lang="en-NZ" sz="1500" dirty="0"/>
              <a:t>&gt;Alt + F4&lt;/</a:t>
            </a:r>
            <a:r>
              <a:rPr lang="en-NZ" sz="1500" dirty="0" err="1"/>
              <a:t>kbd</a:t>
            </a:r>
            <a:r>
              <a:rPr lang="en-NZ" sz="1500" dirty="0"/>
              <a:t>&gt;, it'll be fun, I promise.&lt;/p&gt; </a:t>
            </a:r>
            <a:endParaRPr lang="en-NZ" sz="1500" dirty="0" smtClean="0"/>
          </a:p>
          <a:p>
            <a:pPr marL="356616" lvl="1" indent="0">
              <a:buNone/>
            </a:pPr>
            <a:r>
              <a:rPr lang="en-NZ" sz="1500" dirty="0" smtClean="0"/>
              <a:t>&lt;/</a:t>
            </a:r>
            <a:r>
              <a:rPr lang="en-NZ" sz="1500" dirty="0"/>
              <a:t>div&gt;</a:t>
            </a:r>
            <a:endParaRPr lang="en-NZ" sz="1500" dirty="0" smtClean="0"/>
          </a:p>
          <a:p>
            <a:r>
              <a:rPr lang="en-NZ" dirty="0" smtClean="0"/>
              <a:t>&lt;</a:t>
            </a:r>
            <a:r>
              <a:rPr lang="en-NZ" dirty="0"/>
              <a:t>code&gt;</a:t>
            </a:r>
          </a:p>
          <a:p>
            <a:pPr marL="82296" indent="0">
              <a:buNone/>
            </a:pPr>
            <a:r>
              <a:rPr lang="en-NZ" sz="2000" dirty="0"/>
              <a:t>Bootstrap 4 styles this element by adding a </a:t>
            </a:r>
            <a:r>
              <a:rPr lang="en-NZ" sz="2000" dirty="0" err="1"/>
              <a:t>colored</a:t>
            </a:r>
            <a:r>
              <a:rPr lang="en-NZ" sz="2000" dirty="0"/>
              <a:t> background, along with padding that has rounded corners, as well as changing the </a:t>
            </a:r>
            <a:r>
              <a:rPr lang="en-NZ" sz="2000" dirty="0" err="1"/>
              <a:t>color</a:t>
            </a:r>
            <a:r>
              <a:rPr lang="en-NZ" sz="2000" dirty="0"/>
              <a:t> of the font.</a:t>
            </a:r>
            <a:endParaRPr lang="en-NZ" sz="2000" dirty="0" smtClean="0"/>
          </a:p>
          <a:p>
            <a:pPr marL="82296" indent="0">
              <a:buNone/>
            </a:pPr>
            <a:r>
              <a:rPr lang="en-NZ" sz="1600" dirty="0" smtClean="0"/>
              <a:t>	&lt;</a:t>
            </a:r>
            <a:r>
              <a:rPr lang="en-NZ" sz="1600" dirty="0"/>
              <a:t>div class="container-fluid"&gt; </a:t>
            </a:r>
            <a:endParaRPr lang="en-NZ" sz="1600" dirty="0" smtClean="0"/>
          </a:p>
          <a:p>
            <a:pPr marL="82296" indent="0">
              <a:buNone/>
            </a:pPr>
            <a:r>
              <a:rPr lang="en-NZ" sz="1600" dirty="0"/>
              <a:t>	</a:t>
            </a:r>
            <a:r>
              <a:rPr lang="en-NZ" sz="1600" dirty="0" smtClean="0"/>
              <a:t>&lt;</a:t>
            </a:r>
            <a:r>
              <a:rPr lang="en-NZ" sz="1600" dirty="0"/>
              <a:t>p&gt;Some of this &lt;code&gt;text&lt;/code&gt; is styled as a </a:t>
            </a:r>
            <a:r>
              <a:rPr lang="en-NZ" sz="1600" dirty="0" smtClean="0"/>
              <a:t>code&gt;code</a:t>
            </a:r>
            <a:r>
              <a:rPr lang="en-NZ" sz="1600" dirty="0"/>
              <a:t>&lt;/code&gt;.&lt;/p&gt; </a:t>
            </a:r>
            <a:r>
              <a:rPr lang="en-NZ" sz="1600" dirty="0" smtClean="0"/>
              <a:t>	&lt;/</a:t>
            </a:r>
            <a:r>
              <a:rPr lang="en-NZ" sz="1600" dirty="0"/>
              <a:t>div&gt;</a:t>
            </a:r>
            <a:endParaRPr lang="en-US" sz="1600" dirty="0"/>
          </a:p>
        </p:txBody>
      </p:sp>
    </p:spTree>
    <p:extLst>
      <p:ext uri="{BB962C8B-B14F-4D97-AF65-F5344CB8AC3E}">
        <p14:creationId xmlns:p14="http://schemas.microsoft.com/office/powerpoint/2010/main" val="3938763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908720"/>
            <a:ext cx="7498080" cy="1143000"/>
          </a:xfrm>
        </p:spPr>
        <p:txBody>
          <a:bodyPr>
            <a:normAutofit fontScale="90000"/>
          </a:bodyPr>
          <a:lstStyle/>
          <a:p>
            <a:r>
              <a:rPr lang="en-US" b="1" dirty="0">
                <a:effectLst/>
              </a:rPr>
              <a:t>Text </a:t>
            </a:r>
            <a:r>
              <a:rPr lang="en-US" b="1" dirty="0" smtClean="0">
                <a:effectLst/>
              </a:rPr>
              <a:t>Formatting-</a:t>
            </a:r>
            <a:r>
              <a:rPr lang="en-NZ" b="1" dirty="0" smtClean="0">
                <a:effectLst/>
              </a:rPr>
              <a:t> </a:t>
            </a:r>
            <a:r>
              <a:rPr lang="en-NZ" sz="2200" b="1" dirty="0" smtClean="0">
                <a:effectLst/>
              </a:rPr>
              <a:t>you are </a:t>
            </a:r>
            <a:r>
              <a:rPr lang="en-NZ" sz="2200" b="1" dirty="0">
                <a:effectLst/>
              </a:rPr>
              <a:t>free to use text formatting tags like &lt;strong&gt;, &lt;</a:t>
            </a:r>
            <a:r>
              <a:rPr lang="en-NZ" sz="2200" b="1" dirty="0" err="1">
                <a:effectLst/>
              </a:rPr>
              <a:t>i</a:t>
            </a:r>
            <a:r>
              <a:rPr lang="en-NZ" sz="2200" b="1" dirty="0">
                <a:effectLst/>
              </a:rPr>
              <a:t>&gt;, &lt;small&gt; to make your text bold, italic, small and so on, in the same way you do in simple HTML.</a:t>
            </a:r>
            <a:r>
              <a:rPr lang="en-US" sz="2200" b="1" dirty="0">
                <a:effectLst/>
              </a:rPr>
              <a:t/>
            </a:r>
            <a:br>
              <a:rPr lang="en-US" sz="2200" b="1" dirty="0">
                <a:effectLst/>
              </a:rPr>
            </a:br>
            <a:endParaRPr lang="en-US" sz="2200" dirty="0"/>
          </a:p>
        </p:txBody>
      </p:sp>
      <p:sp>
        <p:nvSpPr>
          <p:cNvPr id="3" name="Content Placeholder 2"/>
          <p:cNvSpPr>
            <a:spLocks noGrp="1"/>
          </p:cNvSpPr>
          <p:nvPr>
            <p:ph idx="1"/>
          </p:nvPr>
        </p:nvSpPr>
        <p:spPr>
          <a:xfrm>
            <a:off x="1435252" y="2276872"/>
            <a:ext cx="7498080" cy="4800600"/>
          </a:xfrm>
        </p:spPr>
        <p:txBody>
          <a:bodyPr>
            <a:normAutofit/>
          </a:bodyPr>
          <a:lstStyle/>
          <a:p>
            <a:pPr marL="82296" indent="0">
              <a:buNone/>
            </a:pPr>
            <a:r>
              <a:rPr lang="en-NZ" sz="2000" dirty="0"/>
              <a:t>&lt;div class="</a:t>
            </a:r>
            <a:r>
              <a:rPr lang="en-NZ" sz="2000" dirty="0" err="1"/>
              <a:t>bs</a:t>
            </a:r>
            <a:r>
              <a:rPr lang="en-NZ" sz="2000" dirty="0"/>
              <a:t>-example"&gt;</a:t>
            </a:r>
          </a:p>
          <a:p>
            <a:pPr marL="82296" indent="0">
              <a:buNone/>
            </a:pPr>
            <a:r>
              <a:rPr lang="en-NZ" sz="2000" dirty="0"/>
              <a:t>    &lt;p&gt;&lt;b&gt;This is bold text&lt;/b&gt;&lt;/p&gt;</a:t>
            </a:r>
          </a:p>
          <a:p>
            <a:pPr marL="402336" lvl="1" indent="0">
              <a:buNone/>
            </a:pPr>
            <a:r>
              <a:rPr lang="en-NZ" sz="2000" dirty="0" smtClean="0"/>
              <a:t>&lt;</a:t>
            </a:r>
            <a:r>
              <a:rPr lang="en-NZ" sz="2000" dirty="0"/>
              <a:t>p&gt;&lt;</a:t>
            </a:r>
            <a:r>
              <a:rPr lang="en-NZ" sz="2000" dirty="0" err="1"/>
              <a:t>em</a:t>
            </a:r>
            <a:r>
              <a:rPr lang="en-NZ" sz="2000" dirty="0"/>
              <a:t>&gt;This is emphasized text&lt;/</a:t>
            </a:r>
            <a:r>
              <a:rPr lang="en-NZ" sz="2000" dirty="0" err="1"/>
              <a:t>em</a:t>
            </a:r>
            <a:r>
              <a:rPr lang="en-NZ" sz="2000" dirty="0"/>
              <a:t>&gt;&lt;/p&gt;</a:t>
            </a:r>
          </a:p>
          <a:p>
            <a:pPr marL="82296" indent="0">
              <a:buNone/>
            </a:pPr>
            <a:r>
              <a:rPr lang="en-NZ" sz="2000" dirty="0"/>
              <a:t>    &lt;p&gt;&lt;</a:t>
            </a:r>
            <a:r>
              <a:rPr lang="en-NZ" sz="2000" dirty="0" err="1"/>
              <a:t>i</a:t>
            </a:r>
            <a:r>
              <a:rPr lang="en-NZ" sz="2000" dirty="0"/>
              <a:t>&gt;This is italic text&lt;/</a:t>
            </a:r>
            <a:r>
              <a:rPr lang="en-NZ" sz="2000" dirty="0" err="1"/>
              <a:t>i</a:t>
            </a:r>
            <a:r>
              <a:rPr lang="en-NZ" sz="2000" dirty="0"/>
              <a:t>&gt;&lt;/p&gt;</a:t>
            </a:r>
          </a:p>
          <a:p>
            <a:pPr marL="82296" indent="0">
              <a:buNone/>
            </a:pPr>
            <a:r>
              <a:rPr lang="en-NZ" sz="2000" dirty="0"/>
              <a:t> </a:t>
            </a:r>
            <a:r>
              <a:rPr lang="en-NZ" sz="2000" dirty="0" smtClean="0"/>
              <a:t>   &lt;</a:t>
            </a:r>
            <a:r>
              <a:rPr lang="en-NZ" sz="2000" dirty="0"/>
              <a:t>p&gt;&lt;strong&gt;This is strongly emphasized </a:t>
            </a:r>
            <a:r>
              <a:rPr lang="en-NZ" sz="2000" dirty="0" smtClean="0"/>
              <a:t>text</a:t>
            </a:r>
            <a:r>
              <a:rPr lang="en-NZ" sz="2000" dirty="0"/>
              <a:t>&lt;/strong&gt;&lt;/p&gt;</a:t>
            </a:r>
          </a:p>
          <a:p>
            <a:pPr marL="82296" indent="0">
              <a:buNone/>
            </a:pPr>
            <a:r>
              <a:rPr lang="en-NZ" sz="2000" dirty="0"/>
              <a:t>    &lt;p&gt;This is &lt;sub&gt;subscript&lt;/sub&gt; and &lt;sup&gt;superscript&lt;/sup&gt;&lt;/p&gt;</a:t>
            </a:r>
          </a:p>
          <a:p>
            <a:pPr marL="82296" indent="0">
              <a:buNone/>
            </a:pPr>
            <a:r>
              <a:rPr lang="en-NZ" sz="2000" dirty="0"/>
              <a:t>    &lt;p&gt;&lt;ins&gt;This text is inserted to the document&lt;/ins&gt;&lt;/p&gt;</a:t>
            </a:r>
          </a:p>
          <a:p>
            <a:pPr marL="82296" indent="0">
              <a:buNone/>
            </a:pPr>
            <a:r>
              <a:rPr lang="en-NZ" sz="2000" dirty="0"/>
              <a:t>    &lt;p&gt;&lt;del&gt;This text is deleted from the document&lt;/del&gt;&lt;/p&gt;</a:t>
            </a:r>
          </a:p>
          <a:p>
            <a:pPr marL="82296" indent="0">
              <a:buNone/>
            </a:pPr>
            <a:r>
              <a:rPr lang="en-NZ" sz="2000" dirty="0"/>
              <a:t>&lt;/div&gt;</a:t>
            </a:r>
            <a:endParaRPr lang="en-US" sz="2000" dirty="0"/>
          </a:p>
        </p:txBody>
      </p:sp>
    </p:spTree>
    <p:extLst>
      <p:ext uri="{BB962C8B-B14F-4D97-AF65-F5344CB8AC3E}">
        <p14:creationId xmlns:p14="http://schemas.microsoft.com/office/powerpoint/2010/main" val="353034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476672"/>
            <a:ext cx="7498080" cy="1368152"/>
          </a:xfrm>
        </p:spPr>
        <p:txBody>
          <a:bodyPr>
            <a:noAutofit/>
          </a:bodyPr>
          <a:lstStyle/>
          <a:p>
            <a:pPr fontAlgn="base"/>
            <a:r>
              <a:rPr lang="en-NZ" sz="2400" b="1" dirty="0">
                <a:effectLst/>
              </a:rPr>
              <a:t>Text Transformation</a:t>
            </a:r>
            <a:br>
              <a:rPr lang="en-NZ" sz="2400" b="1" dirty="0">
                <a:effectLst/>
              </a:rPr>
            </a:br>
            <a:r>
              <a:rPr lang="en-NZ" sz="2400" dirty="0">
                <a:effectLst/>
              </a:rPr>
              <a:t>You can also transform the text to lowercase, uppercase or make them capitalize.</a:t>
            </a:r>
            <a:br>
              <a:rPr lang="en-NZ" sz="2400" dirty="0">
                <a:effectLst/>
              </a:rPr>
            </a:br>
            <a:endParaRPr lang="en-US" sz="2400" dirty="0"/>
          </a:p>
        </p:txBody>
      </p:sp>
      <p:sp>
        <p:nvSpPr>
          <p:cNvPr id="3" name="Content Placeholder 2"/>
          <p:cNvSpPr>
            <a:spLocks noGrp="1"/>
          </p:cNvSpPr>
          <p:nvPr>
            <p:ph idx="1"/>
          </p:nvPr>
        </p:nvSpPr>
        <p:spPr>
          <a:xfrm>
            <a:off x="1435608" y="1844824"/>
            <a:ext cx="7498080" cy="4403576"/>
          </a:xfrm>
        </p:spPr>
        <p:txBody>
          <a:bodyPr>
            <a:normAutofit/>
          </a:bodyPr>
          <a:lstStyle/>
          <a:p>
            <a:pPr marL="82296" indent="0">
              <a:buNone/>
            </a:pPr>
            <a:r>
              <a:rPr lang="en-US" sz="2000" dirty="0"/>
              <a:t>&lt;div class="</a:t>
            </a:r>
            <a:r>
              <a:rPr lang="en-US" sz="2000" dirty="0" err="1"/>
              <a:t>bs</a:t>
            </a:r>
            <a:r>
              <a:rPr lang="en-US" sz="2000" dirty="0"/>
              <a:t>-example"&gt;</a:t>
            </a:r>
          </a:p>
          <a:p>
            <a:pPr marL="82296" indent="0">
              <a:buNone/>
            </a:pPr>
            <a:r>
              <a:rPr lang="en-US" sz="2000" dirty="0"/>
              <a:t>    &lt;p class="text-lowercase"&gt;The quick brown fox jumps over the lazy dog.&lt;/p&gt;</a:t>
            </a:r>
          </a:p>
          <a:p>
            <a:pPr marL="82296" indent="0">
              <a:buNone/>
            </a:pPr>
            <a:r>
              <a:rPr lang="en-US" sz="2000" dirty="0"/>
              <a:t>    &lt;p class="text-uppercase"&gt;The quick brown fox jumps over the lazy dog.&lt;/p&gt;</a:t>
            </a:r>
          </a:p>
          <a:p>
            <a:pPr marL="82296" indent="0">
              <a:buNone/>
            </a:pPr>
            <a:r>
              <a:rPr lang="en-US" sz="2000" dirty="0"/>
              <a:t>    &lt;p class="text-capitalize"&gt;The quick brown fox jumps over the lazy dog.&lt;/p&gt;</a:t>
            </a:r>
          </a:p>
          <a:p>
            <a:pPr marL="82296" indent="0">
              <a:buNone/>
            </a:pPr>
            <a:r>
              <a:rPr lang="en-US" sz="2000" dirty="0"/>
              <a:t>&lt;/div&gt;</a:t>
            </a:r>
          </a:p>
        </p:txBody>
      </p:sp>
    </p:spTree>
    <p:extLst>
      <p:ext uri="{BB962C8B-B14F-4D97-AF65-F5344CB8AC3E}">
        <p14:creationId xmlns:p14="http://schemas.microsoft.com/office/powerpoint/2010/main" val="18864584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400" dirty="0">
                <a:solidFill>
                  <a:srgbClr val="414141"/>
                </a:solidFill>
                <a:effectLst/>
                <a:latin typeface="Segoe UI" panose="020B0502040204020203" pitchFamily="34" charset="0"/>
              </a:rPr>
              <a:t>You can easily align text left, right, and </a:t>
            </a:r>
            <a:r>
              <a:rPr lang="en-NZ" sz="2400" dirty="0" err="1">
                <a:solidFill>
                  <a:srgbClr val="414141"/>
                </a:solidFill>
                <a:effectLst/>
                <a:latin typeface="Segoe UI" panose="020B0502040204020203" pitchFamily="34" charset="0"/>
              </a:rPr>
              <a:t>center</a:t>
            </a:r>
            <a:r>
              <a:rPr lang="en-NZ" sz="2400" dirty="0">
                <a:solidFill>
                  <a:srgbClr val="414141"/>
                </a:solidFill>
                <a:effectLst/>
                <a:latin typeface="Segoe UI" panose="020B0502040204020203" pitchFamily="34" charset="0"/>
              </a:rPr>
              <a:t> inside a paragraph using the text alignment classes</a:t>
            </a:r>
            <a:endParaRPr lang="en-US" sz="2400" dirty="0"/>
          </a:p>
        </p:txBody>
      </p:sp>
      <p:sp>
        <p:nvSpPr>
          <p:cNvPr id="3" name="Content Placeholder 2"/>
          <p:cNvSpPr>
            <a:spLocks noGrp="1"/>
          </p:cNvSpPr>
          <p:nvPr>
            <p:ph idx="1"/>
          </p:nvPr>
        </p:nvSpPr>
        <p:spPr/>
        <p:txBody>
          <a:bodyPr>
            <a:normAutofit/>
          </a:bodyPr>
          <a:lstStyle/>
          <a:p>
            <a:pPr marL="82296" indent="0">
              <a:buNone/>
            </a:pPr>
            <a:r>
              <a:rPr lang="en-US" sz="2400" dirty="0"/>
              <a:t>&lt;div class="</a:t>
            </a:r>
            <a:r>
              <a:rPr lang="en-US" sz="2400" dirty="0" err="1"/>
              <a:t>bs</a:t>
            </a:r>
            <a:r>
              <a:rPr lang="en-US" sz="2400" dirty="0"/>
              <a:t>-example</a:t>
            </a:r>
            <a:r>
              <a:rPr lang="en-US" sz="2400" dirty="0" smtClean="0"/>
              <a:t>"&gt;</a:t>
            </a:r>
          </a:p>
          <a:p>
            <a:pPr marL="82296" indent="0">
              <a:buNone/>
            </a:pPr>
            <a:r>
              <a:rPr lang="en-US" sz="2400" dirty="0" smtClean="0"/>
              <a:t> </a:t>
            </a:r>
            <a:r>
              <a:rPr lang="en-US" sz="2400" dirty="0"/>
              <a:t>&lt;p class="text-left"&gt;Left aligned text.&lt;/p</a:t>
            </a:r>
            <a:r>
              <a:rPr lang="en-US" sz="2400" dirty="0" smtClean="0"/>
              <a:t>&gt;</a:t>
            </a:r>
          </a:p>
          <a:p>
            <a:pPr marL="82296" indent="0">
              <a:buNone/>
            </a:pPr>
            <a:r>
              <a:rPr lang="en-US" sz="2400" dirty="0"/>
              <a:t> </a:t>
            </a:r>
            <a:r>
              <a:rPr lang="en-US" sz="2400" dirty="0" smtClean="0"/>
              <a:t>&lt;</a:t>
            </a:r>
            <a:r>
              <a:rPr lang="en-US" sz="2400" dirty="0"/>
              <a:t>p class="text-center"&gt;Center aligned text.&lt;/p&gt;</a:t>
            </a:r>
          </a:p>
          <a:p>
            <a:pPr marL="82296" indent="0">
              <a:buNone/>
            </a:pPr>
            <a:r>
              <a:rPr lang="en-US" sz="2400" dirty="0" smtClean="0"/>
              <a:t> &lt;</a:t>
            </a:r>
            <a:r>
              <a:rPr lang="en-US" sz="2400" dirty="0"/>
              <a:t>p class="text-right"&gt;Right aligned text.&lt;/p&gt;</a:t>
            </a:r>
          </a:p>
          <a:p>
            <a:pPr marL="82296" indent="0">
              <a:buNone/>
            </a:pPr>
            <a:r>
              <a:rPr lang="en-US" sz="2400" dirty="0" smtClean="0"/>
              <a:t> &lt;</a:t>
            </a:r>
            <a:r>
              <a:rPr lang="en-US" sz="2400" dirty="0"/>
              <a:t>p class="text-justify"&gt;Justified text. Lorem ipsum dolor sit </a:t>
            </a:r>
            <a:r>
              <a:rPr lang="en-US" sz="2400" dirty="0" err="1"/>
              <a:t>amet</a:t>
            </a:r>
            <a:r>
              <a:rPr lang="en-US" sz="2400" dirty="0"/>
              <a:t>, </a:t>
            </a:r>
            <a:r>
              <a:rPr lang="en-US" sz="2400" dirty="0" err="1"/>
              <a:t>consectetur</a:t>
            </a:r>
            <a:r>
              <a:rPr lang="en-US" sz="2400" dirty="0"/>
              <a:t> </a:t>
            </a:r>
            <a:r>
              <a:rPr lang="en-US" sz="2400" dirty="0" err="1"/>
              <a:t>adipiscing</a:t>
            </a:r>
            <a:r>
              <a:rPr lang="en-US" sz="2400" dirty="0"/>
              <a:t> </a:t>
            </a:r>
            <a:r>
              <a:rPr lang="en-US" sz="2400" dirty="0" err="1"/>
              <a:t>elit</a:t>
            </a:r>
            <a:r>
              <a:rPr lang="en-US" sz="2400" dirty="0"/>
              <a:t>. Nam </a:t>
            </a:r>
            <a:r>
              <a:rPr lang="en-US" sz="2400" dirty="0" err="1"/>
              <a:t>eu</a:t>
            </a:r>
            <a:r>
              <a:rPr lang="en-US" sz="2400" dirty="0"/>
              <a:t> </a:t>
            </a:r>
            <a:r>
              <a:rPr lang="en-US" sz="2400" dirty="0" err="1"/>
              <a:t>sem</a:t>
            </a:r>
            <a:r>
              <a:rPr lang="en-US" sz="2400" dirty="0"/>
              <a:t> </a:t>
            </a:r>
            <a:r>
              <a:rPr lang="en-US" sz="2400" dirty="0" err="1"/>
              <a:t>tempor</a:t>
            </a:r>
            <a:r>
              <a:rPr lang="en-US" sz="2400" dirty="0"/>
              <a:t>, </a:t>
            </a:r>
            <a:r>
              <a:rPr lang="en-US" sz="2400" dirty="0" err="1"/>
              <a:t>varius</a:t>
            </a:r>
            <a:r>
              <a:rPr lang="en-US" sz="2400" dirty="0"/>
              <a:t> quam at, </a:t>
            </a:r>
            <a:r>
              <a:rPr lang="en-US" sz="2400" dirty="0" err="1"/>
              <a:t>luctus</a:t>
            </a:r>
            <a:r>
              <a:rPr lang="en-US" sz="2400" dirty="0"/>
              <a:t> dui. </a:t>
            </a:r>
            <a:r>
              <a:rPr lang="en-US" sz="2400" dirty="0" err="1"/>
              <a:t>Mauris</a:t>
            </a:r>
            <a:r>
              <a:rPr lang="en-US" sz="2400" dirty="0"/>
              <a:t> magna </a:t>
            </a:r>
            <a:r>
              <a:rPr lang="en-US" sz="2400" dirty="0" err="1"/>
              <a:t>metus</a:t>
            </a:r>
            <a:r>
              <a:rPr lang="en-US" sz="2400" dirty="0"/>
              <a:t>, </a:t>
            </a:r>
            <a:r>
              <a:rPr lang="en-US" sz="2400" dirty="0" err="1"/>
              <a:t>dapibus</a:t>
            </a:r>
            <a:r>
              <a:rPr lang="en-US" sz="2400" dirty="0"/>
              <a:t> </a:t>
            </a:r>
            <a:r>
              <a:rPr lang="en-US" sz="2400" dirty="0" err="1"/>
              <a:t>nec</a:t>
            </a:r>
            <a:r>
              <a:rPr lang="en-US" sz="2400" dirty="0"/>
              <a:t> </a:t>
            </a:r>
            <a:r>
              <a:rPr lang="en-US" sz="2400" dirty="0" err="1"/>
              <a:t>turpis</a:t>
            </a:r>
            <a:r>
              <a:rPr lang="en-US" sz="2400" dirty="0"/>
              <a:t> </a:t>
            </a:r>
            <a:r>
              <a:rPr lang="en-US" sz="2400" dirty="0" err="1"/>
              <a:t>vel</a:t>
            </a:r>
            <a:r>
              <a:rPr lang="en-US" sz="2400" dirty="0"/>
              <a:t>, semper </a:t>
            </a:r>
            <a:r>
              <a:rPr lang="en-US" sz="2400" dirty="0" err="1"/>
              <a:t>malesuada</a:t>
            </a:r>
            <a:r>
              <a:rPr lang="en-US" sz="2400" dirty="0"/>
              <a:t> ante. </a:t>
            </a:r>
            <a:r>
              <a:rPr lang="en-US" sz="2400" dirty="0" err="1"/>
              <a:t>Vestibulum</a:t>
            </a:r>
            <a:r>
              <a:rPr lang="en-US" sz="2400" dirty="0"/>
              <a:t> id </a:t>
            </a:r>
            <a:r>
              <a:rPr lang="en-US" sz="2400" dirty="0" err="1"/>
              <a:t>metus</a:t>
            </a:r>
            <a:r>
              <a:rPr lang="en-US" sz="2400" dirty="0"/>
              <a:t> ac </a:t>
            </a:r>
            <a:r>
              <a:rPr lang="en-US" sz="2400" dirty="0" err="1"/>
              <a:t>nisl</a:t>
            </a:r>
            <a:r>
              <a:rPr lang="en-US" sz="2400" dirty="0"/>
              <a:t> </a:t>
            </a:r>
            <a:r>
              <a:rPr lang="en-US" sz="2400" dirty="0" err="1"/>
              <a:t>bibendum</a:t>
            </a:r>
            <a:r>
              <a:rPr lang="en-US" sz="2400" dirty="0"/>
              <a:t> </a:t>
            </a:r>
            <a:r>
              <a:rPr lang="en-US" sz="2400" dirty="0" err="1"/>
              <a:t>scelerisque</a:t>
            </a:r>
            <a:r>
              <a:rPr lang="en-US" sz="2400" dirty="0"/>
              <a:t> non </a:t>
            </a:r>
            <a:r>
              <a:rPr lang="en-US" sz="2400" dirty="0" err="1"/>
              <a:t>non</a:t>
            </a:r>
            <a:r>
              <a:rPr lang="en-US" sz="2400" dirty="0"/>
              <a:t> </a:t>
            </a:r>
            <a:r>
              <a:rPr lang="en-US" sz="2400" dirty="0" err="1"/>
              <a:t>purus</a:t>
            </a:r>
            <a:r>
              <a:rPr lang="en-US" sz="2400" dirty="0"/>
              <a:t>. </a:t>
            </a:r>
            <a:r>
              <a:rPr lang="en-US" sz="2400" dirty="0" err="1"/>
              <a:t>Suspendisse</a:t>
            </a:r>
            <a:r>
              <a:rPr lang="en-US" sz="2400" dirty="0"/>
              <a:t> </a:t>
            </a:r>
            <a:r>
              <a:rPr lang="en-US" sz="2400" dirty="0" err="1"/>
              <a:t>varius</a:t>
            </a:r>
            <a:r>
              <a:rPr lang="en-US" sz="2400" dirty="0"/>
              <a:t> </a:t>
            </a:r>
            <a:r>
              <a:rPr lang="en-US" sz="2400" dirty="0" err="1"/>
              <a:t>nibh</a:t>
            </a:r>
            <a:r>
              <a:rPr lang="en-US" sz="2400" dirty="0"/>
              <a:t> non </a:t>
            </a:r>
            <a:r>
              <a:rPr lang="en-US" sz="2400" dirty="0" err="1"/>
              <a:t>aliquet</a:t>
            </a:r>
            <a:r>
              <a:rPr lang="en-US" sz="2400" dirty="0"/>
              <a:t> </a:t>
            </a:r>
            <a:r>
              <a:rPr lang="en-US" sz="2400" dirty="0" err="1"/>
              <a:t>sagittis</a:t>
            </a:r>
            <a:r>
              <a:rPr lang="en-US" sz="2400" dirty="0"/>
              <a:t>. In </a:t>
            </a:r>
            <a:r>
              <a:rPr lang="en-US" sz="2400" dirty="0" err="1"/>
              <a:t>tincidunt</a:t>
            </a:r>
            <a:r>
              <a:rPr lang="en-US" sz="2400" dirty="0"/>
              <a:t> </a:t>
            </a:r>
            <a:r>
              <a:rPr lang="en-US" sz="2400" dirty="0" err="1"/>
              <a:t>orci</a:t>
            </a:r>
            <a:r>
              <a:rPr lang="en-US" sz="2400" dirty="0"/>
              <a:t> sit </a:t>
            </a:r>
            <a:r>
              <a:rPr lang="en-US" sz="2400" dirty="0" err="1"/>
              <a:t>amet</a:t>
            </a:r>
            <a:r>
              <a:rPr lang="en-US" sz="2400" dirty="0"/>
              <a:t> </a:t>
            </a:r>
            <a:r>
              <a:rPr lang="en-US" sz="2400" dirty="0" err="1"/>
              <a:t>elementum</a:t>
            </a:r>
            <a:r>
              <a:rPr lang="en-US" sz="2400" dirty="0"/>
              <a:t> </a:t>
            </a:r>
            <a:r>
              <a:rPr lang="en-US" sz="2400" dirty="0" err="1"/>
              <a:t>vestibulum</a:t>
            </a:r>
            <a:r>
              <a:rPr lang="en-US" sz="2400" dirty="0"/>
              <a:t>. </a:t>
            </a:r>
            <a:r>
              <a:rPr lang="en-US" sz="2400" dirty="0" err="1"/>
              <a:t>Vivamus</a:t>
            </a:r>
            <a:r>
              <a:rPr lang="en-US" sz="2400" dirty="0"/>
              <a:t> </a:t>
            </a:r>
            <a:r>
              <a:rPr lang="en-US" sz="2400" dirty="0" err="1"/>
              <a:t>fermentum</a:t>
            </a:r>
            <a:r>
              <a:rPr lang="en-US" sz="2400" dirty="0"/>
              <a:t> in.&lt;/p&gt;</a:t>
            </a:r>
          </a:p>
        </p:txBody>
      </p:sp>
    </p:spTree>
    <p:extLst>
      <p:ext uri="{BB962C8B-B14F-4D97-AF65-F5344CB8AC3E}">
        <p14:creationId xmlns:p14="http://schemas.microsoft.com/office/powerpoint/2010/main" val="1990549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sz="2700" dirty="0">
                <a:solidFill>
                  <a:schemeClr val="tx2"/>
                </a:solidFill>
                <a:effectLst/>
              </a:rPr>
              <a:t>You can also align text based on screen size using the responsive text alignment classes. These classes use the same viewport width breakpoints as the grid system</a:t>
            </a:r>
            <a:r>
              <a:rPr lang="en-NZ" dirty="0">
                <a:effectLst/>
              </a:rPr>
              <a:t>.</a:t>
            </a:r>
            <a:endParaRPr lang="en-US" dirty="0"/>
          </a:p>
        </p:txBody>
      </p:sp>
      <p:sp>
        <p:nvSpPr>
          <p:cNvPr id="3" name="Content Placeholder 2"/>
          <p:cNvSpPr>
            <a:spLocks noGrp="1"/>
          </p:cNvSpPr>
          <p:nvPr>
            <p:ph idx="1"/>
          </p:nvPr>
        </p:nvSpPr>
        <p:spPr/>
        <p:txBody>
          <a:bodyPr>
            <a:normAutofit/>
          </a:bodyPr>
          <a:lstStyle/>
          <a:p>
            <a:pPr marL="82296" indent="0">
              <a:buNone/>
            </a:pPr>
            <a:endParaRPr lang="en-NZ" sz="2400" dirty="0" smtClean="0"/>
          </a:p>
          <a:p>
            <a:pPr marL="82296" indent="0">
              <a:buNone/>
            </a:pPr>
            <a:r>
              <a:rPr lang="en-NZ" sz="2400" dirty="0" smtClean="0"/>
              <a:t>&lt;</a:t>
            </a:r>
            <a:r>
              <a:rPr lang="en-NZ" sz="2400" dirty="0"/>
              <a:t>div class="</a:t>
            </a:r>
            <a:r>
              <a:rPr lang="en-NZ" sz="2400" dirty="0" err="1"/>
              <a:t>bs</a:t>
            </a:r>
            <a:r>
              <a:rPr lang="en-NZ" sz="2400" dirty="0"/>
              <a:t>-example"&gt;</a:t>
            </a:r>
          </a:p>
          <a:p>
            <a:pPr marL="82296" indent="0">
              <a:buNone/>
            </a:pPr>
            <a:r>
              <a:rPr lang="en-NZ" sz="2400" dirty="0"/>
              <a:t>    &lt;p class="text-</a:t>
            </a:r>
            <a:r>
              <a:rPr lang="en-NZ" sz="2400" dirty="0" err="1"/>
              <a:t>sm</a:t>
            </a:r>
            <a:r>
              <a:rPr lang="en-NZ" sz="2400" dirty="0"/>
              <a:t>-left"&gt;Text aligned to left on small or wider viewports.&lt;/p&gt;</a:t>
            </a:r>
          </a:p>
          <a:p>
            <a:pPr marL="82296" indent="0">
              <a:buNone/>
            </a:pPr>
            <a:r>
              <a:rPr lang="en-NZ" sz="2400" dirty="0"/>
              <a:t>    &lt;p class="text-md-left"&gt;Text aligned to left on medium or wider viewports.&lt;/p&gt;</a:t>
            </a:r>
          </a:p>
          <a:p>
            <a:pPr marL="82296" indent="0">
              <a:buNone/>
            </a:pPr>
            <a:r>
              <a:rPr lang="en-NZ" sz="2400" dirty="0"/>
              <a:t>    &lt;p class="text-</a:t>
            </a:r>
            <a:r>
              <a:rPr lang="en-NZ" sz="2400" dirty="0" err="1"/>
              <a:t>lg</a:t>
            </a:r>
            <a:r>
              <a:rPr lang="en-NZ" sz="2400" dirty="0"/>
              <a:t>-left"&gt;Text aligned to left on large or wider viewports.&lt;/p&gt;</a:t>
            </a:r>
          </a:p>
          <a:p>
            <a:pPr marL="82296" indent="0">
              <a:buNone/>
            </a:pPr>
            <a:r>
              <a:rPr lang="en-NZ" sz="2400" dirty="0"/>
              <a:t>    &lt;p class="text-xl-left"&gt;Text aligned to left on extra-large or wider viewports.&lt;/p&gt;</a:t>
            </a:r>
          </a:p>
          <a:p>
            <a:pPr marL="82296" indent="0">
              <a:buNone/>
            </a:pPr>
            <a:r>
              <a:rPr lang="en-NZ" sz="2400" dirty="0"/>
              <a:t>&lt;/div&gt;</a:t>
            </a:r>
            <a:endParaRPr lang="en-US" sz="2400" dirty="0"/>
          </a:p>
        </p:txBody>
      </p:sp>
    </p:spTree>
    <p:extLst>
      <p:ext uri="{BB962C8B-B14F-4D97-AF65-F5344CB8AC3E}">
        <p14:creationId xmlns:p14="http://schemas.microsoft.com/office/powerpoint/2010/main" val="26883660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More Typography Classes</a:t>
            </a:r>
          </a:p>
          <a:p>
            <a:pPr marL="82296" indent="0">
              <a:buNone/>
            </a:pPr>
            <a:r>
              <a:rPr lang="en-US" dirty="0">
                <a:hlinkClick r:id="rId2"/>
              </a:rPr>
              <a:t>https://www.w3schools.com/bootstrap4/bootstrap_typography.asp</a:t>
            </a:r>
            <a:endParaRPr lang="en-US" dirty="0"/>
          </a:p>
        </p:txBody>
      </p:sp>
    </p:spTree>
    <p:extLst>
      <p:ext uri="{BB962C8B-B14F-4D97-AF65-F5344CB8AC3E}">
        <p14:creationId xmlns:p14="http://schemas.microsoft.com/office/powerpoint/2010/main" val="8735323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Bootstrap 4 Contextual Classes</a:t>
            </a:r>
            <a:br>
              <a:rPr lang="en-US" dirty="0">
                <a:effectLst/>
              </a:rPr>
            </a:br>
            <a:endParaRPr lang="en-US" dirty="0"/>
          </a:p>
        </p:txBody>
      </p:sp>
      <p:sp>
        <p:nvSpPr>
          <p:cNvPr id="3" name="Content Placeholder 2"/>
          <p:cNvSpPr>
            <a:spLocks noGrp="1"/>
          </p:cNvSpPr>
          <p:nvPr>
            <p:ph idx="1"/>
          </p:nvPr>
        </p:nvSpPr>
        <p:spPr/>
        <p:txBody>
          <a:bodyPr/>
          <a:lstStyle/>
          <a:p>
            <a:r>
              <a:rPr lang="en-NZ" sz="2000" b="1" dirty="0" smtClean="0"/>
              <a:t>Bootstrap </a:t>
            </a:r>
            <a:r>
              <a:rPr lang="en-NZ" sz="2000" b="1" dirty="0"/>
              <a:t>4 </a:t>
            </a:r>
            <a:r>
              <a:rPr lang="en-NZ" sz="2000" dirty="0"/>
              <a:t>offers classes you can use to add </a:t>
            </a:r>
            <a:r>
              <a:rPr lang="en-NZ" sz="2000" b="1" dirty="0" err="1"/>
              <a:t>color</a:t>
            </a:r>
            <a:r>
              <a:rPr lang="en-NZ" sz="2000" dirty="0"/>
              <a:t> depending on the </a:t>
            </a:r>
            <a:r>
              <a:rPr lang="en-NZ" sz="2000" b="1" dirty="0"/>
              <a:t>context</a:t>
            </a:r>
            <a:r>
              <a:rPr lang="en-NZ" sz="2000" dirty="0"/>
              <a:t> the element is being used in.</a:t>
            </a:r>
          </a:p>
          <a:p>
            <a:r>
              <a:rPr lang="en-NZ" sz="2000" dirty="0"/>
              <a:t>This component of Bootstrap 4 can make reading your code easier by providing contextual clues through the </a:t>
            </a:r>
            <a:r>
              <a:rPr lang="en-NZ" sz="2000" b="1" dirty="0"/>
              <a:t>class</a:t>
            </a:r>
            <a:r>
              <a:rPr lang="en-NZ" sz="2000" dirty="0"/>
              <a:t> </a:t>
            </a:r>
            <a:r>
              <a:rPr lang="en-NZ" sz="2000" b="1" dirty="0"/>
              <a:t>names</a:t>
            </a:r>
            <a:r>
              <a:rPr lang="en-NZ" sz="2000" dirty="0"/>
              <a:t>.</a:t>
            </a:r>
          </a:p>
          <a:p>
            <a:endParaRPr lang="en-US" dirty="0"/>
          </a:p>
        </p:txBody>
      </p:sp>
    </p:spTree>
    <p:extLst>
      <p:ext uri="{BB962C8B-B14F-4D97-AF65-F5344CB8AC3E}">
        <p14:creationId xmlns:p14="http://schemas.microsoft.com/office/powerpoint/2010/main" val="3202331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What is Bootstrap?</a:t>
            </a:r>
          </a:p>
        </p:txBody>
      </p:sp>
      <p:sp>
        <p:nvSpPr>
          <p:cNvPr id="6" name="Content Placeholder 5"/>
          <p:cNvSpPr>
            <a:spLocks noGrp="1"/>
          </p:cNvSpPr>
          <p:nvPr>
            <p:ph idx="1"/>
          </p:nvPr>
        </p:nvSpPr>
        <p:spPr/>
        <p:txBody>
          <a:bodyPr/>
          <a:lstStyle/>
          <a:p>
            <a:endParaRPr lang="en-US" dirty="0"/>
          </a:p>
        </p:txBody>
      </p:sp>
      <p:pic>
        <p:nvPicPr>
          <p:cNvPr id="7" name="Picture 6"/>
          <p:cNvPicPr>
            <a:picLocks noChangeAspect="1"/>
          </p:cNvPicPr>
          <p:nvPr/>
        </p:nvPicPr>
        <p:blipFill>
          <a:blip r:embed="rId2"/>
          <a:stretch>
            <a:fillRect/>
          </a:stretch>
        </p:blipFill>
        <p:spPr>
          <a:xfrm>
            <a:off x="1466052" y="1476617"/>
            <a:ext cx="6243638" cy="1340051"/>
          </a:xfrm>
          <a:prstGeom prst="rect">
            <a:avLst/>
          </a:prstGeom>
        </p:spPr>
      </p:pic>
      <p:pic>
        <p:nvPicPr>
          <p:cNvPr id="8" name="Picture 7"/>
          <p:cNvPicPr>
            <a:picLocks noChangeAspect="1"/>
          </p:cNvPicPr>
          <p:nvPr/>
        </p:nvPicPr>
        <p:blipFill>
          <a:blip r:embed="rId3"/>
          <a:stretch>
            <a:fillRect/>
          </a:stretch>
        </p:blipFill>
        <p:spPr>
          <a:xfrm>
            <a:off x="353267" y="2996952"/>
            <a:ext cx="8236744" cy="3281610"/>
          </a:xfrm>
          <a:prstGeom prst="rect">
            <a:avLst/>
          </a:prstGeom>
        </p:spPr>
      </p:pic>
    </p:spTree>
    <p:extLst>
      <p:ext uri="{BB962C8B-B14F-4D97-AF65-F5344CB8AC3E}">
        <p14:creationId xmlns:p14="http://schemas.microsoft.com/office/powerpoint/2010/main" val="34866363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435608" y="1447800"/>
            <a:ext cx="7384864" cy="4800600"/>
          </a:xfrm>
          <a:prstGeom prst="rect">
            <a:avLst/>
          </a:prstGeom>
        </p:spPr>
      </p:pic>
    </p:spTree>
    <p:extLst>
      <p:ext uri="{BB962C8B-B14F-4D97-AF65-F5344CB8AC3E}">
        <p14:creationId xmlns:p14="http://schemas.microsoft.com/office/powerpoint/2010/main" val="3394822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1800" dirty="0"/>
          </a:p>
        </p:txBody>
      </p:sp>
      <p:sp>
        <p:nvSpPr>
          <p:cNvPr id="3" name="Content Placeholder 2"/>
          <p:cNvSpPr>
            <a:spLocks noGrp="1"/>
          </p:cNvSpPr>
          <p:nvPr>
            <p:ph idx="1"/>
          </p:nvPr>
        </p:nvSpPr>
        <p:spPr>
          <a:xfrm>
            <a:off x="1115616" y="1447800"/>
            <a:ext cx="4968552" cy="4717504"/>
          </a:xfrm>
          <a:solidFill>
            <a:schemeClr val="tx2">
              <a:lumMod val="20000"/>
              <a:lumOff val="80000"/>
            </a:schemeClr>
          </a:solidFill>
        </p:spPr>
        <p:txBody>
          <a:bodyPr>
            <a:normAutofit fontScale="40000" lnSpcReduction="20000"/>
          </a:bodyPr>
          <a:lstStyle/>
          <a:p>
            <a:pPr marL="82296" indent="0">
              <a:buNone/>
            </a:pPr>
            <a:r>
              <a:rPr lang="en-NZ" sz="3500" dirty="0"/>
              <a:t>&lt;div class="container"&gt;</a:t>
            </a:r>
          </a:p>
          <a:p>
            <a:pPr marL="82296" indent="0">
              <a:buNone/>
            </a:pPr>
            <a:r>
              <a:rPr lang="en-NZ" sz="3500" dirty="0"/>
              <a:t>  &lt;h2&gt;Contextual </a:t>
            </a:r>
            <a:r>
              <a:rPr lang="en-NZ" sz="3500" dirty="0" err="1"/>
              <a:t>Colors</a:t>
            </a:r>
            <a:r>
              <a:rPr lang="en-NZ" sz="3500" dirty="0"/>
              <a:t>&lt;/h2&gt;</a:t>
            </a:r>
          </a:p>
          <a:p>
            <a:pPr marL="82296" indent="0">
              <a:buNone/>
            </a:pPr>
            <a:r>
              <a:rPr lang="en-NZ" sz="3500" dirty="0"/>
              <a:t>  &lt;p&gt;Use the contextual classes to provide "meaning through </a:t>
            </a:r>
            <a:r>
              <a:rPr lang="en-NZ" sz="3500" dirty="0" err="1"/>
              <a:t>colors</a:t>
            </a:r>
            <a:r>
              <a:rPr lang="en-NZ" sz="3500" dirty="0"/>
              <a:t>":&lt;/p&gt;</a:t>
            </a:r>
          </a:p>
          <a:p>
            <a:pPr marL="82296" indent="0">
              <a:buNone/>
            </a:pPr>
            <a:r>
              <a:rPr lang="en-NZ" sz="3500" dirty="0"/>
              <a:t>  &lt;p class="text-muted"&gt;This text is muted.&lt;/p&gt;</a:t>
            </a:r>
          </a:p>
          <a:p>
            <a:pPr marL="82296" indent="0">
              <a:buNone/>
            </a:pPr>
            <a:r>
              <a:rPr lang="en-NZ" sz="3500" dirty="0"/>
              <a:t>  &lt;p class="text-primary"&gt;This text is important.&lt;/p&gt;</a:t>
            </a:r>
          </a:p>
          <a:p>
            <a:pPr marL="82296" indent="0">
              <a:buNone/>
            </a:pPr>
            <a:r>
              <a:rPr lang="en-NZ" sz="3500" dirty="0"/>
              <a:t>  &lt;p class="text-success"&gt;This text indicates success.&lt;/p&gt;</a:t>
            </a:r>
          </a:p>
          <a:p>
            <a:pPr marL="82296" indent="0">
              <a:buNone/>
            </a:pPr>
            <a:r>
              <a:rPr lang="en-NZ" sz="3500" dirty="0"/>
              <a:t>  &lt;p class="text-info"&gt;This text represents some information.&lt;/p&gt;</a:t>
            </a:r>
          </a:p>
          <a:p>
            <a:pPr marL="82296" indent="0">
              <a:buNone/>
            </a:pPr>
            <a:r>
              <a:rPr lang="en-NZ" sz="3500" dirty="0"/>
              <a:t>  &lt;p class="text-warning"&gt;This text represents a warning.&lt;/p&gt;</a:t>
            </a:r>
          </a:p>
          <a:p>
            <a:pPr marL="82296" indent="0">
              <a:buNone/>
            </a:pPr>
            <a:r>
              <a:rPr lang="en-NZ" sz="3500" dirty="0"/>
              <a:t>  &lt;p class="text-danger"&gt;This text represents danger.&lt;/p&gt;</a:t>
            </a:r>
          </a:p>
          <a:p>
            <a:pPr marL="82296" indent="0">
              <a:buNone/>
            </a:pPr>
            <a:r>
              <a:rPr lang="en-NZ" sz="3500" dirty="0"/>
              <a:t>  &lt;p class="text-secondary"&gt;Secondary text.&lt;/p&gt;</a:t>
            </a:r>
          </a:p>
          <a:p>
            <a:pPr marL="82296" indent="0">
              <a:buNone/>
            </a:pPr>
            <a:r>
              <a:rPr lang="en-NZ" sz="3500" dirty="0"/>
              <a:t>  &lt;p class="text-dark"&gt;This text is dark grey.&lt;/p&gt;</a:t>
            </a:r>
          </a:p>
          <a:p>
            <a:pPr marL="82296" indent="0">
              <a:buNone/>
            </a:pPr>
            <a:r>
              <a:rPr lang="en-NZ" sz="3500" dirty="0"/>
              <a:t>  &lt;p class="text-body"&gt;Default body </a:t>
            </a:r>
            <a:r>
              <a:rPr lang="en-NZ" sz="3500" dirty="0" err="1"/>
              <a:t>color</a:t>
            </a:r>
            <a:r>
              <a:rPr lang="en-NZ" sz="3500" dirty="0"/>
              <a:t> (often black).&lt;/p&gt;</a:t>
            </a:r>
          </a:p>
          <a:p>
            <a:pPr marL="82296" indent="0">
              <a:buNone/>
            </a:pPr>
            <a:r>
              <a:rPr lang="en-NZ" sz="3500" dirty="0" smtClean="0"/>
              <a:t>&lt;/</a:t>
            </a:r>
            <a:r>
              <a:rPr lang="en-NZ" sz="3500" dirty="0"/>
              <a:t>div&gt;</a:t>
            </a:r>
          </a:p>
          <a:p>
            <a:endParaRPr lang="en-US" dirty="0"/>
          </a:p>
        </p:txBody>
      </p:sp>
      <p:pic>
        <p:nvPicPr>
          <p:cNvPr id="6" name="Picture 5"/>
          <p:cNvPicPr>
            <a:picLocks noChangeAspect="1"/>
          </p:cNvPicPr>
          <p:nvPr/>
        </p:nvPicPr>
        <p:blipFill>
          <a:blip r:embed="rId2"/>
          <a:stretch>
            <a:fillRect/>
          </a:stretch>
        </p:blipFill>
        <p:spPr>
          <a:xfrm>
            <a:off x="6228184" y="1447800"/>
            <a:ext cx="2571928" cy="4717504"/>
          </a:xfrm>
          <a:prstGeom prst="rect">
            <a:avLst/>
          </a:prstGeom>
          <a:ln w="76200">
            <a:solidFill>
              <a:schemeClr val="tx2"/>
            </a:solidFill>
          </a:ln>
        </p:spPr>
      </p:pic>
    </p:spTree>
    <p:extLst>
      <p:ext uri="{BB962C8B-B14F-4D97-AF65-F5344CB8AC3E}">
        <p14:creationId xmlns:p14="http://schemas.microsoft.com/office/powerpoint/2010/main" val="17796860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9094" y="188640"/>
            <a:ext cx="7498080" cy="1143000"/>
          </a:xfrm>
        </p:spPr>
        <p:txBody>
          <a:bodyPr>
            <a:normAutofit/>
          </a:bodyPr>
          <a:lstStyle/>
          <a:p>
            <a:r>
              <a:rPr lang="en-NZ" sz="2000" dirty="0">
                <a:effectLst/>
              </a:rPr>
              <a:t>Contextual text classes can also be used on links, which will add a darker hover </a:t>
            </a:r>
            <a:r>
              <a:rPr lang="en-NZ" sz="2000" dirty="0" err="1">
                <a:effectLst/>
              </a:rPr>
              <a:t>color</a:t>
            </a:r>
            <a:r>
              <a:rPr lang="en-NZ" sz="2000" dirty="0">
                <a:effectLst/>
              </a:rPr>
              <a:t>:</a:t>
            </a:r>
            <a:endParaRPr lang="en-US" sz="2000" dirty="0"/>
          </a:p>
        </p:txBody>
      </p:sp>
      <p:sp>
        <p:nvSpPr>
          <p:cNvPr id="3" name="Content Placeholder 2"/>
          <p:cNvSpPr>
            <a:spLocks noGrp="1"/>
          </p:cNvSpPr>
          <p:nvPr>
            <p:ph idx="1"/>
          </p:nvPr>
        </p:nvSpPr>
        <p:spPr/>
        <p:txBody>
          <a:bodyPr>
            <a:normAutofit fontScale="62500" lnSpcReduction="20000"/>
          </a:bodyPr>
          <a:lstStyle/>
          <a:p>
            <a:pPr marL="82296" indent="0">
              <a:buNone/>
            </a:pPr>
            <a:r>
              <a:rPr lang="en-NZ" dirty="0"/>
              <a:t>&lt;div class="container"&gt;</a:t>
            </a:r>
          </a:p>
          <a:p>
            <a:pPr marL="82296" indent="0">
              <a:buNone/>
            </a:pPr>
            <a:r>
              <a:rPr lang="en-NZ" dirty="0"/>
              <a:t>  &lt;h2&gt;Contextual Link </a:t>
            </a:r>
            <a:r>
              <a:rPr lang="en-NZ" dirty="0" err="1"/>
              <a:t>Colors</a:t>
            </a:r>
            <a:r>
              <a:rPr lang="en-NZ" dirty="0"/>
              <a:t>&lt;/h2&gt;</a:t>
            </a:r>
          </a:p>
          <a:p>
            <a:pPr marL="82296" indent="0">
              <a:buNone/>
            </a:pPr>
            <a:r>
              <a:rPr lang="en-NZ" dirty="0"/>
              <a:t>  &lt;p&gt;Hover over the links.&lt;/p&gt;</a:t>
            </a:r>
          </a:p>
          <a:p>
            <a:pPr marL="82296" indent="0">
              <a:buNone/>
            </a:pPr>
            <a:r>
              <a:rPr lang="en-NZ" dirty="0"/>
              <a:t>  &lt;a </a:t>
            </a:r>
            <a:r>
              <a:rPr lang="en-NZ" dirty="0" err="1"/>
              <a:t>href</a:t>
            </a:r>
            <a:r>
              <a:rPr lang="en-NZ" dirty="0"/>
              <a:t>="#" class="text-muted"&gt;Muted link.&lt;/a&gt;</a:t>
            </a:r>
          </a:p>
          <a:p>
            <a:pPr marL="82296" indent="0">
              <a:buNone/>
            </a:pPr>
            <a:r>
              <a:rPr lang="en-NZ" dirty="0"/>
              <a:t>  &lt;a </a:t>
            </a:r>
            <a:r>
              <a:rPr lang="en-NZ" dirty="0" err="1"/>
              <a:t>href</a:t>
            </a:r>
            <a:r>
              <a:rPr lang="en-NZ" dirty="0"/>
              <a:t>="#" class="text-primary"&gt;Primary link.&lt;/a&gt;</a:t>
            </a:r>
          </a:p>
          <a:p>
            <a:pPr marL="82296" indent="0">
              <a:buNone/>
            </a:pPr>
            <a:r>
              <a:rPr lang="en-NZ" dirty="0"/>
              <a:t>  &lt;a </a:t>
            </a:r>
            <a:r>
              <a:rPr lang="en-NZ" dirty="0" err="1"/>
              <a:t>href</a:t>
            </a:r>
            <a:r>
              <a:rPr lang="en-NZ" dirty="0"/>
              <a:t>="#" class="text-success"&gt;Success link.&lt;/a&gt;</a:t>
            </a:r>
          </a:p>
          <a:p>
            <a:pPr marL="82296" indent="0">
              <a:buNone/>
            </a:pPr>
            <a:r>
              <a:rPr lang="en-NZ" dirty="0"/>
              <a:t>  &lt;a </a:t>
            </a:r>
            <a:r>
              <a:rPr lang="en-NZ" dirty="0" err="1"/>
              <a:t>href</a:t>
            </a:r>
            <a:r>
              <a:rPr lang="en-NZ" dirty="0"/>
              <a:t>="#" class="text-info"&gt;Info link.&lt;/a&gt;</a:t>
            </a:r>
          </a:p>
          <a:p>
            <a:pPr marL="82296" indent="0">
              <a:buNone/>
            </a:pPr>
            <a:r>
              <a:rPr lang="en-NZ" dirty="0"/>
              <a:t>  &lt;a </a:t>
            </a:r>
            <a:r>
              <a:rPr lang="en-NZ" dirty="0" err="1"/>
              <a:t>href</a:t>
            </a:r>
            <a:r>
              <a:rPr lang="en-NZ" dirty="0"/>
              <a:t>="#" class="text-warning"&gt;Warning link.&lt;/a&gt;</a:t>
            </a:r>
          </a:p>
          <a:p>
            <a:pPr marL="82296" indent="0">
              <a:buNone/>
            </a:pPr>
            <a:r>
              <a:rPr lang="en-NZ" dirty="0"/>
              <a:t>  &lt;a </a:t>
            </a:r>
            <a:r>
              <a:rPr lang="en-NZ" dirty="0" err="1"/>
              <a:t>href</a:t>
            </a:r>
            <a:r>
              <a:rPr lang="en-NZ" dirty="0"/>
              <a:t>="#" class="text-danger"&gt;Danger link.&lt;/a&gt;</a:t>
            </a:r>
          </a:p>
          <a:p>
            <a:pPr marL="82296" indent="0">
              <a:buNone/>
            </a:pPr>
            <a:r>
              <a:rPr lang="en-NZ" dirty="0"/>
              <a:t>  &lt;a </a:t>
            </a:r>
            <a:r>
              <a:rPr lang="en-NZ" dirty="0" err="1"/>
              <a:t>href</a:t>
            </a:r>
            <a:r>
              <a:rPr lang="en-NZ" dirty="0"/>
              <a:t>="#" class="text-secondary"&gt;Secondary link.&lt;/a&gt;</a:t>
            </a:r>
          </a:p>
          <a:p>
            <a:pPr marL="82296" indent="0">
              <a:buNone/>
            </a:pPr>
            <a:r>
              <a:rPr lang="en-NZ" dirty="0"/>
              <a:t>  &lt;a </a:t>
            </a:r>
            <a:r>
              <a:rPr lang="en-NZ" dirty="0" err="1"/>
              <a:t>href</a:t>
            </a:r>
            <a:r>
              <a:rPr lang="en-NZ" dirty="0"/>
              <a:t>="#" class="text-dark"&gt;Dark grey link.&lt;/a&gt;</a:t>
            </a:r>
          </a:p>
          <a:p>
            <a:pPr marL="82296" indent="0">
              <a:buNone/>
            </a:pPr>
            <a:r>
              <a:rPr lang="en-NZ" dirty="0"/>
              <a:t>  &lt;a </a:t>
            </a:r>
            <a:r>
              <a:rPr lang="en-NZ" dirty="0" err="1"/>
              <a:t>href</a:t>
            </a:r>
            <a:r>
              <a:rPr lang="en-NZ" dirty="0"/>
              <a:t>="#" class="text-body"&gt;Body/black link.&lt;/a&gt;</a:t>
            </a:r>
          </a:p>
          <a:p>
            <a:pPr marL="82296" indent="0">
              <a:buNone/>
            </a:pPr>
            <a:r>
              <a:rPr lang="en-NZ" dirty="0"/>
              <a:t>  &lt;a </a:t>
            </a:r>
            <a:r>
              <a:rPr lang="en-NZ" dirty="0" err="1"/>
              <a:t>href</a:t>
            </a:r>
            <a:r>
              <a:rPr lang="en-NZ" dirty="0"/>
              <a:t>="#" class="text-light"&gt;Light grey link.&lt;/a&gt;</a:t>
            </a:r>
          </a:p>
          <a:p>
            <a:pPr marL="82296" indent="0">
              <a:buNone/>
            </a:pPr>
            <a:r>
              <a:rPr lang="en-NZ" dirty="0"/>
              <a:t>&lt;/div&gt;</a:t>
            </a:r>
            <a:endParaRPr lang="en-US" dirty="0"/>
          </a:p>
        </p:txBody>
      </p:sp>
    </p:spTree>
    <p:extLst>
      <p:ext uri="{BB962C8B-B14F-4D97-AF65-F5344CB8AC3E}">
        <p14:creationId xmlns:p14="http://schemas.microsoft.com/office/powerpoint/2010/main" val="31192687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115616" y="1447800"/>
            <a:ext cx="5184576" cy="5149552"/>
          </a:xfrm>
        </p:spPr>
        <p:txBody>
          <a:bodyPr>
            <a:normAutofit fontScale="47500" lnSpcReduction="20000"/>
          </a:bodyPr>
          <a:lstStyle/>
          <a:p>
            <a:pPr marL="82296" indent="0">
              <a:buNone/>
            </a:pPr>
            <a:r>
              <a:rPr lang="en-NZ" dirty="0"/>
              <a:t>&lt;div class="container"&gt;</a:t>
            </a:r>
          </a:p>
          <a:p>
            <a:pPr marL="82296" indent="0">
              <a:buNone/>
            </a:pPr>
            <a:r>
              <a:rPr lang="en-NZ" dirty="0"/>
              <a:t>  &lt;h2&gt;Contextual Backgrounds&lt;/h2&gt;</a:t>
            </a:r>
          </a:p>
          <a:p>
            <a:pPr marL="82296" indent="0">
              <a:buNone/>
            </a:pPr>
            <a:r>
              <a:rPr lang="en-NZ" dirty="0"/>
              <a:t>  &lt;p&gt;Use the contextual background classes to provide "meaning through </a:t>
            </a:r>
            <a:r>
              <a:rPr lang="en-NZ" dirty="0" err="1"/>
              <a:t>colors</a:t>
            </a:r>
            <a:r>
              <a:rPr lang="en-NZ" dirty="0"/>
              <a:t>".&lt;/p&gt;</a:t>
            </a:r>
          </a:p>
          <a:p>
            <a:pPr marL="82296" indent="0">
              <a:buNone/>
            </a:pPr>
            <a:r>
              <a:rPr lang="en-NZ" dirty="0"/>
              <a:t>  &lt;p&gt;Note that you can also add a .text-* class if you want a different text </a:t>
            </a:r>
            <a:r>
              <a:rPr lang="en-NZ" dirty="0" err="1"/>
              <a:t>color</a:t>
            </a:r>
            <a:r>
              <a:rPr lang="en-NZ" dirty="0"/>
              <a:t>:&lt;/p&gt;</a:t>
            </a:r>
          </a:p>
          <a:p>
            <a:pPr marL="82296" indent="0">
              <a:buNone/>
            </a:pPr>
            <a:r>
              <a:rPr lang="en-NZ" dirty="0"/>
              <a:t>  &lt;p class="</a:t>
            </a:r>
            <a:r>
              <a:rPr lang="en-NZ" dirty="0" err="1"/>
              <a:t>bg</a:t>
            </a:r>
            <a:r>
              <a:rPr lang="en-NZ" dirty="0"/>
              <a:t>-primary text-white"&gt;This text is important.&lt;/p&gt;</a:t>
            </a:r>
          </a:p>
          <a:p>
            <a:pPr marL="82296" indent="0">
              <a:buNone/>
            </a:pPr>
            <a:r>
              <a:rPr lang="en-NZ" dirty="0"/>
              <a:t>  &lt;p class="</a:t>
            </a:r>
            <a:r>
              <a:rPr lang="en-NZ" dirty="0" err="1"/>
              <a:t>bg</a:t>
            </a:r>
            <a:r>
              <a:rPr lang="en-NZ" dirty="0"/>
              <a:t>-success text-white"&gt;This text indicates success.&lt;/p&gt;</a:t>
            </a:r>
          </a:p>
          <a:p>
            <a:pPr marL="82296" indent="0">
              <a:buNone/>
            </a:pPr>
            <a:r>
              <a:rPr lang="en-NZ" dirty="0"/>
              <a:t>  &lt;p class="</a:t>
            </a:r>
            <a:r>
              <a:rPr lang="en-NZ" dirty="0" err="1"/>
              <a:t>bg</a:t>
            </a:r>
            <a:r>
              <a:rPr lang="en-NZ" dirty="0"/>
              <a:t>-info text-white"&gt;This text represents some information.&lt;/p&gt;</a:t>
            </a:r>
          </a:p>
          <a:p>
            <a:pPr marL="82296" indent="0">
              <a:buNone/>
            </a:pPr>
            <a:r>
              <a:rPr lang="en-NZ" dirty="0"/>
              <a:t>  &lt;p class="</a:t>
            </a:r>
            <a:r>
              <a:rPr lang="en-NZ" dirty="0" err="1"/>
              <a:t>bg</a:t>
            </a:r>
            <a:r>
              <a:rPr lang="en-NZ" dirty="0"/>
              <a:t>-warning text-white"&gt;This text represents a warning.&lt;/p&gt;</a:t>
            </a:r>
          </a:p>
          <a:p>
            <a:pPr marL="82296" indent="0">
              <a:buNone/>
            </a:pPr>
            <a:r>
              <a:rPr lang="en-NZ" dirty="0"/>
              <a:t>  &lt;p class="</a:t>
            </a:r>
            <a:r>
              <a:rPr lang="en-NZ" dirty="0" err="1"/>
              <a:t>bg</a:t>
            </a:r>
            <a:r>
              <a:rPr lang="en-NZ" dirty="0"/>
              <a:t>-danger text-white"&gt;This text represents danger.&lt;/p&gt;</a:t>
            </a:r>
          </a:p>
          <a:p>
            <a:pPr marL="82296" indent="0">
              <a:buNone/>
            </a:pPr>
            <a:r>
              <a:rPr lang="en-NZ" dirty="0"/>
              <a:t>  &lt;p class="</a:t>
            </a:r>
            <a:r>
              <a:rPr lang="en-NZ" dirty="0" err="1"/>
              <a:t>bg</a:t>
            </a:r>
            <a:r>
              <a:rPr lang="en-NZ" dirty="0"/>
              <a:t>-secondary text-white"&gt;Secondary background </a:t>
            </a:r>
            <a:r>
              <a:rPr lang="en-NZ" dirty="0" err="1"/>
              <a:t>color</a:t>
            </a:r>
            <a:r>
              <a:rPr lang="en-NZ" dirty="0"/>
              <a:t>.&lt;/p&gt;</a:t>
            </a:r>
          </a:p>
          <a:p>
            <a:pPr marL="82296" indent="0">
              <a:buNone/>
            </a:pPr>
            <a:r>
              <a:rPr lang="en-NZ" dirty="0"/>
              <a:t>  &lt;p class="</a:t>
            </a:r>
            <a:r>
              <a:rPr lang="en-NZ" dirty="0" err="1"/>
              <a:t>bg</a:t>
            </a:r>
            <a:r>
              <a:rPr lang="en-NZ" dirty="0"/>
              <a:t>-dark text-white"&gt;Dark grey background </a:t>
            </a:r>
            <a:r>
              <a:rPr lang="en-NZ" dirty="0" err="1"/>
              <a:t>color</a:t>
            </a:r>
            <a:r>
              <a:rPr lang="en-NZ" dirty="0"/>
              <a:t>.&lt;/p&gt;</a:t>
            </a:r>
          </a:p>
          <a:p>
            <a:pPr marL="82296" indent="0">
              <a:buNone/>
            </a:pPr>
            <a:r>
              <a:rPr lang="en-NZ" dirty="0"/>
              <a:t>  &lt;p class="</a:t>
            </a:r>
            <a:r>
              <a:rPr lang="en-NZ" dirty="0" err="1"/>
              <a:t>bg</a:t>
            </a:r>
            <a:r>
              <a:rPr lang="en-NZ" dirty="0"/>
              <a:t>-light text-dark"&gt;Light grey background </a:t>
            </a:r>
            <a:r>
              <a:rPr lang="en-NZ" dirty="0" err="1"/>
              <a:t>color</a:t>
            </a:r>
            <a:r>
              <a:rPr lang="en-NZ" dirty="0"/>
              <a:t>.&lt;/p&gt;</a:t>
            </a:r>
          </a:p>
          <a:p>
            <a:pPr marL="82296" indent="0">
              <a:buNone/>
            </a:pPr>
            <a:r>
              <a:rPr lang="en-NZ" dirty="0"/>
              <a:t>&lt;/div&gt;</a:t>
            </a:r>
            <a:endParaRPr lang="en-US" dirty="0"/>
          </a:p>
        </p:txBody>
      </p:sp>
      <p:sp>
        <p:nvSpPr>
          <p:cNvPr id="4" name="TextBox 3"/>
          <p:cNvSpPr txBox="1"/>
          <p:nvPr/>
        </p:nvSpPr>
        <p:spPr>
          <a:xfrm>
            <a:off x="6516216" y="1916832"/>
            <a:ext cx="2417472" cy="4680520"/>
          </a:xfrm>
          <a:prstGeom prst="rect">
            <a:avLst/>
          </a:prstGeom>
          <a:noFill/>
        </p:spPr>
        <p:txBody>
          <a:bodyPr wrap="square" rtlCol="0">
            <a:spAutoFit/>
          </a:bodyPr>
          <a:lstStyle/>
          <a:p>
            <a:endParaRPr lang="en-US" dirty="0"/>
          </a:p>
        </p:txBody>
      </p:sp>
      <p:pic>
        <p:nvPicPr>
          <p:cNvPr id="5" name="Picture 4"/>
          <p:cNvPicPr>
            <a:picLocks noChangeAspect="1"/>
          </p:cNvPicPr>
          <p:nvPr/>
        </p:nvPicPr>
        <p:blipFill>
          <a:blip r:embed="rId2"/>
          <a:stretch>
            <a:fillRect/>
          </a:stretch>
        </p:blipFill>
        <p:spPr>
          <a:xfrm>
            <a:off x="6300192" y="2204864"/>
            <a:ext cx="2633496" cy="4032448"/>
          </a:xfrm>
          <a:prstGeom prst="rect">
            <a:avLst/>
          </a:prstGeom>
        </p:spPr>
      </p:pic>
    </p:spTree>
    <p:extLst>
      <p:ext uri="{BB962C8B-B14F-4D97-AF65-F5344CB8AC3E}">
        <p14:creationId xmlns:p14="http://schemas.microsoft.com/office/powerpoint/2010/main" val="176446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1600" dirty="0"/>
              <a:t>You can also add 50% opacity for black or white text with the .text-black-50 or .text-white-50 classes:</a:t>
            </a:r>
            <a:endParaRPr lang="en-US" sz="1600" dirty="0"/>
          </a:p>
        </p:txBody>
      </p:sp>
      <p:sp>
        <p:nvSpPr>
          <p:cNvPr id="3" name="Content Placeholder 2"/>
          <p:cNvSpPr>
            <a:spLocks noGrp="1"/>
          </p:cNvSpPr>
          <p:nvPr>
            <p:ph idx="1"/>
          </p:nvPr>
        </p:nvSpPr>
        <p:spPr>
          <a:xfrm>
            <a:off x="1187624" y="1447800"/>
            <a:ext cx="7746064" cy="4800600"/>
          </a:xfrm>
        </p:spPr>
        <p:txBody>
          <a:bodyPr>
            <a:normAutofit/>
          </a:bodyPr>
          <a:lstStyle/>
          <a:p>
            <a:pPr marL="82296" indent="0">
              <a:buNone/>
            </a:pPr>
            <a:r>
              <a:rPr lang="en-NZ" sz="2000" dirty="0"/>
              <a:t>&lt;div class="container"&gt;</a:t>
            </a:r>
          </a:p>
          <a:p>
            <a:pPr marL="82296" indent="0">
              <a:buNone/>
            </a:pPr>
            <a:r>
              <a:rPr lang="en-NZ" sz="2000" dirty="0"/>
              <a:t>  &lt;h2&gt;Opacity Text </a:t>
            </a:r>
            <a:r>
              <a:rPr lang="en-NZ" sz="2000" dirty="0" err="1"/>
              <a:t>Colors</a:t>
            </a:r>
            <a:r>
              <a:rPr lang="en-NZ" sz="2000" dirty="0"/>
              <a:t>&lt;/h2&gt;</a:t>
            </a:r>
          </a:p>
          <a:p>
            <a:pPr marL="82296" indent="0">
              <a:buNone/>
            </a:pPr>
            <a:r>
              <a:rPr lang="en-NZ" sz="2000" dirty="0"/>
              <a:t>  &lt;p&gt;Add 50% opacity for black or white text with the .text-black-50 or .text-white-50 classes:&lt;/p&gt;</a:t>
            </a:r>
          </a:p>
          <a:p>
            <a:pPr marL="82296" indent="0">
              <a:buNone/>
            </a:pPr>
            <a:r>
              <a:rPr lang="en-NZ" sz="2000" dirty="0"/>
              <a:t>  &lt;p class="text-black-50"&gt;Black text with 50% opacity on white background&lt;/p&gt;</a:t>
            </a:r>
          </a:p>
          <a:p>
            <a:pPr marL="82296" indent="0">
              <a:buNone/>
            </a:pPr>
            <a:r>
              <a:rPr lang="en-NZ" sz="2000" dirty="0"/>
              <a:t>  &lt;p class="text-white-50 </a:t>
            </a:r>
            <a:r>
              <a:rPr lang="en-NZ" sz="2000" dirty="0" err="1"/>
              <a:t>bg</a:t>
            </a:r>
            <a:r>
              <a:rPr lang="en-NZ" sz="2000" dirty="0"/>
              <a:t>-dark"&gt;White text with 50% opacity on black background&lt;/p&gt;</a:t>
            </a:r>
          </a:p>
          <a:p>
            <a:pPr marL="82296" indent="0">
              <a:buNone/>
            </a:pPr>
            <a:r>
              <a:rPr lang="en-NZ" sz="2000" dirty="0"/>
              <a:t>&lt;/div&gt;</a:t>
            </a:r>
            <a:endParaRPr lang="en-US" sz="2000" dirty="0"/>
          </a:p>
        </p:txBody>
      </p:sp>
    </p:spTree>
    <p:extLst>
      <p:ext uri="{BB962C8B-B14F-4D97-AF65-F5344CB8AC3E}">
        <p14:creationId xmlns:p14="http://schemas.microsoft.com/office/powerpoint/2010/main" val="14429043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effectLst/>
              </a:rPr>
              <a:t>Bootstrap 4 Tables</a:t>
            </a:r>
            <a:r>
              <a:rPr lang="en-US" b="1" dirty="0">
                <a:effectLst/>
              </a:rPr>
              <a:t/>
            </a:r>
            <a:br>
              <a:rPr lang="en-US" b="1" dirty="0">
                <a:effectLst/>
              </a:rPr>
            </a:br>
            <a:endParaRPr lang="en-US" dirty="0"/>
          </a:p>
        </p:txBody>
      </p:sp>
      <p:sp>
        <p:nvSpPr>
          <p:cNvPr id="3" name="Content Placeholder 2"/>
          <p:cNvSpPr>
            <a:spLocks noGrp="1"/>
          </p:cNvSpPr>
          <p:nvPr>
            <p:ph idx="1"/>
          </p:nvPr>
        </p:nvSpPr>
        <p:spPr>
          <a:xfrm>
            <a:off x="1435608" y="1447800"/>
            <a:ext cx="6664784" cy="4800600"/>
          </a:xfrm>
        </p:spPr>
        <p:txBody>
          <a:bodyPr/>
          <a:lstStyle/>
          <a:p>
            <a:r>
              <a:rPr lang="en-NZ" b="1" dirty="0" smtClean="0"/>
              <a:t>Default- </a:t>
            </a:r>
            <a:r>
              <a:rPr lang="en-NZ" sz="2000" dirty="0" smtClean="0"/>
              <a:t>Bootstrap </a:t>
            </a:r>
            <a:r>
              <a:rPr lang="en-NZ" sz="2000" dirty="0"/>
              <a:t>4 adds some styling to tables when using the </a:t>
            </a:r>
            <a:r>
              <a:rPr lang="en-NZ" sz="2000" b="1" dirty="0"/>
              <a:t>.table </a:t>
            </a:r>
            <a:r>
              <a:rPr lang="en-NZ" sz="2000" dirty="0"/>
              <a:t>class. This adds some padding and changes </a:t>
            </a:r>
            <a:r>
              <a:rPr lang="en-NZ" sz="2000" dirty="0" smtClean="0"/>
              <a:t>to </a:t>
            </a:r>
            <a:r>
              <a:rPr lang="en-NZ" sz="2000" dirty="0"/>
              <a:t>the font. To reduce the padding size by half, you can use the </a:t>
            </a:r>
            <a:r>
              <a:rPr lang="en-NZ" sz="2000" b="1" dirty="0"/>
              <a:t>.table-</a:t>
            </a:r>
            <a:r>
              <a:rPr lang="en-NZ" sz="2000" b="1" dirty="0" err="1"/>
              <a:t>sm</a:t>
            </a:r>
            <a:r>
              <a:rPr lang="en-NZ" sz="2000" b="1" dirty="0"/>
              <a:t> </a:t>
            </a:r>
            <a:r>
              <a:rPr lang="en-NZ" sz="2000" dirty="0"/>
              <a:t>class</a:t>
            </a:r>
            <a:r>
              <a:rPr lang="en-NZ" sz="2000" dirty="0" smtClean="0"/>
              <a:t>.</a:t>
            </a:r>
          </a:p>
          <a:p>
            <a:r>
              <a:rPr lang="en-NZ" sz="1800" dirty="0"/>
              <a:t>There are also additional classes for styling </a:t>
            </a:r>
            <a:r>
              <a:rPr lang="en-NZ" sz="1800" dirty="0" smtClean="0"/>
              <a:t>tables</a:t>
            </a:r>
          </a:p>
          <a:p>
            <a:pPr marL="402336" lvl="1" indent="0">
              <a:buNone/>
            </a:pPr>
            <a:r>
              <a:rPr lang="en-NZ" sz="1400" dirty="0"/>
              <a:t>The .table-striped class adds zebra-stripes to a table</a:t>
            </a:r>
            <a:r>
              <a:rPr lang="en-NZ" sz="1400" dirty="0" smtClean="0"/>
              <a:t>:</a:t>
            </a:r>
          </a:p>
          <a:p>
            <a:pPr marL="402336" lvl="1" indent="0">
              <a:buNone/>
            </a:pPr>
            <a:r>
              <a:rPr lang="en-NZ" sz="1400" dirty="0"/>
              <a:t>The .table-bordered class adds borders on all sides of the table and </a:t>
            </a:r>
            <a:r>
              <a:rPr lang="en-NZ" sz="1400" dirty="0" smtClean="0"/>
              <a:t>cells</a:t>
            </a:r>
          </a:p>
          <a:p>
            <a:pPr marL="402336" lvl="1" indent="0">
              <a:buNone/>
            </a:pPr>
            <a:r>
              <a:rPr lang="en-NZ" sz="1400" dirty="0"/>
              <a:t>The .table-hover class adds a hover effect (grey background </a:t>
            </a:r>
            <a:r>
              <a:rPr lang="en-NZ" sz="1400" dirty="0" err="1"/>
              <a:t>color</a:t>
            </a:r>
            <a:r>
              <a:rPr lang="en-NZ" sz="1400" dirty="0"/>
              <a:t>) on table </a:t>
            </a:r>
            <a:r>
              <a:rPr lang="en-NZ" sz="1400" dirty="0" smtClean="0"/>
              <a:t>rows</a:t>
            </a:r>
          </a:p>
          <a:p>
            <a:pPr marL="402336" lvl="1" indent="0">
              <a:buNone/>
            </a:pPr>
            <a:r>
              <a:rPr lang="en-NZ" sz="1400" dirty="0"/>
              <a:t>The .table-dark class adds a black background to the table</a:t>
            </a:r>
            <a:r>
              <a:rPr lang="en-NZ" sz="1400" dirty="0" smtClean="0"/>
              <a:t>:</a:t>
            </a:r>
          </a:p>
          <a:p>
            <a:pPr marL="402336" lvl="1" indent="0">
              <a:buNone/>
            </a:pPr>
            <a:r>
              <a:rPr lang="en-NZ" sz="1400" dirty="0"/>
              <a:t>Combine .table-dark and .table-striped to create a dark, striped table</a:t>
            </a:r>
            <a:r>
              <a:rPr lang="en-NZ" sz="1400" dirty="0" smtClean="0"/>
              <a:t>:</a:t>
            </a:r>
          </a:p>
          <a:p>
            <a:pPr marL="402336" lvl="1" indent="0">
              <a:buNone/>
            </a:pPr>
            <a:r>
              <a:rPr lang="en-NZ" sz="1400" dirty="0" smtClean="0"/>
              <a:t>The </a:t>
            </a:r>
            <a:r>
              <a:rPr lang="en-NZ" sz="1400" dirty="0"/>
              <a:t>.table-borderless class removes borders from the table</a:t>
            </a:r>
            <a:r>
              <a:rPr lang="en-NZ" sz="1400" dirty="0" smtClean="0"/>
              <a:t>:</a:t>
            </a:r>
          </a:p>
          <a:p>
            <a:pPr marL="402336" lvl="1" indent="0">
              <a:buNone/>
            </a:pPr>
            <a:r>
              <a:rPr lang="en-NZ" sz="1400" dirty="0"/>
              <a:t>The .table-condensed class makes a table more compact by cutting cell padding in half:</a:t>
            </a:r>
            <a:endParaRPr lang="en-NZ" sz="1400" dirty="0" smtClean="0"/>
          </a:p>
          <a:p>
            <a:pPr marL="402336" lvl="1" indent="0">
              <a:buNone/>
            </a:pPr>
            <a:endParaRPr lang="en-NZ" sz="1400" dirty="0"/>
          </a:p>
          <a:p>
            <a:endParaRPr lang="en-US" dirty="0"/>
          </a:p>
        </p:txBody>
      </p:sp>
    </p:spTree>
    <p:extLst>
      <p:ext uri="{BB962C8B-B14F-4D97-AF65-F5344CB8AC3E}">
        <p14:creationId xmlns:p14="http://schemas.microsoft.com/office/powerpoint/2010/main" val="13572763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NZ" sz="2000" dirty="0"/>
              <a:t>Contextual classes can be used to </a:t>
            </a:r>
            <a:r>
              <a:rPr lang="en-NZ" sz="2000" dirty="0" err="1"/>
              <a:t>color</a:t>
            </a:r>
            <a:r>
              <a:rPr lang="en-NZ" sz="2000" dirty="0"/>
              <a:t> the whole table (&lt;table&gt;),  the table rows (&lt;</a:t>
            </a:r>
            <a:r>
              <a:rPr lang="en-NZ" sz="2000" dirty="0" err="1"/>
              <a:t>tr</a:t>
            </a:r>
            <a:r>
              <a:rPr lang="en-NZ" sz="2000" dirty="0"/>
              <a:t>&gt;) or table cells (&lt;td</a:t>
            </a:r>
            <a:r>
              <a:rPr lang="en-NZ" sz="2000" dirty="0" smtClean="0"/>
              <a:t>&gt;).</a:t>
            </a:r>
          </a:p>
          <a:p>
            <a:r>
              <a:rPr lang="en-NZ" sz="2000" dirty="0"/>
              <a:t>Table Head </a:t>
            </a:r>
            <a:r>
              <a:rPr lang="en-NZ" sz="2000" dirty="0" err="1" smtClean="0"/>
              <a:t>Colors</a:t>
            </a:r>
            <a:r>
              <a:rPr lang="en-NZ" sz="2000" dirty="0" smtClean="0"/>
              <a:t>-The </a:t>
            </a:r>
            <a:r>
              <a:rPr lang="en-NZ" sz="2000" dirty="0"/>
              <a:t>.</a:t>
            </a:r>
            <a:r>
              <a:rPr lang="en-NZ" sz="2000" dirty="0" err="1"/>
              <a:t>thead</a:t>
            </a:r>
            <a:r>
              <a:rPr lang="en-NZ" sz="2000" dirty="0"/>
              <a:t>-dark class adds a black background to table headers, and the .</a:t>
            </a:r>
            <a:r>
              <a:rPr lang="en-NZ" sz="2000" dirty="0" err="1"/>
              <a:t>thead</a:t>
            </a:r>
            <a:r>
              <a:rPr lang="en-NZ" sz="2000" dirty="0"/>
              <a:t>-light class adds a grey background to table headers</a:t>
            </a:r>
            <a:r>
              <a:rPr lang="en-NZ" sz="2000" dirty="0" smtClean="0"/>
              <a:t>:</a:t>
            </a:r>
          </a:p>
          <a:p>
            <a:r>
              <a:rPr lang="en-NZ" sz="2000" dirty="0"/>
              <a:t>Small </a:t>
            </a:r>
            <a:r>
              <a:rPr lang="en-NZ" sz="2000" dirty="0" smtClean="0"/>
              <a:t>table- The </a:t>
            </a:r>
            <a:r>
              <a:rPr lang="en-NZ" sz="2000" dirty="0"/>
              <a:t>.table-</a:t>
            </a:r>
            <a:r>
              <a:rPr lang="en-NZ" sz="2000" dirty="0" err="1"/>
              <a:t>sm</a:t>
            </a:r>
            <a:r>
              <a:rPr lang="en-NZ" sz="2000" dirty="0"/>
              <a:t> class makes the table smaller by cutting cell padding in </a:t>
            </a:r>
            <a:r>
              <a:rPr lang="en-NZ" sz="2000" dirty="0" smtClean="0"/>
              <a:t>half</a:t>
            </a:r>
            <a:endParaRPr lang="en-US" sz="2000" dirty="0"/>
          </a:p>
        </p:txBody>
      </p:sp>
    </p:spTree>
    <p:extLst>
      <p:ext uri="{BB962C8B-B14F-4D97-AF65-F5344CB8AC3E}">
        <p14:creationId xmlns:p14="http://schemas.microsoft.com/office/powerpoint/2010/main" val="33869460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NZ" sz="2000" dirty="0"/>
              <a:t>Responsive </a:t>
            </a:r>
            <a:r>
              <a:rPr lang="en-NZ" sz="2000" dirty="0" smtClean="0"/>
              <a:t>Tables -The </a:t>
            </a:r>
            <a:r>
              <a:rPr lang="en-NZ" sz="2000" dirty="0"/>
              <a:t>.table-responsive class creates a responsive table: an horizontal scrollbar is added to the table on screens that are less than 992px wide (if needed). When viewing on anything larger than 992px wide, there is no difference:</a:t>
            </a:r>
            <a:endParaRPr lang="en-US" sz="2000" dirty="0"/>
          </a:p>
        </p:txBody>
      </p:sp>
      <p:pic>
        <p:nvPicPr>
          <p:cNvPr id="4" name="Picture 3"/>
          <p:cNvPicPr>
            <a:picLocks noChangeAspect="1"/>
          </p:cNvPicPr>
          <p:nvPr/>
        </p:nvPicPr>
        <p:blipFill>
          <a:blip r:embed="rId2"/>
          <a:stretch>
            <a:fillRect/>
          </a:stretch>
        </p:blipFill>
        <p:spPr>
          <a:xfrm>
            <a:off x="1669923" y="3212976"/>
            <a:ext cx="7029450" cy="2762250"/>
          </a:xfrm>
          <a:prstGeom prst="rect">
            <a:avLst/>
          </a:prstGeom>
        </p:spPr>
      </p:pic>
    </p:spTree>
    <p:extLst>
      <p:ext uri="{BB962C8B-B14F-4D97-AF65-F5344CB8AC3E}">
        <p14:creationId xmlns:p14="http://schemas.microsoft.com/office/powerpoint/2010/main" val="35950885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Practice</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o7planning.org/en/11977/bootstrap-tables-tutorial</a:t>
            </a:r>
            <a:endParaRPr lang="en-US" dirty="0" smtClean="0"/>
          </a:p>
          <a:p>
            <a:r>
              <a:rPr lang="en-US" dirty="0">
                <a:hlinkClick r:id="rId3"/>
              </a:rPr>
              <a:t>https://www.tutorialspoint.com/bootstrap</a:t>
            </a:r>
            <a:r>
              <a:rPr lang="en-US" dirty="0" smtClean="0">
                <a:hlinkClick r:id="rId3"/>
              </a:rPr>
              <a:t>/</a:t>
            </a:r>
            <a:endParaRPr lang="en-US" dirty="0" smtClean="0"/>
          </a:p>
          <a:p>
            <a:r>
              <a:rPr lang="en-US" dirty="0">
                <a:hlinkClick r:id="rId4"/>
              </a:rPr>
              <a:t>https://coreui.io/docs/content/tables</a:t>
            </a:r>
            <a:r>
              <a:rPr lang="en-US" dirty="0" smtClean="0">
                <a:hlinkClick r:id="rId4"/>
              </a:rPr>
              <a:t>/</a:t>
            </a:r>
            <a:endParaRPr lang="en-US" dirty="0" smtClean="0"/>
          </a:p>
          <a:p>
            <a:r>
              <a:rPr lang="en-US" dirty="0">
                <a:hlinkClick r:id="rId5"/>
              </a:rPr>
              <a:t>https://www.jquery-az.com/16-examples-bootstrap-4-table-striped-bordered-fixed-header/</a:t>
            </a:r>
            <a:endParaRPr lang="en-US" dirty="0"/>
          </a:p>
        </p:txBody>
      </p:sp>
    </p:spTree>
    <p:extLst>
      <p:ext uri="{BB962C8B-B14F-4D97-AF65-F5344CB8AC3E}">
        <p14:creationId xmlns:p14="http://schemas.microsoft.com/office/powerpoint/2010/main" val="42686353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rPr>
              <a:t>Bootstrap Lists</a:t>
            </a:r>
            <a:br>
              <a:rPr lang="en-US" b="1" dirty="0">
                <a:effectLst/>
              </a:rPr>
            </a:br>
            <a:endParaRPr lang="en-US" dirty="0"/>
          </a:p>
        </p:txBody>
      </p:sp>
      <p:sp>
        <p:nvSpPr>
          <p:cNvPr id="3" name="Content Placeholder 2"/>
          <p:cNvSpPr>
            <a:spLocks noGrp="1"/>
          </p:cNvSpPr>
          <p:nvPr>
            <p:ph idx="1"/>
          </p:nvPr>
        </p:nvSpPr>
        <p:spPr/>
        <p:txBody>
          <a:bodyPr/>
          <a:lstStyle/>
          <a:p>
            <a:pPr algn="ctr"/>
            <a:r>
              <a:rPr lang="en-US" dirty="0" smtClean="0">
                <a:solidFill>
                  <a:schemeClr val="accent3"/>
                </a:solidFill>
              </a:rPr>
              <a:t>Name the type of lists</a:t>
            </a:r>
            <a:endParaRPr lang="en-US" dirty="0">
              <a:solidFill>
                <a:schemeClr val="accent3"/>
              </a:solidFill>
            </a:endParaRPr>
          </a:p>
        </p:txBody>
      </p:sp>
      <p:sp>
        <p:nvSpPr>
          <p:cNvPr id="4" name="TextBox 3"/>
          <p:cNvSpPr txBox="1"/>
          <p:nvPr/>
        </p:nvSpPr>
        <p:spPr>
          <a:xfrm>
            <a:off x="1835696" y="2555438"/>
            <a:ext cx="6408712" cy="2585323"/>
          </a:xfrm>
          <a:prstGeom prst="rect">
            <a:avLst/>
          </a:prstGeom>
          <a:noFill/>
        </p:spPr>
        <p:txBody>
          <a:bodyPr wrap="square" rtlCol="0">
            <a:spAutoFit/>
          </a:bodyPr>
          <a:lstStyle/>
          <a:p>
            <a:pPr fontAlgn="base"/>
            <a:r>
              <a:rPr lang="en-NZ"/>
              <a:t>You can create three different types of HTML lists:</a:t>
            </a:r>
          </a:p>
          <a:p>
            <a:r>
              <a:rPr lang="en-NZ" b="1"/>
              <a:t>Unordered lists</a:t>
            </a:r>
            <a:r>
              <a:rPr lang="en-NZ"/>
              <a:t> — A list of items in which the order does not explicitly matter. The list items in unordered lists are marked with bullets.</a:t>
            </a:r>
          </a:p>
          <a:p>
            <a:r>
              <a:rPr lang="en-NZ" b="1"/>
              <a:t>Ordered lists</a:t>
            </a:r>
            <a:r>
              <a:rPr lang="en-NZ"/>
              <a:t> — A list of items in which the order does explicitly matter. The list items in ordered lists are marked with numbers, e.g. 1, ⅵ, etc.</a:t>
            </a:r>
          </a:p>
          <a:p>
            <a:r>
              <a:rPr lang="en-NZ" b="1"/>
              <a:t>Definition list</a:t>
            </a:r>
            <a:r>
              <a:rPr lang="en-NZ"/>
              <a:t> — A list of terms with their associated descriptions.</a:t>
            </a:r>
          </a:p>
        </p:txBody>
      </p:sp>
    </p:spTree>
    <p:extLst>
      <p:ext uri="{BB962C8B-B14F-4D97-AF65-F5344CB8AC3E}">
        <p14:creationId xmlns:p14="http://schemas.microsoft.com/office/powerpoint/2010/main" val="3024206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Responsive Web Design</a:t>
            </a:r>
            <a:endParaRPr lang="en-US" dirty="0"/>
          </a:p>
        </p:txBody>
      </p:sp>
      <p:sp>
        <p:nvSpPr>
          <p:cNvPr id="3" name="Content Placeholder 2"/>
          <p:cNvSpPr>
            <a:spLocks noGrp="1"/>
          </p:cNvSpPr>
          <p:nvPr>
            <p:ph idx="1"/>
          </p:nvPr>
        </p:nvSpPr>
        <p:spPr>
          <a:xfrm>
            <a:off x="866216" y="2809875"/>
            <a:ext cx="3549667" cy="2562225"/>
          </a:xfrm>
        </p:spPr>
        <p:txBody>
          <a:bodyPr>
            <a:noAutofit/>
          </a:bodyPr>
          <a:lstStyle/>
          <a:p>
            <a:r>
              <a:rPr lang="en-US" sz="1650" dirty="0"/>
              <a:t>Crafting sites that provide an optimal viewing and interaction experience</a:t>
            </a:r>
          </a:p>
          <a:p>
            <a:r>
              <a:rPr lang="en-US" sz="1650" dirty="0"/>
              <a:t>Easy reading and navigation</a:t>
            </a:r>
          </a:p>
          <a:p>
            <a:r>
              <a:rPr lang="en-US" sz="1650" dirty="0"/>
              <a:t>Minimal resizing, panning, and scrolling</a:t>
            </a:r>
          </a:p>
          <a:p>
            <a:r>
              <a:rPr lang="en-US" sz="1650" dirty="0"/>
              <a:t>Works across a wide range of devices</a:t>
            </a:r>
          </a:p>
        </p:txBody>
      </p:sp>
      <p:pic>
        <p:nvPicPr>
          <p:cNvPr id="3074" name="Picture 2" descr="Responsive Web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2266" y="2809875"/>
            <a:ext cx="4273157" cy="256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35238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78098"/>
          </a:xfrm>
        </p:spPr>
        <p:txBody>
          <a:bodyPr>
            <a:normAutofit fontScale="90000"/>
          </a:bodyPr>
          <a:lstStyle/>
          <a:p>
            <a:r>
              <a:rPr lang="en-NZ" sz="3600" b="1" dirty="0" err="1">
                <a:effectLst/>
              </a:rPr>
              <a:t>Unstyled</a:t>
            </a:r>
            <a:r>
              <a:rPr lang="en-NZ" sz="3600" b="1" dirty="0">
                <a:effectLst/>
              </a:rPr>
              <a:t> Ordered and Unordered </a:t>
            </a:r>
            <a:r>
              <a:rPr lang="en-NZ" sz="3600" b="1" dirty="0" smtClean="0">
                <a:effectLst/>
              </a:rPr>
              <a:t>Lists</a:t>
            </a:r>
            <a:endParaRPr lang="en-US" dirty="0"/>
          </a:p>
        </p:txBody>
      </p:sp>
      <p:sp>
        <p:nvSpPr>
          <p:cNvPr id="3" name="Content Placeholder 2"/>
          <p:cNvSpPr>
            <a:spLocks noGrp="1"/>
          </p:cNvSpPr>
          <p:nvPr>
            <p:ph idx="1"/>
          </p:nvPr>
        </p:nvSpPr>
        <p:spPr>
          <a:xfrm>
            <a:off x="1331640" y="1082793"/>
            <a:ext cx="4648560" cy="4800600"/>
          </a:xfrm>
        </p:spPr>
        <p:txBody>
          <a:bodyPr>
            <a:normAutofit fontScale="92500" lnSpcReduction="20000"/>
          </a:bodyPr>
          <a:lstStyle/>
          <a:p>
            <a:r>
              <a:rPr lang="en-NZ" sz="2000" dirty="0"/>
              <a:t>Sometimes you might need to remove the default styling form the list items. You can do this by simply applying the class .list-</a:t>
            </a:r>
            <a:r>
              <a:rPr lang="en-NZ" sz="2000" dirty="0" err="1"/>
              <a:t>unstyled</a:t>
            </a:r>
            <a:r>
              <a:rPr lang="en-NZ" sz="2000" dirty="0"/>
              <a:t> to the respective &lt;</a:t>
            </a:r>
            <a:r>
              <a:rPr lang="en-NZ" sz="2000" dirty="0" err="1"/>
              <a:t>ul</a:t>
            </a:r>
            <a:r>
              <a:rPr lang="en-NZ" sz="2000" dirty="0"/>
              <a:t>&gt; or &lt;</a:t>
            </a:r>
            <a:r>
              <a:rPr lang="en-NZ" sz="2000" dirty="0" err="1"/>
              <a:t>ol</a:t>
            </a:r>
            <a:r>
              <a:rPr lang="en-NZ" sz="2000" dirty="0"/>
              <a:t>&gt; elements</a:t>
            </a:r>
            <a:r>
              <a:rPr lang="en-NZ" sz="2000" dirty="0" smtClean="0"/>
              <a:t>.</a:t>
            </a:r>
          </a:p>
          <a:p>
            <a:pPr marL="82296" indent="0">
              <a:buNone/>
            </a:pPr>
            <a:r>
              <a:rPr lang="it-IT" sz="1900" dirty="0"/>
              <a:t>&lt;ul class="list-unstyled</a:t>
            </a:r>
            <a:r>
              <a:rPr lang="it-IT" sz="1900" dirty="0" smtClean="0"/>
              <a:t>"&gt;</a:t>
            </a:r>
          </a:p>
          <a:p>
            <a:pPr marL="82296" indent="0">
              <a:buNone/>
            </a:pPr>
            <a:r>
              <a:rPr lang="it-IT" sz="1900" dirty="0" smtClean="0"/>
              <a:t> </a:t>
            </a:r>
            <a:r>
              <a:rPr lang="it-IT" sz="1900" dirty="0"/>
              <a:t>&lt;li&gt;Home&lt;/li</a:t>
            </a:r>
            <a:r>
              <a:rPr lang="it-IT" sz="1900" dirty="0" smtClean="0"/>
              <a:t>&gt;</a:t>
            </a:r>
          </a:p>
          <a:p>
            <a:pPr marL="82296" indent="0">
              <a:buNone/>
            </a:pPr>
            <a:r>
              <a:rPr lang="it-IT" sz="1900" dirty="0" smtClean="0"/>
              <a:t> </a:t>
            </a:r>
            <a:r>
              <a:rPr lang="it-IT" sz="1900" dirty="0"/>
              <a:t>&lt;li&gt;Products </a:t>
            </a:r>
            <a:endParaRPr lang="it-IT" sz="1900" dirty="0" smtClean="0"/>
          </a:p>
          <a:p>
            <a:pPr marL="402336" lvl="1" indent="0">
              <a:buNone/>
            </a:pPr>
            <a:r>
              <a:rPr lang="it-IT" sz="1900" dirty="0" smtClean="0"/>
              <a:t>&lt;</a:t>
            </a:r>
            <a:r>
              <a:rPr lang="it-IT" sz="1900" dirty="0"/>
              <a:t>ul</a:t>
            </a:r>
            <a:r>
              <a:rPr lang="it-IT" sz="1900" dirty="0" smtClean="0"/>
              <a:t>&gt;</a:t>
            </a:r>
          </a:p>
          <a:p>
            <a:pPr marL="402336" lvl="1" indent="0">
              <a:buNone/>
            </a:pPr>
            <a:r>
              <a:rPr lang="it-IT" sz="1900" dirty="0" smtClean="0"/>
              <a:t> </a:t>
            </a:r>
            <a:r>
              <a:rPr lang="it-IT" sz="1900" dirty="0"/>
              <a:t>&lt;li&gt;Gadgets&lt;/li</a:t>
            </a:r>
            <a:r>
              <a:rPr lang="it-IT" sz="1900" dirty="0" smtClean="0"/>
              <a:t>&gt;</a:t>
            </a:r>
          </a:p>
          <a:p>
            <a:pPr marL="402336" lvl="1" indent="0">
              <a:buNone/>
            </a:pPr>
            <a:r>
              <a:rPr lang="it-IT" sz="1900" dirty="0" smtClean="0"/>
              <a:t> </a:t>
            </a:r>
            <a:r>
              <a:rPr lang="it-IT" sz="1900" dirty="0"/>
              <a:t>&lt;li&gt;Accessories&lt;/li&gt; </a:t>
            </a:r>
            <a:endParaRPr lang="it-IT" sz="1900" dirty="0" smtClean="0"/>
          </a:p>
          <a:p>
            <a:pPr marL="402336" lvl="1" indent="0">
              <a:buNone/>
            </a:pPr>
            <a:r>
              <a:rPr lang="it-IT" sz="1900" dirty="0" smtClean="0"/>
              <a:t>&lt;/</a:t>
            </a:r>
            <a:r>
              <a:rPr lang="it-IT" sz="1900" dirty="0"/>
              <a:t>ul&gt; </a:t>
            </a:r>
            <a:endParaRPr lang="it-IT" sz="1900" dirty="0" smtClean="0"/>
          </a:p>
          <a:p>
            <a:pPr marL="402336" lvl="1" indent="0">
              <a:buNone/>
            </a:pPr>
            <a:r>
              <a:rPr lang="it-IT" sz="1900" dirty="0" smtClean="0"/>
              <a:t>&lt;/</a:t>
            </a:r>
            <a:r>
              <a:rPr lang="it-IT" sz="1900" dirty="0"/>
              <a:t>li&gt; </a:t>
            </a:r>
            <a:endParaRPr lang="it-IT" sz="1900" dirty="0" smtClean="0"/>
          </a:p>
          <a:p>
            <a:pPr marL="402336" lvl="1" indent="0">
              <a:buNone/>
            </a:pPr>
            <a:r>
              <a:rPr lang="it-IT" sz="1900" dirty="0" smtClean="0"/>
              <a:t>&lt;</a:t>
            </a:r>
            <a:r>
              <a:rPr lang="it-IT" sz="1900" dirty="0"/>
              <a:t>li&gt;About Us&lt;/li</a:t>
            </a:r>
            <a:r>
              <a:rPr lang="it-IT" sz="1900" dirty="0" smtClean="0"/>
              <a:t>&gt;</a:t>
            </a:r>
          </a:p>
          <a:p>
            <a:pPr marL="402336" lvl="1" indent="0">
              <a:buNone/>
            </a:pPr>
            <a:r>
              <a:rPr lang="it-IT" sz="1900" dirty="0" smtClean="0"/>
              <a:t> </a:t>
            </a:r>
            <a:r>
              <a:rPr lang="it-IT" sz="1900" dirty="0"/>
              <a:t>&lt;li&gt;Contact&lt;/li</a:t>
            </a:r>
            <a:r>
              <a:rPr lang="it-IT" sz="1900" dirty="0" smtClean="0"/>
              <a:t>&gt;</a:t>
            </a:r>
          </a:p>
          <a:p>
            <a:pPr marL="402336" lvl="1" indent="0">
              <a:buNone/>
            </a:pPr>
            <a:r>
              <a:rPr lang="it-IT" sz="1900" dirty="0" smtClean="0"/>
              <a:t> </a:t>
            </a:r>
            <a:r>
              <a:rPr lang="it-IT" sz="1900" dirty="0"/>
              <a:t>&lt;/ul&gt;</a:t>
            </a:r>
            <a:endParaRPr lang="en-US" sz="1900" dirty="0"/>
          </a:p>
        </p:txBody>
      </p:sp>
      <p:pic>
        <p:nvPicPr>
          <p:cNvPr id="4" name="Picture 3"/>
          <p:cNvPicPr>
            <a:picLocks noChangeAspect="1"/>
          </p:cNvPicPr>
          <p:nvPr/>
        </p:nvPicPr>
        <p:blipFill>
          <a:blip r:embed="rId2"/>
          <a:stretch>
            <a:fillRect/>
          </a:stretch>
        </p:blipFill>
        <p:spPr>
          <a:xfrm>
            <a:off x="4060255" y="2996952"/>
            <a:ext cx="4895850" cy="2124075"/>
          </a:xfrm>
          <a:prstGeom prst="rect">
            <a:avLst/>
          </a:prstGeom>
          <a:solidFill>
            <a:schemeClr val="tx2">
              <a:lumMod val="20000"/>
              <a:lumOff val="80000"/>
            </a:schemeClr>
          </a:solidFill>
          <a:ln w="57150">
            <a:solidFill>
              <a:srgbClr val="FF0000"/>
            </a:solidFill>
          </a:ln>
        </p:spPr>
      </p:pic>
      <p:pic>
        <p:nvPicPr>
          <p:cNvPr id="5" name="Picture 4"/>
          <p:cNvPicPr>
            <a:picLocks noChangeAspect="1"/>
          </p:cNvPicPr>
          <p:nvPr/>
        </p:nvPicPr>
        <p:blipFill>
          <a:blip r:embed="rId3"/>
          <a:stretch>
            <a:fillRect/>
          </a:stretch>
        </p:blipFill>
        <p:spPr>
          <a:xfrm>
            <a:off x="1043608" y="5724525"/>
            <a:ext cx="7439025" cy="1133475"/>
          </a:xfrm>
          <a:prstGeom prst="rect">
            <a:avLst/>
          </a:prstGeom>
          <a:ln w="19050">
            <a:solidFill>
              <a:schemeClr val="tx1"/>
            </a:solidFill>
          </a:ln>
        </p:spPr>
      </p:pic>
    </p:spTree>
    <p:extLst>
      <p:ext uri="{BB962C8B-B14F-4D97-AF65-F5344CB8AC3E}">
        <p14:creationId xmlns:p14="http://schemas.microsoft.com/office/powerpoint/2010/main" val="5506169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b="1" dirty="0">
                <a:effectLst/>
              </a:rPr>
              <a:t>Placing Ordered and Unordered List Items Inline</a:t>
            </a:r>
            <a:br>
              <a:rPr lang="en-NZ" b="1" dirty="0">
                <a:effectLst/>
              </a:rPr>
            </a:br>
            <a:endParaRPr lang="en-US" dirty="0"/>
          </a:p>
        </p:txBody>
      </p:sp>
      <p:sp>
        <p:nvSpPr>
          <p:cNvPr id="3" name="Content Placeholder 2"/>
          <p:cNvSpPr>
            <a:spLocks noGrp="1"/>
          </p:cNvSpPr>
          <p:nvPr>
            <p:ph idx="1"/>
          </p:nvPr>
        </p:nvSpPr>
        <p:spPr>
          <a:xfrm>
            <a:off x="1435608" y="1447800"/>
            <a:ext cx="6500800" cy="4800600"/>
          </a:xfrm>
        </p:spPr>
        <p:txBody>
          <a:bodyPr>
            <a:normAutofit/>
          </a:bodyPr>
          <a:lstStyle/>
          <a:p>
            <a:r>
              <a:rPr lang="en-NZ" sz="1600" dirty="0" smtClean="0"/>
              <a:t>If </a:t>
            </a:r>
            <a:r>
              <a:rPr lang="en-NZ" sz="1600" dirty="0"/>
              <a:t>you want to create a horizontal menu using ordered or unordered list you need to place all list items in a single line i.e. side by side. You can do this by simply applying the class .list-inline to the respective &lt;</a:t>
            </a:r>
            <a:r>
              <a:rPr lang="en-NZ" sz="1600" dirty="0" err="1"/>
              <a:t>ul</a:t>
            </a:r>
            <a:r>
              <a:rPr lang="en-NZ" sz="1600" dirty="0"/>
              <a:t>&gt; or &lt;</a:t>
            </a:r>
            <a:r>
              <a:rPr lang="en-NZ" sz="1600" dirty="0" err="1"/>
              <a:t>ol</a:t>
            </a:r>
            <a:r>
              <a:rPr lang="en-NZ" sz="1600" dirty="0"/>
              <a:t>&gt;, and the class .</a:t>
            </a:r>
            <a:r>
              <a:rPr lang="en-NZ" sz="1600" dirty="0" smtClean="0"/>
              <a:t>list-inline-item </a:t>
            </a:r>
            <a:r>
              <a:rPr lang="en-NZ" sz="1600" dirty="0"/>
              <a:t>to the &lt;li&gt; elements</a:t>
            </a:r>
            <a:r>
              <a:rPr lang="en-NZ" sz="1600" dirty="0" smtClean="0"/>
              <a:t>.</a:t>
            </a:r>
          </a:p>
          <a:p>
            <a:pPr marL="82296" indent="0">
              <a:buNone/>
            </a:pPr>
            <a:r>
              <a:rPr lang="en-US" sz="1600" dirty="0"/>
              <a:t>&lt;div class="</a:t>
            </a:r>
            <a:r>
              <a:rPr lang="en-US" sz="1600" dirty="0" err="1"/>
              <a:t>bs</a:t>
            </a:r>
            <a:r>
              <a:rPr lang="en-US" sz="1600" dirty="0"/>
              <a:t>-example"&gt;</a:t>
            </a:r>
          </a:p>
          <a:p>
            <a:pPr marL="82296" indent="0">
              <a:buNone/>
            </a:pPr>
            <a:r>
              <a:rPr lang="en-US" sz="1600" dirty="0"/>
              <a:t>    &lt;h2 class="mb-3"&gt;Inline Unordered List&lt;/h2&gt;</a:t>
            </a:r>
          </a:p>
          <a:p>
            <a:pPr marL="82296" indent="0">
              <a:buNone/>
            </a:pPr>
            <a:r>
              <a:rPr lang="en-US" sz="1600" dirty="0"/>
              <a:t>    &lt;</a:t>
            </a:r>
            <a:r>
              <a:rPr lang="en-US" sz="1600" dirty="0" err="1"/>
              <a:t>ul</a:t>
            </a:r>
            <a:r>
              <a:rPr lang="en-US" sz="1600" dirty="0"/>
              <a:t> class="list-inline"&gt;</a:t>
            </a:r>
          </a:p>
          <a:p>
            <a:pPr marL="82296" indent="0">
              <a:buNone/>
            </a:pPr>
            <a:r>
              <a:rPr lang="en-US" sz="1600" dirty="0"/>
              <a:t>        &lt;li class="list-inline-item"&gt;Home&lt;/li&gt;</a:t>
            </a:r>
          </a:p>
          <a:p>
            <a:pPr marL="82296" indent="0">
              <a:buNone/>
            </a:pPr>
            <a:r>
              <a:rPr lang="en-US" sz="1600" dirty="0"/>
              <a:t>        &lt;li class="list-inline-item"&gt;Products&lt;/li&gt;</a:t>
            </a:r>
          </a:p>
          <a:p>
            <a:pPr marL="82296" indent="0">
              <a:buNone/>
            </a:pPr>
            <a:r>
              <a:rPr lang="en-US" sz="1600" dirty="0"/>
              <a:t>        &lt;li class="list-inline-item"&gt;About Us&lt;/li&gt;</a:t>
            </a:r>
          </a:p>
          <a:p>
            <a:pPr marL="82296" indent="0">
              <a:buNone/>
            </a:pPr>
            <a:r>
              <a:rPr lang="en-US" sz="1600" dirty="0"/>
              <a:t>        &lt;li class="list-inline-item"&gt;Contact&lt;/li&gt;</a:t>
            </a:r>
          </a:p>
          <a:p>
            <a:pPr marL="82296" indent="0">
              <a:buNone/>
            </a:pPr>
            <a:r>
              <a:rPr lang="en-US" sz="1600" dirty="0"/>
              <a:t>    &lt;/</a:t>
            </a:r>
            <a:r>
              <a:rPr lang="en-US" sz="1600" dirty="0" err="1"/>
              <a:t>ul</a:t>
            </a:r>
            <a:r>
              <a:rPr lang="en-US" sz="1600" dirty="0"/>
              <a:t>&gt;</a:t>
            </a:r>
          </a:p>
          <a:p>
            <a:pPr marL="82296" indent="0">
              <a:buNone/>
            </a:pPr>
            <a:r>
              <a:rPr lang="en-US" sz="1600" dirty="0"/>
              <a:t>&lt;/div&gt;</a:t>
            </a:r>
          </a:p>
        </p:txBody>
      </p:sp>
      <p:pic>
        <p:nvPicPr>
          <p:cNvPr id="4" name="Picture 3"/>
          <p:cNvPicPr>
            <a:picLocks noChangeAspect="1"/>
          </p:cNvPicPr>
          <p:nvPr/>
        </p:nvPicPr>
        <p:blipFill>
          <a:blip r:embed="rId2"/>
          <a:stretch>
            <a:fillRect/>
          </a:stretch>
        </p:blipFill>
        <p:spPr>
          <a:xfrm>
            <a:off x="2935783" y="5013177"/>
            <a:ext cx="5000625" cy="1008112"/>
          </a:xfrm>
          <a:prstGeom prst="rect">
            <a:avLst/>
          </a:prstGeom>
          <a:ln w="38100">
            <a:solidFill>
              <a:schemeClr val="tx1"/>
            </a:solidFill>
          </a:ln>
        </p:spPr>
      </p:pic>
    </p:spTree>
    <p:extLst>
      <p:ext uri="{BB962C8B-B14F-4D97-AF65-F5344CB8AC3E}">
        <p14:creationId xmlns:p14="http://schemas.microsoft.com/office/powerpoint/2010/main" val="259234977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rPr>
              <a:t>Creating Horizontal Definition Lists</a:t>
            </a:r>
            <a:br>
              <a:rPr lang="en-US" b="1" dirty="0">
                <a:effectLst/>
              </a:rPr>
            </a:br>
            <a:endParaRPr lang="en-US" dirty="0"/>
          </a:p>
        </p:txBody>
      </p:sp>
      <p:sp>
        <p:nvSpPr>
          <p:cNvPr id="3" name="Content Placeholder 2"/>
          <p:cNvSpPr>
            <a:spLocks noGrp="1"/>
          </p:cNvSpPr>
          <p:nvPr>
            <p:ph idx="1"/>
          </p:nvPr>
        </p:nvSpPr>
        <p:spPr>
          <a:xfrm>
            <a:off x="899592" y="1447800"/>
            <a:ext cx="7848872" cy="4800600"/>
          </a:xfrm>
        </p:spPr>
        <p:txBody>
          <a:bodyPr>
            <a:normAutofit/>
          </a:bodyPr>
          <a:lstStyle/>
          <a:p>
            <a:r>
              <a:rPr lang="en-NZ" sz="1600" dirty="0"/>
              <a:t>The terms and descriptions in a definition list can also be aligned horizontally side-by-side using the Bootstrap grid system's pre&lt;div class="</a:t>
            </a:r>
            <a:r>
              <a:rPr lang="en-NZ" sz="1600" dirty="0" err="1"/>
              <a:t>bs</a:t>
            </a:r>
            <a:r>
              <a:rPr lang="en-NZ" sz="1600" dirty="0"/>
              <a:t>-example"&gt;</a:t>
            </a:r>
          </a:p>
          <a:p>
            <a:pPr marL="82296" indent="0">
              <a:buNone/>
            </a:pPr>
            <a:r>
              <a:rPr lang="en-NZ" sz="1600" dirty="0"/>
              <a:t>    &lt;h2 class="mb-3"&gt;Horizontal Definition Lists&lt;/h2&gt;</a:t>
            </a:r>
          </a:p>
          <a:p>
            <a:pPr marL="82296" indent="0">
              <a:buNone/>
            </a:pPr>
            <a:r>
              <a:rPr lang="en-NZ" sz="1600" dirty="0"/>
              <a:t>    &lt;dl class="row"&gt;</a:t>
            </a:r>
          </a:p>
          <a:p>
            <a:pPr marL="82296" indent="0">
              <a:buNone/>
            </a:pPr>
            <a:r>
              <a:rPr lang="en-NZ" sz="1600" dirty="0"/>
              <a:t>        &lt;</a:t>
            </a:r>
            <a:r>
              <a:rPr lang="en-NZ" sz="1600" dirty="0" err="1"/>
              <a:t>dt</a:t>
            </a:r>
            <a:r>
              <a:rPr lang="en-NZ" sz="1600" dirty="0"/>
              <a:t> class="col-sm-3"&gt;User Agent&lt;/</a:t>
            </a:r>
            <a:r>
              <a:rPr lang="en-NZ" sz="1600" dirty="0" err="1"/>
              <a:t>dt</a:t>
            </a:r>
            <a:r>
              <a:rPr lang="en-NZ" sz="1600" dirty="0"/>
              <a:t>&gt;</a:t>
            </a:r>
          </a:p>
          <a:p>
            <a:pPr marL="82296" indent="0">
              <a:buNone/>
            </a:pPr>
            <a:r>
              <a:rPr lang="en-NZ" sz="1600" dirty="0"/>
              <a:t>        &lt;</a:t>
            </a:r>
            <a:r>
              <a:rPr lang="en-NZ" sz="1600" dirty="0" err="1"/>
              <a:t>dd</a:t>
            </a:r>
            <a:r>
              <a:rPr lang="en-NZ" sz="1600" dirty="0"/>
              <a:t> class="col-sm-9"&gt;An HTML user agent is any device that interprets HTML documents.&lt;/</a:t>
            </a:r>
            <a:r>
              <a:rPr lang="en-NZ" sz="1600" dirty="0" err="1"/>
              <a:t>dd</a:t>
            </a:r>
            <a:r>
              <a:rPr lang="en-NZ" sz="1600" dirty="0"/>
              <a:t>&gt;</a:t>
            </a:r>
          </a:p>
          <a:p>
            <a:pPr marL="82296" indent="0">
              <a:buNone/>
            </a:pPr>
            <a:r>
              <a:rPr lang="en-NZ" sz="1600" dirty="0"/>
              <a:t>        &lt;</a:t>
            </a:r>
            <a:r>
              <a:rPr lang="en-NZ" sz="1600" dirty="0" err="1"/>
              <a:t>dt</a:t>
            </a:r>
            <a:r>
              <a:rPr lang="en-NZ" sz="1600" dirty="0"/>
              <a:t> class="col-sm-3 text-truncate"&gt;Client-side Scripting&lt;/</a:t>
            </a:r>
            <a:r>
              <a:rPr lang="en-NZ" sz="1600" dirty="0" err="1"/>
              <a:t>dt</a:t>
            </a:r>
            <a:r>
              <a:rPr lang="en-NZ" sz="1600" dirty="0"/>
              <a:t>&gt;</a:t>
            </a:r>
          </a:p>
          <a:p>
            <a:pPr marL="82296" indent="0">
              <a:buNone/>
            </a:pPr>
            <a:r>
              <a:rPr lang="en-NZ" sz="1600" dirty="0"/>
              <a:t>        &lt;</a:t>
            </a:r>
            <a:r>
              <a:rPr lang="en-NZ" sz="1600" dirty="0" err="1"/>
              <a:t>dd</a:t>
            </a:r>
            <a:r>
              <a:rPr lang="en-NZ" sz="1600" dirty="0"/>
              <a:t> class="col-sm-9"&gt;Client-side scripting generally refers to the category of computer programs on the web that are executed by the user's web browser.&lt;/</a:t>
            </a:r>
            <a:r>
              <a:rPr lang="en-NZ" sz="1600" dirty="0" err="1"/>
              <a:t>dd</a:t>
            </a:r>
            <a:r>
              <a:rPr lang="en-NZ" sz="1600" dirty="0"/>
              <a:t>&gt;</a:t>
            </a:r>
          </a:p>
          <a:p>
            <a:pPr marL="82296" indent="0">
              <a:buNone/>
            </a:pPr>
            <a:r>
              <a:rPr lang="en-NZ" sz="1600" dirty="0"/>
              <a:t>        &lt;</a:t>
            </a:r>
            <a:r>
              <a:rPr lang="en-NZ" sz="1600" dirty="0" err="1"/>
              <a:t>dt</a:t>
            </a:r>
            <a:r>
              <a:rPr lang="en-NZ" sz="1600" dirty="0"/>
              <a:t> class="col-sm-3"&gt;Document Tree&lt;/</a:t>
            </a:r>
            <a:r>
              <a:rPr lang="en-NZ" sz="1600" dirty="0" err="1"/>
              <a:t>dt</a:t>
            </a:r>
            <a:r>
              <a:rPr lang="en-NZ" sz="1600" dirty="0"/>
              <a:t>&gt;</a:t>
            </a:r>
          </a:p>
          <a:p>
            <a:pPr marL="82296" indent="0">
              <a:buNone/>
            </a:pPr>
            <a:r>
              <a:rPr lang="en-NZ" sz="1600" dirty="0"/>
              <a:t>        &lt;</a:t>
            </a:r>
            <a:r>
              <a:rPr lang="en-NZ" sz="1600" dirty="0" err="1"/>
              <a:t>dd</a:t>
            </a:r>
            <a:r>
              <a:rPr lang="en-NZ" sz="1600" dirty="0"/>
              <a:t> class="col-sm-9"&gt;The tree of elements encoded in the source document.&lt;/</a:t>
            </a:r>
            <a:r>
              <a:rPr lang="en-NZ" sz="1600" dirty="0" err="1"/>
              <a:t>dd</a:t>
            </a:r>
            <a:r>
              <a:rPr lang="en-NZ" sz="1600" dirty="0"/>
              <a:t>&gt;</a:t>
            </a:r>
          </a:p>
          <a:p>
            <a:pPr marL="82296" indent="0">
              <a:buNone/>
            </a:pPr>
            <a:r>
              <a:rPr lang="en-NZ" sz="1600" dirty="0"/>
              <a:t>    &lt;/dl&gt;</a:t>
            </a:r>
          </a:p>
          <a:p>
            <a:pPr marL="82296" indent="0">
              <a:buNone/>
            </a:pPr>
            <a:r>
              <a:rPr lang="en-NZ" sz="1600" dirty="0"/>
              <a:t>&lt;/div&gt;defined classes. </a:t>
            </a:r>
            <a:endParaRPr lang="en-US" sz="1600" dirty="0"/>
          </a:p>
        </p:txBody>
      </p:sp>
      <p:pic>
        <p:nvPicPr>
          <p:cNvPr id="5" name="Picture 4"/>
          <p:cNvPicPr>
            <a:picLocks noChangeAspect="1"/>
          </p:cNvPicPr>
          <p:nvPr/>
        </p:nvPicPr>
        <p:blipFill>
          <a:blip r:embed="rId2"/>
          <a:stretch>
            <a:fillRect/>
          </a:stretch>
        </p:blipFill>
        <p:spPr>
          <a:xfrm>
            <a:off x="3131839" y="5229200"/>
            <a:ext cx="5824265" cy="1468760"/>
          </a:xfrm>
          <a:prstGeom prst="rect">
            <a:avLst/>
          </a:prstGeom>
          <a:ln w="28575">
            <a:solidFill>
              <a:schemeClr val="tx1"/>
            </a:solidFill>
          </a:ln>
        </p:spPr>
      </p:pic>
    </p:spTree>
    <p:extLst>
      <p:ext uri="{BB962C8B-B14F-4D97-AF65-F5344CB8AC3E}">
        <p14:creationId xmlns:p14="http://schemas.microsoft.com/office/powerpoint/2010/main" val="14175046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b="1" dirty="0">
                <a:effectLst/>
              </a:rPr>
              <a:t>Creating List Groups with Bootstrap</a:t>
            </a:r>
            <a:br>
              <a:rPr lang="en-NZ" b="1" dirty="0">
                <a:effectLst/>
              </a:rPr>
            </a:br>
            <a:endParaRPr lang="en-US" dirty="0"/>
          </a:p>
        </p:txBody>
      </p:sp>
      <p:sp>
        <p:nvSpPr>
          <p:cNvPr id="3" name="Content Placeholder 2"/>
          <p:cNvSpPr>
            <a:spLocks noGrp="1"/>
          </p:cNvSpPr>
          <p:nvPr>
            <p:ph idx="1"/>
          </p:nvPr>
        </p:nvSpPr>
        <p:spPr/>
        <p:txBody>
          <a:bodyPr>
            <a:normAutofit/>
          </a:bodyPr>
          <a:lstStyle/>
          <a:p>
            <a:r>
              <a:rPr lang="en-NZ" sz="1600" dirty="0"/>
              <a:t>The list groups are very useful and flexible component for displaying lists of elements in a beautiful manner. In most basic form a list group is simply an unordered list with the class .list-group whereas, the list items </a:t>
            </a:r>
            <a:r>
              <a:rPr lang="en-NZ" sz="1600" dirty="0" smtClean="0"/>
              <a:t>having </a:t>
            </a:r>
            <a:r>
              <a:rPr lang="en-NZ" sz="1600" dirty="0"/>
              <a:t>the class .</a:t>
            </a:r>
            <a:r>
              <a:rPr lang="en-NZ" sz="1600" dirty="0" smtClean="0"/>
              <a:t>list-group-item</a:t>
            </a:r>
          </a:p>
          <a:p>
            <a:pPr marL="82296" indent="0">
              <a:buNone/>
            </a:pPr>
            <a:r>
              <a:rPr lang="en-US" sz="1600" dirty="0"/>
              <a:t>&lt;</a:t>
            </a:r>
            <a:r>
              <a:rPr lang="en-US" sz="1600" dirty="0" err="1"/>
              <a:t>ul</a:t>
            </a:r>
            <a:r>
              <a:rPr lang="en-US" sz="1600" dirty="0"/>
              <a:t> class="list-group</a:t>
            </a:r>
            <a:r>
              <a:rPr lang="en-US" sz="1600" dirty="0" smtClean="0"/>
              <a:t>"&gt;</a:t>
            </a:r>
          </a:p>
          <a:p>
            <a:pPr marL="82296" indent="0">
              <a:buNone/>
            </a:pPr>
            <a:r>
              <a:rPr lang="en-US" sz="1600" dirty="0" smtClean="0"/>
              <a:t> </a:t>
            </a:r>
            <a:r>
              <a:rPr lang="en-US" sz="1600" dirty="0"/>
              <a:t>&lt;li class="list-group-item"&gt;Pictures&lt;/li&gt; </a:t>
            </a:r>
            <a:endParaRPr lang="en-US" sz="1600" dirty="0" smtClean="0"/>
          </a:p>
          <a:p>
            <a:pPr marL="82296" indent="0">
              <a:buNone/>
            </a:pPr>
            <a:r>
              <a:rPr lang="en-US" sz="1600" dirty="0" smtClean="0"/>
              <a:t>&lt;</a:t>
            </a:r>
            <a:r>
              <a:rPr lang="en-US" sz="1600" dirty="0"/>
              <a:t>li class="list-group-item"&gt;Documents&lt;/li&gt; </a:t>
            </a:r>
            <a:endParaRPr lang="en-US" sz="1600" dirty="0" smtClean="0"/>
          </a:p>
          <a:p>
            <a:pPr marL="82296" indent="0">
              <a:buNone/>
            </a:pPr>
            <a:r>
              <a:rPr lang="en-US" sz="1600" dirty="0" smtClean="0"/>
              <a:t>&lt;</a:t>
            </a:r>
            <a:r>
              <a:rPr lang="en-US" sz="1600" dirty="0"/>
              <a:t>li class="list-group-item"&gt;Music&lt;/li</a:t>
            </a:r>
            <a:r>
              <a:rPr lang="en-US" sz="1600" dirty="0" smtClean="0"/>
              <a:t>&gt;</a:t>
            </a:r>
          </a:p>
          <a:p>
            <a:pPr marL="82296" indent="0">
              <a:buNone/>
            </a:pPr>
            <a:r>
              <a:rPr lang="en-US" sz="1600" dirty="0" smtClean="0"/>
              <a:t> </a:t>
            </a:r>
            <a:r>
              <a:rPr lang="en-US" sz="1600" dirty="0"/>
              <a:t>&lt;li class="list-group-item"&gt;Videos&lt;/li&gt; </a:t>
            </a:r>
            <a:endParaRPr lang="en-US" sz="1600" dirty="0" smtClean="0"/>
          </a:p>
          <a:p>
            <a:pPr marL="82296" indent="0">
              <a:buNone/>
            </a:pPr>
            <a:r>
              <a:rPr lang="en-US" sz="1600" dirty="0" smtClean="0"/>
              <a:t>&lt;/</a:t>
            </a:r>
            <a:r>
              <a:rPr lang="en-US" sz="1600" dirty="0" err="1"/>
              <a:t>ul</a:t>
            </a:r>
            <a:r>
              <a:rPr lang="en-US" sz="1600" dirty="0"/>
              <a:t>&gt;</a:t>
            </a:r>
          </a:p>
        </p:txBody>
      </p:sp>
      <p:pic>
        <p:nvPicPr>
          <p:cNvPr id="4" name="Picture 3"/>
          <p:cNvPicPr>
            <a:picLocks noChangeAspect="1"/>
          </p:cNvPicPr>
          <p:nvPr/>
        </p:nvPicPr>
        <p:blipFill>
          <a:blip r:embed="rId2"/>
          <a:stretch>
            <a:fillRect/>
          </a:stretch>
        </p:blipFill>
        <p:spPr>
          <a:xfrm>
            <a:off x="4139952" y="4229180"/>
            <a:ext cx="4221113" cy="2066716"/>
          </a:xfrm>
          <a:prstGeom prst="rect">
            <a:avLst/>
          </a:prstGeom>
          <a:ln w="38100">
            <a:solidFill>
              <a:schemeClr val="tx1"/>
            </a:solidFill>
          </a:ln>
        </p:spPr>
      </p:pic>
    </p:spTree>
    <p:extLst>
      <p:ext uri="{BB962C8B-B14F-4D97-AF65-F5344CB8AC3E}">
        <p14:creationId xmlns:p14="http://schemas.microsoft.com/office/powerpoint/2010/main" val="18976188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List Group with Linked Items</a:t>
            </a:r>
            <a:br>
              <a:rPr lang="en-NZ" dirty="0"/>
            </a:br>
            <a:endParaRPr lang="en-US" dirty="0"/>
          </a:p>
        </p:txBody>
      </p:sp>
      <p:sp>
        <p:nvSpPr>
          <p:cNvPr id="3" name="Content Placeholder 2"/>
          <p:cNvSpPr>
            <a:spLocks noGrp="1"/>
          </p:cNvSpPr>
          <p:nvPr>
            <p:ph idx="1"/>
          </p:nvPr>
        </p:nvSpPr>
        <p:spPr/>
        <p:txBody>
          <a:bodyPr>
            <a:normAutofit/>
          </a:bodyPr>
          <a:lstStyle/>
          <a:p>
            <a:r>
              <a:rPr lang="en-NZ" sz="1600" dirty="0" smtClean="0"/>
              <a:t>You </a:t>
            </a:r>
            <a:r>
              <a:rPr lang="en-NZ" sz="1600" dirty="0"/>
              <a:t>can also hyperlink list group items with the little change in HTML </a:t>
            </a:r>
            <a:r>
              <a:rPr lang="en-NZ" sz="1600" dirty="0" err="1"/>
              <a:t>markup</a:t>
            </a:r>
            <a:r>
              <a:rPr lang="en-NZ" sz="1600" dirty="0"/>
              <a:t>.</a:t>
            </a:r>
          </a:p>
          <a:p>
            <a:r>
              <a:rPr lang="en-NZ" sz="1600" dirty="0" smtClean="0"/>
              <a:t>Just </a:t>
            </a:r>
            <a:r>
              <a:rPr lang="en-NZ" sz="1600" dirty="0"/>
              <a:t>replace the &lt;li&gt; with &lt;a&gt; tag and use &lt;div&gt; element as a parent instead of &lt;</a:t>
            </a:r>
            <a:r>
              <a:rPr lang="en-NZ" sz="1600" dirty="0" err="1"/>
              <a:t>ul</a:t>
            </a:r>
            <a:r>
              <a:rPr lang="en-NZ" sz="1600" dirty="0"/>
              <a:t>&gt;. You can also add icons and badges to this list group to make it more elegant</a:t>
            </a:r>
            <a:r>
              <a:rPr lang="en-NZ" sz="1600" dirty="0" smtClean="0"/>
              <a:t>.</a:t>
            </a:r>
          </a:p>
          <a:p>
            <a:r>
              <a:rPr lang="en-NZ" sz="1600" dirty="0"/>
              <a:t>You can use the Bootstrap list group component for creating the sidebar navigation menu, e.g. displaying the list of products or categories on your website.</a:t>
            </a:r>
            <a:endParaRPr lang="en-US" sz="1600" dirty="0"/>
          </a:p>
        </p:txBody>
      </p:sp>
      <p:pic>
        <p:nvPicPr>
          <p:cNvPr id="4" name="Picture 3"/>
          <p:cNvPicPr>
            <a:picLocks noChangeAspect="1"/>
          </p:cNvPicPr>
          <p:nvPr/>
        </p:nvPicPr>
        <p:blipFill>
          <a:blip r:embed="rId3"/>
          <a:stretch>
            <a:fillRect/>
          </a:stretch>
        </p:blipFill>
        <p:spPr>
          <a:xfrm>
            <a:off x="5508104" y="3220713"/>
            <a:ext cx="3219450" cy="2419350"/>
          </a:xfrm>
          <a:prstGeom prst="rect">
            <a:avLst/>
          </a:prstGeom>
          <a:ln w="57150">
            <a:solidFill>
              <a:schemeClr val="tx1"/>
            </a:solidFill>
          </a:ln>
        </p:spPr>
      </p:pic>
      <p:graphicFrame>
        <p:nvGraphicFramePr>
          <p:cNvPr id="5" name="Object 4"/>
          <p:cNvGraphicFramePr>
            <a:graphicFrameLocks noChangeAspect="1"/>
          </p:cNvGraphicFramePr>
          <p:nvPr>
            <p:extLst>
              <p:ext uri="{D42A27DB-BD31-4B8C-83A1-F6EECF244321}">
                <p14:modId xmlns:p14="http://schemas.microsoft.com/office/powerpoint/2010/main" val="883745155"/>
              </p:ext>
            </p:extLst>
          </p:nvPr>
        </p:nvGraphicFramePr>
        <p:xfrm>
          <a:off x="2339752" y="3291086"/>
          <a:ext cx="914400" cy="771525"/>
        </p:xfrm>
        <a:graphic>
          <a:graphicData uri="http://schemas.openxmlformats.org/presentationml/2006/ole">
            <mc:AlternateContent xmlns:mc="http://schemas.openxmlformats.org/markup-compatibility/2006">
              <mc:Choice xmlns:v="urn:schemas-microsoft-com:vml" Requires="v">
                <p:oleObj spid="_x0000_s8206" name="Document" showAsIcon="1" r:id="rId4" imgW="914400" imgH="771480" progId="Word.Document.12">
                  <p:embed/>
                </p:oleObj>
              </mc:Choice>
              <mc:Fallback>
                <p:oleObj name="Document" showAsIcon="1" r:id="rId4" imgW="914400" imgH="771480" progId="Word.Document.12">
                  <p:embed/>
                  <p:pic>
                    <p:nvPicPr>
                      <p:cNvPr id="0" name=""/>
                      <p:cNvPicPr/>
                      <p:nvPr/>
                    </p:nvPicPr>
                    <p:blipFill>
                      <a:blip r:embed="rId5"/>
                      <a:stretch>
                        <a:fillRect/>
                      </a:stretch>
                    </p:blipFill>
                    <p:spPr>
                      <a:xfrm>
                        <a:off x="2339752" y="3291086"/>
                        <a:ext cx="914400" cy="771525"/>
                      </a:xfrm>
                      <a:prstGeom prst="rect">
                        <a:avLst/>
                      </a:prstGeom>
                      <a:solidFill>
                        <a:srgbClr val="FFFF00"/>
                      </a:solidFill>
                      <a:ln w="12700">
                        <a:noFill/>
                      </a:ln>
                    </p:spPr>
                  </p:pic>
                </p:oleObj>
              </mc:Fallback>
            </mc:AlternateContent>
          </a:graphicData>
        </a:graphic>
      </p:graphicFrame>
      <p:sp>
        <p:nvSpPr>
          <p:cNvPr id="6" name="TextBox 5"/>
          <p:cNvSpPr txBox="1"/>
          <p:nvPr/>
        </p:nvSpPr>
        <p:spPr>
          <a:xfrm>
            <a:off x="1435608" y="5445224"/>
            <a:ext cx="7291946" cy="646331"/>
          </a:xfrm>
          <a:prstGeom prst="rect">
            <a:avLst/>
          </a:prstGeom>
          <a:noFill/>
        </p:spPr>
        <p:txBody>
          <a:bodyPr wrap="square" rtlCol="0">
            <a:spAutoFit/>
          </a:bodyPr>
          <a:lstStyle/>
          <a:p>
            <a:r>
              <a:rPr lang="en-NZ" dirty="0" smtClean="0"/>
              <a:t> icons</a:t>
            </a:r>
            <a:endParaRPr lang="en-US" dirty="0">
              <a:hlinkClick r:id="rId6"/>
            </a:endParaRPr>
          </a:p>
          <a:p>
            <a:r>
              <a:rPr lang="en-US" dirty="0" smtClean="0">
                <a:hlinkClick r:id="rId6"/>
              </a:rPr>
              <a:t>https</a:t>
            </a:r>
            <a:r>
              <a:rPr lang="en-US" dirty="0">
                <a:hlinkClick r:id="rId6"/>
              </a:rPr>
              <a:t>://www.w3schools.com/icons/fontawesome_icons_webapp.asp</a:t>
            </a:r>
            <a:endParaRPr lang="en-US" dirty="0"/>
          </a:p>
        </p:txBody>
      </p:sp>
    </p:spTree>
    <p:extLst>
      <p:ext uri="{BB962C8B-B14F-4D97-AF65-F5344CB8AC3E}">
        <p14:creationId xmlns:p14="http://schemas.microsoft.com/office/powerpoint/2010/main" val="35798569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NZ" sz="1800" dirty="0"/>
              <a:t>Contextual classes can be used to </a:t>
            </a:r>
            <a:r>
              <a:rPr lang="en-NZ" sz="1800" dirty="0" err="1"/>
              <a:t>color</a:t>
            </a:r>
            <a:r>
              <a:rPr lang="en-NZ" sz="1800" dirty="0"/>
              <a:t> list items</a:t>
            </a:r>
            <a:r>
              <a:rPr lang="en-NZ" sz="1800" dirty="0" smtClean="0"/>
              <a:t>:</a:t>
            </a:r>
          </a:p>
          <a:p>
            <a:pPr lvl="1"/>
            <a:r>
              <a:rPr lang="en-NZ" sz="1800" dirty="0"/>
              <a:t>&lt;li class="list-group-item list-group-item-success"&gt;Success item&lt;/li</a:t>
            </a:r>
            <a:r>
              <a:rPr lang="en-NZ" sz="1800" dirty="0" smtClean="0"/>
              <a:t>&gt;</a:t>
            </a:r>
          </a:p>
          <a:p>
            <a:pPr lvl="1"/>
            <a:endParaRPr lang="en-NZ" sz="1800" dirty="0" smtClean="0"/>
          </a:p>
          <a:p>
            <a:r>
              <a:rPr lang="en-NZ" sz="1800" dirty="0" smtClean="0"/>
              <a:t>Flush </a:t>
            </a:r>
            <a:r>
              <a:rPr lang="en-NZ" sz="1800" dirty="0"/>
              <a:t>/ Remove </a:t>
            </a:r>
            <a:r>
              <a:rPr lang="en-NZ" sz="1800" dirty="0" smtClean="0"/>
              <a:t>Borders -Use </a:t>
            </a:r>
            <a:r>
              <a:rPr lang="en-NZ" sz="1800" dirty="0"/>
              <a:t>the .list-group-flush class to remove some borders and rounded corners</a:t>
            </a:r>
            <a:r>
              <a:rPr lang="en-NZ" sz="1800" dirty="0" smtClean="0"/>
              <a:t>:</a:t>
            </a:r>
          </a:p>
          <a:p>
            <a:pPr lvl="1"/>
            <a:r>
              <a:rPr lang="en-NZ" sz="1800" dirty="0"/>
              <a:t>&lt;</a:t>
            </a:r>
            <a:r>
              <a:rPr lang="en-NZ" sz="1800" dirty="0" err="1"/>
              <a:t>ul</a:t>
            </a:r>
            <a:r>
              <a:rPr lang="en-NZ" sz="1800" dirty="0"/>
              <a:t> class="list-group list-group-flush</a:t>
            </a:r>
            <a:r>
              <a:rPr lang="en-NZ" sz="1800" dirty="0" smtClean="0"/>
              <a:t>"&gt;</a:t>
            </a:r>
          </a:p>
          <a:p>
            <a:pPr lvl="1"/>
            <a:endParaRPr lang="en-NZ" sz="1800" dirty="0" smtClean="0"/>
          </a:p>
          <a:p>
            <a:r>
              <a:rPr lang="en-NZ" sz="1800" dirty="0" smtClean="0"/>
              <a:t>Disabled Item The </a:t>
            </a:r>
            <a:r>
              <a:rPr lang="en-NZ" sz="1800" dirty="0"/>
              <a:t>.disabled class adds a lighter text </a:t>
            </a:r>
            <a:r>
              <a:rPr lang="en-NZ" sz="1800" dirty="0" err="1"/>
              <a:t>color</a:t>
            </a:r>
            <a:r>
              <a:rPr lang="en-NZ" sz="1800" dirty="0"/>
              <a:t> to the disabled item. And when used on links, it will remove the hover effect</a:t>
            </a:r>
            <a:r>
              <a:rPr lang="en-NZ" sz="1800" dirty="0" smtClean="0"/>
              <a:t>:</a:t>
            </a:r>
          </a:p>
          <a:p>
            <a:pPr lvl="1"/>
            <a:r>
              <a:rPr lang="en-NZ" sz="1800" dirty="0"/>
              <a:t>&lt;a </a:t>
            </a:r>
            <a:r>
              <a:rPr lang="en-NZ" sz="1800" dirty="0" err="1"/>
              <a:t>href</a:t>
            </a:r>
            <a:r>
              <a:rPr lang="en-NZ" sz="1800" dirty="0"/>
              <a:t>="#" class="list-group-item disabled"&gt;Disabled item&lt;/a</a:t>
            </a:r>
            <a:r>
              <a:rPr lang="en-NZ" sz="1800" dirty="0" smtClean="0"/>
              <a:t>&gt;</a:t>
            </a:r>
          </a:p>
          <a:p>
            <a:pPr lvl="1"/>
            <a:r>
              <a:rPr lang="en-NZ" sz="1800" dirty="0" smtClean="0"/>
              <a:t>Or</a:t>
            </a:r>
          </a:p>
          <a:p>
            <a:pPr lvl="1"/>
            <a:r>
              <a:rPr lang="en-NZ" sz="1800" dirty="0" smtClean="0"/>
              <a:t> </a:t>
            </a:r>
            <a:r>
              <a:rPr lang="en-NZ" sz="1800" dirty="0"/>
              <a:t>&lt;li class="list-group-item disabled</a:t>
            </a:r>
            <a:r>
              <a:rPr lang="en-NZ" sz="1800" dirty="0" smtClean="0"/>
              <a:t>"&gt;Disable&lt;/</a:t>
            </a:r>
            <a:r>
              <a:rPr lang="en-NZ" sz="1800" dirty="0"/>
              <a:t>li&gt;</a:t>
            </a:r>
          </a:p>
          <a:p>
            <a:pPr lvl="1"/>
            <a:r>
              <a:rPr lang="en-NZ" sz="1800" dirty="0"/>
              <a:t>&lt;li class="list-group-item </a:t>
            </a:r>
            <a:r>
              <a:rPr lang="en-NZ" sz="1800" dirty="0" smtClean="0"/>
              <a:t>active“&gt;Active&lt;/</a:t>
            </a:r>
            <a:r>
              <a:rPr lang="en-NZ" sz="1800" dirty="0"/>
              <a:t>li&gt;</a:t>
            </a:r>
          </a:p>
          <a:p>
            <a:pPr lvl="1"/>
            <a:endParaRPr lang="en-NZ" sz="1800" dirty="0" smtClean="0"/>
          </a:p>
        </p:txBody>
      </p:sp>
    </p:spTree>
    <p:extLst>
      <p:ext uri="{BB962C8B-B14F-4D97-AF65-F5344CB8AC3E}">
        <p14:creationId xmlns:p14="http://schemas.microsoft.com/office/powerpoint/2010/main" val="23138821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b="1" dirty="0"/>
              <a:t>Bootstrap 4 </a:t>
            </a:r>
            <a:r>
              <a:rPr lang="en-NZ" b="1" dirty="0" smtClean="0"/>
              <a:t>I</a:t>
            </a:r>
            <a:r>
              <a:rPr lang="en-NZ" dirty="0" smtClean="0"/>
              <a:t>mages</a:t>
            </a:r>
            <a:endParaRPr lang="en-US" dirty="0"/>
          </a:p>
        </p:txBody>
      </p:sp>
      <p:sp>
        <p:nvSpPr>
          <p:cNvPr id="3" name="Content Placeholder 2"/>
          <p:cNvSpPr>
            <a:spLocks noGrp="1"/>
          </p:cNvSpPr>
          <p:nvPr>
            <p:ph idx="1"/>
          </p:nvPr>
        </p:nvSpPr>
        <p:spPr/>
        <p:txBody>
          <a:bodyPr>
            <a:normAutofit/>
          </a:bodyPr>
          <a:lstStyle/>
          <a:p>
            <a:r>
              <a:rPr lang="en-NZ" sz="1600" b="1" dirty="0" smtClean="0"/>
              <a:t>Bootstrap </a:t>
            </a:r>
            <a:r>
              <a:rPr lang="en-NZ" sz="1600" b="1" dirty="0"/>
              <a:t>4 </a:t>
            </a:r>
            <a:r>
              <a:rPr lang="en-NZ" sz="1600" dirty="0"/>
              <a:t>offers image-oriented classes that allow you to position image elements, set the shape of the image container and to make them scale </a:t>
            </a:r>
            <a:r>
              <a:rPr lang="en-NZ" sz="1600" dirty="0" smtClean="0"/>
              <a:t>responsively</a:t>
            </a:r>
          </a:p>
          <a:p>
            <a:endParaRPr lang="en-NZ" sz="1600" dirty="0" smtClean="0"/>
          </a:p>
          <a:p>
            <a:r>
              <a:rPr lang="en-NZ" sz="1600" dirty="0" smtClean="0"/>
              <a:t>Thumbnail- Using </a:t>
            </a:r>
            <a:r>
              <a:rPr lang="en-NZ" sz="1600" dirty="0"/>
              <a:t>.</a:t>
            </a:r>
            <a:r>
              <a:rPr lang="en-NZ" sz="1600" dirty="0" err="1"/>
              <a:t>img</a:t>
            </a:r>
            <a:r>
              <a:rPr lang="en-NZ" sz="1600" dirty="0"/>
              <a:t>-thumbnail class you can make the image be displayed inside a bordered thumbnail.</a:t>
            </a:r>
          </a:p>
          <a:p>
            <a:pPr lvl="1"/>
            <a:r>
              <a:rPr lang="en-NZ" sz="1200" dirty="0" smtClean="0"/>
              <a:t>&lt;</a:t>
            </a:r>
            <a:r>
              <a:rPr lang="en-NZ" sz="1200" dirty="0" err="1"/>
              <a:t>img</a:t>
            </a:r>
            <a:r>
              <a:rPr lang="en-NZ" sz="1200" dirty="0"/>
              <a:t> </a:t>
            </a:r>
            <a:r>
              <a:rPr lang="en-NZ" sz="1200" dirty="0" err="1"/>
              <a:t>src</a:t>
            </a:r>
            <a:r>
              <a:rPr lang="en-NZ" sz="1200" dirty="0"/>
              <a:t>="Example.jpg" class="</a:t>
            </a:r>
            <a:r>
              <a:rPr lang="en-NZ" sz="1200" dirty="0" err="1"/>
              <a:t>img</a:t>
            </a:r>
            <a:r>
              <a:rPr lang="en-NZ" sz="1200" dirty="0"/>
              <a:t>-thumbnail" alt="Example"&gt;</a:t>
            </a:r>
            <a:endParaRPr lang="en-NZ" sz="1200" dirty="0" smtClean="0"/>
          </a:p>
          <a:p>
            <a:r>
              <a:rPr lang="en-NZ" sz="1600" dirty="0" smtClean="0"/>
              <a:t>Rounded Corners- Using </a:t>
            </a:r>
            <a:r>
              <a:rPr lang="en-NZ" sz="1600" dirty="0"/>
              <a:t>the .rounded class you can make the image be displayed with rounded corners.</a:t>
            </a:r>
          </a:p>
          <a:p>
            <a:pPr lvl="1"/>
            <a:r>
              <a:rPr lang="en-NZ" sz="1200" dirty="0" smtClean="0"/>
              <a:t>&lt;</a:t>
            </a:r>
            <a:r>
              <a:rPr lang="en-NZ" sz="1200" dirty="0" err="1"/>
              <a:t>img</a:t>
            </a:r>
            <a:r>
              <a:rPr lang="en-NZ" sz="1200" dirty="0"/>
              <a:t> </a:t>
            </a:r>
            <a:r>
              <a:rPr lang="en-NZ" sz="1200" dirty="0" err="1"/>
              <a:t>src</a:t>
            </a:r>
            <a:r>
              <a:rPr lang="en-NZ" sz="1200" dirty="0"/>
              <a:t>="Example.jpg" class="rounded" alt="Example"&gt; </a:t>
            </a:r>
            <a:endParaRPr lang="en-NZ" sz="1200" dirty="0" smtClean="0"/>
          </a:p>
          <a:p>
            <a:r>
              <a:rPr lang="en-NZ" sz="1600" dirty="0" smtClean="0"/>
              <a:t>Circle- Using </a:t>
            </a:r>
            <a:r>
              <a:rPr lang="en-NZ" sz="1600" dirty="0"/>
              <a:t>the .rounded-circle class you can make the image be displayed inside a circle.</a:t>
            </a:r>
          </a:p>
          <a:p>
            <a:pPr lvl="1"/>
            <a:r>
              <a:rPr lang="en-NZ" sz="1600" dirty="0" smtClean="0"/>
              <a:t>&lt;</a:t>
            </a:r>
            <a:r>
              <a:rPr lang="en-NZ" sz="1600" dirty="0" err="1" smtClean="0"/>
              <a:t>img</a:t>
            </a:r>
            <a:r>
              <a:rPr lang="en-NZ" sz="1600" dirty="0" smtClean="0"/>
              <a:t> </a:t>
            </a:r>
            <a:r>
              <a:rPr lang="en-NZ" sz="1600" dirty="0" err="1"/>
              <a:t>src</a:t>
            </a:r>
            <a:r>
              <a:rPr lang="en-NZ" sz="1600" dirty="0"/>
              <a:t>="Example.jpg" class="rounded-circle" alt="Example</a:t>
            </a:r>
            <a:r>
              <a:rPr lang="en-NZ" sz="1600" dirty="0" smtClean="0"/>
              <a:t>"&gt;</a:t>
            </a:r>
            <a:endParaRPr lang="en-US" sz="1600" dirty="0"/>
          </a:p>
        </p:txBody>
      </p:sp>
      <p:pic>
        <p:nvPicPr>
          <p:cNvPr id="8" name="Picture 7"/>
          <p:cNvPicPr>
            <a:picLocks noChangeAspect="1"/>
          </p:cNvPicPr>
          <p:nvPr/>
        </p:nvPicPr>
        <p:blipFill>
          <a:blip r:embed="rId2"/>
          <a:stretch>
            <a:fillRect/>
          </a:stretch>
        </p:blipFill>
        <p:spPr>
          <a:xfrm>
            <a:off x="2339752" y="5157192"/>
            <a:ext cx="3895725" cy="1571625"/>
          </a:xfrm>
          <a:prstGeom prst="rect">
            <a:avLst/>
          </a:prstGeom>
          <a:solidFill>
            <a:schemeClr val="accent2"/>
          </a:solidFill>
          <a:ln w="31750">
            <a:solidFill>
              <a:schemeClr val="tx1"/>
            </a:solidFill>
          </a:ln>
        </p:spPr>
      </p:pic>
    </p:spTree>
    <p:extLst>
      <p:ext uri="{BB962C8B-B14F-4D97-AF65-F5344CB8AC3E}">
        <p14:creationId xmlns:p14="http://schemas.microsoft.com/office/powerpoint/2010/main" val="11818721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043608" y="1447800"/>
            <a:ext cx="7890080" cy="4800600"/>
          </a:xfrm>
        </p:spPr>
        <p:txBody>
          <a:bodyPr>
            <a:normAutofit lnSpcReduction="10000"/>
          </a:bodyPr>
          <a:lstStyle/>
          <a:p>
            <a:r>
              <a:rPr lang="en-NZ" sz="1800" dirty="0"/>
              <a:t>Bootstrap 4 Images </a:t>
            </a:r>
            <a:r>
              <a:rPr lang="en-NZ" sz="1800" dirty="0" smtClean="0"/>
              <a:t>Align- used </a:t>
            </a:r>
            <a:r>
              <a:rPr lang="en-NZ" sz="1800" dirty="0"/>
              <a:t>for aligning images horizontally using the CSS float property.</a:t>
            </a:r>
          </a:p>
          <a:p>
            <a:pPr lvl="1"/>
            <a:r>
              <a:rPr lang="en-NZ" sz="1800" dirty="0" smtClean="0"/>
              <a:t>.</a:t>
            </a:r>
            <a:r>
              <a:rPr lang="en-NZ" sz="1800" dirty="0"/>
              <a:t>float-left positions the image on the left side of an element and .float-right positions it on the right.</a:t>
            </a:r>
          </a:p>
          <a:p>
            <a:pPr lvl="1"/>
            <a:r>
              <a:rPr lang="en-NZ" sz="1800" dirty="0" smtClean="0"/>
              <a:t>&lt;</a:t>
            </a:r>
            <a:r>
              <a:rPr lang="en-NZ" sz="1800" dirty="0" err="1"/>
              <a:t>img</a:t>
            </a:r>
            <a:r>
              <a:rPr lang="en-NZ" sz="1800" dirty="0"/>
              <a:t> </a:t>
            </a:r>
            <a:r>
              <a:rPr lang="en-NZ" sz="1800" dirty="0" err="1"/>
              <a:t>src</a:t>
            </a:r>
            <a:r>
              <a:rPr lang="en-NZ" sz="1800" dirty="0"/>
              <a:t>="Example.jpg" class="float-left" alt="Example"&gt;</a:t>
            </a:r>
          </a:p>
          <a:p>
            <a:pPr lvl="1"/>
            <a:r>
              <a:rPr lang="en-NZ" sz="1800" dirty="0"/>
              <a:t>&lt;</a:t>
            </a:r>
            <a:r>
              <a:rPr lang="en-NZ" sz="1800" dirty="0" err="1"/>
              <a:t>img</a:t>
            </a:r>
            <a:r>
              <a:rPr lang="en-NZ" sz="1800" dirty="0"/>
              <a:t> </a:t>
            </a:r>
            <a:r>
              <a:rPr lang="en-NZ" sz="1800" dirty="0" err="1"/>
              <a:t>src</a:t>
            </a:r>
            <a:r>
              <a:rPr lang="en-NZ" sz="1800" dirty="0"/>
              <a:t>="Example.jpg" class="float-right" alt="Example</a:t>
            </a:r>
            <a:r>
              <a:rPr lang="en-NZ" sz="1800" dirty="0" smtClean="0"/>
              <a:t>"&gt;</a:t>
            </a:r>
          </a:p>
          <a:p>
            <a:pPr marL="402336" lvl="1" indent="0">
              <a:buNone/>
            </a:pPr>
            <a:r>
              <a:rPr lang="en-NZ" sz="1800" dirty="0"/>
              <a:t>	</a:t>
            </a:r>
            <a:endParaRPr lang="en-NZ" sz="1800" dirty="0" smtClean="0"/>
          </a:p>
          <a:p>
            <a:pPr marL="402336" lvl="1" indent="0">
              <a:buNone/>
            </a:pPr>
            <a:r>
              <a:rPr lang="en-NZ" sz="1800" dirty="0" smtClean="0"/>
              <a:t>Bootstrap </a:t>
            </a:r>
            <a:r>
              <a:rPr lang="en-NZ" sz="1800" dirty="0"/>
              <a:t>4 Images </a:t>
            </a:r>
            <a:r>
              <a:rPr lang="en-NZ" sz="1800" dirty="0" smtClean="0"/>
              <a:t>Responsive- Using </a:t>
            </a:r>
            <a:r>
              <a:rPr lang="en-NZ" sz="1800" dirty="0"/>
              <a:t>the .</a:t>
            </a:r>
            <a:r>
              <a:rPr lang="en-NZ" sz="1800" dirty="0" err="1"/>
              <a:t>img</a:t>
            </a:r>
            <a:r>
              <a:rPr lang="en-NZ" sz="1800" dirty="0"/>
              <a:t>-fluid class you can make an image adjust to the screen size</a:t>
            </a:r>
            <a:r>
              <a:rPr lang="en-NZ" sz="1800" dirty="0" smtClean="0"/>
              <a:t>.</a:t>
            </a:r>
            <a:endParaRPr lang="en-NZ" sz="1800" dirty="0"/>
          </a:p>
          <a:p>
            <a:pPr lvl="1"/>
            <a:r>
              <a:rPr lang="en-NZ" sz="1800" dirty="0"/>
              <a:t>This class applied height: auto and max-width: 100% to the element this class is used with. </a:t>
            </a:r>
          </a:p>
          <a:p>
            <a:pPr lvl="1"/>
            <a:r>
              <a:rPr lang="en-NZ" sz="1800" dirty="0" smtClean="0"/>
              <a:t>&lt;</a:t>
            </a:r>
            <a:r>
              <a:rPr lang="en-NZ" sz="1800" dirty="0" err="1" smtClean="0"/>
              <a:t>img</a:t>
            </a:r>
            <a:r>
              <a:rPr lang="en-NZ" sz="1800" dirty="0" smtClean="0"/>
              <a:t> </a:t>
            </a:r>
            <a:r>
              <a:rPr lang="en-NZ" sz="1800" dirty="0" err="1"/>
              <a:t>src</a:t>
            </a:r>
            <a:r>
              <a:rPr lang="en-NZ" sz="1800" dirty="0"/>
              <a:t>="Example.jpg" class="</a:t>
            </a:r>
            <a:r>
              <a:rPr lang="en-NZ" sz="1800" dirty="0" err="1"/>
              <a:t>img</a:t>
            </a:r>
            <a:r>
              <a:rPr lang="en-NZ" sz="1800" dirty="0"/>
              <a:t>-fluid" alt="Example</a:t>
            </a:r>
            <a:r>
              <a:rPr lang="en-NZ" sz="1800" dirty="0" smtClean="0"/>
              <a:t>"&gt;</a:t>
            </a:r>
          </a:p>
          <a:p>
            <a:pPr lvl="1"/>
            <a:r>
              <a:rPr lang="en-NZ" sz="1800" dirty="0"/>
              <a:t>Note: When making the responsive layouts consider making your images responsive too, otherwise if an image width is larger than the parent element's width in any case, it will overflow and may break your web page layout</a:t>
            </a:r>
            <a:r>
              <a:rPr lang="en-NZ" sz="1800" dirty="0" smtClean="0"/>
              <a:t>.   </a:t>
            </a:r>
            <a:endParaRPr lang="en-US" sz="1800" dirty="0"/>
          </a:p>
        </p:txBody>
      </p:sp>
      <p:graphicFrame>
        <p:nvGraphicFramePr>
          <p:cNvPr id="5" name="Object 4"/>
          <p:cNvGraphicFramePr>
            <a:graphicFrameLocks noChangeAspect="1"/>
          </p:cNvGraphicFramePr>
          <p:nvPr>
            <p:extLst>
              <p:ext uri="{D42A27DB-BD31-4B8C-83A1-F6EECF244321}">
                <p14:modId xmlns:p14="http://schemas.microsoft.com/office/powerpoint/2010/main" val="3736532048"/>
              </p:ext>
            </p:extLst>
          </p:nvPr>
        </p:nvGraphicFramePr>
        <p:xfrm>
          <a:off x="3491880" y="5862637"/>
          <a:ext cx="914400" cy="771525"/>
        </p:xfrm>
        <a:graphic>
          <a:graphicData uri="http://schemas.openxmlformats.org/presentationml/2006/ole">
            <mc:AlternateContent xmlns:mc="http://schemas.openxmlformats.org/markup-compatibility/2006">
              <mc:Choice xmlns:v="urn:schemas-microsoft-com:vml" Requires="v">
                <p:oleObj spid="_x0000_s11275" name="Document" showAsIcon="1" r:id="rId3" imgW="914400" imgH="771480" progId="Word.Document.12">
                  <p:embed/>
                </p:oleObj>
              </mc:Choice>
              <mc:Fallback>
                <p:oleObj name="Document" showAsIcon="1" r:id="rId3" imgW="914400" imgH="771480" progId="Word.Document.12">
                  <p:embed/>
                  <p:pic>
                    <p:nvPicPr>
                      <p:cNvPr id="0" name=""/>
                      <p:cNvPicPr/>
                      <p:nvPr/>
                    </p:nvPicPr>
                    <p:blipFill>
                      <a:blip r:embed="rId4"/>
                      <a:stretch>
                        <a:fillRect/>
                      </a:stretch>
                    </p:blipFill>
                    <p:spPr>
                      <a:xfrm>
                        <a:off x="3491880" y="5862637"/>
                        <a:ext cx="914400" cy="771525"/>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245709074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NZ" sz="2100" dirty="0"/>
              <a:t>You can also make the video or slideshow embedded in a web page responsive without affecting its original aspect ratio. To do this wrap any embed like an &lt;iframe&gt;, or &lt;video&gt; in a &lt;div&gt; element and apply the class .embed-responsive, and an aspect ratio class such as .embed-responsive-16by9</a:t>
            </a:r>
            <a:r>
              <a:rPr lang="en-NZ" sz="2100" dirty="0" smtClean="0"/>
              <a:t>.</a:t>
            </a:r>
          </a:p>
          <a:p>
            <a:endParaRPr lang="en-NZ" sz="2100" dirty="0"/>
          </a:p>
          <a:p>
            <a:endParaRPr lang="en-NZ" sz="2100" dirty="0" smtClean="0"/>
          </a:p>
          <a:p>
            <a:endParaRPr lang="en-NZ" sz="2100" dirty="0" smtClean="0"/>
          </a:p>
          <a:p>
            <a:r>
              <a:rPr lang="en-NZ" sz="2100" dirty="0"/>
              <a:t>In the above example, we've created the 4 responsive videos with 4 different aspect ratios (21:9, 16:9, 4:3, and 1:1) by using the classes .embed-responsive-21by9, .embed-responsive-16by9, .embed-responsive-4by3, and .embed-responsive-1by1, respectively.</a:t>
            </a:r>
          </a:p>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234880780"/>
              </p:ext>
            </p:extLst>
          </p:nvPr>
        </p:nvGraphicFramePr>
        <p:xfrm>
          <a:off x="4248009" y="3462337"/>
          <a:ext cx="914400" cy="771525"/>
        </p:xfrm>
        <a:graphic>
          <a:graphicData uri="http://schemas.openxmlformats.org/presentationml/2006/ole">
            <mc:AlternateContent xmlns:mc="http://schemas.openxmlformats.org/markup-compatibility/2006">
              <mc:Choice xmlns:v="urn:schemas-microsoft-com:vml" Requires="v">
                <p:oleObj spid="_x0000_s12299" name="Document" showAsIcon="1" r:id="rId3" imgW="914400" imgH="771480" progId="Word.Document.12">
                  <p:embed/>
                </p:oleObj>
              </mc:Choice>
              <mc:Fallback>
                <p:oleObj name="Document" showAsIcon="1" r:id="rId3" imgW="914400" imgH="771480" progId="Word.Document.12">
                  <p:embed/>
                  <p:pic>
                    <p:nvPicPr>
                      <p:cNvPr id="0" name=""/>
                      <p:cNvPicPr/>
                      <p:nvPr/>
                    </p:nvPicPr>
                    <p:blipFill>
                      <a:blip r:embed="rId4"/>
                      <a:stretch>
                        <a:fillRect/>
                      </a:stretch>
                    </p:blipFill>
                    <p:spPr>
                      <a:xfrm>
                        <a:off x="4248009" y="3462337"/>
                        <a:ext cx="914400" cy="771525"/>
                      </a:xfrm>
                      <a:prstGeom prst="rect">
                        <a:avLst/>
                      </a:prstGeom>
                      <a:solidFill>
                        <a:schemeClr val="accent2"/>
                      </a:solidFill>
                    </p:spPr>
                  </p:pic>
                </p:oleObj>
              </mc:Fallback>
            </mc:AlternateContent>
          </a:graphicData>
        </a:graphic>
      </p:graphicFrame>
    </p:spTree>
    <p:extLst>
      <p:ext uri="{BB962C8B-B14F-4D97-AF65-F5344CB8AC3E}">
        <p14:creationId xmlns:p14="http://schemas.microsoft.com/office/powerpoint/2010/main" val="382975448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Research </a:t>
            </a:r>
          </a:p>
          <a:p>
            <a:pPr lvl="1"/>
            <a:r>
              <a:rPr lang="en-US" dirty="0"/>
              <a:t>.pull-left </a:t>
            </a:r>
            <a:r>
              <a:rPr lang="en-US" dirty="0" smtClean="0"/>
              <a:t>and </a:t>
            </a:r>
            <a:r>
              <a:rPr lang="en-US" dirty="0"/>
              <a:t>.</a:t>
            </a:r>
            <a:r>
              <a:rPr lang="en-US" dirty="0" smtClean="0"/>
              <a:t>pull-right</a:t>
            </a:r>
          </a:p>
          <a:p>
            <a:pPr lvl="1"/>
            <a:r>
              <a:rPr lang="en-US" dirty="0"/>
              <a:t>.mx-auto</a:t>
            </a:r>
          </a:p>
        </p:txBody>
      </p:sp>
      <p:graphicFrame>
        <p:nvGraphicFramePr>
          <p:cNvPr id="5" name="Object 4"/>
          <p:cNvGraphicFramePr>
            <a:graphicFrameLocks noChangeAspect="1"/>
          </p:cNvGraphicFramePr>
          <p:nvPr>
            <p:extLst>
              <p:ext uri="{D42A27DB-BD31-4B8C-83A1-F6EECF244321}">
                <p14:modId xmlns:p14="http://schemas.microsoft.com/office/powerpoint/2010/main" val="278334878"/>
              </p:ext>
            </p:extLst>
          </p:nvPr>
        </p:nvGraphicFramePr>
        <p:xfrm>
          <a:off x="4114800" y="3043238"/>
          <a:ext cx="914400" cy="771525"/>
        </p:xfrm>
        <a:graphic>
          <a:graphicData uri="http://schemas.openxmlformats.org/presentationml/2006/ole">
            <mc:AlternateContent xmlns:mc="http://schemas.openxmlformats.org/markup-compatibility/2006">
              <mc:Choice xmlns:v="urn:schemas-microsoft-com:vml" Requires="v">
                <p:oleObj spid="_x0000_s13325" name="Document" showAsIcon="1" r:id="rId3" imgW="914400" imgH="771480" progId="Word.Document.12">
                  <p:embed/>
                </p:oleObj>
              </mc:Choice>
              <mc:Fallback>
                <p:oleObj name="Document" showAsIcon="1" r:id="rId3" imgW="914400" imgH="771480" progId="Word.Document.12">
                  <p:embed/>
                  <p:pic>
                    <p:nvPicPr>
                      <p:cNvPr id="0" name=""/>
                      <p:cNvPicPr/>
                      <p:nvPr/>
                    </p:nvPicPr>
                    <p:blipFill>
                      <a:blip r:embed="rId4"/>
                      <a:stretch>
                        <a:fillRect/>
                      </a:stretch>
                    </p:blipFill>
                    <p:spPr>
                      <a:xfrm>
                        <a:off x="4114800" y="3043238"/>
                        <a:ext cx="914400" cy="771525"/>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110558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upload.wikimedia.org/wikipedia/commons/8/81/Content-is-like-water-1980.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7591"/>
          <a:stretch/>
        </p:blipFill>
        <p:spPr bwMode="auto">
          <a:xfrm>
            <a:off x="1331640" y="900568"/>
            <a:ext cx="6697320" cy="46416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781216" y="5542263"/>
            <a:ext cx="2776654" cy="300082"/>
          </a:xfrm>
          <a:prstGeom prst="rect">
            <a:avLst/>
          </a:prstGeom>
          <a:noFill/>
        </p:spPr>
        <p:txBody>
          <a:bodyPr wrap="square" rtlCol="0">
            <a:spAutoFit/>
          </a:bodyPr>
          <a:lstStyle/>
          <a:p>
            <a:pPr algn="ctr"/>
            <a:r>
              <a:rPr lang="en-US" sz="1350" dirty="0">
                <a:solidFill>
                  <a:schemeClr val="bg1"/>
                </a:solidFill>
              </a:rPr>
              <a:t>Illustration by </a:t>
            </a:r>
            <a:r>
              <a:rPr lang="en-US" sz="1350" dirty="0" err="1">
                <a:solidFill>
                  <a:schemeClr val="bg1"/>
                </a:solidFill>
              </a:rPr>
              <a:t>Stéphanie</a:t>
            </a:r>
            <a:r>
              <a:rPr lang="en-US" sz="1350" dirty="0">
                <a:solidFill>
                  <a:schemeClr val="bg1"/>
                </a:solidFill>
              </a:rPr>
              <a:t> Walter</a:t>
            </a:r>
          </a:p>
        </p:txBody>
      </p:sp>
    </p:spTree>
    <p:extLst>
      <p:ext uri="{BB962C8B-B14F-4D97-AF65-F5344CB8AC3E}">
        <p14:creationId xmlns:p14="http://schemas.microsoft.com/office/powerpoint/2010/main" val="54327658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Buttons</a:t>
            </a:r>
            <a:endParaRPr lang="en-US" dirty="0"/>
          </a:p>
        </p:txBody>
      </p:sp>
      <p:sp>
        <p:nvSpPr>
          <p:cNvPr id="3" name="Content Placeholder 2"/>
          <p:cNvSpPr>
            <a:spLocks noGrp="1"/>
          </p:cNvSpPr>
          <p:nvPr>
            <p:ph idx="1"/>
          </p:nvPr>
        </p:nvSpPr>
        <p:spPr/>
        <p:txBody>
          <a:bodyPr>
            <a:normAutofit/>
          </a:bodyPr>
          <a:lstStyle/>
          <a:p>
            <a:r>
              <a:rPr lang="en-NZ" sz="1800" dirty="0"/>
              <a:t>Buttons are the integral part of a website and application. </a:t>
            </a:r>
            <a:endParaRPr lang="en-NZ" sz="1800" dirty="0" smtClean="0"/>
          </a:p>
          <a:p>
            <a:r>
              <a:rPr lang="en-NZ" sz="1800" dirty="0" smtClean="0"/>
              <a:t>They </a:t>
            </a:r>
            <a:r>
              <a:rPr lang="en-NZ" sz="1800" dirty="0"/>
              <a:t>are used for various purposes like, submit or reset an </a:t>
            </a:r>
            <a:r>
              <a:rPr lang="en-NZ" sz="1800" dirty="0">
                <a:hlinkClick r:id="rId2"/>
              </a:rPr>
              <a:t>HTML form</a:t>
            </a:r>
            <a:r>
              <a:rPr lang="en-NZ" sz="1800" dirty="0"/>
              <a:t>, performing interactive actions such as showing or hiding something on a web page on click of the button, redirecting user to another page, and so on. </a:t>
            </a:r>
            <a:endParaRPr lang="en-NZ" sz="1800" dirty="0" smtClean="0"/>
          </a:p>
          <a:p>
            <a:r>
              <a:rPr lang="en-NZ" sz="1800" dirty="0" smtClean="0"/>
              <a:t>Bootstrap </a:t>
            </a:r>
            <a:r>
              <a:rPr lang="en-NZ" sz="1800" dirty="0"/>
              <a:t>provides a quick and easy way to create and customize the </a:t>
            </a:r>
            <a:r>
              <a:rPr lang="en-NZ" sz="1800" dirty="0" smtClean="0"/>
              <a:t>buttons</a:t>
            </a:r>
          </a:p>
          <a:p>
            <a:r>
              <a:rPr lang="en-NZ" sz="1800" dirty="0"/>
              <a:t>Different classes are available in Bootstrap for styling the buttons as well as to indicate the different states or semantic. Button styles can be applied to any element. However, it is applied normally to the &lt;a&gt;, &lt;input&gt;, and &lt;</a:t>
            </a:r>
            <a:r>
              <a:rPr lang="en-NZ" sz="1800" dirty="0" smtClean="0"/>
              <a:t>button&gt; </a:t>
            </a:r>
            <a:r>
              <a:rPr lang="en-NZ" sz="1800" dirty="0"/>
              <a:t>elements for the best rendering.</a:t>
            </a:r>
            <a:endParaRPr lang="en-US" sz="1800" dirty="0"/>
          </a:p>
        </p:txBody>
      </p:sp>
      <p:sp>
        <p:nvSpPr>
          <p:cNvPr id="4" name="TextBox 3"/>
          <p:cNvSpPr txBox="1"/>
          <p:nvPr/>
        </p:nvSpPr>
        <p:spPr>
          <a:xfrm>
            <a:off x="1115616" y="4826675"/>
            <a:ext cx="7818072" cy="1754326"/>
          </a:xfrm>
          <a:prstGeom prst="rect">
            <a:avLst/>
          </a:prstGeom>
          <a:solidFill>
            <a:schemeClr val="bg2"/>
          </a:solidFill>
        </p:spPr>
        <p:txBody>
          <a:bodyPr wrap="square" rtlCol="0">
            <a:spAutoFit/>
          </a:bodyPr>
          <a:lstStyle/>
          <a:p>
            <a:r>
              <a:rPr lang="en-US" dirty="0" smtClean="0"/>
              <a:t>&lt;</a:t>
            </a:r>
            <a:r>
              <a:rPr lang="en-US" dirty="0"/>
              <a:t>div class="container-fluid"&gt;</a:t>
            </a:r>
          </a:p>
          <a:p>
            <a:r>
              <a:rPr lang="en-US" dirty="0" smtClean="0"/>
              <a:t>&lt;</a:t>
            </a:r>
            <a:r>
              <a:rPr lang="en-US" dirty="0"/>
              <a:t>button class="</a:t>
            </a:r>
            <a:r>
              <a:rPr lang="en-US" dirty="0" err="1"/>
              <a:t>btn</a:t>
            </a:r>
            <a:r>
              <a:rPr lang="en-US" dirty="0"/>
              <a:t> </a:t>
            </a:r>
            <a:r>
              <a:rPr lang="en-US" dirty="0" err="1"/>
              <a:t>btn</a:t>
            </a:r>
            <a:r>
              <a:rPr lang="en-US" dirty="0"/>
              <a:t>-success" type="button"&gt;Basic button&lt;/button&gt;</a:t>
            </a:r>
          </a:p>
          <a:p>
            <a:r>
              <a:rPr lang="en-US" dirty="0"/>
              <a:t> &lt;input class="</a:t>
            </a:r>
            <a:r>
              <a:rPr lang="en-US" dirty="0" err="1"/>
              <a:t>btn</a:t>
            </a:r>
            <a:r>
              <a:rPr lang="en-US" dirty="0"/>
              <a:t> </a:t>
            </a:r>
            <a:r>
              <a:rPr lang="en-US" dirty="0" err="1"/>
              <a:t>btn</a:t>
            </a:r>
            <a:r>
              <a:rPr lang="en-US" dirty="0"/>
              <a:t>-success" value="Submit Button" type="submit"&gt;</a:t>
            </a:r>
          </a:p>
          <a:p>
            <a:r>
              <a:rPr lang="en-US" dirty="0"/>
              <a:t> &lt;input class="</a:t>
            </a:r>
            <a:r>
              <a:rPr lang="en-US" dirty="0" err="1"/>
              <a:t>btn</a:t>
            </a:r>
            <a:r>
              <a:rPr lang="en-US" dirty="0"/>
              <a:t> </a:t>
            </a:r>
            <a:r>
              <a:rPr lang="en-US" dirty="0" err="1"/>
              <a:t>btn</a:t>
            </a:r>
            <a:r>
              <a:rPr lang="en-US" dirty="0"/>
              <a:t>-success" value="Input Button" type="button"&gt;</a:t>
            </a:r>
          </a:p>
          <a:p>
            <a:r>
              <a:rPr lang="en-US" dirty="0"/>
              <a:t> &lt;a </a:t>
            </a:r>
            <a:r>
              <a:rPr lang="en-US" dirty="0" err="1"/>
              <a:t>href</a:t>
            </a:r>
            <a:r>
              <a:rPr lang="en-US" dirty="0"/>
              <a:t>="#" class="</a:t>
            </a:r>
            <a:r>
              <a:rPr lang="en-US" dirty="0" err="1"/>
              <a:t>btn</a:t>
            </a:r>
            <a:r>
              <a:rPr lang="en-US" dirty="0"/>
              <a:t> </a:t>
            </a:r>
            <a:r>
              <a:rPr lang="en-US" dirty="0" err="1"/>
              <a:t>btn</a:t>
            </a:r>
            <a:r>
              <a:rPr lang="en-US" dirty="0"/>
              <a:t>-success" role="button"&gt;Button Link&lt;/a&gt;</a:t>
            </a:r>
          </a:p>
          <a:p>
            <a:r>
              <a:rPr lang="en-US" dirty="0"/>
              <a:t> &lt;/div&gt;</a:t>
            </a:r>
          </a:p>
        </p:txBody>
      </p:sp>
    </p:spTree>
    <p:extLst>
      <p:ext uri="{BB962C8B-B14F-4D97-AF65-F5344CB8AC3E}">
        <p14:creationId xmlns:p14="http://schemas.microsoft.com/office/powerpoint/2010/main" val="194742589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971600" y="1447800"/>
            <a:ext cx="6336704" cy="5221560"/>
          </a:xfrm>
        </p:spPr>
        <p:txBody>
          <a:bodyPr>
            <a:normAutofit fontScale="55000" lnSpcReduction="20000"/>
          </a:bodyPr>
          <a:lstStyle/>
          <a:p>
            <a:pPr marL="82296" indent="0">
              <a:buNone/>
            </a:pPr>
            <a:r>
              <a:rPr lang="en-US" dirty="0"/>
              <a:t>&lt;div class="</a:t>
            </a:r>
            <a:r>
              <a:rPr lang="en-US" dirty="0" err="1"/>
              <a:t>bs</a:t>
            </a:r>
            <a:r>
              <a:rPr lang="en-US" dirty="0"/>
              <a:t>-example"&gt;</a:t>
            </a:r>
          </a:p>
          <a:p>
            <a:pPr marL="82296" indent="0">
              <a:buNone/>
            </a:pPr>
            <a:r>
              <a:rPr lang="en-US" dirty="0"/>
              <a:t>    &lt;button type="button" class="</a:t>
            </a:r>
            <a:r>
              <a:rPr lang="en-US" dirty="0" err="1"/>
              <a:t>btn</a:t>
            </a:r>
            <a:r>
              <a:rPr lang="en-US" dirty="0"/>
              <a:t> </a:t>
            </a:r>
            <a:r>
              <a:rPr lang="en-US" dirty="0" err="1"/>
              <a:t>btn</a:t>
            </a:r>
            <a:r>
              <a:rPr lang="en-US" dirty="0"/>
              <a:t>-primary"&gt;Primary&lt;/button&gt;</a:t>
            </a:r>
          </a:p>
          <a:p>
            <a:pPr marL="82296" indent="0">
              <a:buNone/>
            </a:pPr>
            <a:r>
              <a:rPr lang="en-US" dirty="0"/>
              <a:t>    &lt;button type="button" class="</a:t>
            </a:r>
            <a:r>
              <a:rPr lang="en-US" dirty="0" err="1"/>
              <a:t>btn</a:t>
            </a:r>
            <a:r>
              <a:rPr lang="en-US" dirty="0"/>
              <a:t> </a:t>
            </a:r>
            <a:r>
              <a:rPr lang="en-US" dirty="0" err="1"/>
              <a:t>btn</a:t>
            </a:r>
            <a:r>
              <a:rPr lang="en-US" dirty="0"/>
              <a:t>-secondary"&gt;Secondary&lt;/button&gt;</a:t>
            </a:r>
          </a:p>
          <a:p>
            <a:pPr marL="82296" indent="0">
              <a:buNone/>
            </a:pPr>
            <a:r>
              <a:rPr lang="en-US" dirty="0"/>
              <a:t>    &lt;button type="button" class="</a:t>
            </a:r>
            <a:r>
              <a:rPr lang="en-US" dirty="0" err="1"/>
              <a:t>btn</a:t>
            </a:r>
            <a:r>
              <a:rPr lang="en-US" dirty="0"/>
              <a:t> </a:t>
            </a:r>
            <a:r>
              <a:rPr lang="en-US" dirty="0" err="1"/>
              <a:t>btn</a:t>
            </a:r>
            <a:r>
              <a:rPr lang="en-US" dirty="0"/>
              <a:t>-success"&gt;Success&lt;/button&gt;</a:t>
            </a:r>
          </a:p>
          <a:p>
            <a:pPr marL="82296" indent="0">
              <a:buNone/>
            </a:pPr>
            <a:r>
              <a:rPr lang="en-US" dirty="0"/>
              <a:t>    &lt;button type="button" class="</a:t>
            </a:r>
            <a:r>
              <a:rPr lang="en-US" dirty="0" err="1"/>
              <a:t>btn</a:t>
            </a:r>
            <a:r>
              <a:rPr lang="en-US" dirty="0"/>
              <a:t> </a:t>
            </a:r>
            <a:r>
              <a:rPr lang="en-US" dirty="0" err="1"/>
              <a:t>btn</a:t>
            </a:r>
            <a:r>
              <a:rPr lang="en-US" dirty="0"/>
              <a:t>-danger"&gt;Danger&lt;/button&gt;</a:t>
            </a:r>
          </a:p>
          <a:p>
            <a:pPr marL="82296" indent="0">
              <a:buNone/>
            </a:pPr>
            <a:r>
              <a:rPr lang="en-US" dirty="0"/>
              <a:t>    &lt;button type="button" class="</a:t>
            </a:r>
            <a:r>
              <a:rPr lang="en-US" dirty="0" err="1"/>
              <a:t>btn</a:t>
            </a:r>
            <a:r>
              <a:rPr lang="en-US" dirty="0"/>
              <a:t> </a:t>
            </a:r>
            <a:r>
              <a:rPr lang="en-US" dirty="0" err="1"/>
              <a:t>btn</a:t>
            </a:r>
            <a:r>
              <a:rPr lang="en-US" dirty="0"/>
              <a:t>-warning"&gt;Warning&lt;/button&gt;</a:t>
            </a:r>
          </a:p>
          <a:p>
            <a:pPr marL="82296" indent="0">
              <a:buNone/>
            </a:pPr>
            <a:r>
              <a:rPr lang="en-US" dirty="0"/>
              <a:t>    &lt;button type="button" class="</a:t>
            </a:r>
            <a:r>
              <a:rPr lang="en-US" dirty="0" err="1"/>
              <a:t>btn</a:t>
            </a:r>
            <a:r>
              <a:rPr lang="en-US" dirty="0"/>
              <a:t> </a:t>
            </a:r>
            <a:r>
              <a:rPr lang="en-US" dirty="0" err="1"/>
              <a:t>btn</a:t>
            </a:r>
            <a:r>
              <a:rPr lang="en-US" dirty="0"/>
              <a:t>-info"&gt;Info&lt;/button&gt;    </a:t>
            </a:r>
          </a:p>
          <a:p>
            <a:pPr marL="82296" indent="0">
              <a:buNone/>
            </a:pPr>
            <a:r>
              <a:rPr lang="en-US" dirty="0"/>
              <a:t>    &lt;button type="button" class="</a:t>
            </a:r>
            <a:r>
              <a:rPr lang="en-US" dirty="0" err="1"/>
              <a:t>btn</a:t>
            </a:r>
            <a:r>
              <a:rPr lang="en-US" dirty="0"/>
              <a:t> </a:t>
            </a:r>
            <a:r>
              <a:rPr lang="en-US" dirty="0" err="1"/>
              <a:t>btn</a:t>
            </a:r>
            <a:r>
              <a:rPr lang="en-US" dirty="0"/>
              <a:t>-dark"&gt;Dark&lt;/button&gt;</a:t>
            </a:r>
          </a:p>
          <a:p>
            <a:pPr marL="82296" indent="0">
              <a:buNone/>
            </a:pPr>
            <a:r>
              <a:rPr lang="en-US" dirty="0"/>
              <a:t>    &lt;button type="button" class="</a:t>
            </a:r>
            <a:r>
              <a:rPr lang="en-US" dirty="0" err="1"/>
              <a:t>btn</a:t>
            </a:r>
            <a:r>
              <a:rPr lang="en-US" dirty="0"/>
              <a:t> </a:t>
            </a:r>
            <a:r>
              <a:rPr lang="en-US" dirty="0" err="1"/>
              <a:t>btn</a:t>
            </a:r>
            <a:r>
              <a:rPr lang="en-US" dirty="0"/>
              <a:t>-light"&gt;Light&lt;/button&gt;</a:t>
            </a:r>
          </a:p>
          <a:p>
            <a:pPr marL="82296" indent="0">
              <a:buNone/>
            </a:pPr>
            <a:r>
              <a:rPr lang="en-US" dirty="0"/>
              <a:t>    &lt;button type="button" class="</a:t>
            </a:r>
            <a:r>
              <a:rPr lang="en-US" dirty="0" err="1"/>
              <a:t>btn</a:t>
            </a:r>
            <a:r>
              <a:rPr lang="en-US" dirty="0"/>
              <a:t> </a:t>
            </a:r>
            <a:r>
              <a:rPr lang="en-US" dirty="0" err="1"/>
              <a:t>btn</a:t>
            </a:r>
            <a:r>
              <a:rPr lang="en-US" dirty="0"/>
              <a:t>-link"&gt;Link&lt;/button&gt;</a:t>
            </a:r>
          </a:p>
          <a:p>
            <a:pPr marL="82296" indent="0">
              <a:buNone/>
            </a:pPr>
            <a:r>
              <a:rPr lang="en-US" dirty="0"/>
              <a:t>&lt;/div&gt;</a:t>
            </a:r>
          </a:p>
        </p:txBody>
      </p:sp>
      <p:pic>
        <p:nvPicPr>
          <p:cNvPr id="4" name="Picture 3"/>
          <p:cNvPicPr>
            <a:picLocks noChangeAspect="1"/>
          </p:cNvPicPr>
          <p:nvPr/>
        </p:nvPicPr>
        <p:blipFill>
          <a:blip r:embed="rId2"/>
          <a:stretch>
            <a:fillRect/>
          </a:stretch>
        </p:blipFill>
        <p:spPr>
          <a:xfrm>
            <a:off x="971600" y="5985632"/>
            <a:ext cx="6858000" cy="733425"/>
          </a:xfrm>
          <a:prstGeom prst="rect">
            <a:avLst/>
          </a:prstGeom>
        </p:spPr>
      </p:pic>
    </p:spTree>
    <p:extLst>
      <p:ext uri="{BB962C8B-B14F-4D97-AF65-F5344CB8AC3E}">
        <p14:creationId xmlns:p14="http://schemas.microsoft.com/office/powerpoint/2010/main" val="9264869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35608" y="274638"/>
            <a:ext cx="7498080" cy="5973762"/>
          </a:xfrm>
        </p:spPr>
        <p:txBody>
          <a:bodyPr>
            <a:normAutofit fontScale="62500" lnSpcReduction="20000"/>
          </a:bodyPr>
          <a:lstStyle/>
          <a:p>
            <a:r>
              <a:rPr lang="en-NZ" dirty="0"/>
              <a:t>You can also create outline buttons by replacing the button modifier </a:t>
            </a:r>
            <a:r>
              <a:rPr lang="en-NZ" dirty="0" smtClean="0"/>
              <a:t>classes</a:t>
            </a:r>
          </a:p>
          <a:p>
            <a:pPr marL="82296" indent="0">
              <a:buNone/>
            </a:pPr>
            <a:r>
              <a:rPr lang="en-US" dirty="0"/>
              <a:t>&lt;div class="</a:t>
            </a:r>
            <a:r>
              <a:rPr lang="en-US" dirty="0" err="1"/>
              <a:t>bs</a:t>
            </a:r>
            <a:r>
              <a:rPr lang="en-US" dirty="0"/>
              <a:t>-example"&gt;</a:t>
            </a:r>
          </a:p>
          <a:p>
            <a:pPr marL="82296" indent="0">
              <a:buNone/>
            </a:pPr>
            <a:r>
              <a:rPr lang="en-US" dirty="0"/>
              <a:t>    &lt;button type="button" class="</a:t>
            </a:r>
            <a:r>
              <a:rPr lang="en-US" dirty="0" err="1"/>
              <a:t>btn</a:t>
            </a:r>
            <a:r>
              <a:rPr lang="en-US" dirty="0"/>
              <a:t> </a:t>
            </a:r>
            <a:r>
              <a:rPr lang="en-US" dirty="0" err="1"/>
              <a:t>btn</a:t>
            </a:r>
            <a:r>
              <a:rPr lang="en-US" dirty="0"/>
              <a:t>-outline-primary"&gt;Primary&lt;/button&gt;</a:t>
            </a:r>
          </a:p>
          <a:p>
            <a:pPr marL="82296" indent="0">
              <a:buNone/>
            </a:pPr>
            <a:r>
              <a:rPr lang="en-US" dirty="0"/>
              <a:t>    &lt;button type="button" class="</a:t>
            </a:r>
            <a:r>
              <a:rPr lang="en-US" dirty="0" err="1"/>
              <a:t>btn</a:t>
            </a:r>
            <a:r>
              <a:rPr lang="en-US" dirty="0"/>
              <a:t> </a:t>
            </a:r>
            <a:r>
              <a:rPr lang="en-US" dirty="0" err="1"/>
              <a:t>btn</a:t>
            </a:r>
            <a:r>
              <a:rPr lang="en-US" dirty="0"/>
              <a:t>-outline-secondary"&gt;Secondary&lt;/button&gt;</a:t>
            </a:r>
          </a:p>
          <a:p>
            <a:pPr marL="82296" indent="0">
              <a:buNone/>
            </a:pPr>
            <a:r>
              <a:rPr lang="en-US" dirty="0"/>
              <a:t>    &lt;button type="button" class="</a:t>
            </a:r>
            <a:r>
              <a:rPr lang="en-US" dirty="0" err="1"/>
              <a:t>btn</a:t>
            </a:r>
            <a:r>
              <a:rPr lang="en-US" dirty="0"/>
              <a:t> </a:t>
            </a:r>
            <a:r>
              <a:rPr lang="en-US" dirty="0" err="1"/>
              <a:t>btn</a:t>
            </a:r>
            <a:r>
              <a:rPr lang="en-US" dirty="0"/>
              <a:t>-outline-success"&gt;Success&lt;/button&gt;</a:t>
            </a:r>
          </a:p>
          <a:p>
            <a:pPr marL="82296" indent="0">
              <a:buNone/>
            </a:pPr>
            <a:r>
              <a:rPr lang="en-US" dirty="0"/>
              <a:t>    &lt;button type="button" class="</a:t>
            </a:r>
            <a:r>
              <a:rPr lang="en-US" dirty="0" err="1"/>
              <a:t>btn</a:t>
            </a:r>
            <a:r>
              <a:rPr lang="en-US" dirty="0"/>
              <a:t> </a:t>
            </a:r>
            <a:r>
              <a:rPr lang="en-US" dirty="0" err="1"/>
              <a:t>btn</a:t>
            </a:r>
            <a:r>
              <a:rPr lang="en-US" dirty="0"/>
              <a:t>-outline-danger"&gt;Danger&lt;/button&gt;</a:t>
            </a:r>
          </a:p>
          <a:p>
            <a:pPr marL="82296" indent="0">
              <a:buNone/>
            </a:pPr>
            <a:r>
              <a:rPr lang="en-US" dirty="0"/>
              <a:t>    &lt;button type="button" class="</a:t>
            </a:r>
            <a:r>
              <a:rPr lang="en-US" dirty="0" err="1"/>
              <a:t>btn</a:t>
            </a:r>
            <a:r>
              <a:rPr lang="en-US" dirty="0"/>
              <a:t> </a:t>
            </a:r>
            <a:r>
              <a:rPr lang="en-US" dirty="0" err="1"/>
              <a:t>btn</a:t>
            </a:r>
            <a:r>
              <a:rPr lang="en-US" dirty="0"/>
              <a:t>-outline-warning"&gt;Warning&lt;/button&gt;</a:t>
            </a:r>
          </a:p>
          <a:p>
            <a:pPr marL="82296" indent="0">
              <a:buNone/>
            </a:pPr>
            <a:r>
              <a:rPr lang="en-US" dirty="0"/>
              <a:t>    &lt;button type="button" class="</a:t>
            </a:r>
            <a:r>
              <a:rPr lang="en-US" dirty="0" err="1"/>
              <a:t>btn</a:t>
            </a:r>
            <a:r>
              <a:rPr lang="en-US" dirty="0"/>
              <a:t> </a:t>
            </a:r>
            <a:r>
              <a:rPr lang="en-US" dirty="0" err="1"/>
              <a:t>btn</a:t>
            </a:r>
            <a:r>
              <a:rPr lang="en-US" dirty="0"/>
              <a:t>-outline-info"&gt;Info&lt;/button&gt;</a:t>
            </a:r>
          </a:p>
          <a:p>
            <a:pPr marL="82296" indent="0">
              <a:buNone/>
            </a:pPr>
            <a:r>
              <a:rPr lang="en-US" dirty="0"/>
              <a:t>    &lt;button type="button" class="</a:t>
            </a:r>
            <a:r>
              <a:rPr lang="en-US" dirty="0" err="1"/>
              <a:t>btn</a:t>
            </a:r>
            <a:r>
              <a:rPr lang="en-US" dirty="0"/>
              <a:t> </a:t>
            </a:r>
            <a:r>
              <a:rPr lang="en-US" dirty="0" err="1"/>
              <a:t>btn</a:t>
            </a:r>
            <a:r>
              <a:rPr lang="en-US" dirty="0"/>
              <a:t>-outline-dark"&gt;Dark&lt;/button&gt;</a:t>
            </a:r>
          </a:p>
          <a:p>
            <a:pPr marL="82296" indent="0">
              <a:buNone/>
            </a:pPr>
            <a:r>
              <a:rPr lang="en-US" dirty="0"/>
              <a:t>    &lt;button type="button" class="</a:t>
            </a:r>
            <a:r>
              <a:rPr lang="en-US" dirty="0" err="1"/>
              <a:t>btn</a:t>
            </a:r>
            <a:r>
              <a:rPr lang="en-US" dirty="0"/>
              <a:t> </a:t>
            </a:r>
            <a:r>
              <a:rPr lang="en-US" dirty="0" err="1"/>
              <a:t>btn</a:t>
            </a:r>
            <a:r>
              <a:rPr lang="en-US" dirty="0"/>
              <a:t>-outline-light"&gt;Light&lt;/button&gt;</a:t>
            </a:r>
          </a:p>
          <a:p>
            <a:pPr marL="82296" indent="0">
              <a:buNone/>
            </a:pPr>
            <a:r>
              <a:rPr lang="en-US" dirty="0"/>
              <a:t>&lt;/div&gt;</a:t>
            </a:r>
          </a:p>
        </p:txBody>
      </p:sp>
      <p:pic>
        <p:nvPicPr>
          <p:cNvPr id="4" name="Picture 3"/>
          <p:cNvPicPr>
            <a:picLocks noChangeAspect="1"/>
          </p:cNvPicPr>
          <p:nvPr/>
        </p:nvPicPr>
        <p:blipFill>
          <a:blip r:embed="rId2"/>
          <a:stretch>
            <a:fillRect/>
          </a:stretch>
        </p:blipFill>
        <p:spPr>
          <a:xfrm>
            <a:off x="1979712" y="5805264"/>
            <a:ext cx="5591175" cy="638175"/>
          </a:xfrm>
          <a:prstGeom prst="rect">
            <a:avLst/>
          </a:prstGeom>
        </p:spPr>
      </p:pic>
    </p:spTree>
    <p:extLst>
      <p:ext uri="{BB962C8B-B14F-4D97-AF65-F5344CB8AC3E}">
        <p14:creationId xmlns:p14="http://schemas.microsoft.com/office/powerpoint/2010/main" val="288913427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15616" y="274638"/>
            <a:ext cx="7818072" cy="5973762"/>
          </a:xfrm>
        </p:spPr>
        <p:txBody>
          <a:bodyPr>
            <a:normAutofit/>
          </a:bodyPr>
          <a:lstStyle/>
          <a:p>
            <a:r>
              <a:rPr lang="en-NZ" dirty="0"/>
              <a:t>Bootstrap gives you option further to scaling a button up or down. You can make buttons larger or smaller through adding an extra class .</a:t>
            </a:r>
            <a:r>
              <a:rPr lang="en-NZ" dirty="0" err="1"/>
              <a:t>btn-lg</a:t>
            </a:r>
            <a:r>
              <a:rPr lang="en-NZ" dirty="0"/>
              <a:t> or .</a:t>
            </a:r>
            <a:r>
              <a:rPr lang="en-NZ" dirty="0" err="1"/>
              <a:t>btn-sm</a:t>
            </a:r>
            <a:r>
              <a:rPr lang="en-NZ" dirty="0"/>
              <a:t>, like this</a:t>
            </a:r>
            <a:r>
              <a:rPr lang="en-NZ" dirty="0" smtClean="0"/>
              <a:t>:</a:t>
            </a:r>
          </a:p>
          <a:p>
            <a:r>
              <a:rPr lang="en-US" sz="2000" dirty="0"/>
              <a:t>&lt;button type="button" class="</a:t>
            </a:r>
            <a:r>
              <a:rPr lang="en-US" sz="2000" dirty="0" err="1"/>
              <a:t>btn</a:t>
            </a:r>
            <a:r>
              <a:rPr lang="en-US" sz="2000" dirty="0"/>
              <a:t> </a:t>
            </a:r>
            <a:r>
              <a:rPr lang="en-US" sz="2000" dirty="0" err="1"/>
              <a:t>btn</a:t>
            </a:r>
            <a:r>
              <a:rPr lang="en-US" sz="2000" dirty="0"/>
              <a:t>-primary </a:t>
            </a:r>
            <a:r>
              <a:rPr lang="en-US" sz="2000" dirty="0" err="1"/>
              <a:t>btn-lg</a:t>
            </a:r>
            <a:r>
              <a:rPr lang="en-US" sz="2000" dirty="0"/>
              <a:t>"&gt;Large&lt;/button&gt;</a:t>
            </a:r>
          </a:p>
          <a:p>
            <a:r>
              <a:rPr lang="en-US" sz="2000" dirty="0"/>
              <a:t>&lt;button type="button" class="</a:t>
            </a:r>
            <a:r>
              <a:rPr lang="en-US" sz="2000" dirty="0" err="1"/>
              <a:t>btn</a:t>
            </a:r>
            <a:r>
              <a:rPr lang="en-US" sz="2000" dirty="0"/>
              <a:t> </a:t>
            </a:r>
            <a:r>
              <a:rPr lang="en-US" sz="2000" dirty="0" err="1"/>
              <a:t>btn</a:t>
            </a:r>
            <a:r>
              <a:rPr lang="en-US" sz="2000" dirty="0"/>
              <a:t>-primary"&gt;Default&lt;/button&gt;</a:t>
            </a:r>
          </a:p>
          <a:p>
            <a:r>
              <a:rPr lang="en-US" sz="2000" dirty="0"/>
              <a:t>&lt;button type="button" class="</a:t>
            </a:r>
            <a:r>
              <a:rPr lang="en-US" sz="2000" dirty="0" err="1"/>
              <a:t>btn</a:t>
            </a:r>
            <a:r>
              <a:rPr lang="en-US" sz="2000" dirty="0"/>
              <a:t> </a:t>
            </a:r>
            <a:r>
              <a:rPr lang="en-US" sz="2000" dirty="0" err="1"/>
              <a:t>btn</a:t>
            </a:r>
            <a:r>
              <a:rPr lang="en-US" sz="2000" dirty="0"/>
              <a:t>-primary </a:t>
            </a:r>
            <a:r>
              <a:rPr lang="en-US" sz="2000" dirty="0" err="1"/>
              <a:t>btn-sm</a:t>
            </a:r>
            <a:r>
              <a:rPr lang="en-US" sz="2000" dirty="0"/>
              <a:t>"&gt;</a:t>
            </a:r>
            <a:r>
              <a:rPr lang="en-US" sz="2000" dirty="0" smtClean="0"/>
              <a:t>Small</a:t>
            </a:r>
            <a:r>
              <a:rPr lang="en-US" sz="2000" dirty="0"/>
              <a:t>&lt;/button</a:t>
            </a:r>
            <a:r>
              <a:rPr lang="en-US" sz="2000" dirty="0" smtClean="0"/>
              <a:t>&gt;</a:t>
            </a:r>
          </a:p>
          <a:p>
            <a:endParaRPr lang="en-US" sz="2000" dirty="0"/>
          </a:p>
          <a:p>
            <a:endParaRPr lang="en-US" sz="2000" dirty="0"/>
          </a:p>
        </p:txBody>
      </p:sp>
      <p:pic>
        <p:nvPicPr>
          <p:cNvPr id="4" name="Picture 3"/>
          <p:cNvPicPr>
            <a:picLocks noChangeAspect="1"/>
          </p:cNvPicPr>
          <p:nvPr/>
        </p:nvPicPr>
        <p:blipFill>
          <a:blip r:embed="rId2"/>
          <a:stretch>
            <a:fillRect/>
          </a:stretch>
        </p:blipFill>
        <p:spPr>
          <a:xfrm>
            <a:off x="2051720" y="4653136"/>
            <a:ext cx="2609850" cy="904875"/>
          </a:xfrm>
          <a:prstGeom prst="rect">
            <a:avLst/>
          </a:prstGeom>
        </p:spPr>
      </p:pic>
    </p:spTree>
    <p:extLst>
      <p:ext uri="{BB962C8B-B14F-4D97-AF65-F5344CB8AC3E}">
        <p14:creationId xmlns:p14="http://schemas.microsoft.com/office/powerpoint/2010/main" val="423794341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NZ" dirty="0"/>
              <a:t>You can also create block level buttons (buttons that covers the full width of the parent elements) by adding an extra class .</a:t>
            </a:r>
            <a:r>
              <a:rPr lang="en-NZ" dirty="0" err="1"/>
              <a:t>btn</a:t>
            </a:r>
            <a:r>
              <a:rPr lang="en-NZ" dirty="0"/>
              <a:t>-block to the buttons</a:t>
            </a:r>
            <a:r>
              <a:rPr lang="en-NZ" dirty="0" smtClean="0"/>
              <a:t>,</a:t>
            </a:r>
          </a:p>
          <a:p>
            <a:r>
              <a:rPr lang="en-US" sz="2200" dirty="0"/>
              <a:t>&lt;button type="button" class="</a:t>
            </a:r>
            <a:r>
              <a:rPr lang="en-US" sz="2200" dirty="0" err="1"/>
              <a:t>btn</a:t>
            </a:r>
            <a:r>
              <a:rPr lang="en-US" sz="2200" dirty="0"/>
              <a:t> </a:t>
            </a:r>
            <a:r>
              <a:rPr lang="en-US" sz="2200" dirty="0" err="1"/>
              <a:t>btn</a:t>
            </a:r>
            <a:r>
              <a:rPr lang="en-US" sz="2200" dirty="0"/>
              <a:t>-primary </a:t>
            </a:r>
            <a:r>
              <a:rPr lang="en-US" sz="2200" dirty="0" err="1"/>
              <a:t>btn-lg</a:t>
            </a:r>
            <a:r>
              <a:rPr lang="en-US" sz="2200" dirty="0"/>
              <a:t> </a:t>
            </a:r>
            <a:r>
              <a:rPr lang="en-US" sz="2200" dirty="0" err="1"/>
              <a:t>btn</a:t>
            </a:r>
            <a:r>
              <a:rPr lang="en-US" sz="2200" dirty="0"/>
              <a:t>-block"&gt;Block level button&lt;/button&gt;</a:t>
            </a:r>
          </a:p>
          <a:p>
            <a:r>
              <a:rPr lang="en-US" sz="2200" dirty="0"/>
              <a:t>&lt;button type="button" class="</a:t>
            </a:r>
            <a:r>
              <a:rPr lang="en-US" sz="2200" dirty="0" err="1"/>
              <a:t>btn</a:t>
            </a:r>
            <a:r>
              <a:rPr lang="en-US" sz="2200" dirty="0"/>
              <a:t> </a:t>
            </a:r>
            <a:r>
              <a:rPr lang="en-US" sz="2200" dirty="0" err="1"/>
              <a:t>btn</a:t>
            </a:r>
            <a:r>
              <a:rPr lang="en-US" sz="2200" dirty="0"/>
              <a:t>-secondary </a:t>
            </a:r>
            <a:r>
              <a:rPr lang="en-US" sz="2200" dirty="0" err="1"/>
              <a:t>btn-lg</a:t>
            </a:r>
            <a:r>
              <a:rPr lang="en-US" sz="2200" dirty="0"/>
              <a:t> </a:t>
            </a:r>
            <a:r>
              <a:rPr lang="en-US" sz="2200" dirty="0" err="1"/>
              <a:t>btn</a:t>
            </a:r>
            <a:r>
              <a:rPr lang="en-US" sz="2200" dirty="0"/>
              <a:t>-block"&gt;Block level button&lt;/button</a:t>
            </a:r>
            <a:r>
              <a:rPr lang="en-US" sz="2200" dirty="0" smtClean="0"/>
              <a:t>&gt;</a:t>
            </a:r>
            <a:endParaRPr lang="en-US" sz="2200" dirty="0"/>
          </a:p>
        </p:txBody>
      </p:sp>
      <p:pic>
        <p:nvPicPr>
          <p:cNvPr id="4" name="Picture 3"/>
          <p:cNvPicPr>
            <a:picLocks noChangeAspect="1"/>
          </p:cNvPicPr>
          <p:nvPr/>
        </p:nvPicPr>
        <p:blipFill>
          <a:blip r:embed="rId2"/>
          <a:stretch>
            <a:fillRect/>
          </a:stretch>
        </p:blipFill>
        <p:spPr>
          <a:xfrm>
            <a:off x="1043608" y="5162550"/>
            <a:ext cx="7381875" cy="1695450"/>
          </a:xfrm>
          <a:prstGeom prst="rect">
            <a:avLst/>
          </a:prstGeom>
        </p:spPr>
      </p:pic>
    </p:spTree>
    <p:extLst>
      <p:ext uri="{BB962C8B-B14F-4D97-AF65-F5344CB8AC3E}">
        <p14:creationId xmlns:p14="http://schemas.microsoft.com/office/powerpoint/2010/main" val="35537605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NZ" sz="2800" b="1" dirty="0">
                <a:effectLst/>
              </a:rPr>
              <a:t>Creating Spinner Buttons</a:t>
            </a:r>
            <a:br>
              <a:rPr lang="en-NZ" sz="2800" b="1" dirty="0">
                <a:effectLst/>
              </a:rPr>
            </a:br>
            <a:r>
              <a:rPr lang="en-NZ" sz="1800" dirty="0">
                <a:effectLst/>
              </a:rPr>
              <a:t>With Bootstrap you can easily include spinner icon in a button to indicate the loading state in your application</a:t>
            </a:r>
            <a:r>
              <a:rPr lang="en-NZ" sz="2800" dirty="0">
                <a:effectLst/>
              </a:rPr>
              <a:t/>
            </a:r>
            <a:br>
              <a:rPr lang="en-NZ" sz="2800" dirty="0">
                <a:effectLst/>
              </a:rPr>
            </a:br>
            <a:endParaRPr lang="en-US" sz="2800" dirty="0"/>
          </a:p>
        </p:txBody>
      </p:sp>
      <p:sp>
        <p:nvSpPr>
          <p:cNvPr id="3" name="Content Placeholder 2"/>
          <p:cNvSpPr>
            <a:spLocks noGrp="1"/>
          </p:cNvSpPr>
          <p:nvPr>
            <p:ph idx="1"/>
          </p:nvPr>
        </p:nvSpPr>
        <p:spPr/>
        <p:txBody>
          <a:bodyPr>
            <a:normAutofit/>
          </a:bodyPr>
          <a:lstStyle/>
          <a:p>
            <a:pPr marL="82296" indent="0">
              <a:buNone/>
            </a:pPr>
            <a:r>
              <a:rPr lang="en-US" sz="2000" dirty="0"/>
              <a:t>&lt;div class="</a:t>
            </a:r>
            <a:r>
              <a:rPr lang="en-US" sz="2000" dirty="0" err="1"/>
              <a:t>bs</a:t>
            </a:r>
            <a:r>
              <a:rPr lang="en-US" sz="2000" dirty="0"/>
              <a:t>-example"&gt;</a:t>
            </a:r>
          </a:p>
          <a:p>
            <a:pPr marL="82296" indent="0">
              <a:buNone/>
            </a:pPr>
            <a:r>
              <a:rPr lang="en-US" sz="2000" dirty="0"/>
              <a:t>    &lt;button type="button" class="</a:t>
            </a:r>
            <a:r>
              <a:rPr lang="en-US" sz="2000" dirty="0" err="1"/>
              <a:t>btn</a:t>
            </a:r>
            <a:r>
              <a:rPr lang="en-US" sz="2000" dirty="0"/>
              <a:t> </a:t>
            </a:r>
            <a:r>
              <a:rPr lang="en-US" sz="2000" dirty="0" err="1"/>
              <a:t>btn</a:t>
            </a:r>
            <a:r>
              <a:rPr lang="en-US" sz="2000" dirty="0"/>
              <a:t>-primary" disabled&gt;</a:t>
            </a:r>
          </a:p>
          <a:p>
            <a:pPr marL="82296" indent="0">
              <a:buNone/>
            </a:pPr>
            <a:r>
              <a:rPr lang="en-US" sz="2000" dirty="0"/>
              <a:t>        &lt;span class="spinner-border spinner-border-</a:t>
            </a:r>
            <a:r>
              <a:rPr lang="en-US" sz="2000" dirty="0" err="1"/>
              <a:t>sm</a:t>
            </a:r>
            <a:r>
              <a:rPr lang="en-US" sz="2000" dirty="0"/>
              <a:t>"&gt;&lt;/span&gt;</a:t>
            </a:r>
          </a:p>
          <a:p>
            <a:pPr marL="82296" indent="0">
              <a:buNone/>
            </a:pPr>
            <a:r>
              <a:rPr lang="en-US" sz="2000" dirty="0"/>
              <a:t>    &lt;/button&gt;</a:t>
            </a:r>
          </a:p>
          <a:p>
            <a:pPr marL="82296" indent="0">
              <a:buNone/>
            </a:pPr>
            <a:r>
              <a:rPr lang="en-US" sz="2000" dirty="0"/>
              <a:t>    &lt;button type="button" class="</a:t>
            </a:r>
            <a:r>
              <a:rPr lang="en-US" sz="2000" dirty="0" err="1"/>
              <a:t>btn</a:t>
            </a:r>
            <a:r>
              <a:rPr lang="en-US" sz="2000" dirty="0"/>
              <a:t> </a:t>
            </a:r>
            <a:r>
              <a:rPr lang="en-US" sz="2000" dirty="0" err="1"/>
              <a:t>btn</a:t>
            </a:r>
            <a:r>
              <a:rPr lang="en-US" sz="2000" dirty="0"/>
              <a:t>-primary" disabled&gt;</a:t>
            </a:r>
          </a:p>
          <a:p>
            <a:pPr marL="82296" indent="0">
              <a:buNone/>
            </a:pPr>
            <a:r>
              <a:rPr lang="en-US" sz="2000" dirty="0"/>
              <a:t>        &lt;span class="spinner-border spinner-border-</a:t>
            </a:r>
            <a:r>
              <a:rPr lang="en-US" sz="2000" dirty="0" err="1"/>
              <a:t>sm</a:t>
            </a:r>
            <a:r>
              <a:rPr lang="en-US" sz="2000" dirty="0"/>
              <a:t>"&gt;&lt;/span&gt; Loading...</a:t>
            </a:r>
          </a:p>
          <a:p>
            <a:pPr marL="82296" indent="0">
              <a:buNone/>
            </a:pPr>
            <a:r>
              <a:rPr lang="en-US" sz="2000" dirty="0"/>
              <a:t>    &lt;/button&gt;</a:t>
            </a:r>
          </a:p>
          <a:p>
            <a:pPr marL="82296" indent="0">
              <a:buNone/>
            </a:pPr>
            <a:r>
              <a:rPr lang="en-US" sz="2000" dirty="0"/>
              <a:t>    &lt;button type="button" class="</a:t>
            </a:r>
            <a:r>
              <a:rPr lang="en-US" sz="2000" dirty="0" err="1"/>
              <a:t>btn</a:t>
            </a:r>
            <a:r>
              <a:rPr lang="en-US" sz="2000" dirty="0"/>
              <a:t> </a:t>
            </a:r>
            <a:r>
              <a:rPr lang="en-US" sz="2000" dirty="0" err="1"/>
              <a:t>btn</a:t>
            </a:r>
            <a:r>
              <a:rPr lang="en-US" sz="2000" dirty="0"/>
              <a:t>-primary" disabled&gt;</a:t>
            </a:r>
          </a:p>
          <a:p>
            <a:pPr marL="82296" indent="0">
              <a:buNone/>
            </a:pPr>
            <a:r>
              <a:rPr lang="en-US" sz="2000" dirty="0"/>
              <a:t>        &lt;span class="spinner-grow spinner-grow-</a:t>
            </a:r>
            <a:r>
              <a:rPr lang="en-US" sz="2000" dirty="0" err="1"/>
              <a:t>sm</a:t>
            </a:r>
            <a:r>
              <a:rPr lang="en-US" sz="2000" dirty="0"/>
              <a:t>"&gt;&lt;/span&gt; Loading...</a:t>
            </a:r>
          </a:p>
          <a:p>
            <a:pPr marL="82296" indent="0">
              <a:buNone/>
            </a:pPr>
            <a:r>
              <a:rPr lang="en-US" sz="2000" dirty="0"/>
              <a:t>    &lt;/button&gt;</a:t>
            </a:r>
          </a:p>
          <a:p>
            <a:pPr marL="82296" indent="0">
              <a:buNone/>
            </a:pPr>
            <a:r>
              <a:rPr lang="en-US" sz="2000" dirty="0"/>
              <a:t>&lt;/div&gt;</a:t>
            </a:r>
          </a:p>
        </p:txBody>
      </p:sp>
      <p:pic>
        <p:nvPicPr>
          <p:cNvPr id="4" name="Picture 3"/>
          <p:cNvPicPr>
            <a:picLocks noChangeAspect="1"/>
          </p:cNvPicPr>
          <p:nvPr/>
        </p:nvPicPr>
        <p:blipFill>
          <a:blip r:embed="rId2"/>
          <a:stretch>
            <a:fillRect/>
          </a:stretch>
        </p:blipFill>
        <p:spPr>
          <a:xfrm>
            <a:off x="3563888" y="5591175"/>
            <a:ext cx="2857500" cy="657225"/>
          </a:xfrm>
          <a:prstGeom prst="rect">
            <a:avLst/>
          </a:prstGeom>
        </p:spPr>
      </p:pic>
    </p:spTree>
    <p:extLst>
      <p:ext uri="{BB962C8B-B14F-4D97-AF65-F5344CB8AC3E}">
        <p14:creationId xmlns:p14="http://schemas.microsoft.com/office/powerpoint/2010/main" val="349035069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a:effectLst/>
              </a:rPr>
              <a:t>Button Classes Activate/Disable</a:t>
            </a:r>
            <a:r>
              <a:rPr lang="en-US" b="1" dirty="0">
                <a:effectLst/>
              </a:rPr>
              <a:t/>
            </a:r>
            <a:br>
              <a:rPr lang="en-US" b="1" dirty="0">
                <a:effectLst/>
              </a:rPr>
            </a:br>
            <a:endParaRPr lang="en-US" dirty="0"/>
          </a:p>
        </p:txBody>
      </p:sp>
      <p:sp>
        <p:nvSpPr>
          <p:cNvPr id="3" name="Content Placeholder 2"/>
          <p:cNvSpPr>
            <a:spLocks noGrp="1"/>
          </p:cNvSpPr>
          <p:nvPr>
            <p:ph idx="1"/>
          </p:nvPr>
        </p:nvSpPr>
        <p:spPr>
          <a:xfrm>
            <a:off x="1435608" y="1417638"/>
            <a:ext cx="7498080" cy="4830762"/>
          </a:xfrm>
        </p:spPr>
        <p:txBody>
          <a:bodyPr>
            <a:normAutofit fontScale="92500" lnSpcReduction="20000"/>
          </a:bodyPr>
          <a:lstStyle/>
          <a:p>
            <a:pPr marL="82296" indent="0">
              <a:buNone/>
            </a:pPr>
            <a:endParaRPr lang="en-NZ" sz="2600" dirty="0" smtClean="0"/>
          </a:p>
          <a:p>
            <a:r>
              <a:rPr lang="en-NZ" sz="2600" dirty="0"/>
              <a:t>Sometimes we need to disable a button for certain reasons, for example, a user in case is not eligible to perform this particular action, or we want to ensure that user should performed all other required actions before proceed to this particular </a:t>
            </a:r>
            <a:r>
              <a:rPr lang="en-NZ" sz="2600" dirty="0" smtClean="0"/>
              <a:t>action</a:t>
            </a:r>
          </a:p>
          <a:p>
            <a:r>
              <a:rPr lang="en-NZ" sz="2600" dirty="0"/>
              <a:t>Moreover, you can also apply the class .active to force the buttons look like active (i.e. pressed). Usually you don't need to add this class to the buttons, as their active state is automatically styled by the Bootstrap using CSS :active pseudo-class</a:t>
            </a:r>
          </a:p>
          <a:p>
            <a:pPr marL="82296" indent="0">
              <a:buNone/>
            </a:pPr>
            <a:endParaRPr lang="en-NZ" sz="2200" dirty="0"/>
          </a:p>
          <a:p>
            <a:pPr marL="82296" indent="0">
              <a:buNone/>
            </a:pPr>
            <a:r>
              <a:rPr lang="en-NZ" sz="2200" dirty="0" smtClean="0"/>
              <a:t>&lt;</a:t>
            </a:r>
            <a:r>
              <a:rPr lang="en-NZ" sz="2200" dirty="0"/>
              <a:t>button class="</a:t>
            </a:r>
            <a:r>
              <a:rPr lang="en-NZ" sz="2200" dirty="0" err="1"/>
              <a:t>btn</a:t>
            </a:r>
            <a:r>
              <a:rPr lang="en-NZ" sz="2200" dirty="0"/>
              <a:t> disabled" type="button"&gt;Disabled&lt;/button&gt;</a:t>
            </a:r>
          </a:p>
          <a:p>
            <a:pPr marL="82296" indent="0">
              <a:buNone/>
            </a:pPr>
            <a:r>
              <a:rPr lang="en-NZ" sz="2200" dirty="0"/>
              <a:t>&lt;button class="</a:t>
            </a:r>
            <a:r>
              <a:rPr lang="en-NZ" sz="2200" dirty="0" err="1"/>
              <a:t>btn</a:t>
            </a:r>
            <a:r>
              <a:rPr lang="en-NZ" sz="2200" dirty="0"/>
              <a:t> active" type="button"&gt;Active&lt;/button&gt;</a:t>
            </a:r>
          </a:p>
          <a:p>
            <a:pPr marL="82296" indent="0">
              <a:buNone/>
            </a:pPr>
            <a:r>
              <a:rPr lang="en-NZ" sz="2200" dirty="0"/>
              <a:t>&lt;a </a:t>
            </a:r>
            <a:r>
              <a:rPr lang="en-NZ" sz="2200" dirty="0" err="1"/>
              <a:t>href</a:t>
            </a:r>
            <a:r>
              <a:rPr lang="en-NZ" sz="2200" dirty="0"/>
              <a:t>="#" class="</a:t>
            </a:r>
            <a:r>
              <a:rPr lang="en-NZ" sz="2200" dirty="0" err="1"/>
              <a:t>btn</a:t>
            </a:r>
            <a:r>
              <a:rPr lang="en-NZ" sz="2200" dirty="0"/>
              <a:t> disabled"&gt;Disabled&lt;/a&gt;</a:t>
            </a:r>
            <a:endParaRPr lang="en-US" sz="2200" dirty="0"/>
          </a:p>
        </p:txBody>
      </p:sp>
    </p:spTree>
    <p:extLst>
      <p:ext uri="{BB962C8B-B14F-4D97-AF65-F5344CB8AC3E}">
        <p14:creationId xmlns:p14="http://schemas.microsoft.com/office/powerpoint/2010/main" val="44764546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rPr>
              <a:t/>
            </a:r>
            <a:br>
              <a:rPr lang="en-US" b="1" dirty="0">
                <a:effectLst/>
              </a:rPr>
            </a:br>
            <a:r>
              <a:rPr lang="en-US" b="1" dirty="0">
                <a:effectLst/>
              </a:rPr>
              <a:t>Bootstrap 4 Button Groups</a:t>
            </a:r>
            <a:br>
              <a:rPr lang="en-US" b="1" dirty="0">
                <a:effectLst/>
              </a:rPr>
            </a:br>
            <a:endParaRPr lang="en-US" dirty="0"/>
          </a:p>
        </p:txBody>
      </p:sp>
      <p:sp>
        <p:nvSpPr>
          <p:cNvPr id="3" name="Content Placeholder 2"/>
          <p:cNvSpPr>
            <a:spLocks noGrp="1"/>
          </p:cNvSpPr>
          <p:nvPr>
            <p:ph idx="1"/>
          </p:nvPr>
        </p:nvSpPr>
        <p:spPr/>
        <p:txBody>
          <a:bodyPr>
            <a:normAutofit fontScale="70000" lnSpcReduction="20000"/>
          </a:bodyPr>
          <a:lstStyle/>
          <a:p>
            <a:r>
              <a:rPr lang="en-NZ" dirty="0"/>
              <a:t>Buttons in Bootstrap 4 can be wrapped in a </a:t>
            </a:r>
            <a:r>
              <a:rPr lang="en-NZ" b="1" dirty="0"/>
              <a:t>&lt;div&gt; </a:t>
            </a:r>
            <a:r>
              <a:rPr lang="en-NZ" dirty="0"/>
              <a:t>container with the class of </a:t>
            </a:r>
            <a:r>
              <a:rPr lang="en-NZ" b="1" dirty="0"/>
              <a:t>.</a:t>
            </a:r>
            <a:r>
              <a:rPr lang="en-NZ" b="1" dirty="0" err="1"/>
              <a:t>btn</a:t>
            </a:r>
            <a:r>
              <a:rPr lang="en-NZ" b="1" dirty="0"/>
              <a:t>-group</a:t>
            </a:r>
            <a:r>
              <a:rPr lang="en-NZ" dirty="0"/>
              <a:t>, which visually connects the </a:t>
            </a:r>
            <a:r>
              <a:rPr lang="en-NZ" dirty="0" smtClean="0"/>
              <a:t>buttons </a:t>
            </a:r>
            <a:r>
              <a:rPr lang="en-NZ" dirty="0"/>
              <a:t>like a </a:t>
            </a:r>
            <a:r>
              <a:rPr lang="en-NZ" dirty="0" smtClean="0"/>
              <a:t>group</a:t>
            </a:r>
          </a:p>
          <a:p>
            <a:pPr marL="82296" indent="0">
              <a:buNone/>
            </a:pPr>
            <a:r>
              <a:rPr lang="en-US" b="1" dirty="0"/>
              <a:t/>
            </a:r>
            <a:br>
              <a:rPr lang="en-US" b="1" dirty="0"/>
            </a:br>
            <a:r>
              <a:rPr lang="en-US" dirty="0"/>
              <a:t>  &lt;div class="container-fluid"&gt;</a:t>
            </a:r>
          </a:p>
          <a:p>
            <a:pPr marL="82296" indent="0">
              <a:buNone/>
            </a:pPr>
            <a:r>
              <a:rPr lang="en-US" dirty="0"/>
              <a:t>    &lt;div class="</a:t>
            </a:r>
            <a:r>
              <a:rPr lang="en-US" dirty="0" err="1"/>
              <a:t>btn</a:t>
            </a:r>
            <a:r>
              <a:rPr lang="en-US" dirty="0"/>
              <a:t>-group"&gt;</a:t>
            </a:r>
          </a:p>
          <a:p>
            <a:pPr marL="82296" indent="0">
              <a:buNone/>
            </a:pPr>
            <a:r>
              <a:rPr lang="en-US" dirty="0"/>
              <a:t>      &lt;button class="</a:t>
            </a:r>
            <a:r>
              <a:rPr lang="en-US" dirty="0" err="1"/>
              <a:t>btn</a:t>
            </a:r>
            <a:r>
              <a:rPr lang="en-US" dirty="0"/>
              <a:t> </a:t>
            </a:r>
            <a:r>
              <a:rPr lang="en-US" dirty="0" err="1"/>
              <a:t>btn</a:t>
            </a:r>
            <a:r>
              <a:rPr lang="en-US" dirty="0"/>
              <a:t>-success" type="button"&gt;Button&lt;/button&gt;</a:t>
            </a:r>
          </a:p>
          <a:p>
            <a:pPr marL="82296" indent="0">
              <a:buNone/>
            </a:pPr>
            <a:r>
              <a:rPr lang="en-US" dirty="0"/>
              <a:t>&lt;button class="</a:t>
            </a:r>
            <a:r>
              <a:rPr lang="en-US" dirty="0" err="1"/>
              <a:t>btn</a:t>
            </a:r>
            <a:r>
              <a:rPr lang="en-US" dirty="0"/>
              <a:t> </a:t>
            </a:r>
            <a:r>
              <a:rPr lang="en-US" dirty="0" err="1"/>
              <a:t>btn</a:t>
            </a:r>
            <a:r>
              <a:rPr lang="en-US" dirty="0"/>
              <a:t>-info" type="button"&gt;Button&lt;/button&gt;</a:t>
            </a:r>
          </a:p>
          <a:p>
            <a:pPr marL="82296" indent="0">
              <a:buNone/>
            </a:pPr>
            <a:r>
              <a:rPr lang="en-US" dirty="0"/>
              <a:t>&lt;button class="</a:t>
            </a:r>
            <a:r>
              <a:rPr lang="en-US" dirty="0" err="1"/>
              <a:t>btn</a:t>
            </a:r>
            <a:r>
              <a:rPr lang="en-US" dirty="0"/>
              <a:t> </a:t>
            </a:r>
            <a:r>
              <a:rPr lang="en-US" dirty="0" err="1"/>
              <a:t>btn</a:t>
            </a:r>
            <a:r>
              <a:rPr lang="en-US" dirty="0"/>
              <a:t>-warning" type="button"&gt;Button&lt;/button&gt;</a:t>
            </a:r>
          </a:p>
          <a:p>
            <a:pPr marL="82296" indent="0">
              <a:buNone/>
            </a:pPr>
            <a:r>
              <a:rPr lang="en-US" dirty="0"/>
              <a:t>&lt;/div&gt;</a:t>
            </a:r>
          </a:p>
          <a:p>
            <a:pPr marL="82296" indent="0">
              <a:buNone/>
            </a:pPr>
            <a:r>
              <a:rPr lang="en-US" dirty="0"/>
              <a:t>&lt;/div&gt;</a:t>
            </a:r>
          </a:p>
          <a:p>
            <a:endParaRPr lang="en-US" dirty="0"/>
          </a:p>
        </p:txBody>
      </p:sp>
      <p:pic>
        <p:nvPicPr>
          <p:cNvPr id="4" name="Picture 3"/>
          <p:cNvPicPr>
            <a:picLocks noChangeAspect="1"/>
          </p:cNvPicPr>
          <p:nvPr/>
        </p:nvPicPr>
        <p:blipFill>
          <a:blip r:embed="rId2"/>
          <a:stretch>
            <a:fillRect/>
          </a:stretch>
        </p:blipFill>
        <p:spPr>
          <a:xfrm>
            <a:off x="4355976" y="5661248"/>
            <a:ext cx="2219325" cy="466725"/>
          </a:xfrm>
          <a:prstGeom prst="rect">
            <a:avLst/>
          </a:prstGeom>
        </p:spPr>
      </p:pic>
    </p:spTree>
    <p:extLst>
      <p:ext uri="{BB962C8B-B14F-4D97-AF65-F5344CB8AC3E}">
        <p14:creationId xmlns:p14="http://schemas.microsoft.com/office/powerpoint/2010/main" val="214716488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NZ" dirty="0"/>
              <a:t>You can also create a vertical button group by simply adding a </a:t>
            </a:r>
            <a:r>
              <a:rPr lang="en-NZ" b="1" dirty="0"/>
              <a:t>-vertical </a:t>
            </a:r>
            <a:r>
              <a:rPr lang="en-NZ" dirty="0"/>
              <a:t>suffix to the </a:t>
            </a:r>
            <a:r>
              <a:rPr lang="en-NZ" b="1" dirty="0"/>
              <a:t>.</a:t>
            </a:r>
            <a:r>
              <a:rPr lang="en-NZ" b="1" dirty="0" err="1"/>
              <a:t>btn</a:t>
            </a:r>
            <a:r>
              <a:rPr lang="en-NZ" b="1" dirty="0"/>
              <a:t>-group </a:t>
            </a:r>
            <a:r>
              <a:rPr lang="en-NZ" dirty="0"/>
              <a:t>class name</a:t>
            </a:r>
            <a:r>
              <a:rPr lang="en-NZ" dirty="0" smtClean="0"/>
              <a:t>:</a:t>
            </a:r>
          </a:p>
          <a:p>
            <a:pPr marL="82296" indent="0">
              <a:buNone/>
            </a:pPr>
            <a:r>
              <a:rPr lang="en-US" sz="2600" dirty="0"/>
              <a:t>  &lt;div class="container-fluid"&gt;</a:t>
            </a:r>
          </a:p>
          <a:p>
            <a:pPr marL="82296" indent="0">
              <a:buNone/>
            </a:pPr>
            <a:r>
              <a:rPr lang="en-US" sz="2600" dirty="0"/>
              <a:t>    &lt;div class="</a:t>
            </a:r>
            <a:r>
              <a:rPr lang="en-US" sz="2600" dirty="0" err="1"/>
              <a:t>btn</a:t>
            </a:r>
            <a:r>
              <a:rPr lang="en-US" sz="2600" dirty="0"/>
              <a:t>-group-vertical"&gt;</a:t>
            </a:r>
          </a:p>
          <a:p>
            <a:pPr marL="82296" indent="0">
              <a:buNone/>
            </a:pPr>
            <a:r>
              <a:rPr lang="en-US" sz="2600" dirty="0"/>
              <a:t>      &lt;button class="</a:t>
            </a:r>
            <a:r>
              <a:rPr lang="en-US" sz="2600" dirty="0" err="1"/>
              <a:t>btn</a:t>
            </a:r>
            <a:r>
              <a:rPr lang="en-US" sz="2600" dirty="0"/>
              <a:t> </a:t>
            </a:r>
            <a:r>
              <a:rPr lang="en-US" sz="2600" dirty="0" err="1"/>
              <a:t>btn</a:t>
            </a:r>
            <a:r>
              <a:rPr lang="en-US" sz="2600" dirty="0"/>
              <a:t>-success" type="button"&gt;Button&lt;/button&gt;</a:t>
            </a:r>
          </a:p>
          <a:p>
            <a:pPr marL="82296" indent="0">
              <a:buNone/>
            </a:pPr>
            <a:r>
              <a:rPr lang="en-US" sz="2600" dirty="0"/>
              <a:t>&lt;button class="</a:t>
            </a:r>
            <a:r>
              <a:rPr lang="en-US" sz="2600" dirty="0" err="1"/>
              <a:t>btn</a:t>
            </a:r>
            <a:r>
              <a:rPr lang="en-US" sz="2600" dirty="0"/>
              <a:t> </a:t>
            </a:r>
            <a:r>
              <a:rPr lang="en-US" sz="2600" dirty="0" err="1"/>
              <a:t>btn</a:t>
            </a:r>
            <a:r>
              <a:rPr lang="en-US" sz="2600" dirty="0"/>
              <a:t>-info" type="button"&gt;Button&lt;/button&gt;</a:t>
            </a:r>
          </a:p>
          <a:p>
            <a:pPr marL="82296" indent="0">
              <a:buNone/>
            </a:pPr>
            <a:r>
              <a:rPr lang="en-US" sz="2600" dirty="0"/>
              <a:t>&lt;button class="</a:t>
            </a:r>
            <a:r>
              <a:rPr lang="en-US" sz="2600" dirty="0" err="1"/>
              <a:t>btn</a:t>
            </a:r>
            <a:r>
              <a:rPr lang="en-US" sz="2600" dirty="0"/>
              <a:t> </a:t>
            </a:r>
            <a:r>
              <a:rPr lang="en-US" sz="2600" dirty="0" err="1"/>
              <a:t>btn</a:t>
            </a:r>
            <a:r>
              <a:rPr lang="en-US" sz="2600" dirty="0"/>
              <a:t>-warning" type="button"&gt;Button&lt;/button&gt;</a:t>
            </a:r>
          </a:p>
          <a:p>
            <a:pPr marL="82296" indent="0">
              <a:buNone/>
            </a:pPr>
            <a:r>
              <a:rPr lang="en-US" sz="2600" dirty="0"/>
              <a:t>&lt;/div&gt;</a:t>
            </a:r>
          </a:p>
          <a:p>
            <a:pPr marL="82296" indent="0">
              <a:buNone/>
            </a:pPr>
            <a:r>
              <a:rPr lang="en-US" sz="2600" dirty="0"/>
              <a:t>&lt;/div&gt;</a:t>
            </a:r>
          </a:p>
          <a:p>
            <a:endParaRPr lang="en-US" dirty="0"/>
          </a:p>
        </p:txBody>
      </p:sp>
      <p:pic>
        <p:nvPicPr>
          <p:cNvPr id="4" name="Picture 3"/>
          <p:cNvPicPr>
            <a:picLocks noChangeAspect="1"/>
          </p:cNvPicPr>
          <p:nvPr/>
        </p:nvPicPr>
        <p:blipFill>
          <a:blip r:embed="rId2"/>
          <a:stretch>
            <a:fillRect/>
          </a:stretch>
        </p:blipFill>
        <p:spPr>
          <a:xfrm>
            <a:off x="7164288" y="4509120"/>
            <a:ext cx="876300" cy="1133475"/>
          </a:xfrm>
          <a:prstGeom prst="rect">
            <a:avLst/>
          </a:prstGeom>
        </p:spPr>
      </p:pic>
    </p:spTree>
    <p:extLst>
      <p:ext uri="{BB962C8B-B14F-4D97-AF65-F5344CB8AC3E}">
        <p14:creationId xmlns:p14="http://schemas.microsoft.com/office/powerpoint/2010/main" val="14754232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06090"/>
          </a:xfrm>
        </p:spPr>
        <p:txBody>
          <a:bodyPr>
            <a:normAutofit fontScale="90000"/>
          </a:bodyPr>
          <a:lstStyle/>
          <a:p>
            <a:r>
              <a:rPr lang="en-US" b="1" dirty="0">
                <a:effectLst/>
              </a:rPr>
              <a:t>Creating Button Toolbar</a:t>
            </a:r>
            <a:br>
              <a:rPr lang="en-US" b="1" dirty="0">
                <a:effectLst/>
              </a:rPr>
            </a:br>
            <a:endParaRPr lang="en-US" dirty="0"/>
          </a:p>
        </p:txBody>
      </p:sp>
      <p:sp>
        <p:nvSpPr>
          <p:cNvPr id="3" name="Content Placeholder 2"/>
          <p:cNvSpPr>
            <a:spLocks noGrp="1"/>
          </p:cNvSpPr>
          <p:nvPr>
            <p:ph idx="1"/>
          </p:nvPr>
        </p:nvSpPr>
        <p:spPr>
          <a:xfrm>
            <a:off x="1435608" y="980728"/>
            <a:ext cx="7498080" cy="5877272"/>
          </a:xfrm>
        </p:spPr>
        <p:txBody>
          <a:bodyPr>
            <a:noAutofit/>
          </a:bodyPr>
          <a:lstStyle/>
          <a:p>
            <a:pPr marL="82296" indent="0">
              <a:buNone/>
            </a:pPr>
            <a:r>
              <a:rPr lang="en-US" sz="1000" dirty="0"/>
              <a:t>&lt;div class="</a:t>
            </a:r>
            <a:r>
              <a:rPr lang="en-US" sz="1000" dirty="0" err="1"/>
              <a:t>bs</a:t>
            </a:r>
            <a:r>
              <a:rPr lang="en-US" sz="1000" dirty="0"/>
              <a:t>-example"&gt;</a:t>
            </a:r>
          </a:p>
          <a:p>
            <a:pPr marL="82296" indent="0">
              <a:buNone/>
            </a:pPr>
            <a:r>
              <a:rPr lang="en-US" sz="1000" dirty="0"/>
              <a:t>    &lt;div class="</a:t>
            </a:r>
            <a:r>
              <a:rPr lang="en-US" sz="1000" dirty="0" err="1"/>
              <a:t>btn</a:t>
            </a:r>
            <a:r>
              <a:rPr lang="en-US" sz="1000" dirty="0"/>
              <a:t>-group mr-2"&gt;</a:t>
            </a:r>
          </a:p>
          <a:p>
            <a:pPr marL="82296" indent="0">
              <a:buNone/>
            </a:pPr>
            <a:r>
              <a:rPr lang="en-US" sz="1000" dirty="0"/>
              <a:t>        &lt;button type="button" class="</a:t>
            </a:r>
            <a:r>
              <a:rPr lang="en-US" sz="1000" dirty="0" err="1"/>
              <a:t>btn</a:t>
            </a:r>
            <a:r>
              <a:rPr lang="en-US" sz="1000" dirty="0"/>
              <a:t> </a:t>
            </a:r>
            <a:r>
              <a:rPr lang="en-US" sz="1000" dirty="0" err="1"/>
              <a:t>btn</a:t>
            </a:r>
            <a:r>
              <a:rPr lang="en-US" sz="1000" dirty="0"/>
              <a:t>-primary"&gt;</a:t>
            </a:r>
          </a:p>
          <a:p>
            <a:pPr marL="82296" indent="0">
              <a:buNone/>
            </a:pPr>
            <a:r>
              <a:rPr lang="en-US" sz="1000" dirty="0"/>
              <a:t>            &lt;</a:t>
            </a:r>
            <a:r>
              <a:rPr lang="en-US" sz="1000" dirty="0" err="1"/>
              <a:t>i</a:t>
            </a:r>
            <a:r>
              <a:rPr lang="en-US" sz="1000" dirty="0"/>
              <a:t> class="fa fa-font"&gt;&lt;/</a:t>
            </a:r>
            <a:r>
              <a:rPr lang="en-US" sz="1000" dirty="0" err="1"/>
              <a:t>i</a:t>
            </a:r>
            <a:r>
              <a:rPr lang="en-US" sz="1000" dirty="0"/>
              <a:t>&gt;</a:t>
            </a:r>
          </a:p>
          <a:p>
            <a:pPr marL="82296" indent="0">
              <a:buNone/>
            </a:pPr>
            <a:r>
              <a:rPr lang="en-US" sz="1000" dirty="0"/>
              <a:t>        &lt;/button&gt;</a:t>
            </a:r>
          </a:p>
          <a:p>
            <a:pPr marL="82296" indent="0">
              <a:buNone/>
            </a:pPr>
            <a:r>
              <a:rPr lang="en-US" sz="1000" dirty="0"/>
              <a:t>        &lt;button type="button" class="</a:t>
            </a:r>
            <a:r>
              <a:rPr lang="en-US" sz="1000" dirty="0" err="1"/>
              <a:t>btn</a:t>
            </a:r>
            <a:r>
              <a:rPr lang="en-US" sz="1000" dirty="0"/>
              <a:t> </a:t>
            </a:r>
            <a:r>
              <a:rPr lang="en-US" sz="1000" dirty="0" err="1"/>
              <a:t>btn</a:t>
            </a:r>
            <a:r>
              <a:rPr lang="en-US" sz="1000" dirty="0"/>
              <a:t>-primary"&gt;</a:t>
            </a:r>
          </a:p>
          <a:p>
            <a:pPr marL="82296" indent="0">
              <a:buNone/>
            </a:pPr>
            <a:r>
              <a:rPr lang="en-US" sz="1000" dirty="0"/>
              <a:t>            &lt;</a:t>
            </a:r>
            <a:r>
              <a:rPr lang="en-US" sz="1000" dirty="0" err="1"/>
              <a:t>i</a:t>
            </a:r>
            <a:r>
              <a:rPr lang="en-US" sz="1000" dirty="0"/>
              <a:t> class="fa fa-bold"&gt;&lt;/</a:t>
            </a:r>
            <a:r>
              <a:rPr lang="en-US" sz="1000" dirty="0" err="1"/>
              <a:t>i</a:t>
            </a:r>
            <a:r>
              <a:rPr lang="en-US" sz="1000" dirty="0"/>
              <a:t>&gt;</a:t>
            </a:r>
          </a:p>
          <a:p>
            <a:pPr marL="82296" indent="0">
              <a:buNone/>
            </a:pPr>
            <a:r>
              <a:rPr lang="en-US" sz="1000" dirty="0"/>
              <a:t>        &lt;/button&gt;</a:t>
            </a:r>
          </a:p>
          <a:p>
            <a:pPr marL="82296" indent="0">
              <a:buNone/>
            </a:pPr>
            <a:r>
              <a:rPr lang="en-US" sz="1000" dirty="0"/>
              <a:t>        &lt;button type="button" class="</a:t>
            </a:r>
            <a:r>
              <a:rPr lang="en-US" sz="1000" dirty="0" err="1"/>
              <a:t>btn</a:t>
            </a:r>
            <a:r>
              <a:rPr lang="en-US" sz="1000" dirty="0"/>
              <a:t> </a:t>
            </a:r>
            <a:r>
              <a:rPr lang="en-US" sz="1000" dirty="0" err="1"/>
              <a:t>btn</a:t>
            </a:r>
            <a:r>
              <a:rPr lang="en-US" sz="1000" dirty="0"/>
              <a:t>-primary"&gt;</a:t>
            </a:r>
          </a:p>
          <a:p>
            <a:pPr marL="82296" indent="0">
              <a:buNone/>
            </a:pPr>
            <a:r>
              <a:rPr lang="en-US" sz="1000" dirty="0"/>
              <a:t>            &lt;</a:t>
            </a:r>
            <a:r>
              <a:rPr lang="en-US" sz="1000" dirty="0" err="1"/>
              <a:t>i</a:t>
            </a:r>
            <a:r>
              <a:rPr lang="en-US" sz="1000" dirty="0"/>
              <a:t> class="fa fa-italic"&gt;&lt;/</a:t>
            </a:r>
            <a:r>
              <a:rPr lang="en-US" sz="1000" dirty="0" err="1"/>
              <a:t>i</a:t>
            </a:r>
            <a:r>
              <a:rPr lang="en-US" sz="1000" dirty="0"/>
              <a:t>&gt;</a:t>
            </a:r>
          </a:p>
          <a:p>
            <a:pPr marL="82296" indent="0">
              <a:buNone/>
            </a:pPr>
            <a:r>
              <a:rPr lang="en-US" sz="1000" dirty="0"/>
              <a:t>        &lt;/button&gt;</a:t>
            </a:r>
          </a:p>
          <a:p>
            <a:pPr marL="82296" indent="0">
              <a:buNone/>
            </a:pPr>
            <a:r>
              <a:rPr lang="en-US" sz="1000" dirty="0"/>
              <a:t>    &lt;/div&gt;</a:t>
            </a:r>
          </a:p>
          <a:p>
            <a:pPr marL="82296" indent="0">
              <a:buNone/>
            </a:pPr>
            <a:r>
              <a:rPr lang="en-US" sz="1000" dirty="0"/>
              <a:t>    &lt;div class="</a:t>
            </a:r>
            <a:r>
              <a:rPr lang="en-US" sz="1000" dirty="0" err="1"/>
              <a:t>btn</a:t>
            </a:r>
            <a:r>
              <a:rPr lang="en-US" sz="1000" dirty="0"/>
              <a:t>-group mr-2"&gt;</a:t>
            </a:r>
          </a:p>
          <a:p>
            <a:pPr marL="82296" indent="0">
              <a:buNone/>
            </a:pPr>
            <a:r>
              <a:rPr lang="en-US" sz="1000" dirty="0"/>
              <a:t>        &lt;button type="button" class="</a:t>
            </a:r>
            <a:r>
              <a:rPr lang="en-US" sz="1000" dirty="0" err="1"/>
              <a:t>btn</a:t>
            </a:r>
            <a:r>
              <a:rPr lang="en-US" sz="1000" dirty="0"/>
              <a:t> </a:t>
            </a:r>
            <a:r>
              <a:rPr lang="en-US" sz="1000" dirty="0" err="1"/>
              <a:t>btn</a:t>
            </a:r>
            <a:r>
              <a:rPr lang="en-US" sz="1000" dirty="0"/>
              <a:t>-primary"&gt;</a:t>
            </a:r>
          </a:p>
          <a:p>
            <a:pPr marL="82296" indent="0">
              <a:buNone/>
            </a:pPr>
            <a:r>
              <a:rPr lang="en-US" sz="1000" dirty="0"/>
              <a:t>            &lt;</a:t>
            </a:r>
            <a:r>
              <a:rPr lang="en-US" sz="1000" dirty="0" err="1"/>
              <a:t>i</a:t>
            </a:r>
            <a:r>
              <a:rPr lang="en-US" sz="1000" dirty="0"/>
              <a:t> class="fa fa-align-left"&gt;&lt;/</a:t>
            </a:r>
            <a:r>
              <a:rPr lang="en-US" sz="1000" dirty="0" err="1"/>
              <a:t>i</a:t>
            </a:r>
            <a:r>
              <a:rPr lang="en-US" sz="1000" dirty="0"/>
              <a:t>&gt;</a:t>
            </a:r>
          </a:p>
          <a:p>
            <a:pPr marL="82296" indent="0">
              <a:buNone/>
            </a:pPr>
            <a:r>
              <a:rPr lang="en-US" sz="1000" dirty="0"/>
              <a:t>        &lt;/button&gt;</a:t>
            </a:r>
          </a:p>
          <a:p>
            <a:pPr marL="82296" indent="0">
              <a:buNone/>
            </a:pPr>
            <a:r>
              <a:rPr lang="en-US" sz="1000" dirty="0"/>
              <a:t>        &lt;button type="button" class="</a:t>
            </a:r>
            <a:r>
              <a:rPr lang="en-US" sz="1000" dirty="0" err="1"/>
              <a:t>btn</a:t>
            </a:r>
            <a:r>
              <a:rPr lang="en-US" sz="1000" dirty="0"/>
              <a:t> </a:t>
            </a:r>
            <a:r>
              <a:rPr lang="en-US" sz="1000" dirty="0" err="1"/>
              <a:t>btn</a:t>
            </a:r>
            <a:r>
              <a:rPr lang="en-US" sz="1000" dirty="0"/>
              <a:t>-primary"&gt;</a:t>
            </a:r>
          </a:p>
          <a:p>
            <a:pPr marL="82296" indent="0">
              <a:buNone/>
            </a:pPr>
            <a:r>
              <a:rPr lang="en-US" sz="1000" dirty="0"/>
              <a:t>            &lt;</a:t>
            </a:r>
            <a:r>
              <a:rPr lang="en-US" sz="1000" dirty="0" err="1"/>
              <a:t>i</a:t>
            </a:r>
            <a:r>
              <a:rPr lang="en-US" sz="1000" dirty="0"/>
              <a:t> class="fa fa-align-center"&gt;&lt;/</a:t>
            </a:r>
            <a:r>
              <a:rPr lang="en-US" sz="1000" dirty="0" err="1"/>
              <a:t>i</a:t>
            </a:r>
            <a:r>
              <a:rPr lang="en-US" sz="1000" dirty="0"/>
              <a:t>&gt;</a:t>
            </a:r>
          </a:p>
          <a:p>
            <a:pPr marL="82296" indent="0">
              <a:buNone/>
            </a:pPr>
            <a:r>
              <a:rPr lang="en-US" sz="1000" dirty="0"/>
              <a:t>        &lt;/button&gt;</a:t>
            </a:r>
          </a:p>
          <a:p>
            <a:pPr marL="82296" indent="0">
              <a:buNone/>
            </a:pPr>
            <a:r>
              <a:rPr lang="en-US" sz="1000" dirty="0"/>
              <a:t>        &lt;button type="button" class="</a:t>
            </a:r>
            <a:r>
              <a:rPr lang="en-US" sz="1000" dirty="0" err="1"/>
              <a:t>btn</a:t>
            </a:r>
            <a:r>
              <a:rPr lang="en-US" sz="1000" dirty="0"/>
              <a:t> </a:t>
            </a:r>
            <a:r>
              <a:rPr lang="en-US" sz="1000" dirty="0" err="1"/>
              <a:t>btn</a:t>
            </a:r>
            <a:r>
              <a:rPr lang="en-US" sz="1000" dirty="0"/>
              <a:t>-primary"&gt;</a:t>
            </a:r>
          </a:p>
          <a:p>
            <a:pPr marL="82296" indent="0">
              <a:buNone/>
            </a:pPr>
            <a:r>
              <a:rPr lang="en-US" sz="1000" dirty="0"/>
              <a:t>            &lt;</a:t>
            </a:r>
            <a:r>
              <a:rPr lang="en-US" sz="1000" dirty="0" err="1"/>
              <a:t>i</a:t>
            </a:r>
            <a:r>
              <a:rPr lang="en-US" sz="1000" dirty="0"/>
              <a:t> class="fa fa-align-right"&gt;&lt;/</a:t>
            </a:r>
            <a:r>
              <a:rPr lang="en-US" sz="1000" dirty="0" err="1"/>
              <a:t>i</a:t>
            </a:r>
            <a:r>
              <a:rPr lang="en-US" sz="1000" dirty="0"/>
              <a:t>&gt;</a:t>
            </a:r>
          </a:p>
          <a:p>
            <a:pPr marL="82296" indent="0">
              <a:buNone/>
            </a:pPr>
            <a:r>
              <a:rPr lang="en-US" sz="1000" dirty="0"/>
              <a:t>        &lt;/button&gt;</a:t>
            </a:r>
          </a:p>
          <a:p>
            <a:pPr marL="82296" indent="0">
              <a:buNone/>
            </a:pPr>
            <a:r>
              <a:rPr lang="en-US" sz="1000" dirty="0"/>
              <a:t>        &lt;button type="button" class="</a:t>
            </a:r>
            <a:r>
              <a:rPr lang="en-US" sz="1000" dirty="0" err="1"/>
              <a:t>btn</a:t>
            </a:r>
            <a:r>
              <a:rPr lang="en-US" sz="1000" dirty="0"/>
              <a:t> </a:t>
            </a:r>
            <a:r>
              <a:rPr lang="en-US" sz="1000" dirty="0" err="1"/>
              <a:t>btn</a:t>
            </a:r>
            <a:r>
              <a:rPr lang="en-US" sz="1000" dirty="0"/>
              <a:t>-primary"&gt;</a:t>
            </a:r>
          </a:p>
          <a:p>
            <a:pPr marL="82296" indent="0">
              <a:buNone/>
            </a:pPr>
            <a:r>
              <a:rPr lang="en-US" sz="1000" dirty="0"/>
              <a:t>            &lt;</a:t>
            </a:r>
            <a:r>
              <a:rPr lang="en-US" sz="1000" dirty="0" err="1"/>
              <a:t>i</a:t>
            </a:r>
            <a:r>
              <a:rPr lang="en-US" sz="1000" dirty="0"/>
              <a:t> class="fa fa-align-justify"&gt;&lt;/</a:t>
            </a:r>
            <a:r>
              <a:rPr lang="en-US" sz="1000" dirty="0" err="1"/>
              <a:t>i</a:t>
            </a:r>
            <a:r>
              <a:rPr lang="en-US" sz="1000" dirty="0"/>
              <a:t>&gt;</a:t>
            </a:r>
          </a:p>
          <a:p>
            <a:pPr marL="82296" indent="0">
              <a:buNone/>
            </a:pPr>
            <a:r>
              <a:rPr lang="en-US" sz="1000" dirty="0"/>
              <a:t>        &lt;/button&gt;</a:t>
            </a:r>
          </a:p>
          <a:p>
            <a:pPr marL="82296" indent="0">
              <a:buNone/>
            </a:pPr>
            <a:r>
              <a:rPr lang="en-US" sz="1000" dirty="0"/>
              <a:t>    &lt;/div&gt;</a:t>
            </a:r>
          </a:p>
          <a:p>
            <a:pPr marL="82296" indent="0">
              <a:buNone/>
            </a:pPr>
            <a:r>
              <a:rPr lang="en-US" sz="1000" dirty="0"/>
              <a:t>    &lt;div class="</a:t>
            </a:r>
            <a:r>
              <a:rPr lang="en-US" sz="1000" dirty="0" err="1"/>
              <a:t>btn</a:t>
            </a:r>
            <a:r>
              <a:rPr lang="en-US" sz="1000" dirty="0"/>
              <a:t>-group"&gt;</a:t>
            </a:r>
          </a:p>
          <a:p>
            <a:pPr marL="82296" indent="0">
              <a:buNone/>
            </a:pPr>
            <a:r>
              <a:rPr lang="en-US" sz="1000" dirty="0"/>
              <a:t>        &lt;button type="button" class="</a:t>
            </a:r>
            <a:r>
              <a:rPr lang="en-US" sz="1000" dirty="0" err="1"/>
              <a:t>btn</a:t>
            </a:r>
            <a:r>
              <a:rPr lang="en-US" sz="1000" dirty="0"/>
              <a:t> </a:t>
            </a:r>
            <a:r>
              <a:rPr lang="en-US" sz="1000" dirty="0" err="1"/>
              <a:t>btn</a:t>
            </a:r>
            <a:r>
              <a:rPr lang="en-US" sz="1000" dirty="0"/>
              <a:t>-primary"&gt;</a:t>
            </a:r>
          </a:p>
          <a:p>
            <a:pPr marL="82296" indent="0">
              <a:buNone/>
            </a:pPr>
            <a:r>
              <a:rPr lang="en-US" sz="1000" dirty="0"/>
              <a:t>            &lt;</a:t>
            </a:r>
            <a:r>
              <a:rPr lang="en-US" sz="1000" dirty="0" err="1"/>
              <a:t>i</a:t>
            </a:r>
            <a:r>
              <a:rPr lang="en-US" sz="1000" dirty="0"/>
              <a:t> class="fa fa-undo"&gt;&lt;/</a:t>
            </a:r>
            <a:r>
              <a:rPr lang="en-US" sz="1000" dirty="0" err="1"/>
              <a:t>i</a:t>
            </a:r>
            <a:r>
              <a:rPr lang="en-US" sz="1000" dirty="0"/>
              <a:t>&gt;</a:t>
            </a:r>
          </a:p>
          <a:p>
            <a:pPr marL="82296" indent="0">
              <a:buNone/>
            </a:pPr>
            <a:r>
              <a:rPr lang="en-US" sz="1000" dirty="0"/>
              <a:t>        &lt;/button&gt;</a:t>
            </a:r>
          </a:p>
          <a:p>
            <a:pPr marL="82296" indent="0">
              <a:buNone/>
            </a:pPr>
            <a:r>
              <a:rPr lang="en-US" sz="1000" dirty="0"/>
              <a:t>    &lt;/div&gt;</a:t>
            </a:r>
          </a:p>
          <a:p>
            <a:pPr marL="82296" indent="0">
              <a:buNone/>
            </a:pPr>
            <a:r>
              <a:rPr lang="en-US" sz="1000" dirty="0"/>
              <a:t>&lt;/div&gt;</a:t>
            </a:r>
          </a:p>
        </p:txBody>
      </p:sp>
      <p:pic>
        <p:nvPicPr>
          <p:cNvPr id="4" name="Picture 3"/>
          <p:cNvPicPr>
            <a:picLocks noChangeAspect="1"/>
          </p:cNvPicPr>
          <p:nvPr/>
        </p:nvPicPr>
        <p:blipFill>
          <a:blip r:embed="rId2"/>
          <a:stretch>
            <a:fillRect/>
          </a:stretch>
        </p:blipFill>
        <p:spPr>
          <a:xfrm>
            <a:off x="5076056" y="4797152"/>
            <a:ext cx="3590925" cy="809625"/>
          </a:xfrm>
          <a:prstGeom prst="rect">
            <a:avLst/>
          </a:prstGeom>
        </p:spPr>
      </p:pic>
    </p:spTree>
    <p:extLst>
      <p:ext uri="{BB962C8B-B14F-4D97-AF65-F5344CB8AC3E}">
        <p14:creationId xmlns:p14="http://schemas.microsoft.com/office/powerpoint/2010/main" val="9196192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Choose Bootstrap?</a:t>
            </a:r>
            <a:endParaRPr lang="en-US" dirty="0"/>
          </a:p>
        </p:txBody>
      </p:sp>
      <p:sp>
        <p:nvSpPr>
          <p:cNvPr id="3" name="Content Placeholder 2"/>
          <p:cNvSpPr>
            <a:spLocks noGrp="1"/>
          </p:cNvSpPr>
          <p:nvPr>
            <p:ph idx="1"/>
          </p:nvPr>
        </p:nvSpPr>
        <p:spPr>
          <a:xfrm>
            <a:off x="866216" y="1556792"/>
            <a:ext cx="6945214" cy="4824535"/>
          </a:xfrm>
        </p:spPr>
        <p:txBody>
          <a:bodyPr>
            <a:normAutofit fontScale="55000" lnSpcReduction="20000"/>
          </a:bodyPr>
          <a:lstStyle/>
          <a:p>
            <a:r>
              <a:rPr lang="en-US" b="1" dirty="0"/>
              <a:t>Speed of </a:t>
            </a:r>
            <a:r>
              <a:rPr lang="en-US" b="1" dirty="0" smtClean="0"/>
              <a:t>Development</a:t>
            </a:r>
          </a:p>
          <a:p>
            <a:pPr lvl="1"/>
            <a:r>
              <a:rPr lang="en-US" b="1" dirty="0" smtClean="0"/>
              <a:t>Use of ready made code blocks and pre-defined styles.</a:t>
            </a:r>
            <a:endParaRPr lang="en-US" b="1" dirty="0"/>
          </a:p>
          <a:p>
            <a:r>
              <a:rPr lang="en-US" b="1" dirty="0" smtClean="0"/>
              <a:t>Responsiveness</a:t>
            </a:r>
          </a:p>
          <a:p>
            <a:pPr lvl="1"/>
            <a:r>
              <a:rPr lang="en-US" b="1" dirty="0" smtClean="0"/>
              <a:t>Mobile devices continue to grow in popularity year after year.</a:t>
            </a:r>
          </a:p>
          <a:p>
            <a:pPr lvl="1"/>
            <a:r>
              <a:rPr lang="en-US" b="1" dirty="0" smtClean="0"/>
              <a:t>Use of Bootstrap's grid system and classes make it easier.</a:t>
            </a:r>
            <a:endParaRPr lang="en-US" b="1" dirty="0"/>
          </a:p>
          <a:p>
            <a:r>
              <a:rPr lang="en-US" b="1" dirty="0" smtClean="0"/>
              <a:t>Consistency</a:t>
            </a:r>
          </a:p>
          <a:p>
            <a:pPr lvl="1"/>
            <a:r>
              <a:rPr lang="en-US" b="1" dirty="0" smtClean="0"/>
              <a:t>Uniformity, same experience across Internet Explorer, Chrome, and Firefox</a:t>
            </a:r>
          </a:p>
          <a:p>
            <a:r>
              <a:rPr lang="en-US" b="1" dirty="0" smtClean="0"/>
              <a:t>Customizable</a:t>
            </a:r>
          </a:p>
          <a:p>
            <a:pPr lvl="1"/>
            <a:r>
              <a:rPr lang="en-US" b="1" dirty="0" smtClean="0"/>
              <a:t>Ability to fine tune your bootstrap package.</a:t>
            </a:r>
            <a:endParaRPr lang="en-US" b="1" dirty="0"/>
          </a:p>
          <a:p>
            <a:r>
              <a:rPr lang="en-US" b="1" dirty="0" smtClean="0"/>
              <a:t>Support</a:t>
            </a:r>
          </a:p>
          <a:p>
            <a:pPr lvl="1"/>
            <a:r>
              <a:rPr lang="en-US" b="1" dirty="0" smtClean="0"/>
              <a:t>Large user community behind it. Constantly being updated. Lots of documentation</a:t>
            </a:r>
          </a:p>
          <a:p>
            <a:r>
              <a:rPr lang="en-US" b="1" dirty="0" smtClean="0"/>
              <a:t>Themes</a:t>
            </a:r>
          </a:p>
          <a:p>
            <a:pPr lvl="1"/>
            <a:r>
              <a:rPr lang="en-US" b="1" dirty="0" smtClean="0"/>
              <a:t>There are a large number of Themes available and either free or very inexpensive</a:t>
            </a:r>
            <a:endParaRPr lang="en-US" b="1" dirty="0"/>
          </a:p>
          <a:p>
            <a:endParaRPr lang="en-US" dirty="0"/>
          </a:p>
        </p:txBody>
      </p:sp>
    </p:spTree>
    <p:extLst>
      <p:ext uri="{BB962C8B-B14F-4D97-AF65-F5344CB8AC3E}">
        <p14:creationId xmlns:p14="http://schemas.microsoft.com/office/powerpoint/2010/main" val="9119350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NZ" b="1" dirty="0"/>
              <a:t>Height Sizing of Button Groups</a:t>
            </a:r>
          </a:p>
          <a:p>
            <a:r>
              <a:rPr lang="en-US" dirty="0" smtClean="0"/>
              <a:t> Create this using</a:t>
            </a:r>
          </a:p>
          <a:p>
            <a:r>
              <a:rPr lang="en-US" dirty="0"/>
              <a:t>.</a:t>
            </a:r>
            <a:r>
              <a:rPr lang="en-US" dirty="0" err="1"/>
              <a:t>btn</a:t>
            </a:r>
            <a:r>
              <a:rPr lang="en-US" dirty="0"/>
              <a:t>-group-</a:t>
            </a:r>
            <a:r>
              <a:rPr lang="en-US" dirty="0" err="1"/>
              <a:t>lg</a:t>
            </a:r>
            <a:r>
              <a:rPr lang="en-US" dirty="0"/>
              <a:t> </a:t>
            </a:r>
            <a:r>
              <a:rPr lang="en-US" dirty="0" smtClean="0"/>
              <a:t>and </a:t>
            </a:r>
            <a:r>
              <a:rPr lang="en-US" dirty="0"/>
              <a:t>.</a:t>
            </a:r>
            <a:r>
              <a:rPr lang="en-US" dirty="0" err="1"/>
              <a:t>btn</a:t>
            </a:r>
            <a:r>
              <a:rPr lang="en-US" dirty="0"/>
              <a:t>-group-</a:t>
            </a:r>
            <a:r>
              <a:rPr lang="en-US" dirty="0" err="1"/>
              <a:t>sm</a:t>
            </a:r>
            <a:endParaRPr lang="en-US" dirty="0"/>
          </a:p>
        </p:txBody>
      </p:sp>
      <p:pic>
        <p:nvPicPr>
          <p:cNvPr id="5" name="Picture 4"/>
          <p:cNvPicPr>
            <a:picLocks noChangeAspect="1"/>
          </p:cNvPicPr>
          <p:nvPr/>
        </p:nvPicPr>
        <p:blipFill>
          <a:blip r:embed="rId2"/>
          <a:stretch>
            <a:fillRect/>
          </a:stretch>
        </p:blipFill>
        <p:spPr>
          <a:xfrm>
            <a:off x="2555776" y="3843730"/>
            <a:ext cx="3600450" cy="1685925"/>
          </a:xfrm>
          <a:prstGeom prst="rect">
            <a:avLst/>
          </a:prstGeom>
        </p:spPr>
      </p:pic>
    </p:spTree>
    <p:extLst>
      <p:ext uri="{BB962C8B-B14F-4D97-AF65-F5344CB8AC3E}">
        <p14:creationId xmlns:p14="http://schemas.microsoft.com/office/powerpoint/2010/main" val="100165070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2074"/>
          </a:xfrm>
        </p:spPr>
        <p:txBody>
          <a:bodyPr>
            <a:normAutofit fontScale="90000"/>
          </a:bodyPr>
          <a:lstStyle/>
          <a:p>
            <a:r>
              <a:rPr lang="en-US" b="1" dirty="0">
                <a:effectLst/>
              </a:rPr>
              <a:t>Nesting Button Groups</a:t>
            </a:r>
            <a:br>
              <a:rPr lang="en-US" b="1" dirty="0">
                <a:effectLst/>
              </a:rPr>
            </a:br>
            <a:endParaRPr lang="en-US" dirty="0"/>
          </a:p>
        </p:txBody>
      </p:sp>
      <p:sp>
        <p:nvSpPr>
          <p:cNvPr id="3" name="Content Placeholder 2"/>
          <p:cNvSpPr>
            <a:spLocks noGrp="1"/>
          </p:cNvSpPr>
          <p:nvPr>
            <p:ph idx="1"/>
          </p:nvPr>
        </p:nvSpPr>
        <p:spPr>
          <a:xfrm>
            <a:off x="1468431" y="692696"/>
            <a:ext cx="7498080" cy="901080"/>
          </a:xfrm>
        </p:spPr>
        <p:txBody>
          <a:bodyPr>
            <a:normAutofit fontScale="70000" lnSpcReduction="20000"/>
          </a:bodyPr>
          <a:lstStyle/>
          <a:p>
            <a:r>
              <a:rPr lang="en-NZ" dirty="0"/>
              <a:t>Button groups can also be nested. The following example demonstrates how to place a .</a:t>
            </a:r>
            <a:r>
              <a:rPr lang="en-NZ" dirty="0" err="1"/>
              <a:t>btn</a:t>
            </a:r>
            <a:r>
              <a:rPr lang="en-NZ" dirty="0"/>
              <a:t>-group within another .</a:t>
            </a:r>
            <a:r>
              <a:rPr lang="en-NZ" dirty="0" err="1"/>
              <a:t>btn</a:t>
            </a:r>
            <a:r>
              <a:rPr lang="en-NZ" dirty="0"/>
              <a:t>-group to create dropdown menus inside button groups.</a:t>
            </a:r>
            <a:endParaRPr lang="en-US" dirty="0"/>
          </a:p>
        </p:txBody>
      </p:sp>
      <p:sp>
        <p:nvSpPr>
          <p:cNvPr id="4" name="TextBox 3"/>
          <p:cNvSpPr txBox="1"/>
          <p:nvPr/>
        </p:nvSpPr>
        <p:spPr>
          <a:xfrm>
            <a:off x="1167748" y="1593776"/>
            <a:ext cx="4072496" cy="5355312"/>
          </a:xfrm>
          <a:prstGeom prst="rect">
            <a:avLst/>
          </a:prstGeom>
          <a:solidFill>
            <a:schemeClr val="bg2"/>
          </a:solidFill>
        </p:spPr>
        <p:txBody>
          <a:bodyPr wrap="square" rtlCol="0">
            <a:spAutoFit/>
          </a:bodyPr>
          <a:lstStyle/>
          <a:p>
            <a:r>
              <a:rPr lang="en-US" dirty="0"/>
              <a:t>&lt;div class="</a:t>
            </a:r>
            <a:r>
              <a:rPr lang="en-US" dirty="0" err="1"/>
              <a:t>bs</a:t>
            </a:r>
            <a:r>
              <a:rPr lang="en-US" dirty="0"/>
              <a:t>-example"&gt;</a:t>
            </a:r>
          </a:p>
          <a:p>
            <a:r>
              <a:rPr lang="en-US" dirty="0"/>
              <a:t>    &lt;div class="</a:t>
            </a:r>
            <a:r>
              <a:rPr lang="en-US" dirty="0" err="1"/>
              <a:t>btn</a:t>
            </a:r>
            <a:r>
              <a:rPr lang="en-US" dirty="0"/>
              <a:t>-group"&gt;</a:t>
            </a:r>
          </a:p>
          <a:p>
            <a:r>
              <a:rPr lang="en-US" dirty="0"/>
              <a:t>        &lt;a </a:t>
            </a:r>
            <a:r>
              <a:rPr lang="en-US" dirty="0" err="1"/>
              <a:t>href</a:t>
            </a:r>
            <a:r>
              <a:rPr lang="en-US" dirty="0"/>
              <a:t>="#" class="</a:t>
            </a:r>
            <a:r>
              <a:rPr lang="en-US" dirty="0" err="1"/>
              <a:t>btn</a:t>
            </a:r>
            <a:r>
              <a:rPr lang="en-US" dirty="0"/>
              <a:t> </a:t>
            </a:r>
            <a:r>
              <a:rPr lang="en-US" dirty="0" err="1"/>
              <a:t>btn</a:t>
            </a:r>
            <a:r>
              <a:rPr lang="en-US" dirty="0"/>
              <a:t>-primary"&gt;Home&lt;/a&gt;</a:t>
            </a:r>
          </a:p>
          <a:p>
            <a:r>
              <a:rPr lang="en-US" dirty="0"/>
              <a:t>        &lt;a </a:t>
            </a:r>
            <a:r>
              <a:rPr lang="en-US" dirty="0" err="1"/>
              <a:t>href</a:t>
            </a:r>
            <a:r>
              <a:rPr lang="en-US" dirty="0"/>
              <a:t>="#" class="</a:t>
            </a:r>
            <a:r>
              <a:rPr lang="en-US" dirty="0" err="1"/>
              <a:t>btn</a:t>
            </a:r>
            <a:r>
              <a:rPr lang="en-US" dirty="0"/>
              <a:t> </a:t>
            </a:r>
            <a:r>
              <a:rPr lang="en-US" dirty="0" err="1"/>
              <a:t>btn</a:t>
            </a:r>
            <a:r>
              <a:rPr lang="en-US" dirty="0"/>
              <a:t>-primary"&gt;About&lt;/a&gt;</a:t>
            </a:r>
          </a:p>
          <a:p>
            <a:r>
              <a:rPr lang="en-US" dirty="0"/>
              <a:t>        &lt;div class="</a:t>
            </a:r>
            <a:r>
              <a:rPr lang="en-US" dirty="0" err="1"/>
              <a:t>btn</a:t>
            </a:r>
            <a:r>
              <a:rPr lang="en-US" dirty="0"/>
              <a:t>-group"&gt;</a:t>
            </a:r>
          </a:p>
          <a:p>
            <a:r>
              <a:rPr lang="en-US" dirty="0"/>
              <a:t>            &lt;a </a:t>
            </a:r>
            <a:r>
              <a:rPr lang="en-US" dirty="0" err="1"/>
              <a:t>href</a:t>
            </a:r>
            <a:r>
              <a:rPr lang="en-US" dirty="0"/>
              <a:t>="#" class="</a:t>
            </a:r>
            <a:r>
              <a:rPr lang="en-US" dirty="0" err="1"/>
              <a:t>btn</a:t>
            </a:r>
            <a:r>
              <a:rPr lang="en-US" dirty="0"/>
              <a:t> </a:t>
            </a:r>
            <a:r>
              <a:rPr lang="en-US" dirty="0" err="1"/>
              <a:t>btn</a:t>
            </a:r>
            <a:r>
              <a:rPr lang="en-US" dirty="0"/>
              <a:t>-primary dropdown-toggle" data-toggle="dropdown"&gt;Services&lt;/a&gt;</a:t>
            </a:r>
          </a:p>
          <a:p>
            <a:r>
              <a:rPr lang="en-US" dirty="0"/>
              <a:t>            &lt;div class="dropdown-menu"&gt;</a:t>
            </a:r>
          </a:p>
          <a:p>
            <a:r>
              <a:rPr lang="en-US" dirty="0"/>
              <a:t>                &lt;a class="dropdown-item" </a:t>
            </a:r>
            <a:r>
              <a:rPr lang="en-US" dirty="0" err="1"/>
              <a:t>href</a:t>
            </a:r>
            <a:r>
              <a:rPr lang="en-US" dirty="0"/>
              <a:t>="#"&gt;Web Design&lt;/a&gt;</a:t>
            </a:r>
          </a:p>
          <a:p>
            <a:r>
              <a:rPr lang="en-US" dirty="0"/>
              <a:t>                &lt;a class="dropdown-item" </a:t>
            </a:r>
            <a:r>
              <a:rPr lang="en-US" dirty="0" err="1"/>
              <a:t>href</a:t>
            </a:r>
            <a:r>
              <a:rPr lang="en-US" dirty="0"/>
              <a:t>="#"&gt;Web Development&lt;/a&gt;</a:t>
            </a:r>
          </a:p>
          <a:p>
            <a:r>
              <a:rPr lang="en-US" dirty="0"/>
              <a:t>            &lt;/div&gt;</a:t>
            </a:r>
          </a:p>
          <a:p>
            <a:r>
              <a:rPr lang="en-US" dirty="0"/>
              <a:t>        &lt;/div&gt;</a:t>
            </a:r>
          </a:p>
          <a:p>
            <a:r>
              <a:rPr lang="en-US" dirty="0"/>
              <a:t>    &lt;/div&gt;</a:t>
            </a:r>
          </a:p>
          <a:p>
            <a:r>
              <a:rPr lang="en-US" dirty="0"/>
              <a:t>&lt;/div&gt;</a:t>
            </a:r>
          </a:p>
        </p:txBody>
      </p:sp>
      <p:pic>
        <p:nvPicPr>
          <p:cNvPr id="5" name="Picture 4"/>
          <p:cNvPicPr>
            <a:picLocks noChangeAspect="1"/>
          </p:cNvPicPr>
          <p:nvPr/>
        </p:nvPicPr>
        <p:blipFill>
          <a:blip r:embed="rId2"/>
          <a:stretch>
            <a:fillRect/>
          </a:stretch>
        </p:blipFill>
        <p:spPr>
          <a:xfrm>
            <a:off x="5700205" y="2660051"/>
            <a:ext cx="3219450" cy="1514475"/>
          </a:xfrm>
          <a:prstGeom prst="rect">
            <a:avLst/>
          </a:prstGeom>
          <a:ln>
            <a:solidFill>
              <a:srgbClr val="C00000"/>
            </a:solidFill>
          </a:ln>
        </p:spPr>
      </p:pic>
    </p:spTree>
    <p:extLst>
      <p:ext uri="{BB962C8B-B14F-4D97-AF65-F5344CB8AC3E}">
        <p14:creationId xmlns:p14="http://schemas.microsoft.com/office/powerpoint/2010/main" val="138831007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Design</a:t>
            </a:r>
          </a:p>
          <a:p>
            <a:endParaRPr lang="en-US" dirty="0"/>
          </a:p>
        </p:txBody>
      </p:sp>
      <p:pic>
        <p:nvPicPr>
          <p:cNvPr id="4" name="Picture 3"/>
          <p:cNvPicPr>
            <a:picLocks noChangeAspect="1"/>
          </p:cNvPicPr>
          <p:nvPr/>
        </p:nvPicPr>
        <p:blipFill>
          <a:blip r:embed="rId2"/>
          <a:stretch>
            <a:fillRect/>
          </a:stretch>
        </p:blipFill>
        <p:spPr>
          <a:xfrm>
            <a:off x="3700462" y="2400300"/>
            <a:ext cx="1743075" cy="2057400"/>
          </a:xfrm>
          <a:prstGeom prst="rect">
            <a:avLst/>
          </a:prstGeom>
        </p:spPr>
      </p:pic>
    </p:spTree>
    <p:extLst>
      <p:ext uri="{BB962C8B-B14F-4D97-AF65-F5344CB8AC3E}">
        <p14:creationId xmlns:p14="http://schemas.microsoft.com/office/powerpoint/2010/main" val="209214039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Creating Justified Button Groups</a:t>
            </a:r>
            <a:br>
              <a:rPr lang="en-NZ" dirty="0"/>
            </a:br>
            <a:endParaRPr lang="en-US" dirty="0"/>
          </a:p>
        </p:txBody>
      </p:sp>
      <p:sp>
        <p:nvSpPr>
          <p:cNvPr id="3" name="Content Placeholder 2"/>
          <p:cNvSpPr>
            <a:spLocks noGrp="1"/>
          </p:cNvSpPr>
          <p:nvPr>
            <p:ph idx="1"/>
          </p:nvPr>
        </p:nvSpPr>
        <p:spPr>
          <a:xfrm>
            <a:off x="1435608" y="1447800"/>
            <a:ext cx="7498080" cy="3709392"/>
          </a:xfrm>
        </p:spPr>
        <p:txBody>
          <a:bodyPr>
            <a:normAutofit fontScale="62500" lnSpcReduction="20000"/>
          </a:bodyPr>
          <a:lstStyle/>
          <a:p>
            <a:r>
              <a:rPr lang="en-NZ" dirty="0" smtClean="0"/>
              <a:t>You </a:t>
            </a:r>
            <a:r>
              <a:rPr lang="en-NZ" dirty="0"/>
              <a:t>can also stretch your button groups to fill all the available width by applying the flex utility class .d-flex to the .</a:t>
            </a:r>
            <a:r>
              <a:rPr lang="en-NZ" dirty="0" err="1"/>
              <a:t>btn</a:t>
            </a:r>
            <a:r>
              <a:rPr lang="en-NZ" dirty="0"/>
              <a:t>-group element. Every button has equal width in this case.</a:t>
            </a:r>
          </a:p>
          <a:p>
            <a:endParaRPr lang="en-NZ" dirty="0"/>
          </a:p>
          <a:p>
            <a:pPr marL="82296" indent="0">
              <a:buNone/>
            </a:pPr>
            <a:r>
              <a:rPr lang="en-NZ" dirty="0" smtClean="0"/>
              <a:t>&lt;</a:t>
            </a:r>
            <a:r>
              <a:rPr lang="en-NZ" dirty="0"/>
              <a:t>div class="</a:t>
            </a:r>
            <a:r>
              <a:rPr lang="en-NZ" dirty="0" err="1"/>
              <a:t>btn</a:t>
            </a:r>
            <a:r>
              <a:rPr lang="en-NZ" dirty="0"/>
              <a:t>-group d-flex"&gt;</a:t>
            </a:r>
          </a:p>
          <a:p>
            <a:pPr marL="82296" indent="0">
              <a:buNone/>
            </a:pPr>
            <a:r>
              <a:rPr lang="en-NZ" dirty="0"/>
              <a:t>    &lt;button type="button" class="</a:t>
            </a:r>
            <a:r>
              <a:rPr lang="en-NZ" dirty="0" err="1"/>
              <a:t>btn</a:t>
            </a:r>
            <a:r>
              <a:rPr lang="en-NZ" dirty="0"/>
              <a:t> </a:t>
            </a:r>
            <a:r>
              <a:rPr lang="en-NZ" dirty="0" err="1"/>
              <a:t>btn</a:t>
            </a:r>
            <a:r>
              <a:rPr lang="en-NZ" dirty="0"/>
              <a:t>-primary"&gt;Home&lt;/button&gt;</a:t>
            </a:r>
          </a:p>
          <a:p>
            <a:pPr marL="82296" indent="0">
              <a:buNone/>
            </a:pPr>
            <a:r>
              <a:rPr lang="en-NZ" dirty="0"/>
              <a:t>    &lt;button type="button" class="</a:t>
            </a:r>
            <a:r>
              <a:rPr lang="en-NZ" dirty="0" err="1"/>
              <a:t>btn</a:t>
            </a:r>
            <a:r>
              <a:rPr lang="en-NZ" dirty="0"/>
              <a:t> </a:t>
            </a:r>
            <a:r>
              <a:rPr lang="en-NZ" dirty="0" err="1"/>
              <a:t>btn</a:t>
            </a:r>
            <a:r>
              <a:rPr lang="en-NZ" dirty="0"/>
              <a:t>-primary"&gt;About&lt;/button&gt;</a:t>
            </a:r>
          </a:p>
          <a:p>
            <a:pPr marL="82296" indent="0">
              <a:buNone/>
            </a:pPr>
            <a:r>
              <a:rPr lang="en-NZ" dirty="0"/>
              <a:t>    &lt;button type="button" class="</a:t>
            </a:r>
            <a:r>
              <a:rPr lang="en-NZ" dirty="0" err="1"/>
              <a:t>btn</a:t>
            </a:r>
            <a:r>
              <a:rPr lang="en-NZ" dirty="0"/>
              <a:t> </a:t>
            </a:r>
            <a:r>
              <a:rPr lang="en-NZ" dirty="0" err="1"/>
              <a:t>btn</a:t>
            </a:r>
            <a:r>
              <a:rPr lang="en-NZ" dirty="0"/>
              <a:t>-primary"&gt;Services&lt;/button&gt;</a:t>
            </a:r>
          </a:p>
          <a:p>
            <a:pPr marL="82296" indent="0">
              <a:buNone/>
            </a:pPr>
            <a:r>
              <a:rPr lang="en-NZ" dirty="0"/>
              <a:t>&lt;/div&gt;</a:t>
            </a:r>
            <a:endParaRPr lang="en-US" dirty="0"/>
          </a:p>
        </p:txBody>
      </p:sp>
      <p:pic>
        <p:nvPicPr>
          <p:cNvPr id="4" name="Picture 3"/>
          <p:cNvPicPr>
            <a:picLocks noChangeAspect="1"/>
          </p:cNvPicPr>
          <p:nvPr/>
        </p:nvPicPr>
        <p:blipFill>
          <a:blip r:embed="rId2"/>
          <a:stretch>
            <a:fillRect/>
          </a:stretch>
        </p:blipFill>
        <p:spPr>
          <a:xfrm>
            <a:off x="1043608" y="4747617"/>
            <a:ext cx="7458075" cy="819150"/>
          </a:xfrm>
          <a:prstGeom prst="rect">
            <a:avLst/>
          </a:prstGeom>
        </p:spPr>
      </p:pic>
      <p:sp>
        <p:nvSpPr>
          <p:cNvPr id="5" name="TextBox 4"/>
          <p:cNvSpPr txBox="1"/>
          <p:nvPr/>
        </p:nvSpPr>
        <p:spPr>
          <a:xfrm>
            <a:off x="1435608" y="5877272"/>
            <a:ext cx="6664784" cy="648072"/>
          </a:xfrm>
          <a:prstGeom prst="rect">
            <a:avLst/>
          </a:prstGeom>
          <a:solidFill>
            <a:schemeClr val="bg2"/>
          </a:solidFill>
        </p:spPr>
        <p:txBody>
          <a:bodyPr wrap="square" rtlCol="0">
            <a:spAutoFit/>
          </a:bodyPr>
          <a:lstStyle/>
          <a:p>
            <a:r>
              <a:rPr lang="en-NZ"/>
              <a:t>The story doesn't ends here; in the advanced section you'll learn more about </a:t>
            </a:r>
            <a:r>
              <a:rPr lang="en-NZ" u="sng">
                <a:hlinkClick r:id="rId3"/>
              </a:rPr>
              <a:t>button dropdowns</a:t>
            </a:r>
            <a:endParaRPr lang="en-US" dirty="0"/>
          </a:p>
        </p:txBody>
      </p:sp>
    </p:spTree>
    <p:extLst>
      <p:ext uri="{BB962C8B-B14F-4D97-AF65-F5344CB8AC3E}">
        <p14:creationId xmlns:p14="http://schemas.microsoft.com/office/powerpoint/2010/main" val="189269316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rPr>
              <a:t>Bootstrap Cards</a:t>
            </a:r>
            <a:br>
              <a:rPr lang="en-US" b="1" dirty="0">
                <a:effectLst/>
              </a:rPr>
            </a:br>
            <a:endParaRPr lang="en-US" dirty="0"/>
          </a:p>
        </p:txBody>
      </p:sp>
      <p:sp>
        <p:nvSpPr>
          <p:cNvPr id="3" name="Content Placeholder 2"/>
          <p:cNvSpPr>
            <a:spLocks noGrp="1"/>
          </p:cNvSpPr>
          <p:nvPr>
            <p:ph idx="1"/>
          </p:nvPr>
        </p:nvSpPr>
        <p:spPr/>
        <p:txBody>
          <a:bodyPr>
            <a:normAutofit/>
          </a:bodyPr>
          <a:lstStyle/>
          <a:p>
            <a:r>
              <a:rPr lang="en-NZ" sz="2400" dirty="0"/>
              <a:t>Bootstrap 4 introduces a new flexible and extensible content container—the card component—in place of old panels, wells, and thumbnail component. It includes options for headers and footers, a wide variety of content, contextual background </a:t>
            </a:r>
            <a:r>
              <a:rPr lang="en-NZ" sz="2400" dirty="0" err="1"/>
              <a:t>colors</a:t>
            </a:r>
            <a:r>
              <a:rPr lang="en-NZ" sz="2400" dirty="0"/>
              <a:t>, and powerful display options</a:t>
            </a:r>
            <a:r>
              <a:rPr lang="en-NZ" sz="2400" dirty="0" smtClean="0"/>
              <a:t>.</a:t>
            </a:r>
          </a:p>
          <a:p>
            <a:r>
              <a:rPr lang="en-NZ" sz="2400" dirty="0"/>
              <a:t>Creating a Basic </a:t>
            </a:r>
            <a:r>
              <a:rPr lang="en-NZ" sz="2400" dirty="0" smtClean="0"/>
              <a:t>Card---- The </a:t>
            </a:r>
            <a:r>
              <a:rPr lang="en-NZ" sz="2400" dirty="0"/>
              <a:t>card </a:t>
            </a:r>
            <a:r>
              <a:rPr lang="en-NZ" sz="2400" dirty="0" err="1"/>
              <a:t>markup</a:t>
            </a:r>
            <a:r>
              <a:rPr lang="en-NZ" sz="2400" dirty="0"/>
              <a:t> is pretty straight forward. The </a:t>
            </a:r>
            <a:r>
              <a:rPr lang="en-NZ" sz="2400" dirty="0" smtClean="0"/>
              <a:t>outer </a:t>
            </a:r>
            <a:r>
              <a:rPr lang="en-NZ" sz="2400" dirty="0"/>
              <a:t>wrapper require the base class .card, whereas content can be placed inside the .card-body</a:t>
            </a:r>
            <a:endParaRPr lang="en-US" sz="2400" dirty="0"/>
          </a:p>
        </p:txBody>
      </p:sp>
    </p:spTree>
    <p:extLst>
      <p:ext uri="{BB962C8B-B14F-4D97-AF65-F5344CB8AC3E}">
        <p14:creationId xmlns:p14="http://schemas.microsoft.com/office/powerpoint/2010/main" val="274083439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003901" y="404664"/>
            <a:ext cx="5112568" cy="4800600"/>
          </a:xfrm>
          <a:solidFill>
            <a:schemeClr val="bg2"/>
          </a:solidFill>
        </p:spPr>
        <p:txBody>
          <a:bodyPr>
            <a:normAutofit fontScale="92500" lnSpcReduction="10000"/>
          </a:bodyPr>
          <a:lstStyle/>
          <a:p>
            <a:pPr marL="82296" indent="0">
              <a:buNone/>
            </a:pPr>
            <a:r>
              <a:rPr lang="en-US" sz="2000" dirty="0">
                <a:solidFill>
                  <a:srgbClr val="5F6364"/>
                </a:solidFill>
                <a:latin typeface="Consolas" panose="020B0609020204030204" pitchFamily="49" charset="0"/>
              </a:rPr>
              <a:t>&lt;</a:t>
            </a:r>
            <a:r>
              <a:rPr lang="en-US" sz="2000" dirty="0">
                <a:solidFill>
                  <a:srgbClr val="990055"/>
                </a:solidFill>
                <a:latin typeface="Consolas" panose="020B0609020204030204" pitchFamily="49" charset="0"/>
              </a:rPr>
              <a:t>div </a:t>
            </a:r>
            <a:r>
              <a:rPr lang="en-US" sz="2000" dirty="0">
                <a:solidFill>
                  <a:srgbClr val="669900"/>
                </a:solidFill>
                <a:latin typeface="Consolas" panose="020B0609020204030204" pitchFamily="49" charset="0"/>
              </a:rPr>
              <a:t>class</a:t>
            </a:r>
            <a:r>
              <a:rPr lang="en-US" sz="2000" dirty="0">
                <a:solidFill>
                  <a:srgbClr val="5F6364"/>
                </a:solidFill>
                <a:latin typeface="Consolas" panose="020B0609020204030204" pitchFamily="49" charset="0"/>
              </a:rPr>
              <a:t>="</a:t>
            </a:r>
            <a:r>
              <a:rPr lang="en-US" sz="2000" dirty="0">
                <a:solidFill>
                  <a:srgbClr val="0077AA"/>
                </a:solidFill>
                <a:latin typeface="Consolas" panose="020B0609020204030204" pitchFamily="49" charset="0"/>
              </a:rPr>
              <a:t>card</a:t>
            </a:r>
            <a:r>
              <a:rPr lang="en-US" sz="2000" dirty="0">
                <a:solidFill>
                  <a:srgbClr val="5F6364"/>
                </a:solidFill>
                <a:latin typeface="Consolas" panose="020B0609020204030204" pitchFamily="49" charset="0"/>
              </a:rPr>
              <a:t>"</a:t>
            </a:r>
            <a:r>
              <a:rPr lang="en-US" sz="2000" dirty="0">
                <a:solidFill>
                  <a:srgbClr val="669900"/>
                </a:solidFill>
                <a:latin typeface="Consolas" panose="020B0609020204030204" pitchFamily="49" charset="0"/>
              </a:rPr>
              <a:t> style</a:t>
            </a:r>
            <a:r>
              <a:rPr lang="en-US" sz="2000" dirty="0">
                <a:solidFill>
                  <a:srgbClr val="5F6364"/>
                </a:solidFill>
                <a:latin typeface="Consolas" panose="020B0609020204030204" pitchFamily="49" charset="0"/>
              </a:rPr>
              <a:t>="</a:t>
            </a:r>
            <a:r>
              <a:rPr lang="en-US" sz="2000" dirty="0">
                <a:solidFill>
                  <a:srgbClr val="990055"/>
                </a:solidFill>
                <a:latin typeface="Consolas" panose="020B0609020204030204" pitchFamily="49" charset="0"/>
              </a:rPr>
              <a:t>width</a:t>
            </a:r>
            <a:r>
              <a:rPr lang="en-US" sz="2000" dirty="0">
                <a:solidFill>
                  <a:srgbClr val="5F6364"/>
                </a:solidFill>
                <a:latin typeface="Consolas" panose="020B0609020204030204" pitchFamily="49" charset="0"/>
              </a:rPr>
              <a:t>:</a:t>
            </a:r>
            <a:r>
              <a:rPr lang="en-US" sz="2000" dirty="0">
                <a:solidFill>
                  <a:srgbClr val="0077AA"/>
                </a:solidFill>
                <a:latin typeface="Consolas" panose="020B0609020204030204" pitchFamily="49" charset="0"/>
              </a:rPr>
              <a:t> 300px</a:t>
            </a:r>
            <a:r>
              <a:rPr lang="en-US" sz="2000" dirty="0">
                <a:solidFill>
                  <a:srgbClr val="5F6364"/>
                </a:solidFill>
                <a:latin typeface="Consolas" panose="020B0609020204030204" pitchFamily="49" charset="0"/>
              </a:rPr>
              <a:t>;"&gt;</a:t>
            </a:r>
            <a:r>
              <a:rPr lang="en-US" sz="2000" dirty="0">
                <a:solidFill>
                  <a:srgbClr val="000000"/>
                </a:solidFill>
                <a:latin typeface="Consolas" panose="020B0609020204030204" pitchFamily="49" charset="0"/>
              </a:rPr>
              <a:t> </a:t>
            </a:r>
            <a:r>
              <a:rPr lang="en-US" sz="2000" dirty="0">
                <a:solidFill>
                  <a:srgbClr val="5F6364"/>
                </a:solidFill>
                <a:latin typeface="Consolas" panose="020B0609020204030204" pitchFamily="49" charset="0"/>
              </a:rPr>
              <a:t>&lt;</a:t>
            </a:r>
            <a:r>
              <a:rPr lang="en-US" sz="2000" dirty="0" err="1">
                <a:solidFill>
                  <a:srgbClr val="990055"/>
                </a:solidFill>
                <a:latin typeface="Consolas" panose="020B0609020204030204" pitchFamily="49" charset="0"/>
              </a:rPr>
              <a:t>img</a:t>
            </a:r>
            <a:r>
              <a:rPr lang="en-US" sz="2000" dirty="0">
                <a:solidFill>
                  <a:srgbClr val="990055"/>
                </a:solidFill>
                <a:latin typeface="Consolas" panose="020B0609020204030204" pitchFamily="49" charset="0"/>
              </a:rPr>
              <a:t> </a:t>
            </a:r>
            <a:r>
              <a:rPr lang="en-US" sz="2000" dirty="0" err="1">
                <a:solidFill>
                  <a:srgbClr val="669900"/>
                </a:solidFill>
                <a:latin typeface="Consolas" panose="020B0609020204030204" pitchFamily="49" charset="0"/>
              </a:rPr>
              <a:t>src</a:t>
            </a:r>
            <a:r>
              <a:rPr lang="en-US" sz="2000" dirty="0">
                <a:solidFill>
                  <a:srgbClr val="5F6364"/>
                </a:solidFill>
                <a:latin typeface="Consolas" panose="020B0609020204030204" pitchFamily="49" charset="0"/>
              </a:rPr>
              <a:t>="</a:t>
            </a:r>
            <a:r>
              <a:rPr lang="en-US" sz="2000" dirty="0">
                <a:solidFill>
                  <a:srgbClr val="0077AA"/>
                </a:solidFill>
                <a:latin typeface="Consolas" panose="020B0609020204030204" pitchFamily="49" charset="0"/>
              </a:rPr>
              <a:t>images/</a:t>
            </a:r>
            <a:r>
              <a:rPr lang="en-US" sz="2000" dirty="0" err="1">
                <a:solidFill>
                  <a:srgbClr val="0077AA"/>
                </a:solidFill>
                <a:latin typeface="Consolas" panose="020B0609020204030204" pitchFamily="49" charset="0"/>
              </a:rPr>
              <a:t>sample.svg</a:t>
            </a:r>
            <a:r>
              <a:rPr lang="en-US" sz="2000" dirty="0">
                <a:solidFill>
                  <a:srgbClr val="5F6364"/>
                </a:solidFill>
                <a:latin typeface="Consolas" panose="020B0609020204030204" pitchFamily="49" charset="0"/>
              </a:rPr>
              <a:t>"</a:t>
            </a:r>
            <a:r>
              <a:rPr lang="en-US" sz="2000" dirty="0">
                <a:solidFill>
                  <a:srgbClr val="990055"/>
                </a:solidFill>
                <a:latin typeface="Consolas" panose="020B0609020204030204" pitchFamily="49" charset="0"/>
              </a:rPr>
              <a:t> </a:t>
            </a:r>
            <a:r>
              <a:rPr lang="en-US" sz="2000" dirty="0">
                <a:solidFill>
                  <a:srgbClr val="669900"/>
                </a:solidFill>
                <a:latin typeface="Consolas" panose="020B0609020204030204" pitchFamily="49" charset="0"/>
              </a:rPr>
              <a:t>class</a:t>
            </a:r>
            <a:r>
              <a:rPr lang="en-US" sz="2000" dirty="0">
                <a:solidFill>
                  <a:srgbClr val="5F6364"/>
                </a:solidFill>
                <a:latin typeface="Consolas" panose="020B0609020204030204" pitchFamily="49" charset="0"/>
              </a:rPr>
              <a:t>="</a:t>
            </a:r>
            <a:r>
              <a:rPr lang="en-US" sz="2000" dirty="0">
                <a:solidFill>
                  <a:srgbClr val="0077AA"/>
                </a:solidFill>
                <a:latin typeface="Consolas" panose="020B0609020204030204" pitchFamily="49" charset="0"/>
              </a:rPr>
              <a:t>card-</a:t>
            </a:r>
            <a:r>
              <a:rPr lang="en-US" sz="2000" dirty="0" err="1">
                <a:solidFill>
                  <a:srgbClr val="0077AA"/>
                </a:solidFill>
                <a:latin typeface="Consolas" panose="020B0609020204030204" pitchFamily="49" charset="0"/>
              </a:rPr>
              <a:t>img</a:t>
            </a:r>
            <a:r>
              <a:rPr lang="en-US" sz="2000" dirty="0">
                <a:solidFill>
                  <a:srgbClr val="0077AA"/>
                </a:solidFill>
                <a:latin typeface="Consolas" panose="020B0609020204030204" pitchFamily="49" charset="0"/>
              </a:rPr>
              <a:t>-top</a:t>
            </a:r>
            <a:r>
              <a:rPr lang="en-US" sz="2000" dirty="0">
                <a:solidFill>
                  <a:srgbClr val="5F6364"/>
                </a:solidFill>
                <a:latin typeface="Consolas" panose="020B0609020204030204" pitchFamily="49" charset="0"/>
              </a:rPr>
              <a:t>"</a:t>
            </a:r>
            <a:r>
              <a:rPr lang="en-US" sz="2000" dirty="0">
                <a:solidFill>
                  <a:srgbClr val="990055"/>
                </a:solidFill>
                <a:latin typeface="Consolas" panose="020B0609020204030204" pitchFamily="49" charset="0"/>
              </a:rPr>
              <a:t> </a:t>
            </a:r>
            <a:r>
              <a:rPr lang="en-US" sz="2000" dirty="0">
                <a:solidFill>
                  <a:srgbClr val="669900"/>
                </a:solidFill>
                <a:latin typeface="Consolas" panose="020B0609020204030204" pitchFamily="49" charset="0"/>
              </a:rPr>
              <a:t>alt</a:t>
            </a:r>
            <a:r>
              <a:rPr lang="en-US" sz="2000" dirty="0">
                <a:solidFill>
                  <a:srgbClr val="5F6364"/>
                </a:solidFill>
                <a:latin typeface="Consolas" panose="020B0609020204030204" pitchFamily="49" charset="0"/>
              </a:rPr>
              <a:t>="</a:t>
            </a:r>
            <a:r>
              <a:rPr lang="en-US" sz="2000" dirty="0">
                <a:solidFill>
                  <a:srgbClr val="0077AA"/>
                </a:solidFill>
                <a:latin typeface="Consolas" panose="020B0609020204030204" pitchFamily="49" charset="0"/>
              </a:rPr>
              <a:t>...</a:t>
            </a:r>
            <a:r>
              <a:rPr lang="en-US" sz="2000" dirty="0">
                <a:solidFill>
                  <a:srgbClr val="5F6364"/>
                </a:solidFill>
                <a:latin typeface="Consolas" panose="020B0609020204030204" pitchFamily="49" charset="0"/>
              </a:rPr>
              <a:t>"&gt;</a:t>
            </a:r>
            <a:r>
              <a:rPr lang="en-US" sz="2000" dirty="0">
                <a:solidFill>
                  <a:srgbClr val="000000"/>
                </a:solidFill>
                <a:latin typeface="Consolas" panose="020B0609020204030204" pitchFamily="49" charset="0"/>
              </a:rPr>
              <a:t> </a:t>
            </a:r>
            <a:endParaRPr lang="en-US" sz="2000" dirty="0" smtClean="0">
              <a:solidFill>
                <a:srgbClr val="000000"/>
              </a:solidFill>
              <a:latin typeface="Consolas" panose="020B0609020204030204" pitchFamily="49" charset="0"/>
            </a:endParaRPr>
          </a:p>
          <a:p>
            <a:pPr marL="82296" indent="0">
              <a:buNone/>
            </a:pPr>
            <a:r>
              <a:rPr lang="en-US" sz="2000" dirty="0" smtClean="0">
                <a:solidFill>
                  <a:srgbClr val="5F6364"/>
                </a:solidFill>
                <a:latin typeface="Consolas" panose="020B0609020204030204" pitchFamily="49" charset="0"/>
              </a:rPr>
              <a:t>&lt;</a:t>
            </a:r>
            <a:r>
              <a:rPr lang="en-US" sz="2000" dirty="0">
                <a:solidFill>
                  <a:srgbClr val="990055"/>
                </a:solidFill>
                <a:latin typeface="Consolas" panose="020B0609020204030204" pitchFamily="49" charset="0"/>
              </a:rPr>
              <a:t>div </a:t>
            </a:r>
            <a:r>
              <a:rPr lang="en-US" sz="2000" dirty="0">
                <a:solidFill>
                  <a:srgbClr val="669900"/>
                </a:solidFill>
                <a:latin typeface="Consolas" panose="020B0609020204030204" pitchFamily="49" charset="0"/>
              </a:rPr>
              <a:t>class</a:t>
            </a:r>
            <a:r>
              <a:rPr lang="en-US" sz="2000" dirty="0">
                <a:solidFill>
                  <a:srgbClr val="5F6364"/>
                </a:solidFill>
                <a:latin typeface="Consolas" panose="020B0609020204030204" pitchFamily="49" charset="0"/>
              </a:rPr>
              <a:t>="</a:t>
            </a:r>
            <a:r>
              <a:rPr lang="en-US" sz="2000" dirty="0">
                <a:solidFill>
                  <a:srgbClr val="0077AA"/>
                </a:solidFill>
                <a:latin typeface="Consolas" panose="020B0609020204030204" pitchFamily="49" charset="0"/>
              </a:rPr>
              <a:t>card-body text-center</a:t>
            </a:r>
            <a:r>
              <a:rPr lang="en-US" sz="2000" dirty="0" smtClean="0">
                <a:solidFill>
                  <a:srgbClr val="5F6364"/>
                </a:solidFill>
                <a:latin typeface="Consolas" panose="020B0609020204030204" pitchFamily="49" charset="0"/>
              </a:rPr>
              <a:t>"&gt;</a:t>
            </a:r>
          </a:p>
          <a:p>
            <a:pPr marL="82296" indent="0">
              <a:buNone/>
            </a:pPr>
            <a:r>
              <a:rPr lang="en-US" sz="2000" dirty="0" smtClean="0">
                <a:solidFill>
                  <a:srgbClr val="000000"/>
                </a:solidFill>
                <a:latin typeface="Consolas" panose="020B0609020204030204" pitchFamily="49" charset="0"/>
              </a:rPr>
              <a:t> </a:t>
            </a:r>
            <a:r>
              <a:rPr lang="en-US" sz="2000" dirty="0">
                <a:solidFill>
                  <a:srgbClr val="5F6364"/>
                </a:solidFill>
                <a:latin typeface="Consolas" panose="020B0609020204030204" pitchFamily="49" charset="0"/>
              </a:rPr>
              <a:t>&lt;</a:t>
            </a:r>
            <a:r>
              <a:rPr lang="en-US" sz="2000" dirty="0">
                <a:solidFill>
                  <a:srgbClr val="990055"/>
                </a:solidFill>
                <a:latin typeface="Consolas" panose="020B0609020204030204" pitchFamily="49" charset="0"/>
              </a:rPr>
              <a:t>h5 </a:t>
            </a:r>
            <a:r>
              <a:rPr lang="en-US" sz="2000" dirty="0">
                <a:solidFill>
                  <a:srgbClr val="669900"/>
                </a:solidFill>
                <a:latin typeface="Consolas" panose="020B0609020204030204" pitchFamily="49" charset="0"/>
              </a:rPr>
              <a:t>class</a:t>
            </a:r>
            <a:r>
              <a:rPr lang="en-US" sz="2000" dirty="0">
                <a:solidFill>
                  <a:srgbClr val="5F6364"/>
                </a:solidFill>
                <a:latin typeface="Consolas" panose="020B0609020204030204" pitchFamily="49" charset="0"/>
              </a:rPr>
              <a:t>="</a:t>
            </a:r>
            <a:r>
              <a:rPr lang="en-US" sz="2000" dirty="0">
                <a:solidFill>
                  <a:srgbClr val="0077AA"/>
                </a:solidFill>
                <a:latin typeface="Consolas" panose="020B0609020204030204" pitchFamily="49" charset="0"/>
              </a:rPr>
              <a:t>card-title</a:t>
            </a:r>
            <a:r>
              <a:rPr lang="en-US" sz="2000" dirty="0">
                <a:solidFill>
                  <a:srgbClr val="5F6364"/>
                </a:solidFill>
                <a:latin typeface="Consolas" panose="020B0609020204030204" pitchFamily="49" charset="0"/>
              </a:rPr>
              <a:t>"&gt;</a:t>
            </a:r>
            <a:r>
              <a:rPr lang="en-US" sz="2000" dirty="0">
                <a:solidFill>
                  <a:srgbClr val="000000"/>
                </a:solidFill>
                <a:latin typeface="Consolas" panose="020B0609020204030204" pitchFamily="49" charset="0"/>
              </a:rPr>
              <a:t>Alice </a:t>
            </a:r>
            <a:r>
              <a:rPr lang="en-US" sz="2000" dirty="0" err="1">
                <a:solidFill>
                  <a:srgbClr val="000000"/>
                </a:solidFill>
                <a:latin typeface="Consolas" panose="020B0609020204030204" pitchFamily="49" charset="0"/>
              </a:rPr>
              <a:t>Liddel</a:t>
            </a:r>
            <a:r>
              <a:rPr lang="en-US" sz="2000" dirty="0">
                <a:solidFill>
                  <a:srgbClr val="5F6364"/>
                </a:solidFill>
                <a:latin typeface="Consolas" panose="020B0609020204030204" pitchFamily="49" charset="0"/>
              </a:rPr>
              <a:t>&lt;/</a:t>
            </a:r>
            <a:r>
              <a:rPr lang="en-US" sz="2000" dirty="0">
                <a:solidFill>
                  <a:srgbClr val="990055"/>
                </a:solidFill>
                <a:latin typeface="Consolas" panose="020B0609020204030204" pitchFamily="49" charset="0"/>
              </a:rPr>
              <a:t>h5</a:t>
            </a:r>
            <a:r>
              <a:rPr lang="en-US" sz="2000" dirty="0" smtClean="0">
                <a:solidFill>
                  <a:srgbClr val="5F6364"/>
                </a:solidFill>
                <a:latin typeface="Consolas" panose="020B0609020204030204" pitchFamily="49" charset="0"/>
              </a:rPr>
              <a:t>&gt;</a:t>
            </a:r>
          </a:p>
          <a:p>
            <a:pPr marL="82296" indent="0">
              <a:buNone/>
            </a:pPr>
            <a:r>
              <a:rPr lang="en-US" sz="2000" dirty="0" smtClean="0">
                <a:solidFill>
                  <a:srgbClr val="000000"/>
                </a:solidFill>
                <a:latin typeface="Consolas" panose="020B0609020204030204" pitchFamily="49" charset="0"/>
              </a:rPr>
              <a:t> </a:t>
            </a:r>
            <a:r>
              <a:rPr lang="en-US" sz="2000" dirty="0">
                <a:solidFill>
                  <a:srgbClr val="5F6364"/>
                </a:solidFill>
                <a:latin typeface="Consolas" panose="020B0609020204030204" pitchFamily="49" charset="0"/>
              </a:rPr>
              <a:t>&lt;</a:t>
            </a:r>
            <a:r>
              <a:rPr lang="en-US" sz="2000" dirty="0">
                <a:solidFill>
                  <a:srgbClr val="990055"/>
                </a:solidFill>
                <a:latin typeface="Consolas" panose="020B0609020204030204" pitchFamily="49" charset="0"/>
              </a:rPr>
              <a:t>p </a:t>
            </a:r>
            <a:r>
              <a:rPr lang="en-US" sz="2000" dirty="0">
                <a:solidFill>
                  <a:srgbClr val="669900"/>
                </a:solidFill>
                <a:latin typeface="Consolas" panose="020B0609020204030204" pitchFamily="49" charset="0"/>
              </a:rPr>
              <a:t>class</a:t>
            </a:r>
            <a:r>
              <a:rPr lang="en-US" sz="2000" dirty="0">
                <a:solidFill>
                  <a:srgbClr val="5F6364"/>
                </a:solidFill>
                <a:latin typeface="Consolas" panose="020B0609020204030204" pitchFamily="49" charset="0"/>
              </a:rPr>
              <a:t>="</a:t>
            </a:r>
            <a:r>
              <a:rPr lang="en-US" sz="2000" dirty="0">
                <a:solidFill>
                  <a:srgbClr val="0077AA"/>
                </a:solidFill>
                <a:latin typeface="Consolas" panose="020B0609020204030204" pitchFamily="49" charset="0"/>
              </a:rPr>
              <a:t>card-text</a:t>
            </a:r>
            <a:r>
              <a:rPr lang="en-US" sz="2000" dirty="0">
                <a:solidFill>
                  <a:srgbClr val="5F6364"/>
                </a:solidFill>
                <a:latin typeface="Consolas" panose="020B0609020204030204" pitchFamily="49" charset="0"/>
              </a:rPr>
              <a:t>"&gt;</a:t>
            </a:r>
            <a:r>
              <a:rPr lang="en-US" sz="2000" dirty="0">
                <a:solidFill>
                  <a:srgbClr val="000000"/>
                </a:solidFill>
                <a:latin typeface="Consolas" panose="020B0609020204030204" pitchFamily="49" charset="0"/>
              </a:rPr>
              <a:t>Alice is a freelance web designer and developer based in London. She is specialized in HTML5, CSS3, JavaScript, Bootstrap, etc.</a:t>
            </a:r>
            <a:r>
              <a:rPr lang="en-US" sz="2000" dirty="0">
                <a:solidFill>
                  <a:srgbClr val="5F6364"/>
                </a:solidFill>
                <a:latin typeface="Consolas" panose="020B0609020204030204" pitchFamily="49" charset="0"/>
              </a:rPr>
              <a:t>&lt;/</a:t>
            </a:r>
            <a:r>
              <a:rPr lang="en-US" sz="2000" dirty="0">
                <a:solidFill>
                  <a:srgbClr val="990055"/>
                </a:solidFill>
                <a:latin typeface="Consolas" panose="020B0609020204030204" pitchFamily="49" charset="0"/>
              </a:rPr>
              <a:t>p</a:t>
            </a:r>
            <a:r>
              <a:rPr lang="en-US" sz="2000" dirty="0" smtClean="0">
                <a:solidFill>
                  <a:srgbClr val="5F6364"/>
                </a:solidFill>
                <a:latin typeface="Consolas" panose="020B0609020204030204" pitchFamily="49" charset="0"/>
              </a:rPr>
              <a:t>&gt;</a:t>
            </a:r>
          </a:p>
          <a:p>
            <a:pPr marL="82296" indent="0">
              <a:buNone/>
            </a:pPr>
            <a:r>
              <a:rPr lang="en-US" sz="2000" dirty="0" smtClean="0">
                <a:solidFill>
                  <a:srgbClr val="000000"/>
                </a:solidFill>
                <a:latin typeface="Consolas" panose="020B0609020204030204" pitchFamily="49" charset="0"/>
              </a:rPr>
              <a:t> </a:t>
            </a:r>
            <a:r>
              <a:rPr lang="en-US" sz="2000" dirty="0">
                <a:solidFill>
                  <a:srgbClr val="5F6364"/>
                </a:solidFill>
                <a:latin typeface="Consolas" panose="020B0609020204030204" pitchFamily="49" charset="0"/>
              </a:rPr>
              <a:t>&lt;</a:t>
            </a:r>
            <a:r>
              <a:rPr lang="en-US" sz="2000" dirty="0">
                <a:solidFill>
                  <a:srgbClr val="990055"/>
                </a:solidFill>
                <a:latin typeface="Consolas" panose="020B0609020204030204" pitchFamily="49" charset="0"/>
              </a:rPr>
              <a:t>a </a:t>
            </a:r>
            <a:r>
              <a:rPr lang="en-US" sz="2000" dirty="0" err="1">
                <a:solidFill>
                  <a:srgbClr val="669900"/>
                </a:solidFill>
                <a:latin typeface="Consolas" panose="020B0609020204030204" pitchFamily="49" charset="0"/>
              </a:rPr>
              <a:t>href</a:t>
            </a:r>
            <a:r>
              <a:rPr lang="en-US" sz="2000" dirty="0">
                <a:solidFill>
                  <a:srgbClr val="5F6364"/>
                </a:solidFill>
                <a:latin typeface="Consolas" panose="020B0609020204030204" pitchFamily="49" charset="0"/>
              </a:rPr>
              <a:t>="</a:t>
            </a:r>
            <a:r>
              <a:rPr lang="en-US" sz="2000" dirty="0">
                <a:solidFill>
                  <a:srgbClr val="0077AA"/>
                </a:solidFill>
                <a:latin typeface="Consolas" panose="020B0609020204030204" pitchFamily="49" charset="0"/>
              </a:rPr>
              <a:t>#</a:t>
            </a:r>
            <a:r>
              <a:rPr lang="en-US" sz="2000" dirty="0">
                <a:solidFill>
                  <a:srgbClr val="5F6364"/>
                </a:solidFill>
                <a:latin typeface="Consolas" panose="020B0609020204030204" pitchFamily="49" charset="0"/>
              </a:rPr>
              <a:t>"</a:t>
            </a:r>
            <a:r>
              <a:rPr lang="en-US" sz="2000" dirty="0">
                <a:solidFill>
                  <a:srgbClr val="990055"/>
                </a:solidFill>
                <a:latin typeface="Consolas" panose="020B0609020204030204" pitchFamily="49" charset="0"/>
              </a:rPr>
              <a:t> </a:t>
            </a:r>
            <a:r>
              <a:rPr lang="en-US" sz="2000" dirty="0">
                <a:solidFill>
                  <a:srgbClr val="669900"/>
                </a:solidFill>
                <a:latin typeface="Consolas" panose="020B0609020204030204" pitchFamily="49" charset="0"/>
              </a:rPr>
              <a:t>class</a:t>
            </a:r>
            <a:r>
              <a:rPr lang="en-US" sz="2000" dirty="0">
                <a:solidFill>
                  <a:srgbClr val="5F6364"/>
                </a:solidFill>
                <a:latin typeface="Consolas" panose="020B0609020204030204" pitchFamily="49" charset="0"/>
              </a:rPr>
              <a:t>="</a:t>
            </a:r>
            <a:r>
              <a:rPr lang="en-US" sz="2000" dirty="0" err="1">
                <a:solidFill>
                  <a:srgbClr val="0077AA"/>
                </a:solidFill>
                <a:latin typeface="Consolas" panose="020B0609020204030204" pitchFamily="49" charset="0"/>
              </a:rPr>
              <a:t>btn</a:t>
            </a:r>
            <a:r>
              <a:rPr lang="en-US" sz="2000" dirty="0">
                <a:solidFill>
                  <a:srgbClr val="0077AA"/>
                </a:solidFill>
                <a:latin typeface="Consolas" panose="020B0609020204030204" pitchFamily="49" charset="0"/>
              </a:rPr>
              <a:t> </a:t>
            </a:r>
            <a:r>
              <a:rPr lang="en-US" sz="2000" dirty="0" err="1">
                <a:solidFill>
                  <a:srgbClr val="0077AA"/>
                </a:solidFill>
                <a:latin typeface="Consolas" panose="020B0609020204030204" pitchFamily="49" charset="0"/>
              </a:rPr>
              <a:t>btn</a:t>
            </a:r>
            <a:r>
              <a:rPr lang="en-US" sz="2000" dirty="0">
                <a:solidFill>
                  <a:srgbClr val="0077AA"/>
                </a:solidFill>
                <a:latin typeface="Consolas" panose="020B0609020204030204" pitchFamily="49" charset="0"/>
              </a:rPr>
              <a:t>-primary</a:t>
            </a:r>
            <a:r>
              <a:rPr lang="en-US" sz="2000" dirty="0">
                <a:solidFill>
                  <a:srgbClr val="5F6364"/>
                </a:solidFill>
                <a:latin typeface="Consolas" panose="020B0609020204030204" pitchFamily="49" charset="0"/>
              </a:rPr>
              <a:t>"&gt;</a:t>
            </a:r>
            <a:r>
              <a:rPr lang="en-US" sz="2000" dirty="0">
                <a:solidFill>
                  <a:srgbClr val="000000"/>
                </a:solidFill>
                <a:latin typeface="Consolas" panose="020B0609020204030204" pitchFamily="49" charset="0"/>
              </a:rPr>
              <a:t>View Profile</a:t>
            </a:r>
            <a:r>
              <a:rPr lang="en-US" sz="2000" dirty="0">
                <a:solidFill>
                  <a:srgbClr val="5F6364"/>
                </a:solidFill>
                <a:latin typeface="Consolas" panose="020B0609020204030204" pitchFamily="49" charset="0"/>
              </a:rPr>
              <a:t>&lt;/</a:t>
            </a:r>
            <a:r>
              <a:rPr lang="en-US" sz="2000" dirty="0">
                <a:solidFill>
                  <a:srgbClr val="990055"/>
                </a:solidFill>
                <a:latin typeface="Consolas" panose="020B0609020204030204" pitchFamily="49" charset="0"/>
              </a:rPr>
              <a:t>a</a:t>
            </a:r>
            <a:r>
              <a:rPr lang="en-US" sz="2000" dirty="0">
                <a:solidFill>
                  <a:srgbClr val="5F6364"/>
                </a:solidFill>
                <a:latin typeface="Consolas" panose="020B0609020204030204" pitchFamily="49" charset="0"/>
              </a:rPr>
              <a:t>&gt;</a:t>
            </a:r>
            <a:r>
              <a:rPr lang="en-US" sz="2000" dirty="0">
                <a:solidFill>
                  <a:srgbClr val="000000"/>
                </a:solidFill>
                <a:latin typeface="Consolas" panose="020B0609020204030204" pitchFamily="49" charset="0"/>
              </a:rPr>
              <a:t> </a:t>
            </a:r>
            <a:r>
              <a:rPr lang="en-US" sz="2000" dirty="0">
                <a:solidFill>
                  <a:srgbClr val="5F6364"/>
                </a:solidFill>
                <a:latin typeface="Consolas" panose="020B0609020204030204" pitchFamily="49" charset="0"/>
              </a:rPr>
              <a:t>&lt;/</a:t>
            </a:r>
            <a:r>
              <a:rPr lang="en-US" sz="2000" dirty="0">
                <a:solidFill>
                  <a:srgbClr val="990055"/>
                </a:solidFill>
                <a:latin typeface="Consolas" panose="020B0609020204030204" pitchFamily="49" charset="0"/>
              </a:rPr>
              <a:t>div</a:t>
            </a:r>
            <a:r>
              <a:rPr lang="en-US" sz="2000" dirty="0">
                <a:solidFill>
                  <a:srgbClr val="5F6364"/>
                </a:solidFill>
                <a:latin typeface="Consolas" panose="020B0609020204030204" pitchFamily="49" charset="0"/>
              </a:rPr>
              <a:t>&gt;</a:t>
            </a:r>
            <a:r>
              <a:rPr lang="en-US" sz="2000" dirty="0">
                <a:solidFill>
                  <a:srgbClr val="000000"/>
                </a:solidFill>
                <a:latin typeface="Consolas" panose="020B0609020204030204" pitchFamily="49" charset="0"/>
              </a:rPr>
              <a:t> </a:t>
            </a:r>
            <a:endParaRPr lang="en-US" sz="2000" dirty="0" smtClean="0">
              <a:solidFill>
                <a:srgbClr val="000000"/>
              </a:solidFill>
              <a:latin typeface="Consolas" panose="020B0609020204030204" pitchFamily="49" charset="0"/>
            </a:endParaRPr>
          </a:p>
          <a:p>
            <a:pPr marL="82296" indent="0">
              <a:buNone/>
            </a:pPr>
            <a:r>
              <a:rPr lang="en-US" sz="2000" dirty="0" smtClean="0">
                <a:solidFill>
                  <a:srgbClr val="5F6364"/>
                </a:solidFill>
                <a:latin typeface="Consolas" panose="020B0609020204030204" pitchFamily="49" charset="0"/>
              </a:rPr>
              <a:t>&lt;/</a:t>
            </a:r>
            <a:r>
              <a:rPr lang="en-US" sz="2000" dirty="0">
                <a:solidFill>
                  <a:srgbClr val="990055"/>
                </a:solidFill>
                <a:latin typeface="Consolas" panose="020B0609020204030204" pitchFamily="49" charset="0"/>
              </a:rPr>
              <a:t>div</a:t>
            </a:r>
            <a:r>
              <a:rPr lang="en-US" sz="2000" dirty="0">
                <a:solidFill>
                  <a:srgbClr val="5F6364"/>
                </a:solidFill>
                <a:latin typeface="Consolas" panose="020B0609020204030204" pitchFamily="49" charset="0"/>
              </a:rPr>
              <a:t>&gt;</a:t>
            </a:r>
            <a:endParaRPr lang="en-US" sz="2000" dirty="0"/>
          </a:p>
        </p:txBody>
      </p:sp>
      <p:pic>
        <p:nvPicPr>
          <p:cNvPr id="4" name="Picture 3"/>
          <p:cNvPicPr>
            <a:picLocks noChangeAspect="1"/>
          </p:cNvPicPr>
          <p:nvPr/>
        </p:nvPicPr>
        <p:blipFill>
          <a:blip r:embed="rId2"/>
          <a:stretch>
            <a:fillRect/>
          </a:stretch>
        </p:blipFill>
        <p:spPr>
          <a:xfrm>
            <a:off x="812851" y="548680"/>
            <a:ext cx="3105150" cy="4048125"/>
          </a:xfrm>
          <a:prstGeom prst="rect">
            <a:avLst/>
          </a:prstGeom>
          <a:ln>
            <a:solidFill>
              <a:schemeClr val="tx2"/>
            </a:solidFill>
          </a:ln>
        </p:spPr>
      </p:pic>
      <p:sp>
        <p:nvSpPr>
          <p:cNvPr id="5" name="TextBox 4"/>
          <p:cNvSpPr txBox="1"/>
          <p:nvPr/>
        </p:nvSpPr>
        <p:spPr>
          <a:xfrm>
            <a:off x="1435608" y="5373216"/>
            <a:ext cx="7168840" cy="1200329"/>
          </a:xfrm>
          <a:prstGeom prst="rect">
            <a:avLst/>
          </a:prstGeom>
          <a:noFill/>
        </p:spPr>
        <p:txBody>
          <a:bodyPr wrap="square" rtlCol="0">
            <a:spAutoFit/>
          </a:bodyPr>
          <a:lstStyle/>
          <a:p>
            <a:r>
              <a:rPr lang="en-NZ" dirty="0"/>
              <a:t>You can add the class .stretched-link to a link inside the card to make the whole card clickable (i.e. whole card act like a link). Multiple links are not recommended with stretched links</a:t>
            </a:r>
            <a:r>
              <a:rPr lang="en-NZ" dirty="0" smtClean="0"/>
              <a:t>.</a:t>
            </a:r>
          </a:p>
          <a:p>
            <a:r>
              <a:rPr lang="en-NZ" dirty="0"/>
              <a:t>&lt;a </a:t>
            </a:r>
            <a:r>
              <a:rPr lang="en-NZ" dirty="0" err="1"/>
              <a:t>href</a:t>
            </a:r>
            <a:r>
              <a:rPr lang="en-NZ" dirty="0"/>
              <a:t>="#" class="</a:t>
            </a:r>
            <a:r>
              <a:rPr lang="en-NZ" dirty="0" err="1"/>
              <a:t>btn</a:t>
            </a:r>
            <a:r>
              <a:rPr lang="en-NZ" dirty="0"/>
              <a:t> </a:t>
            </a:r>
            <a:r>
              <a:rPr lang="en-NZ" dirty="0" err="1"/>
              <a:t>btn</a:t>
            </a:r>
            <a:r>
              <a:rPr lang="en-NZ" dirty="0"/>
              <a:t>-primary stretched-link"&gt;View Profile&lt;/a&gt;</a:t>
            </a:r>
            <a:endParaRPr lang="en-US" dirty="0"/>
          </a:p>
        </p:txBody>
      </p:sp>
    </p:spTree>
    <p:extLst>
      <p:ext uri="{BB962C8B-B14F-4D97-AF65-F5344CB8AC3E}">
        <p14:creationId xmlns:p14="http://schemas.microsoft.com/office/powerpoint/2010/main" val="37949314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rPr>
              <a:t>Content Types for Card Component</a:t>
            </a:r>
            <a:br>
              <a:rPr lang="en-US" b="1" dirty="0">
                <a:effectLst/>
              </a:rPr>
            </a:br>
            <a:endParaRPr lang="en-US" dirty="0"/>
          </a:p>
        </p:txBody>
      </p:sp>
      <p:sp>
        <p:nvSpPr>
          <p:cNvPr id="3" name="Content Placeholder 2"/>
          <p:cNvSpPr>
            <a:spLocks noGrp="1"/>
          </p:cNvSpPr>
          <p:nvPr>
            <p:ph idx="1"/>
          </p:nvPr>
        </p:nvSpPr>
        <p:spPr>
          <a:xfrm>
            <a:off x="1435608" y="1447800"/>
            <a:ext cx="7498080" cy="4009200"/>
          </a:xfrm>
        </p:spPr>
        <p:txBody>
          <a:bodyPr>
            <a:normAutofit lnSpcReduction="10000"/>
          </a:bodyPr>
          <a:lstStyle/>
          <a:p>
            <a:r>
              <a:rPr lang="en-NZ" sz="2400" dirty="0"/>
              <a:t>The card component support a wide variety of content, including images, text, list groups, links, </a:t>
            </a:r>
            <a:r>
              <a:rPr lang="en-NZ" sz="2400" dirty="0" err="1"/>
              <a:t>navs</a:t>
            </a:r>
            <a:r>
              <a:rPr lang="en-NZ" sz="2400" dirty="0"/>
              <a:t>, and more. </a:t>
            </a:r>
            <a:endParaRPr lang="en-NZ" sz="2400" dirty="0" smtClean="0"/>
          </a:p>
          <a:p>
            <a:r>
              <a:rPr lang="en-NZ" sz="2400" u="sng" dirty="0"/>
              <a:t>Body Only </a:t>
            </a:r>
            <a:r>
              <a:rPr lang="en-NZ" sz="2400" u="sng" dirty="0" smtClean="0"/>
              <a:t>Card- </a:t>
            </a:r>
            <a:r>
              <a:rPr lang="en-NZ" sz="2400" dirty="0" smtClean="0"/>
              <a:t>You </a:t>
            </a:r>
            <a:r>
              <a:rPr lang="en-NZ" sz="2400" dirty="0"/>
              <a:t>can simply use .card with .card-body within, whenever you need to create a padded box.&lt;div class="</a:t>
            </a:r>
            <a:r>
              <a:rPr lang="en-NZ" sz="2400" dirty="0" err="1"/>
              <a:t>bs</a:t>
            </a:r>
            <a:r>
              <a:rPr lang="en-NZ" sz="2400" dirty="0"/>
              <a:t>-example"&gt;</a:t>
            </a:r>
          </a:p>
          <a:p>
            <a:pPr marL="82296" indent="0">
              <a:buNone/>
            </a:pPr>
            <a:r>
              <a:rPr lang="en-NZ" sz="2400" dirty="0"/>
              <a:t>    &lt;div class="card"&gt;</a:t>
            </a:r>
          </a:p>
          <a:p>
            <a:pPr marL="82296" indent="0">
              <a:buNone/>
            </a:pPr>
            <a:r>
              <a:rPr lang="en-NZ" sz="2400" dirty="0"/>
              <a:t>        &lt;div class="card-body"&gt;This is some text within a padded box.&lt;/div&gt;</a:t>
            </a:r>
          </a:p>
          <a:p>
            <a:pPr marL="82296" indent="0">
              <a:buNone/>
            </a:pPr>
            <a:r>
              <a:rPr lang="en-NZ" sz="2400" dirty="0"/>
              <a:t>    &lt;/div&gt;</a:t>
            </a:r>
          </a:p>
          <a:p>
            <a:pPr marL="82296" indent="0">
              <a:buNone/>
            </a:pPr>
            <a:r>
              <a:rPr lang="en-NZ" sz="2400" dirty="0"/>
              <a:t>&lt;/div&gt;</a:t>
            </a:r>
            <a:endParaRPr lang="en-US" sz="2400" dirty="0"/>
          </a:p>
        </p:txBody>
      </p:sp>
      <p:pic>
        <p:nvPicPr>
          <p:cNvPr id="5" name="Picture 4"/>
          <p:cNvPicPr>
            <a:picLocks noChangeAspect="1"/>
          </p:cNvPicPr>
          <p:nvPr/>
        </p:nvPicPr>
        <p:blipFill>
          <a:blip r:embed="rId2"/>
          <a:stretch>
            <a:fillRect/>
          </a:stretch>
        </p:blipFill>
        <p:spPr>
          <a:xfrm>
            <a:off x="1259632" y="5416924"/>
            <a:ext cx="7534275" cy="1419225"/>
          </a:xfrm>
          <a:prstGeom prst="rect">
            <a:avLst/>
          </a:prstGeom>
          <a:ln>
            <a:solidFill>
              <a:srgbClr val="C00000"/>
            </a:solidFill>
          </a:ln>
        </p:spPr>
      </p:pic>
    </p:spTree>
    <p:extLst>
      <p:ext uri="{BB962C8B-B14F-4D97-AF65-F5344CB8AC3E}">
        <p14:creationId xmlns:p14="http://schemas.microsoft.com/office/powerpoint/2010/main" val="244000947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b="1" dirty="0">
                <a:effectLst/>
              </a:rPr>
              <a:t>Card with Header and Footer</a:t>
            </a:r>
            <a:br>
              <a:rPr lang="en-NZ" b="1" dirty="0">
                <a:effectLst/>
              </a:rPr>
            </a:br>
            <a:endParaRPr lang="en-US" dirty="0"/>
          </a:p>
        </p:txBody>
      </p:sp>
      <p:sp>
        <p:nvSpPr>
          <p:cNvPr id="3" name="Content Placeholder 2"/>
          <p:cNvSpPr>
            <a:spLocks noGrp="1"/>
          </p:cNvSpPr>
          <p:nvPr>
            <p:ph idx="1"/>
          </p:nvPr>
        </p:nvSpPr>
        <p:spPr>
          <a:xfrm>
            <a:off x="1435608" y="1052735"/>
            <a:ext cx="6953974" cy="2961677"/>
          </a:xfrm>
          <a:solidFill>
            <a:schemeClr val="bg2"/>
          </a:solidFill>
        </p:spPr>
        <p:txBody>
          <a:bodyPr>
            <a:normAutofit fontScale="40000" lnSpcReduction="20000"/>
          </a:bodyPr>
          <a:lstStyle/>
          <a:p>
            <a:pPr marL="82296" indent="0">
              <a:buNone/>
            </a:pPr>
            <a:r>
              <a:rPr lang="en-US" dirty="0"/>
              <a:t>&lt;div class="</a:t>
            </a:r>
            <a:r>
              <a:rPr lang="en-US" dirty="0" err="1"/>
              <a:t>bs</a:t>
            </a:r>
            <a:r>
              <a:rPr lang="en-US" dirty="0"/>
              <a:t>-example"&gt;</a:t>
            </a:r>
          </a:p>
          <a:p>
            <a:pPr marL="82296" indent="0">
              <a:buNone/>
            </a:pPr>
            <a:r>
              <a:rPr lang="en-US" dirty="0"/>
              <a:t>    &lt;div class="card text-center"&gt;</a:t>
            </a:r>
          </a:p>
          <a:p>
            <a:pPr marL="82296" indent="0">
              <a:buNone/>
            </a:pPr>
            <a:r>
              <a:rPr lang="en-US" dirty="0"/>
              <a:t>        &lt;div class="card-header"&gt;Featured&lt;/div&gt;</a:t>
            </a:r>
          </a:p>
          <a:p>
            <a:pPr marL="82296" indent="0">
              <a:buNone/>
            </a:pPr>
            <a:r>
              <a:rPr lang="en-US" dirty="0"/>
              <a:t>        &lt;div class="card-body"&gt;</a:t>
            </a:r>
          </a:p>
          <a:p>
            <a:pPr marL="82296" indent="0">
              <a:buNone/>
            </a:pPr>
            <a:r>
              <a:rPr lang="en-US" dirty="0"/>
              <a:t>            &lt;h5 class="card-title"&gt;NASA launches solar probe&lt;/h5&gt;</a:t>
            </a:r>
          </a:p>
          <a:p>
            <a:pPr marL="82296" indent="0">
              <a:buNone/>
            </a:pPr>
            <a:r>
              <a:rPr lang="en-US" dirty="0"/>
              <a:t>            &lt;p class="card-text"&gt;Lorem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Nam </a:t>
            </a:r>
            <a:r>
              <a:rPr lang="en-US" dirty="0" err="1"/>
              <a:t>eu</a:t>
            </a:r>
            <a:r>
              <a:rPr lang="en-US" dirty="0"/>
              <a:t> </a:t>
            </a:r>
            <a:r>
              <a:rPr lang="en-US" dirty="0" err="1"/>
              <a:t>sem</a:t>
            </a:r>
            <a:r>
              <a:rPr lang="en-US" dirty="0"/>
              <a:t> </a:t>
            </a:r>
            <a:r>
              <a:rPr lang="en-US" dirty="0" err="1"/>
              <a:t>tempor</a:t>
            </a:r>
            <a:r>
              <a:rPr lang="en-US" dirty="0"/>
              <a:t>, </a:t>
            </a:r>
            <a:r>
              <a:rPr lang="en-US" dirty="0" err="1"/>
              <a:t>varius</a:t>
            </a:r>
            <a:r>
              <a:rPr lang="en-US" dirty="0"/>
              <a:t> quam at, </a:t>
            </a:r>
            <a:r>
              <a:rPr lang="en-US" dirty="0" err="1"/>
              <a:t>luctus</a:t>
            </a:r>
            <a:r>
              <a:rPr lang="en-US" dirty="0"/>
              <a:t> dui. </a:t>
            </a:r>
            <a:r>
              <a:rPr lang="en-US" dirty="0" err="1"/>
              <a:t>Mauris</a:t>
            </a:r>
            <a:r>
              <a:rPr lang="en-US" dirty="0"/>
              <a:t> magna </a:t>
            </a:r>
            <a:r>
              <a:rPr lang="en-US" dirty="0" err="1"/>
              <a:t>metus</a:t>
            </a:r>
            <a:r>
              <a:rPr lang="en-US" dirty="0"/>
              <a:t>, </a:t>
            </a:r>
            <a:r>
              <a:rPr lang="en-US" dirty="0" err="1"/>
              <a:t>dapibus</a:t>
            </a:r>
            <a:r>
              <a:rPr lang="en-US" dirty="0"/>
              <a:t> </a:t>
            </a:r>
            <a:r>
              <a:rPr lang="en-US" dirty="0" err="1"/>
              <a:t>nec</a:t>
            </a:r>
            <a:r>
              <a:rPr lang="en-US" dirty="0"/>
              <a:t> </a:t>
            </a:r>
            <a:r>
              <a:rPr lang="en-US" dirty="0" err="1"/>
              <a:t>turpis</a:t>
            </a:r>
            <a:r>
              <a:rPr lang="en-US" dirty="0"/>
              <a:t> </a:t>
            </a:r>
            <a:r>
              <a:rPr lang="en-US" dirty="0" err="1"/>
              <a:t>vel</a:t>
            </a:r>
            <a:r>
              <a:rPr lang="en-US" dirty="0"/>
              <a:t>, semper </a:t>
            </a:r>
            <a:r>
              <a:rPr lang="en-US" dirty="0" err="1"/>
              <a:t>malesuada</a:t>
            </a:r>
            <a:r>
              <a:rPr lang="en-US" dirty="0"/>
              <a:t> ante.&lt;/p&gt;</a:t>
            </a:r>
          </a:p>
          <a:p>
            <a:pPr marL="82296" indent="0">
              <a:buNone/>
            </a:pPr>
            <a:r>
              <a:rPr lang="en-US" dirty="0"/>
              <a:t>            &lt;a </a:t>
            </a:r>
            <a:r>
              <a:rPr lang="en-US" dirty="0" err="1"/>
              <a:t>href</a:t>
            </a:r>
            <a:r>
              <a:rPr lang="en-US" dirty="0"/>
              <a:t>="#" class="</a:t>
            </a:r>
            <a:r>
              <a:rPr lang="en-US" dirty="0" err="1"/>
              <a:t>btn</a:t>
            </a:r>
            <a:r>
              <a:rPr lang="en-US" dirty="0"/>
              <a:t> </a:t>
            </a:r>
            <a:r>
              <a:rPr lang="en-US" dirty="0" err="1"/>
              <a:t>btn</a:t>
            </a:r>
            <a:r>
              <a:rPr lang="en-US" dirty="0"/>
              <a:t>-primary"&gt;Know more&lt;/a&gt;</a:t>
            </a:r>
          </a:p>
          <a:p>
            <a:pPr marL="82296" indent="0">
              <a:buNone/>
            </a:pPr>
            <a:r>
              <a:rPr lang="en-US" dirty="0"/>
              <a:t>        &lt;/div&gt;</a:t>
            </a:r>
          </a:p>
          <a:p>
            <a:pPr marL="82296" indent="0">
              <a:buNone/>
            </a:pPr>
            <a:r>
              <a:rPr lang="en-US" dirty="0"/>
              <a:t>        &lt;div class="card-footer text-muted"&gt;2 days ago&lt;/div&gt;</a:t>
            </a:r>
          </a:p>
          <a:p>
            <a:pPr marL="82296" indent="0">
              <a:buNone/>
            </a:pPr>
            <a:r>
              <a:rPr lang="en-US" dirty="0"/>
              <a:t>    &lt;/div&gt;</a:t>
            </a:r>
          </a:p>
          <a:p>
            <a:pPr marL="82296" indent="0">
              <a:buNone/>
            </a:pPr>
            <a:r>
              <a:rPr lang="en-US" dirty="0"/>
              <a:t>&lt;/div&gt;</a:t>
            </a:r>
          </a:p>
        </p:txBody>
      </p:sp>
      <p:pic>
        <p:nvPicPr>
          <p:cNvPr id="5" name="Picture 4"/>
          <p:cNvPicPr>
            <a:picLocks noChangeAspect="1"/>
          </p:cNvPicPr>
          <p:nvPr/>
        </p:nvPicPr>
        <p:blipFill>
          <a:blip r:embed="rId2"/>
          <a:stretch>
            <a:fillRect/>
          </a:stretch>
        </p:blipFill>
        <p:spPr>
          <a:xfrm>
            <a:off x="1435608" y="4221088"/>
            <a:ext cx="6953975" cy="2457622"/>
          </a:xfrm>
          <a:prstGeom prst="rect">
            <a:avLst/>
          </a:prstGeom>
          <a:ln>
            <a:solidFill>
              <a:srgbClr val="C00000"/>
            </a:solidFill>
          </a:ln>
        </p:spPr>
      </p:pic>
    </p:spTree>
    <p:extLst>
      <p:ext uri="{BB962C8B-B14F-4D97-AF65-F5344CB8AC3E}">
        <p14:creationId xmlns:p14="http://schemas.microsoft.com/office/powerpoint/2010/main" val="148283104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b="1" dirty="0">
                <a:effectLst/>
              </a:rPr>
              <a:t>Placing List Groups within Card</a:t>
            </a:r>
            <a:br>
              <a:rPr lang="en-NZ" b="1" dirty="0">
                <a:effectLst/>
              </a:rPr>
            </a:br>
            <a:endParaRPr lang="en-US" dirty="0"/>
          </a:p>
        </p:txBody>
      </p:sp>
      <p:sp>
        <p:nvSpPr>
          <p:cNvPr id="3" name="Content Placeholder 2"/>
          <p:cNvSpPr>
            <a:spLocks noGrp="1"/>
          </p:cNvSpPr>
          <p:nvPr>
            <p:ph idx="1"/>
          </p:nvPr>
        </p:nvSpPr>
        <p:spPr>
          <a:xfrm>
            <a:off x="1187624" y="1447800"/>
            <a:ext cx="4320480" cy="4213448"/>
          </a:xfrm>
          <a:solidFill>
            <a:schemeClr val="bg2"/>
          </a:solidFill>
        </p:spPr>
        <p:txBody>
          <a:bodyPr>
            <a:normAutofit fontScale="47500" lnSpcReduction="20000"/>
          </a:bodyPr>
          <a:lstStyle/>
          <a:p>
            <a:pPr marL="82296" indent="0">
              <a:buNone/>
            </a:pPr>
            <a:r>
              <a:rPr lang="en-US" dirty="0"/>
              <a:t>&lt;div class="</a:t>
            </a:r>
            <a:r>
              <a:rPr lang="en-US" dirty="0" err="1"/>
              <a:t>bs</a:t>
            </a:r>
            <a:r>
              <a:rPr lang="en-US" dirty="0"/>
              <a:t>-example"&gt;</a:t>
            </a:r>
          </a:p>
          <a:p>
            <a:pPr marL="82296" indent="0">
              <a:buNone/>
            </a:pPr>
            <a:r>
              <a:rPr lang="en-US" dirty="0"/>
              <a:t>    &lt;div class="card" style="width: 18rem;"&gt;</a:t>
            </a:r>
          </a:p>
          <a:p>
            <a:pPr marL="82296" indent="0">
              <a:buNone/>
            </a:pPr>
            <a:r>
              <a:rPr lang="en-US" dirty="0"/>
              <a:t>        &lt;div class="card-header"&gt;Featured&lt;/div&gt;</a:t>
            </a:r>
          </a:p>
          <a:p>
            <a:pPr marL="82296" indent="0">
              <a:buNone/>
            </a:pPr>
            <a:r>
              <a:rPr lang="en-US" dirty="0"/>
              <a:t>        &lt;</a:t>
            </a:r>
            <a:r>
              <a:rPr lang="en-US" dirty="0" err="1"/>
              <a:t>ul</a:t>
            </a:r>
            <a:r>
              <a:rPr lang="en-US" dirty="0"/>
              <a:t> class="list-group list-group-flush"&gt;</a:t>
            </a:r>
          </a:p>
          <a:p>
            <a:pPr marL="82296" indent="0">
              <a:buNone/>
            </a:pPr>
            <a:r>
              <a:rPr lang="en-US" dirty="0"/>
              <a:t>            &lt;li class="list-group-item"&gt;</a:t>
            </a:r>
            <a:r>
              <a:rPr lang="en-US" dirty="0" err="1"/>
              <a:t>Cras</a:t>
            </a:r>
            <a:r>
              <a:rPr lang="en-US" dirty="0"/>
              <a:t> </a:t>
            </a:r>
            <a:r>
              <a:rPr lang="en-US" dirty="0" err="1"/>
              <a:t>justo</a:t>
            </a:r>
            <a:r>
              <a:rPr lang="en-US" dirty="0"/>
              <a:t> </a:t>
            </a:r>
            <a:r>
              <a:rPr lang="en-US" dirty="0" err="1"/>
              <a:t>odio</a:t>
            </a:r>
            <a:r>
              <a:rPr lang="en-US" dirty="0"/>
              <a:t>&lt;/li&gt;</a:t>
            </a:r>
          </a:p>
          <a:p>
            <a:pPr marL="82296" indent="0">
              <a:buNone/>
            </a:pPr>
            <a:r>
              <a:rPr lang="en-US" dirty="0"/>
              <a:t>            &lt;li class="list-group-item"&gt;</a:t>
            </a:r>
            <a:r>
              <a:rPr lang="en-US" dirty="0" err="1"/>
              <a:t>Dapibus</a:t>
            </a:r>
            <a:r>
              <a:rPr lang="en-US" dirty="0"/>
              <a:t> ac </a:t>
            </a:r>
            <a:r>
              <a:rPr lang="en-US" dirty="0" err="1"/>
              <a:t>facilisis</a:t>
            </a:r>
            <a:r>
              <a:rPr lang="en-US" dirty="0"/>
              <a:t> in&lt;/li&gt;</a:t>
            </a:r>
          </a:p>
          <a:p>
            <a:pPr marL="82296" indent="0">
              <a:buNone/>
            </a:pPr>
            <a:r>
              <a:rPr lang="en-US" dirty="0"/>
              <a:t>            &lt;li class="list-group-item"&gt;</a:t>
            </a:r>
            <a:r>
              <a:rPr lang="en-US" dirty="0" err="1"/>
              <a:t>Vestibulum</a:t>
            </a:r>
            <a:r>
              <a:rPr lang="en-US" dirty="0"/>
              <a:t> at </a:t>
            </a:r>
            <a:r>
              <a:rPr lang="en-US" dirty="0" err="1"/>
              <a:t>eros</a:t>
            </a:r>
            <a:r>
              <a:rPr lang="en-US" dirty="0"/>
              <a:t>&lt;/li&gt;</a:t>
            </a:r>
          </a:p>
          <a:p>
            <a:pPr marL="82296" indent="0">
              <a:buNone/>
            </a:pPr>
            <a:r>
              <a:rPr lang="en-US" dirty="0"/>
              <a:t>        &lt;/</a:t>
            </a:r>
            <a:r>
              <a:rPr lang="en-US" dirty="0" err="1"/>
              <a:t>ul</a:t>
            </a:r>
            <a:r>
              <a:rPr lang="en-US" dirty="0"/>
              <a:t>&gt;</a:t>
            </a:r>
          </a:p>
          <a:p>
            <a:pPr marL="82296" indent="0">
              <a:buNone/>
            </a:pPr>
            <a:r>
              <a:rPr lang="en-US" dirty="0"/>
              <a:t>        &lt;div class="card-body"&gt;</a:t>
            </a:r>
          </a:p>
          <a:p>
            <a:pPr marL="82296" indent="0">
              <a:buNone/>
            </a:pPr>
            <a:r>
              <a:rPr lang="en-US" dirty="0"/>
              <a:t>            &lt;a </a:t>
            </a:r>
            <a:r>
              <a:rPr lang="en-US" dirty="0" err="1"/>
              <a:t>href</a:t>
            </a:r>
            <a:r>
              <a:rPr lang="en-US" dirty="0"/>
              <a:t>="#" class="card-link"&gt;Add More&lt;/a&gt;</a:t>
            </a:r>
          </a:p>
          <a:p>
            <a:pPr marL="82296" indent="0">
              <a:buNone/>
            </a:pPr>
            <a:r>
              <a:rPr lang="en-US" dirty="0"/>
              <a:t>            &lt;a </a:t>
            </a:r>
            <a:r>
              <a:rPr lang="en-US" dirty="0" err="1"/>
              <a:t>href</a:t>
            </a:r>
            <a:r>
              <a:rPr lang="en-US" dirty="0"/>
              <a:t>="#" class="card-link"&gt;Share&lt;/a&gt;</a:t>
            </a:r>
          </a:p>
          <a:p>
            <a:pPr marL="82296" indent="0">
              <a:buNone/>
            </a:pPr>
            <a:r>
              <a:rPr lang="en-US" dirty="0"/>
              <a:t>        &lt;/div&gt;</a:t>
            </a:r>
          </a:p>
          <a:p>
            <a:pPr marL="82296" indent="0">
              <a:buNone/>
            </a:pPr>
            <a:r>
              <a:rPr lang="en-US" dirty="0"/>
              <a:t>    &lt;/div&gt;</a:t>
            </a:r>
          </a:p>
        </p:txBody>
      </p:sp>
      <p:pic>
        <p:nvPicPr>
          <p:cNvPr id="5" name="Picture 4"/>
          <p:cNvPicPr>
            <a:picLocks noChangeAspect="1"/>
          </p:cNvPicPr>
          <p:nvPr/>
        </p:nvPicPr>
        <p:blipFill>
          <a:blip r:embed="rId2"/>
          <a:stretch>
            <a:fillRect/>
          </a:stretch>
        </p:blipFill>
        <p:spPr>
          <a:xfrm>
            <a:off x="5695941" y="1700808"/>
            <a:ext cx="3409950" cy="3286125"/>
          </a:xfrm>
          <a:prstGeom prst="rect">
            <a:avLst/>
          </a:prstGeom>
          <a:ln>
            <a:solidFill>
              <a:srgbClr val="C00000"/>
            </a:solidFill>
          </a:ln>
        </p:spPr>
      </p:pic>
    </p:spTree>
    <p:extLst>
      <p:ext uri="{BB962C8B-B14F-4D97-AF65-F5344CB8AC3E}">
        <p14:creationId xmlns:p14="http://schemas.microsoft.com/office/powerpoint/2010/main" val="45291451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rPr>
              <a:t>Customizing the Card Background</a:t>
            </a:r>
            <a:br>
              <a:rPr lang="en-US" b="1" dirty="0">
                <a:effectLst/>
              </a:rPr>
            </a:br>
            <a:endParaRPr lang="en-US" dirty="0"/>
          </a:p>
        </p:txBody>
      </p:sp>
      <p:sp>
        <p:nvSpPr>
          <p:cNvPr id="3" name="Content Placeholder 2"/>
          <p:cNvSpPr>
            <a:spLocks noGrp="1"/>
          </p:cNvSpPr>
          <p:nvPr>
            <p:ph idx="1"/>
          </p:nvPr>
        </p:nvSpPr>
        <p:spPr>
          <a:xfrm>
            <a:off x="1115616" y="1124744"/>
            <a:ext cx="7818072" cy="4392488"/>
          </a:xfrm>
        </p:spPr>
        <p:txBody>
          <a:bodyPr>
            <a:normAutofit fontScale="40000" lnSpcReduction="20000"/>
          </a:bodyPr>
          <a:lstStyle/>
          <a:p>
            <a:pPr marL="82296" indent="0">
              <a:buNone/>
            </a:pPr>
            <a:r>
              <a:rPr lang="en-US" dirty="0"/>
              <a:t>&lt;div class="row"&gt;</a:t>
            </a:r>
          </a:p>
          <a:p>
            <a:pPr marL="82296" indent="0">
              <a:buNone/>
            </a:pPr>
            <a:r>
              <a:rPr lang="en-US" dirty="0"/>
              <a:t>    &lt;div class="col-sm-6"&gt;</a:t>
            </a:r>
          </a:p>
          <a:p>
            <a:pPr marL="82296" indent="0">
              <a:buNone/>
            </a:pPr>
            <a:r>
              <a:rPr lang="en-US" dirty="0"/>
              <a:t>        &lt;div class="card text-white </a:t>
            </a:r>
            <a:r>
              <a:rPr lang="en-US" dirty="0" err="1"/>
              <a:t>bg</a:t>
            </a:r>
            <a:r>
              <a:rPr lang="en-US" dirty="0"/>
              <a:t>-primary mb-4"&gt;</a:t>
            </a:r>
          </a:p>
          <a:p>
            <a:pPr marL="82296" indent="0">
              <a:buNone/>
            </a:pPr>
            <a:r>
              <a:rPr lang="en-US" dirty="0"/>
              <a:t>            &lt;div class="card-body"&gt;</a:t>
            </a:r>
          </a:p>
          <a:p>
            <a:pPr marL="82296" indent="0">
              <a:buNone/>
            </a:pPr>
            <a:r>
              <a:rPr lang="en-US" dirty="0"/>
              <a:t>                &lt;h5 class="card-title"&gt;Primary card title&lt;/h5&gt;</a:t>
            </a:r>
          </a:p>
          <a:p>
            <a:pPr marL="82296" indent="0">
              <a:buNone/>
            </a:pPr>
            <a:r>
              <a:rPr lang="en-US" dirty="0"/>
              <a:t>                &lt;p class="card-text"&gt;Lorem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Nam </a:t>
            </a:r>
            <a:r>
              <a:rPr lang="en-US" dirty="0" err="1"/>
              <a:t>eu</a:t>
            </a:r>
            <a:r>
              <a:rPr lang="en-US" dirty="0"/>
              <a:t> </a:t>
            </a:r>
            <a:r>
              <a:rPr lang="en-US" dirty="0" err="1"/>
              <a:t>sem</a:t>
            </a:r>
            <a:r>
              <a:rPr lang="en-US" dirty="0"/>
              <a:t> </a:t>
            </a:r>
            <a:r>
              <a:rPr lang="en-US" dirty="0" err="1"/>
              <a:t>tempor</a:t>
            </a:r>
            <a:r>
              <a:rPr lang="en-US" dirty="0"/>
              <a:t>.&lt;/p&gt;</a:t>
            </a:r>
          </a:p>
          <a:p>
            <a:pPr marL="82296" indent="0">
              <a:buNone/>
            </a:pPr>
            <a:r>
              <a:rPr lang="en-US" dirty="0"/>
              <a:t>            &lt;/div&gt;</a:t>
            </a:r>
          </a:p>
          <a:p>
            <a:pPr marL="82296" indent="0">
              <a:buNone/>
            </a:pPr>
            <a:r>
              <a:rPr lang="en-US" dirty="0"/>
              <a:t>        &lt;/div&gt;</a:t>
            </a:r>
          </a:p>
          <a:p>
            <a:pPr marL="82296" indent="0">
              <a:buNone/>
            </a:pPr>
            <a:r>
              <a:rPr lang="en-US" dirty="0"/>
              <a:t>    &lt;/div&gt;</a:t>
            </a:r>
          </a:p>
          <a:p>
            <a:pPr marL="82296" indent="0">
              <a:buNone/>
            </a:pPr>
            <a:r>
              <a:rPr lang="en-US" dirty="0"/>
              <a:t>    &lt;div class="col-sm-6"&gt;</a:t>
            </a:r>
          </a:p>
          <a:p>
            <a:pPr marL="82296" indent="0">
              <a:buNone/>
            </a:pPr>
            <a:r>
              <a:rPr lang="en-US" dirty="0"/>
              <a:t>        &lt;div class="card text-white </a:t>
            </a:r>
            <a:r>
              <a:rPr lang="en-US" dirty="0" err="1"/>
              <a:t>bg</a:t>
            </a:r>
            <a:r>
              <a:rPr lang="en-US" dirty="0"/>
              <a:t>-secondary mb-4"&gt;</a:t>
            </a:r>
          </a:p>
          <a:p>
            <a:pPr marL="82296" indent="0">
              <a:buNone/>
            </a:pPr>
            <a:r>
              <a:rPr lang="en-US" dirty="0"/>
              <a:t>            &lt;div class="card-body"&gt;</a:t>
            </a:r>
          </a:p>
          <a:p>
            <a:pPr marL="82296" indent="0">
              <a:buNone/>
            </a:pPr>
            <a:r>
              <a:rPr lang="en-US" dirty="0"/>
              <a:t>                &lt;h5 class="card-title"&gt;Secondary card title&lt;/h5&gt;</a:t>
            </a:r>
          </a:p>
          <a:p>
            <a:pPr marL="82296" indent="0">
              <a:buNone/>
            </a:pPr>
            <a:r>
              <a:rPr lang="en-US" dirty="0"/>
              <a:t>                &lt;p class="card-text"&gt;Lorem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Nam </a:t>
            </a:r>
            <a:r>
              <a:rPr lang="en-US" dirty="0" err="1"/>
              <a:t>eu</a:t>
            </a:r>
            <a:r>
              <a:rPr lang="en-US" dirty="0"/>
              <a:t> </a:t>
            </a:r>
            <a:r>
              <a:rPr lang="en-US" dirty="0" err="1"/>
              <a:t>sem</a:t>
            </a:r>
            <a:r>
              <a:rPr lang="en-US" dirty="0"/>
              <a:t> </a:t>
            </a:r>
            <a:r>
              <a:rPr lang="en-US" dirty="0" err="1"/>
              <a:t>tempor</a:t>
            </a:r>
            <a:r>
              <a:rPr lang="en-US" dirty="0"/>
              <a:t>.&lt;/p&gt;</a:t>
            </a:r>
          </a:p>
          <a:p>
            <a:pPr marL="82296" indent="0">
              <a:buNone/>
            </a:pPr>
            <a:r>
              <a:rPr lang="en-US" dirty="0"/>
              <a:t>            &lt;/div&gt;</a:t>
            </a:r>
          </a:p>
          <a:p>
            <a:pPr marL="82296" indent="0">
              <a:buNone/>
            </a:pPr>
            <a:r>
              <a:rPr lang="en-US" dirty="0"/>
              <a:t>        &lt;/div&gt;</a:t>
            </a:r>
          </a:p>
          <a:p>
            <a:pPr marL="82296" indent="0">
              <a:buNone/>
            </a:pPr>
            <a:r>
              <a:rPr lang="en-US" dirty="0"/>
              <a:t>    &lt;/div&gt;</a:t>
            </a:r>
          </a:p>
        </p:txBody>
      </p:sp>
      <p:pic>
        <p:nvPicPr>
          <p:cNvPr id="4" name="Picture 3"/>
          <p:cNvPicPr>
            <a:picLocks noChangeAspect="1"/>
          </p:cNvPicPr>
          <p:nvPr/>
        </p:nvPicPr>
        <p:blipFill>
          <a:blip r:embed="rId2"/>
          <a:stretch>
            <a:fillRect/>
          </a:stretch>
        </p:blipFill>
        <p:spPr>
          <a:xfrm>
            <a:off x="1449463" y="5153025"/>
            <a:ext cx="6096000" cy="1704975"/>
          </a:xfrm>
          <a:prstGeom prst="rect">
            <a:avLst/>
          </a:prstGeom>
        </p:spPr>
      </p:pic>
    </p:spTree>
    <p:extLst>
      <p:ext uri="{BB962C8B-B14F-4D97-AF65-F5344CB8AC3E}">
        <p14:creationId xmlns:p14="http://schemas.microsoft.com/office/powerpoint/2010/main" val="836309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Similar Responsive 	Frameworks</a:t>
            </a:r>
            <a:endParaRPr lang="en-US" dirty="0"/>
          </a:p>
        </p:txBody>
      </p:sp>
      <p:sp>
        <p:nvSpPr>
          <p:cNvPr id="3" name="Content Placeholder 2"/>
          <p:cNvSpPr>
            <a:spLocks noGrp="1"/>
          </p:cNvSpPr>
          <p:nvPr>
            <p:ph idx="1"/>
          </p:nvPr>
        </p:nvSpPr>
        <p:spPr/>
        <p:txBody>
          <a:bodyPr>
            <a:normAutofit lnSpcReduction="10000"/>
          </a:bodyPr>
          <a:lstStyle/>
          <a:p>
            <a:r>
              <a:rPr lang="en-US" dirty="0" smtClean="0"/>
              <a:t>Bootstrap is not alone. There are numerous frameworks that are similar. The key to picking one is to understand your requirements.</a:t>
            </a:r>
          </a:p>
          <a:p>
            <a:r>
              <a:rPr lang="en-US" dirty="0" smtClean="0">
                <a:hlinkClick r:id="rId2"/>
              </a:rPr>
              <a:t>Semantic UI</a:t>
            </a:r>
            <a:endParaRPr lang="en-US" dirty="0" smtClean="0"/>
          </a:p>
          <a:p>
            <a:r>
              <a:rPr lang="en-US" dirty="0" smtClean="0">
                <a:hlinkClick r:id="rId3"/>
              </a:rPr>
              <a:t>ZURB Foundation</a:t>
            </a:r>
            <a:endParaRPr lang="en-US" dirty="0" smtClean="0"/>
          </a:p>
          <a:p>
            <a:r>
              <a:rPr lang="en-US" dirty="0" smtClean="0">
                <a:hlinkClick r:id="rId4"/>
              </a:rPr>
              <a:t>Skeleton</a:t>
            </a:r>
            <a:endParaRPr lang="en-US" dirty="0" smtClean="0"/>
          </a:p>
          <a:p>
            <a:r>
              <a:rPr lang="en-US" dirty="0" smtClean="0">
                <a:hlinkClick r:id="rId5"/>
              </a:rPr>
              <a:t>HTML Boilerplate</a:t>
            </a:r>
            <a:endParaRPr lang="en-US" dirty="0" smtClean="0"/>
          </a:p>
          <a:p>
            <a:r>
              <a:rPr lang="en-US" dirty="0" smtClean="0"/>
              <a:t>Almost infinitely more…</a:t>
            </a:r>
            <a:endParaRPr lang="en-US" dirty="0"/>
          </a:p>
        </p:txBody>
      </p:sp>
      <p:pic>
        <p:nvPicPr>
          <p:cNvPr id="2050" name="Picture 2" descr="http://howlingwolfweb.com/wp-content/uploads/2015/05/zurb.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9431" y="3423521"/>
            <a:ext cx="2544163" cy="15783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cssmenumaker.com/sites/default/files/styles/medium/public/blog_list_images/html5_boilerplate.png?itok=GDlx8iu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28868" y="5055706"/>
            <a:ext cx="1222855" cy="122285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learnlayout.com/images/semantic_ui.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32243" y="3232871"/>
            <a:ext cx="2035969" cy="528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6020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b="1" dirty="0">
                <a:effectLst/>
              </a:rPr>
              <a:t>Customizing the Card Border and Text</a:t>
            </a:r>
            <a:br>
              <a:rPr lang="en-NZ" b="1" dirty="0">
                <a:effectLst/>
              </a:rPr>
            </a:br>
            <a:endParaRPr lang="en-US" dirty="0"/>
          </a:p>
        </p:txBody>
      </p:sp>
      <p:sp>
        <p:nvSpPr>
          <p:cNvPr id="3" name="Content Placeholder 2"/>
          <p:cNvSpPr>
            <a:spLocks noGrp="1"/>
          </p:cNvSpPr>
          <p:nvPr>
            <p:ph idx="1"/>
          </p:nvPr>
        </p:nvSpPr>
        <p:spPr>
          <a:xfrm>
            <a:off x="1435608" y="1447800"/>
            <a:ext cx="7498080" cy="4501480"/>
          </a:xfrm>
        </p:spPr>
        <p:txBody>
          <a:bodyPr>
            <a:normAutofit fontScale="40000" lnSpcReduction="20000"/>
          </a:bodyPr>
          <a:lstStyle/>
          <a:p>
            <a:pPr marL="82296" indent="0">
              <a:buNone/>
            </a:pPr>
            <a:r>
              <a:rPr lang="en-US" dirty="0"/>
              <a:t>&lt;div class="row"&gt;</a:t>
            </a:r>
          </a:p>
          <a:p>
            <a:pPr marL="82296" indent="0">
              <a:buNone/>
            </a:pPr>
            <a:r>
              <a:rPr lang="en-US" dirty="0"/>
              <a:t>    &lt;div class="col-sm-6"&gt;</a:t>
            </a:r>
          </a:p>
          <a:p>
            <a:pPr marL="82296" indent="0">
              <a:buNone/>
            </a:pPr>
            <a:r>
              <a:rPr lang="en-US" dirty="0"/>
              <a:t>        &lt;div class="card border-primary mb-4"&gt;</a:t>
            </a:r>
          </a:p>
          <a:p>
            <a:pPr marL="82296" indent="0">
              <a:buNone/>
            </a:pPr>
            <a:r>
              <a:rPr lang="en-US" dirty="0"/>
              <a:t>            &lt;div class="card-body text-primary"&gt;</a:t>
            </a:r>
          </a:p>
          <a:p>
            <a:pPr marL="82296" indent="0">
              <a:buNone/>
            </a:pPr>
            <a:r>
              <a:rPr lang="en-US" dirty="0"/>
              <a:t>                &lt;h5 class="card-title"&gt;Primary card title&lt;/h5&gt;</a:t>
            </a:r>
          </a:p>
          <a:p>
            <a:pPr marL="82296" indent="0">
              <a:buNone/>
            </a:pPr>
            <a:r>
              <a:rPr lang="en-US" dirty="0"/>
              <a:t>                &lt;p class="card-text"&gt;Lorem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Nam </a:t>
            </a:r>
            <a:r>
              <a:rPr lang="en-US" dirty="0" err="1"/>
              <a:t>eu</a:t>
            </a:r>
            <a:r>
              <a:rPr lang="en-US" dirty="0"/>
              <a:t> </a:t>
            </a:r>
            <a:r>
              <a:rPr lang="en-US" dirty="0" err="1"/>
              <a:t>sem</a:t>
            </a:r>
            <a:r>
              <a:rPr lang="en-US" dirty="0"/>
              <a:t> </a:t>
            </a:r>
            <a:r>
              <a:rPr lang="en-US" dirty="0" err="1"/>
              <a:t>tempor</a:t>
            </a:r>
            <a:r>
              <a:rPr lang="en-US" dirty="0"/>
              <a:t>.&lt;/p&gt;</a:t>
            </a:r>
          </a:p>
          <a:p>
            <a:pPr marL="82296" indent="0">
              <a:buNone/>
            </a:pPr>
            <a:r>
              <a:rPr lang="en-US" dirty="0"/>
              <a:t>            &lt;/div&gt;</a:t>
            </a:r>
          </a:p>
          <a:p>
            <a:pPr marL="82296" indent="0">
              <a:buNone/>
            </a:pPr>
            <a:r>
              <a:rPr lang="en-US" dirty="0"/>
              <a:t>        &lt;/div&gt;</a:t>
            </a:r>
          </a:p>
          <a:p>
            <a:pPr marL="82296" indent="0">
              <a:buNone/>
            </a:pPr>
            <a:r>
              <a:rPr lang="en-US" dirty="0"/>
              <a:t>    &lt;/div&gt;</a:t>
            </a:r>
          </a:p>
          <a:p>
            <a:pPr marL="82296" indent="0">
              <a:buNone/>
            </a:pPr>
            <a:r>
              <a:rPr lang="en-US" dirty="0"/>
              <a:t>    &lt;div class="col-sm-6"&gt;</a:t>
            </a:r>
          </a:p>
          <a:p>
            <a:pPr marL="82296" indent="0">
              <a:buNone/>
            </a:pPr>
            <a:r>
              <a:rPr lang="en-US" dirty="0"/>
              <a:t>        &lt;div class="card border-secondary mb-4"&gt;</a:t>
            </a:r>
          </a:p>
          <a:p>
            <a:pPr marL="82296" indent="0">
              <a:buNone/>
            </a:pPr>
            <a:r>
              <a:rPr lang="en-US" dirty="0"/>
              <a:t>            &lt;div class="card-body text-secondary"&gt;</a:t>
            </a:r>
          </a:p>
          <a:p>
            <a:pPr marL="82296" indent="0">
              <a:buNone/>
            </a:pPr>
            <a:r>
              <a:rPr lang="en-US" dirty="0"/>
              <a:t>                &lt;h5 class="card-title"&gt;Secondary card title&lt;/h5&gt;</a:t>
            </a:r>
          </a:p>
          <a:p>
            <a:pPr marL="82296" indent="0">
              <a:buNone/>
            </a:pPr>
            <a:r>
              <a:rPr lang="en-US" dirty="0"/>
              <a:t>                &lt;p class="card-text"&gt;Lorem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Nam </a:t>
            </a:r>
            <a:r>
              <a:rPr lang="en-US" dirty="0" err="1"/>
              <a:t>eu</a:t>
            </a:r>
            <a:r>
              <a:rPr lang="en-US" dirty="0"/>
              <a:t> </a:t>
            </a:r>
            <a:r>
              <a:rPr lang="en-US" dirty="0" err="1"/>
              <a:t>sem</a:t>
            </a:r>
            <a:r>
              <a:rPr lang="en-US" dirty="0"/>
              <a:t> </a:t>
            </a:r>
            <a:r>
              <a:rPr lang="en-US" dirty="0" err="1"/>
              <a:t>tempor</a:t>
            </a:r>
            <a:r>
              <a:rPr lang="en-US" dirty="0"/>
              <a:t>.&lt;/p&gt;</a:t>
            </a:r>
          </a:p>
          <a:p>
            <a:pPr marL="82296" indent="0">
              <a:buNone/>
            </a:pPr>
            <a:r>
              <a:rPr lang="en-US" dirty="0"/>
              <a:t>            &lt;/div&gt;</a:t>
            </a:r>
          </a:p>
          <a:p>
            <a:pPr marL="82296" indent="0">
              <a:buNone/>
            </a:pPr>
            <a:r>
              <a:rPr lang="en-US" dirty="0"/>
              <a:t>        &lt;/div&gt;</a:t>
            </a:r>
          </a:p>
          <a:p>
            <a:pPr marL="82296" indent="0">
              <a:buNone/>
            </a:pPr>
            <a:r>
              <a:rPr lang="en-US" dirty="0"/>
              <a:t>    &lt;/div&gt;</a:t>
            </a:r>
          </a:p>
        </p:txBody>
      </p:sp>
      <p:pic>
        <p:nvPicPr>
          <p:cNvPr id="4" name="Picture 3"/>
          <p:cNvPicPr>
            <a:picLocks noChangeAspect="1"/>
          </p:cNvPicPr>
          <p:nvPr/>
        </p:nvPicPr>
        <p:blipFill>
          <a:blip r:embed="rId2"/>
          <a:stretch>
            <a:fillRect/>
          </a:stretch>
        </p:blipFill>
        <p:spPr>
          <a:xfrm>
            <a:off x="3028950" y="5225940"/>
            <a:ext cx="6115050" cy="1666875"/>
          </a:xfrm>
          <a:prstGeom prst="rect">
            <a:avLst/>
          </a:prstGeom>
          <a:ln>
            <a:solidFill>
              <a:srgbClr val="C00000"/>
            </a:solidFill>
          </a:ln>
        </p:spPr>
      </p:pic>
    </p:spTree>
    <p:extLst>
      <p:ext uri="{BB962C8B-B14F-4D97-AF65-F5344CB8AC3E}">
        <p14:creationId xmlns:p14="http://schemas.microsoft.com/office/powerpoint/2010/main" val="202924115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–Design card</a:t>
            </a:r>
            <a:endParaRPr lang="en-US" dirty="0"/>
          </a:p>
        </p:txBody>
      </p:sp>
      <p:pic>
        <p:nvPicPr>
          <p:cNvPr id="4" name="Content Placeholder 3"/>
          <p:cNvPicPr>
            <a:picLocks noGrp="1" noChangeAspect="1"/>
          </p:cNvPicPr>
          <p:nvPr>
            <p:ph idx="1"/>
          </p:nvPr>
        </p:nvPicPr>
        <p:blipFill>
          <a:blip r:embed="rId2"/>
          <a:stretch>
            <a:fillRect/>
          </a:stretch>
        </p:blipFill>
        <p:spPr>
          <a:xfrm>
            <a:off x="1468609" y="1417638"/>
            <a:ext cx="3387711" cy="4800600"/>
          </a:xfrm>
          <a:prstGeom prst="rect">
            <a:avLst/>
          </a:prstGeom>
        </p:spPr>
      </p:pic>
      <p:sp>
        <p:nvSpPr>
          <p:cNvPr id="6" name="TextBox 5"/>
          <p:cNvSpPr txBox="1"/>
          <p:nvPr/>
        </p:nvSpPr>
        <p:spPr>
          <a:xfrm>
            <a:off x="5184648" y="1772816"/>
            <a:ext cx="3491808" cy="2585323"/>
          </a:xfrm>
          <a:prstGeom prst="rect">
            <a:avLst/>
          </a:prstGeom>
          <a:noFill/>
        </p:spPr>
        <p:txBody>
          <a:bodyPr wrap="square" rtlCol="0">
            <a:spAutoFit/>
          </a:bodyPr>
          <a:lstStyle/>
          <a:p>
            <a:r>
              <a:rPr lang="en-US" dirty="0" smtClean="0"/>
              <a:t>Practice:</a:t>
            </a:r>
          </a:p>
          <a:p>
            <a:r>
              <a:rPr lang="en-US" b="1" dirty="0"/>
              <a:t>Card Layout</a:t>
            </a:r>
          </a:p>
          <a:p>
            <a:pPr marL="342900" indent="-342900">
              <a:buFont typeface="+mj-lt"/>
              <a:buAutoNum type="arabicPeriod"/>
            </a:pPr>
            <a:r>
              <a:rPr lang="en-US" dirty="0"/>
              <a:t>Creating Card </a:t>
            </a:r>
            <a:r>
              <a:rPr lang="en-US" dirty="0" smtClean="0"/>
              <a:t>Groups</a:t>
            </a:r>
          </a:p>
          <a:p>
            <a:pPr marL="342900" indent="-342900">
              <a:buFont typeface="+mj-lt"/>
              <a:buAutoNum type="arabicPeriod"/>
            </a:pPr>
            <a:r>
              <a:rPr lang="en-US" b="1" dirty="0"/>
              <a:t>Creating Card Decks</a:t>
            </a:r>
          </a:p>
          <a:p>
            <a:pPr marL="342900" indent="-342900">
              <a:buFont typeface="+mj-lt"/>
              <a:buAutoNum type="arabicPeriod"/>
            </a:pPr>
            <a:r>
              <a:rPr lang="en-US" b="1" dirty="0"/>
              <a:t>Creating Card Columns</a:t>
            </a:r>
          </a:p>
          <a:p>
            <a:pPr marL="342900" indent="-342900">
              <a:buFont typeface="+mj-lt"/>
              <a:buAutoNum type="arabicPeriod"/>
            </a:pPr>
            <a:r>
              <a:rPr lang="en-US" b="1" dirty="0"/>
              <a:t>Creating Horizontal </a:t>
            </a:r>
            <a:r>
              <a:rPr lang="en-US" b="1" dirty="0" smtClean="0"/>
              <a:t>Cards</a:t>
            </a:r>
          </a:p>
          <a:p>
            <a:pPr marL="342900" indent="-342900">
              <a:buFont typeface="+mj-lt"/>
              <a:buAutoNum type="arabicPeriod"/>
            </a:pPr>
            <a:r>
              <a:rPr lang="en-US" b="1" dirty="0"/>
              <a:t>Card Image Overlays</a:t>
            </a:r>
          </a:p>
          <a:p>
            <a:pPr marL="342900" indent="-342900">
              <a:buFont typeface="+mj-lt"/>
              <a:buAutoNum type="arabicPeriod"/>
            </a:pPr>
            <a:endParaRPr lang="en-US" b="1" dirty="0"/>
          </a:p>
          <a:p>
            <a:endParaRPr lang="en-US" dirty="0"/>
          </a:p>
        </p:txBody>
      </p:sp>
    </p:spTree>
    <p:extLst>
      <p:ext uri="{BB962C8B-B14F-4D97-AF65-F5344CB8AC3E}">
        <p14:creationId xmlns:p14="http://schemas.microsoft.com/office/powerpoint/2010/main" val="251381014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and submit your work</a:t>
            </a:r>
            <a:endParaRPr lang="en-US" dirty="0"/>
          </a:p>
        </p:txBody>
      </p:sp>
      <p:pic>
        <p:nvPicPr>
          <p:cNvPr id="7" name="Content Placeholder 6"/>
          <p:cNvPicPr>
            <a:picLocks noGrp="1" noChangeAspect="1"/>
          </p:cNvPicPr>
          <p:nvPr>
            <p:ph idx="1"/>
          </p:nvPr>
        </p:nvPicPr>
        <p:blipFill>
          <a:blip r:embed="rId2"/>
          <a:stretch>
            <a:fillRect/>
          </a:stretch>
        </p:blipFill>
        <p:spPr>
          <a:xfrm>
            <a:off x="1499423" y="2443903"/>
            <a:ext cx="7370703" cy="493819"/>
          </a:xfrm>
          <a:prstGeom prst="rect">
            <a:avLst/>
          </a:prstGeom>
        </p:spPr>
      </p:pic>
    </p:spTree>
    <p:extLst>
      <p:ext uri="{BB962C8B-B14F-4D97-AF65-F5344CB8AC3E}">
        <p14:creationId xmlns:p14="http://schemas.microsoft.com/office/powerpoint/2010/main" val="292119423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www.bitdegree.org/learn/bootstrap-image-responsive</a:t>
            </a:r>
            <a:endParaRPr lang="en-US" dirty="0" smtClean="0"/>
          </a:p>
          <a:p>
            <a:r>
              <a:rPr lang="en-US" dirty="0">
                <a:hlinkClick r:id="rId3"/>
              </a:rPr>
              <a:t>https://</a:t>
            </a:r>
            <a:r>
              <a:rPr lang="en-US" dirty="0" smtClean="0">
                <a:hlinkClick r:id="rId3"/>
              </a:rPr>
              <a:t>www.tutorialrepublic.com/twitter-bootstrap-tutorial/bootstrap-images.php</a:t>
            </a:r>
            <a:endParaRPr lang="en-US" dirty="0" smtClean="0"/>
          </a:p>
          <a:p>
            <a:r>
              <a:rPr lang="en-US" dirty="0">
                <a:hlinkClick r:id="rId4"/>
              </a:rPr>
              <a:t>https://www.jquery-az.com/create-bootstrap-4-badgeslabels-explained-examples</a:t>
            </a:r>
            <a:r>
              <a:rPr lang="en-US" dirty="0" smtClean="0">
                <a:hlinkClick r:id="rId4"/>
              </a:rPr>
              <a:t>/</a:t>
            </a:r>
            <a:endParaRPr lang="en-US" dirty="0" smtClean="0"/>
          </a:p>
          <a:p>
            <a:r>
              <a:rPr lang="en-US" dirty="0">
                <a:hlinkClick r:id="rId5"/>
              </a:rPr>
              <a:t>https://coreui.io/docs/content/tables/</a:t>
            </a:r>
            <a:endParaRPr lang="en-US" dirty="0"/>
          </a:p>
        </p:txBody>
      </p:sp>
    </p:spTree>
    <p:extLst>
      <p:ext uri="{BB962C8B-B14F-4D97-AF65-F5344CB8AC3E}">
        <p14:creationId xmlns:p14="http://schemas.microsoft.com/office/powerpoint/2010/main" val="8556639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Components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hlinkClick r:id="rId2"/>
              </a:rPr>
              <a:t>Grids</a:t>
            </a:r>
            <a:r>
              <a:rPr lang="en-US" dirty="0" smtClean="0"/>
              <a:t> – Defining pages in terms of columns and rows </a:t>
            </a:r>
          </a:p>
          <a:p>
            <a:r>
              <a:rPr lang="en-US" dirty="0" smtClean="0">
                <a:hlinkClick r:id="rId3"/>
              </a:rPr>
              <a:t>Typography</a:t>
            </a:r>
            <a:r>
              <a:rPr lang="en-US" dirty="0" smtClean="0"/>
              <a:t> – Headings / body elements</a:t>
            </a:r>
          </a:p>
          <a:p>
            <a:r>
              <a:rPr lang="en-US" dirty="0" smtClean="0">
                <a:hlinkClick r:id="rId4"/>
              </a:rPr>
              <a:t>Glyphs</a:t>
            </a:r>
            <a:r>
              <a:rPr lang="en-US" dirty="0" smtClean="0"/>
              <a:t> – icons that are font based, scalable </a:t>
            </a:r>
          </a:p>
          <a:p>
            <a:r>
              <a:rPr lang="en-US" dirty="0" smtClean="0">
                <a:hlinkClick r:id="rId5"/>
              </a:rPr>
              <a:t>Navigation</a:t>
            </a:r>
            <a:r>
              <a:rPr lang="en-US" dirty="0" smtClean="0"/>
              <a:t> – responsive navigation</a:t>
            </a:r>
          </a:p>
          <a:p>
            <a:r>
              <a:rPr lang="en-US" dirty="0" smtClean="0">
                <a:hlinkClick r:id="rId6"/>
              </a:rPr>
              <a:t>Images</a:t>
            </a:r>
            <a:r>
              <a:rPr lang="en-US" dirty="0" smtClean="0"/>
              <a:t> – responsive images</a:t>
            </a:r>
          </a:p>
          <a:p>
            <a:r>
              <a:rPr lang="en-US" dirty="0" smtClean="0">
                <a:hlinkClick r:id="rId7"/>
              </a:rPr>
              <a:t>Helper Classes </a:t>
            </a:r>
            <a:r>
              <a:rPr lang="en-US" dirty="0" smtClean="0"/>
              <a:t>– </a:t>
            </a:r>
            <a:r>
              <a:rPr lang="en-US" dirty="0" err="1" smtClean="0"/>
              <a:t>clearfix</a:t>
            </a:r>
            <a:r>
              <a:rPr lang="en-US" dirty="0" smtClean="0"/>
              <a:t> / show / hide / centers</a:t>
            </a:r>
          </a:p>
          <a:p>
            <a:r>
              <a:rPr lang="en-US" dirty="0" smtClean="0">
                <a:hlinkClick r:id="rId8"/>
              </a:rPr>
              <a:t>Responsive Utilities </a:t>
            </a:r>
            <a:r>
              <a:rPr lang="en-US" dirty="0" smtClean="0"/>
              <a:t>– hide / show content via class</a:t>
            </a:r>
          </a:p>
          <a:p>
            <a:r>
              <a:rPr lang="en-US" dirty="0" smtClean="0">
                <a:hlinkClick r:id="rId9"/>
              </a:rPr>
              <a:t>Javascript</a:t>
            </a:r>
            <a:r>
              <a:rPr lang="en-US" dirty="0" smtClean="0"/>
              <a:t> - Carousel, Tooltip, Tab, Modal, Alerts</a:t>
            </a:r>
            <a:endParaRPr lang="en-US" dirty="0"/>
          </a:p>
        </p:txBody>
      </p:sp>
    </p:spTree>
    <p:extLst>
      <p:ext uri="{BB962C8B-B14F-4D97-AF65-F5344CB8AC3E}">
        <p14:creationId xmlns:p14="http://schemas.microsoft.com/office/powerpoint/2010/main" val="3369365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4315</TotalTime>
  <Words>6021</Words>
  <Application>Microsoft Office PowerPoint</Application>
  <PresentationFormat>On-screen Show (4:3)</PresentationFormat>
  <Paragraphs>690</Paragraphs>
  <Slides>83</Slides>
  <Notes>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83</vt:i4>
      </vt:variant>
    </vt:vector>
  </HeadingPairs>
  <TitlesOfParts>
    <vt:vector size="96" baseType="lpstr">
      <vt:lpstr>Arial</vt:lpstr>
      <vt:lpstr>Calibri</vt:lpstr>
      <vt:lpstr>Century Gothic</vt:lpstr>
      <vt:lpstr>Consolas</vt:lpstr>
      <vt:lpstr>Gill Sans MT</vt:lpstr>
      <vt:lpstr>Open Sans</vt:lpstr>
      <vt:lpstr>Segoe UI</vt:lpstr>
      <vt:lpstr>Verdana</vt:lpstr>
      <vt:lpstr>Wingdings 2</vt:lpstr>
      <vt:lpstr>Work Sans</vt:lpstr>
      <vt:lpstr>Solstice</vt:lpstr>
      <vt:lpstr>Package</vt:lpstr>
      <vt:lpstr>Document</vt:lpstr>
      <vt:lpstr>Bootstrap 4 </vt:lpstr>
      <vt:lpstr>Introduction</vt:lpstr>
      <vt:lpstr>What is Bootstrap?</vt:lpstr>
      <vt:lpstr>What is Bootstrap?</vt:lpstr>
      <vt:lpstr>Responsive Web Design</vt:lpstr>
      <vt:lpstr>PowerPoint Presentation</vt:lpstr>
      <vt:lpstr>Why Choose Bootstrap?</vt:lpstr>
      <vt:lpstr>Similar Responsive  Frameworks</vt:lpstr>
      <vt:lpstr>Bootstrap Components  </vt:lpstr>
      <vt:lpstr>Media Queries</vt:lpstr>
      <vt:lpstr>Improvements from Bootstrap 3 to Bootstrap 4 </vt:lpstr>
      <vt:lpstr>Install Method</vt:lpstr>
      <vt:lpstr>Downloading Bootstrap 4 </vt:lpstr>
      <vt:lpstr>Include Bootstrap 4 From CDN </vt:lpstr>
      <vt:lpstr>PowerPoint Presentation</vt:lpstr>
      <vt:lpstr>PowerPoint Presentation</vt:lpstr>
      <vt:lpstr>Containers</vt:lpstr>
      <vt:lpstr>Grid System</vt:lpstr>
      <vt:lpstr>Bootstrap 4 Grid System Classes </vt:lpstr>
      <vt:lpstr>Bootstrap 4 Grid System Rules </vt:lpstr>
      <vt:lpstr>PowerPoint Presentation</vt:lpstr>
      <vt:lpstr>PowerPoint Presentation</vt:lpstr>
      <vt:lpstr>PowerPoint Presentation</vt:lpstr>
      <vt:lpstr>PowerPoint Presentation</vt:lpstr>
      <vt:lpstr>PowerPoint Presentation</vt:lpstr>
      <vt:lpstr>PowerPoint Presentation</vt:lpstr>
      <vt:lpstr>Bootstrap 4 Typography </vt:lpstr>
      <vt:lpstr>Typography Tags </vt:lpstr>
      <vt:lpstr>PowerPoint Presentation</vt:lpstr>
      <vt:lpstr>PowerPoint Presentation</vt:lpstr>
      <vt:lpstr>PowerPoint Presentation</vt:lpstr>
      <vt:lpstr>PowerPoint Presentation</vt:lpstr>
      <vt:lpstr>PowerPoint Presentation</vt:lpstr>
      <vt:lpstr>Text Formatting- you are free to use text formatting tags like &lt;strong&gt;, &lt;i&gt;, &lt;small&gt; to make your text bold, italic, small and so on, in the same way you do in simple HTML. </vt:lpstr>
      <vt:lpstr>Text Transformation You can also transform the text to lowercase, uppercase or make them capitalize. </vt:lpstr>
      <vt:lpstr>You can easily align text left, right, and center inside a paragraph using the text alignment classes</vt:lpstr>
      <vt:lpstr>You can also align text based on screen size using the responsive text alignment classes. These classes use the same viewport width breakpoints as the grid system.</vt:lpstr>
      <vt:lpstr>PowerPoint Presentation</vt:lpstr>
      <vt:lpstr>Bootstrap 4 Contextual Classes </vt:lpstr>
      <vt:lpstr>PowerPoint Presentation</vt:lpstr>
      <vt:lpstr>PowerPoint Presentation</vt:lpstr>
      <vt:lpstr>Contextual text classes can also be used on links, which will add a darker hover color:</vt:lpstr>
      <vt:lpstr>PowerPoint Presentation</vt:lpstr>
      <vt:lpstr>You can also add 50% opacity for black or white text with the .text-black-50 or .text-white-50 classes:</vt:lpstr>
      <vt:lpstr>Bootstrap 4 Tables </vt:lpstr>
      <vt:lpstr>PowerPoint Presentation</vt:lpstr>
      <vt:lpstr>PowerPoint Presentation</vt:lpstr>
      <vt:lpstr>Let’s Practice</vt:lpstr>
      <vt:lpstr>Bootstrap Lists </vt:lpstr>
      <vt:lpstr>Unstyled Ordered and Unordered Lists</vt:lpstr>
      <vt:lpstr>Placing Ordered and Unordered List Items Inline </vt:lpstr>
      <vt:lpstr>Creating Horizontal Definition Lists </vt:lpstr>
      <vt:lpstr>Creating List Groups with Bootstrap </vt:lpstr>
      <vt:lpstr>List Group with Linked Items </vt:lpstr>
      <vt:lpstr>PowerPoint Presentation</vt:lpstr>
      <vt:lpstr>Bootstrap 4 Images</vt:lpstr>
      <vt:lpstr>PowerPoint Presentation</vt:lpstr>
      <vt:lpstr>PowerPoint Presentation</vt:lpstr>
      <vt:lpstr>PowerPoint Presentation</vt:lpstr>
      <vt:lpstr>Buttons</vt:lpstr>
      <vt:lpstr>PowerPoint Presentation</vt:lpstr>
      <vt:lpstr>PowerPoint Presentation</vt:lpstr>
      <vt:lpstr>PowerPoint Presentation</vt:lpstr>
      <vt:lpstr>PowerPoint Presentation</vt:lpstr>
      <vt:lpstr>Creating Spinner Buttons With Bootstrap you can easily include spinner icon in a button to indicate the loading state in your application </vt:lpstr>
      <vt:lpstr>Button Classes Activate/Disable </vt:lpstr>
      <vt:lpstr> Bootstrap 4 Button Groups </vt:lpstr>
      <vt:lpstr>PowerPoint Presentation</vt:lpstr>
      <vt:lpstr>Creating Button Toolbar </vt:lpstr>
      <vt:lpstr>PowerPoint Presentation</vt:lpstr>
      <vt:lpstr>Nesting Button Groups </vt:lpstr>
      <vt:lpstr>PowerPoint Presentation</vt:lpstr>
      <vt:lpstr>Creating Justified Button Groups </vt:lpstr>
      <vt:lpstr>Bootstrap Cards </vt:lpstr>
      <vt:lpstr>PowerPoint Presentation</vt:lpstr>
      <vt:lpstr>Content Types for Card Component </vt:lpstr>
      <vt:lpstr>Card with Header and Footer </vt:lpstr>
      <vt:lpstr>Placing List Groups within Card </vt:lpstr>
      <vt:lpstr>Customizing the Card Background </vt:lpstr>
      <vt:lpstr>Customizing the Card Border and Text </vt:lpstr>
      <vt:lpstr>Activity –Design card</vt:lpstr>
      <vt:lpstr>Practice and submit your work</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 4 </dc:title>
  <dc:creator>USER</dc:creator>
  <cp:lastModifiedBy>Dipti Kartikeya</cp:lastModifiedBy>
  <cp:revision>93</cp:revision>
  <dcterms:created xsi:type="dcterms:W3CDTF">2019-02-25T01:13:21Z</dcterms:created>
  <dcterms:modified xsi:type="dcterms:W3CDTF">2019-05-03T00:16:45Z</dcterms:modified>
</cp:coreProperties>
</file>