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1" r:id="rId14"/>
    <p:sldId id="272" r:id="rId15"/>
    <p:sldId id="331" r:id="rId16"/>
    <p:sldId id="270" r:id="rId17"/>
    <p:sldId id="332" r:id="rId18"/>
    <p:sldId id="274" r:id="rId19"/>
    <p:sldId id="287" r:id="rId20"/>
    <p:sldId id="282" r:id="rId21"/>
    <p:sldId id="283" r:id="rId22"/>
    <p:sldId id="275" r:id="rId23"/>
    <p:sldId id="276" r:id="rId24"/>
    <p:sldId id="277" r:id="rId25"/>
    <p:sldId id="278" r:id="rId26"/>
    <p:sldId id="279" r:id="rId27"/>
    <p:sldId id="289" r:id="rId28"/>
    <p:sldId id="290" r:id="rId29"/>
    <p:sldId id="291" r:id="rId30"/>
    <p:sldId id="292" r:id="rId31"/>
    <p:sldId id="293" r:id="rId32"/>
    <p:sldId id="294" r:id="rId33"/>
    <p:sldId id="296" r:id="rId34"/>
    <p:sldId id="284" r:id="rId35"/>
    <p:sldId id="285" r:id="rId36"/>
    <p:sldId id="297" r:id="rId37"/>
    <p:sldId id="298" r:id="rId38"/>
    <p:sldId id="299" r:id="rId39"/>
    <p:sldId id="300" r:id="rId40"/>
    <p:sldId id="301" r:id="rId41"/>
    <p:sldId id="302" r:id="rId42"/>
    <p:sldId id="295" r:id="rId43"/>
    <p:sldId id="364" r:id="rId44"/>
    <p:sldId id="333" r:id="rId45"/>
    <p:sldId id="335" r:id="rId46"/>
    <p:sldId id="336" r:id="rId47"/>
    <p:sldId id="337" r:id="rId48"/>
    <p:sldId id="338" r:id="rId49"/>
    <p:sldId id="339" r:id="rId50"/>
    <p:sldId id="340" r:id="rId51"/>
    <p:sldId id="341" r:id="rId52"/>
    <p:sldId id="342" r:id="rId53"/>
    <p:sldId id="343" r:id="rId54"/>
    <p:sldId id="344" r:id="rId55"/>
    <p:sldId id="345" r:id="rId56"/>
    <p:sldId id="346" r:id="rId57"/>
    <p:sldId id="347" r:id="rId58"/>
    <p:sldId id="351" r:id="rId59"/>
    <p:sldId id="352" r:id="rId60"/>
    <p:sldId id="353" r:id="rId61"/>
    <p:sldId id="354" r:id="rId62"/>
    <p:sldId id="355" r:id="rId63"/>
    <p:sldId id="357" r:id="rId64"/>
    <p:sldId id="356" r:id="rId65"/>
    <p:sldId id="359" r:id="rId66"/>
    <p:sldId id="358" r:id="rId67"/>
    <p:sldId id="348" r:id="rId68"/>
    <p:sldId id="280" r:id="rId69"/>
    <p:sldId id="314" r:id="rId70"/>
    <p:sldId id="316" r:id="rId71"/>
    <p:sldId id="317" r:id="rId72"/>
    <p:sldId id="328" r:id="rId73"/>
    <p:sldId id="288" r:id="rId74"/>
    <p:sldId id="305" r:id="rId75"/>
    <p:sldId id="306" r:id="rId76"/>
    <p:sldId id="307" r:id="rId77"/>
    <p:sldId id="326" r:id="rId78"/>
    <p:sldId id="327" r:id="rId79"/>
    <p:sldId id="360" r:id="rId80"/>
    <p:sldId id="361" r:id="rId81"/>
    <p:sldId id="362" r:id="rId82"/>
    <p:sldId id="363" r:id="rId83"/>
    <p:sldId id="309" r:id="rId84"/>
    <p:sldId id="310" r:id="rId85"/>
    <p:sldId id="311" r:id="rId86"/>
    <p:sldId id="308" r:id="rId87"/>
    <p:sldId id="312" r:id="rId88"/>
    <p:sldId id="313" r:id="rId89"/>
    <p:sldId id="318" r:id="rId90"/>
    <p:sldId id="325" r:id="rId91"/>
    <p:sldId id="319" r:id="rId92"/>
    <p:sldId id="320" r:id="rId93"/>
    <p:sldId id="322" r:id="rId94"/>
    <p:sldId id="330" r:id="rId95"/>
    <p:sldId id="349" r:id="rId96"/>
    <p:sldId id="350" r:id="rId97"/>
    <p:sldId id="324" r:id="rId98"/>
    <p:sldId id="329" r:id="rId99"/>
    <p:sldId id="281"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4/18/2019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98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066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811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971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0376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2445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293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3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253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80147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895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659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29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33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894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50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387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4/18/2019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616052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w3schools.com/js/js_operators.as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w3schools.com/js/js_function_definition.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tutorialspoint.com/html/html_events_ref.htm"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opentechschool.github.io/js-beginners-1/page1.html" TargetMode="External"/><Relationship Id="rId2" Type="http://schemas.openxmlformats.org/officeDocument/2006/relationships/hyperlink" Target="https://www.webnots.com/view-webpage-source-css-in-google-chrome/" TargetMode="External"/><Relationship Id="rId1" Type="http://schemas.openxmlformats.org/officeDocument/2006/relationships/slideLayout" Target="../slideLayouts/slideLayout2.xml"/><Relationship Id="rId4" Type="http://schemas.openxmlformats.org/officeDocument/2006/relationships/hyperlink" Target="https://www.learn-js.org/en/Variables_and_Typ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a:t>
            </a:r>
            <a:r>
              <a:rPr lang="en-US" sz="4400" b="1" cap="none" dirty="0" smtClean="0"/>
              <a:t>avaScript</a:t>
            </a:r>
            <a:endParaRPr lang="en-US" sz="4400" b="1" cap="none"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82612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3774" y="161317"/>
            <a:ext cx="10364451" cy="1596177"/>
          </a:xfrm>
        </p:spPr>
        <p:txBody>
          <a:bodyPr/>
          <a:lstStyle/>
          <a:p>
            <a:r>
              <a:rPr lang="en-US" altLang="en-US" sz="4000" b="1" u="sng" dirty="0">
                <a:latin typeface="Arial" panose="020B0604020202020204" pitchFamily="34" charset="0"/>
              </a:rPr>
              <a:t>High-level language:</a:t>
            </a:r>
          </a:p>
        </p:txBody>
      </p:sp>
      <p:sp>
        <p:nvSpPr>
          <p:cNvPr id="15363" name="Rectangle 3"/>
          <p:cNvSpPr>
            <a:spLocks noGrp="1" noChangeArrowheads="1"/>
          </p:cNvSpPr>
          <p:nvPr>
            <p:ph idx="1"/>
          </p:nvPr>
        </p:nvSpPr>
        <p:spPr>
          <a:xfrm>
            <a:off x="1981200" y="1371601"/>
            <a:ext cx="8229600" cy="4759325"/>
          </a:xfrm>
        </p:spPr>
        <p:txBody>
          <a:bodyPr>
            <a:normAutofit/>
          </a:bodyPr>
          <a:lstStyle/>
          <a:p>
            <a:pPr>
              <a:lnSpc>
                <a:spcPct val="90000"/>
              </a:lnSpc>
            </a:pPr>
            <a:r>
              <a:rPr lang="en-US" altLang="en-US" sz="2400" b="1" cap="none" dirty="0" smtClean="0"/>
              <a:t>High-level languages</a:t>
            </a:r>
            <a:r>
              <a:rPr lang="en-US" altLang="en-US" sz="2400" cap="none" dirty="0" smtClean="0"/>
              <a:t> are relatively easy to learn because the instructions bear a close resemblance to everyday language, and because the programmer does not require a detailed knowledge of the internal workings of the computer. </a:t>
            </a:r>
          </a:p>
          <a:p>
            <a:pPr>
              <a:lnSpc>
                <a:spcPct val="90000"/>
              </a:lnSpc>
            </a:pPr>
            <a:endParaRPr lang="en-US" altLang="en-US" sz="2400" cap="none" dirty="0" smtClean="0"/>
          </a:p>
          <a:p>
            <a:pPr>
              <a:lnSpc>
                <a:spcPct val="90000"/>
              </a:lnSpc>
            </a:pPr>
            <a:r>
              <a:rPr lang="en-US" altLang="en-US" sz="2400" cap="none" dirty="0" smtClean="0"/>
              <a:t>Each instruction in a high-level language is equivalent to several machine-code instructions, therefore it is more compact than equivalent low-level programs. </a:t>
            </a:r>
          </a:p>
          <a:p>
            <a:pPr>
              <a:lnSpc>
                <a:spcPct val="90000"/>
              </a:lnSpc>
            </a:pPr>
            <a:endParaRPr lang="en-US" altLang="en-US" sz="2400" cap="none" dirty="0" smtClean="0"/>
          </a:p>
          <a:p>
            <a:pPr>
              <a:lnSpc>
                <a:spcPct val="90000"/>
              </a:lnSpc>
            </a:pPr>
            <a:r>
              <a:rPr lang="en-US" altLang="en-US" sz="2400" cap="none" dirty="0" smtClean="0"/>
              <a:t>High-level languages are used to solve problems and are often described as </a:t>
            </a:r>
            <a:r>
              <a:rPr lang="en-US" altLang="en-US" sz="2400" b="1" cap="none" dirty="0" smtClean="0"/>
              <a:t>problem-oriented languages</a:t>
            </a:r>
            <a:r>
              <a:rPr lang="en-US" altLang="en-US" sz="2600" cap="none" dirty="0" smtClean="0">
                <a:latin typeface="Times New Roman" panose="02020603050405020304" pitchFamily="18" charset="0"/>
              </a:rPr>
              <a:t> </a:t>
            </a:r>
            <a:endParaRPr lang="en-US" altLang="en-US" sz="2600" cap="none" dirty="0">
              <a:latin typeface="Times New Roman" panose="02020603050405020304" pitchFamily="18" charset="0"/>
            </a:endParaRPr>
          </a:p>
        </p:txBody>
      </p:sp>
    </p:spTree>
    <p:extLst>
      <p:ext uri="{BB962C8B-B14F-4D97-AF65-F5344CB8AC3E}">
        <p14:creationId xmlns:p14="http://schemas.microsoft.com/office/powerpoint/2010/main" val="928837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88094" y="474825"/>
            <a:ext cx="10364451" cy="1327849"/>
          </a:xfrm>
        </p:spPr>
        <p:txBody>
          <a:bodyPr/>
          <a:lstStyle/>
          <a:p>
            <a:r>
              <a:rPr lang="en-US" altLang="en-US" sz="4000" b="1" u="sng" dirty="0">
                <a:latin typeface="Arial" panose="020B0604020202020204" pitchFamily="34" charset="0"/>
              </a:rPr>
              <a:t>High-level language </a:t>
            </a:r>
            <a:br>
              <a:rPr lang="en-US" altLang="en-US" sz="4000" b="1" u="sng" dirty="0">
                <a:latin typeface="Arial" panose="020B0604020202020204" pitchFamily="34" charset="0"/>
              </a:rPr>
            </a:br>
            <a:r>
              <a:rPr lang="en-US" altLang="en-US" sz="4000" b="1" u="sng" dirty="0">
                <a:latin typeface="Arial" panose="020B0604020202020204" pitchFamily="34" charset="0"/>
              </a:rPr>
              <a:t>(</a:t>
            </a:r>
            <a:r>
              <a:rPr lang="en-US" altLang="en-US" sz="4000" b="1" u="sng" dirty="0" err="1">
                <a:latin typeface="Arial" panose="020B0604020202020204" pitchFamily="34" charset="0"/>
              </a:rPr>
              <a:t>Contd</a:t>
            </a:r>
            <a:r>
              <a:rPr lang="en-US" altLang="en-US" sz="4000" b="1" u="sng" dirty="0">
                <a:latin typeface="Arial" panose="020B0604020202020204" pitchFamily="34" charset="0"/>
              </a:rPr>
              <a:t>…):</a:t>
            </a:r>
          </a:p>
        </p:txBody>
      </p:sp>
      <p:sp>
        <p:nvSpPr>
          <p:cNvPr id="16387" name="Rectangle 3"/>
          <p:cNvSpPr>
            <a:spLocks noGrp="1" noChangeArrowheads="1"/>
          </p:cNvSpPr>
          <p:nvPr>
            <p:ph idx="1"/>
          </p:nvPr>
        </p:nvSpPr>
        <p:spPr>
          <a:xfrm>
            <a:off x="1968137" y="1802674"/>
            <a:ext cx="8229600" cy="4449763"/>
          </a:xfrm>
        </p:spPr>
        <p:txBody>
          <a:bodyPr>
            <a:normAutofit lnSpcReduction="10000"/>
          </a:bodyPr>
          <a:lstStyle/>
          <a:p>
            <a:pPr>
              <a:lnSpc>
                <a:spcPct val="90000"/>
              </a:lnSpc>
              <a:buFont typeface="Wingdings" panose="05000000000000000000" pitchFamily="2" charset="2"/>
              <a:buNone/>
            </a:pPr>
            <a:r>
              <a:rPr lang="en-US" altLang="en-US" sz="3200" b="1" u="sng" dirty="0"/>
              <a:t>Examples of HLL:</a:t>
            </a:r>
          </a:p>
          <a:p>
            <a:pPr>
              <a:lnSpc>
                <a:spcPct val="90000"/>
              </a:lnSpc>
            </a:pPr>
            <a:r>
              <a:rPr lang="en-US" altLang="en-US" sz="2200" cap="none" dirty="0" smtClean="0"/>
              <a:t>BASIC was designed to be easily learnt by first-time programmers;</a:t>
            </a:r>
          </a:p>
          <a:p>
            <a:pPr>
              <a:lnSpc>
                <a:spcPct val="90000"/>
              </a:lnSpc>
            </a:pPr>
            <a:r>
              <a:rPr lang="en-US" altLang="en-US" sz="2200" cap="none" dirty="0" smtClean="0"/>
              <a:t>COBOL is used to write programs solving business problems;  </a:t>
            </a:r>
          </a:p>
          <a:p>
            <a:pPr>
              <a:lnSpc>
                <a:spcPct val="90000"/>
              </a:lnSpc>
            </a:pPr>
            <a:r>
              <a:rPr lang="en-US" altLang="en-US" sz="2200" cap="none" dirty="0" smtClean="0"/>
              <a:t>FORTRAN is used for programs solving scientific and mathematical problems. </a:t>
            </a:r>
          </a:p>
          <a:p>
            <a:pPr>
              <a:lnSpc>
                <a:spcPct val="90000"/>
              </a:lnSpc>
            </a:pPr>
            <a:r>
              <a:rPr lang="en-US" altLang="en-US" sz="2200" cap="none" dirty="0" smtClean="0"/>
              <a:t>With the increasing popularity of windows-based systems, the next generation of programming languages was designed to facilitate the development of </a:t>
            </a:r>
            <a:r>
              <a:rPr lang="en-US" altLang="en-US" sz="2200" cap="none" dirty="0" err="1" smtClean="0"/>
              <a:t>gui</a:t>
            </a:r>
            <a:r>
              <a:rPr lang="en-US" altLang="en-US" sz="2200" cap="none" dirty="0" smtClean="0"/>
              <a:t> interfaces;</a:t>
            </a:r>
          </a:p>
          <a:p>
            <a:pPr>
              <a:lnSpc>
                <a:spcPct val="90000"/>
              </a:lnSpc>
              <a:buFont typeface="Wingdings" panose="05000000000000000000" pitchFamily="2" charset="2"/>
              <a:buNone/>
            </a:pPr>
            <a:r>
              <a:rPr lang="en-US" altLang="en-US" sz="2200" cap="none" dirty="0" smtClean="0"/>
              <a:t>    For example, visual basic wraps the BASIC language in a graphical programming environment.  </a:t>
            </a:r>
          </a:p>
          <a:p>
            <a:pPr>
              <a:lnSpc>
                <a:spcPct val="90000"/>
              </a:lnSpc>
            </a:pPr>
            <a:r>
              <a:rPr lang="en-US" altLang="en-US" sz="2200" cap="none" dirty="0" smtClean="0"/>
              <a:t>Support for object-oriented programming has also become more common, for example in </a:t>
            </a:r>
            <a:r>
              <a:rPr lang="en-US" altLang="en-US" sz="2200" cap="none" dirty="0" err="1" smtClean="0"/>
              <a:t>c++</a:t>
            </a:r>
            <a:r>
              <a:rPr lang="en-US" altLang="en-US" sz="2200" cap="none" dirty="0" smtClean="0"/>
              <a:t> and java. </a:t>
            </a:r>
          </a:p>
          <a:p>
            <a:pPr>
              <a:lnSpc>
                <a:spcPct val="90000"/>
              </a:lnSpc>
            </a:pPr>
            <a:endParaRPr lang="en-US" altLang="en-US" sz="2200" dirty="0"/>
          </a:p>
        </p:txBody>
      </p:sp>
    </p:spTree>
    <p:extLst>
      <p:ext uri="{BB962C8B-B14F-4D97-AF65-F5344CB8AC3E}">
        <p14:creationId xmlns:p14="http://schemas.microsoft.com/office/powerpoint/2010/main" val="2249080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3774" y="327572"/>
            <a:ext cx="10364451" cy="1596177"/>
          </a:xfrm>
        </p:spPr>
        <p:txBody>
          <a:bodyPr/>
          <a:lstStyle/>
          <a:p>
            <a:r>
              <a:rPr lang="en-US" altLang="en-US" sz="4000" b="1" dirty="0">
                <a:latin typeface="Arial" panose="020B0604020202020204" pitchFamily="34" charset="0"/>
              </a:rPr>
              <a:t>Example (C program to add 2 numbers):</a:t>
            </a:r>
          </a:p>
        </p:txBody>
      </p:sp>
      <p:sp>
        <p:nvSpPr>
          <p:cNvPr id="21507" name="Rectangle 3"/>
          <p:cNvSpPr>
            <a:spLocks noGrp="1" noChangeArrowheads="1"/>
          </p:cNvSpPr>
          <p:nvPr>
            <p:ph idx="1"/>
          </p:nvPr>
        </p:nvSpPr>
        <p:spPr>
          <a:xfrm>
            <a:off x="1981200" y="1752601"/>
            <a:ext cx="8229600" cy="4378325"/>
          </a:xfrm>
        </p:spPr>
        <p:txBody>
          <a:bodyPr>
            <a:normAutofit fontScale="85000" lnSpcReduction="10000"/>
          </a:bodyPr>
          <a:lstStyle/>
          <a:p>
            <a:pPr>
              <a:buFont typeface="Wingdings" panose="05000000000000000000" pitchFamily="2" charset="2"/>
              <a:buNone/>
            </a:pPr>
            <a:r>
              <a:rPr lang="en-US" altLang="en-US" b="1">
                <a:latin typeface="Courier New" panose="02070309020205020404" pitchFamily="49" charset="0"/>
              </a:rPr>
              <a:t>#include&lt;stdio.h&gt;	     </a:t>
            </a:r>
            <a:r>
              <a:rPr lang="en-US" altLang="en-US" b="1">
                <a:solidFill>
                  <a:schemeClr val="accent2"/>
                </a:solidFill>
                <a:latin typeface="Courier New" panose="02070309020205020404" pitchFamily="49" charset="0"/>
              </a:rPr>
              <a:t>//header files</a:t>
            </a:r>
          </a:p>
          <a:p>
            <a:pPr>
              <a:buFont typeface="Wingdings" panose="05000000000000000000" pitchFamily="2" charset="2"/>
              <a:buNone/>
            </a:pPr>
            <a:r>
              <a:rPr lang="en-US" altLang="en-US" b="1">
                <a:latin typeface="Courier New" panose="02070309020205020404" pitchFamily="49" charset="0"/>
              </a:rPr>
              <a:t>Void main()</a:t>
            </a:r>
          </a:p>
          <a:p>
            <a:pPr>
              <a:buFont typeface="Wingdings" panose="05000000000000000000" pitchFamily="2" charset="2"/>
              <a:buNone/>
            </a:pPr>
            <a:r>
              <a:rPr lang="en-US" altLang="en-US" b="1">
                <a:latin typeface="Courier New" panose="02070309020205020404" pitchFamily="49" charset="0"/>
              </a:rPr>
              <a:t>{</a:t>
            </a:r>
          </a:p>
          <a:p>
            <a:pPr>
              <a:buFont typeface="Wingdings" panose="05000000000000000000" pitchFamily="2" charset="2"/>
              <a:buNone/>
            </a:pPr>
            <a:r>
              <a:rPr lang="en-US" altLang="en-US" b="1">
                <a:latin typeface="Courier New" panose="02070309020205020404" pitchFamily="49" charset="0"/>
              </a:rPr>
              <a:t> int a, b, c;          </a:t>
            </a:r>
            <a:r>
              <a:rPr lang="en-US" altLang="en-US" b="1">
                <a:solidFill>
                  <a:schemeClr val="accent2"/>
                </a:solidFill>
                <a:latin typeface="Courier New" panose="02070309020205020404" pitchFamily="49" charset="0"/>
              </a:rPr>
              <a:t>// declaration of 3 variables</a:t>
            </a:r>
          </a:p>
          <a:p>
            <a:pPr>
              <a:buFont typeface="Wingdings" panose="05000000000000000000" pitchFamily="2" charset="2"/>
              <a:buNone/>
            </a:pPr>
            <a:r>
              <a:rPr lang="en-US" altLang="en-US" b="1">
                <a:latin typeface="Courier New" panose="02070309020205020404" pitchFamily="49" charset="0"/>
              </a:rPr>
              <a:t> printf(“Enter two numbers:\n”);</a:t>
            </a:r>
          </a:p>
          <a:p>
            <a:pPr>
              <a:buFont typeface="Wingdings" panose="05000000000000000000" pitchFamily="2" charset="2"/>
              <a:buNone/>
            </a:pPr>
            <a:r>
              <a:rPr lang="en-US" altLang="en-US" b="1">
                <a:latin typeface="Courier New" panose="02070309020205020404" pitchFamily="49" charset="0"/>
              </a:rPr>
              <a:t> Scanf(“%d”, &amp;a);	    </a:t>
            </a:r>
            <a:r>
              <a:rPr lang="en-US" altLang="en-US" b="1">
                <a:solidFill>
                  <a:schemeClr val="accent2"/>
                </a:solidFill>
                <a:latin typeface="Courier New" panose="02070309020205020404" pitchFamily="49" charset="0"/>
              </a:rPr>
              <a:t>// read 1</a:t>
            </a:r>
            <a:r>
              <a:rPr lang="en-US" altLang="en-US" b="1" baseline="30000">
                <a:solidFill>
                  <a:schemeClr val="accent2"/>
                </a:solidFill>
                <a:latin typeface="Courier New" panose="02070309020205020404" pitchFamily="49" charset="0"/>
              </a:rPr>
              <a:t>st</a:t>
            </a:r>
            <a:r>
              <a:rPr lang="en-US" altLang="en-US" b="1">
                <a:solidFill>
                  <a:schemeClr val="accent2"/>
                </a:solidFill>
                <a:latin typeface="Courier New" panose="02070309020205020404" pitchFamily="49" charset="0"/>
              </a:rPr>
              <a:t> number</a:t>
            </a:r>
          </a:p>
          <a:p>
            <a:pPr>
              <a:buFont typeface="Wingdings" panose="05000000000000000000" pitchFamily="2" charset="2"/>
              <a:buNone/>
            </a:pPr>
            <a:r>
              <a:rPr lang="en-US" altLang="en-US" b="1">
                <a:latin typeface="Courier New" panose="02070309020205020404" pitchFamily="49" charset="0"/>
              </a:rPr>
              <a:t> Scanf(“%d”, &amp;b);	   </a:t>
            </a:r>
            <a:r>
              <a:rPr lang="en-US" altLang="en-US" b="1">
                <a:solidFill>
                  <a:schemeClr val="accent2"/>
                </a:solidFill>
                <a:latin typeface="Courier New" panose="02070309020205020404" pitchFamily="49" charset="0"/>
              </a:rPr>
              <a:t>// read 2</a:t>
            </a:r>
            <a:r>
              <a:rPr lang="en-US" altLang="en-US" b="1" baseline="30000">
                <a:solidFill>
                  <a:schemeClr val="accent2"/>
                </a:solidFill>
                <a:latin typeface="Courier New" panose="02070309020205020404" pitchFamily="49" charset="0"/>
              </a:rPr>
              <a:t>nd</a:t>
            </a:r>
            <a:r>
              <a:rPr lang="en-US" altLang="en-US" b="1">
                <a:solidFill>
                  <a:schemeClr val="accent2"/>
                </a:solidFill>
                <a:latin typeface="Courier New" panose="02070309020205020404" pitchFamily="49" charset="0"/>
              </a:rPr>
              <a:t> number</a:t>
            </a:r>
          </a:p>
          <a:p>
            <a:pPr>
              <a:buFont typeface="Wingdings" panose="05000000000000000000" pitchFamily="2" charset="2"/>
              <a:buNone/>
            </a:pPr>
            <a:r>
              <a:rPr lang="en-US" altLang="en-US" b="1">
                <a:latin typeface="Courier New" panose="02070309020205020404" pitchFamily="49" charset="0"/>
              </a:rPr>
              <a:t> c=a+b;		  </a:t>
            </a:r>
            <a:r>
              <a:rPr lang="en-US" altLang="en-US" b="1">
                <a:solidFill>
                  <a:schemeClr val="accent2"/>
                </a:solidFill>
                <a:latin typeface="Courier New" panose="02070309020205020404" pitchFamily="49" charset="0"/>
              </a:rPr>
              <a:t>// compute the sum</a:t>
            </a:r>
          </a:p>
          <a:p>
            <a:pPr>
              <a:buFont typeface="Wingdings" panose="05000000000000000000" pitchFamily="2" charset="2"/>
              <a:buNone/>
            </a:pPr>
            <a:r>
              <a:rPr lang="en-US" altLang="en-US" b="1">
                <a:latin typeface="Courier New" panose="02070309020205020404" pitchFamily="49" charset="0"/>
              </a:rPr>
              <a:t> printf(“Sum of 2 numbers is %d”, c); </a:t>
            </a:r>
            <a:r>
              <a:rPr lang="en-US" altLang="en-US" b="1">
                <a:solidFill>
                  <a:schemeClr val="accent2"/>
                </a:solidFill>
                <a:latin typeface="Courier New" panose="02070309020205020404" pitchFamily="49" charset="0"/>
              </a:rPr>
              <a:t>//print sum</a:t>
            </a:r>
          </a:p>
          <a:p>
            <a:pPr>
              <a:buFont typeface="Wingdings" panose="05000000000000000000" pitchFamily="2" charset="2"/>
              <a:buNone/>
            </a:pPr>
            <a:r>
              <a:rPr lang="en-US" altLang="en-US" b="1">
                <a:latin typeface="Courier New" panose="02070309020205020404" pitchFamily="49" charset="0"/>
              </a:rPr>
              <a:t>}</a:t>
            </a:r>
          </a:p>
          <a:p>
            <a:pPr>
              <a:buFont typeface="Wingdings" panose="05000000000000000000" pitchFamily="2" charset="2"/>
              <a:buNone/>
            </a:pPr>
            <a:endParaRPr lang="en-US" altLang="en-US" b="1">
              <a:latin typeface="Courier New" panose="02070309020205020404" pitchFamily="49" charset="0"/>
            </a:endParaRPr>
          </a:p>
        </p:txBody>
      </p:sp>
    </p:spTree>
    <p:extLst>
      <p:ext uri="{BB962C8B-B14F-4D97-AF65-F5344CB8AC3E}">
        <p14:creationId xmlns:p14="http://schemas.microsoft.com/office/powerpoint/2010/main" val="2504150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63782" y="1138844"/>
            <a:ext cx="10008523" cy="4530436"/>
          </a:xfrm>
          <a:prstGeom prst="rect">
            <a:avLst/>
          </a:prstGeom>
        </p:spPr>
      </p:pic>
    </p:spTree>
    <p:extLst>
      <p:ext uri="{BB962C8B-B14F-4D97-AF65-F5344CB8AC3E}">
        <p14:creationId xmlns:p14="http://schemas.microsoft.com/office/powerpoint/2010/main" val="3570565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274" y="200735"/>
            <a:ext cx="9601196" cy="1303867"/>
          </a:xfrm>
        </p:spPr>
        <p:txBody>
          <a:bodyPr/>
          <a:lstStyle/>
          <a:p>
            <a:endParaRPr lang="en-US" dirty="0"/>
          </a:p>
        </p:txBody>
      </p:sp>
      <p:sp>
        <p:nvSpPr>
          <p:cNvPr id="3" name="Content Placeholder 2"/>
          <p:cNvSpPr>
            <a:spLocks noGrp="1"/>
          </p:cNvSpPr>
          <p:nvPr>
            <p:ph idx="1"/>
          </p:nvPr>
        </p:nvSpPr>
        <p:spPr>
          <a:xfrm>
            <a:off x="1363286" y="1612669"/>
            <a:ext cx="9533311" cy="4272742"/>
          </a:xfrm>
        </p:spPr>
        <p:txBody>
          <a:bodyPr>
            <a:normAutofit fontScale="92500"/>
          </a:bodyPr>
          <a:lstStyle/>
          <a:p>
            <a:r>
              <a:rPr lang="en-NZ" dirty="0"/>
              <a:t>Java is an OOP (object-oriented programming) language which came to usage in 1995. Java was designed by James Gosling and its major implementation was </a:t>
            </a:r>
            <a:r>
              <a:rPr lang="en-NZ" dirty="0" smtClean="0"/>
              <a:t>Open JDK .Java </a:t>
            </a:r>
            <a:r>
              <a:rPr lang="en-NZ" dirty="0"/>
              <a:t>was developed at sun microsystems which later acquired by Oracle. Programs or applications developed in Java will execute in a JVM (Java virtual machine) by which we can run the </a:t>
            </a:r>
            <a:r>
              <a:rPr lang="en-NZ" dirty="0" smtClean="0"/>
              <a:t>same program </a:t>
            </a:r>
            <a:r>
              <a:rPr lang="en-NZ" dirty="0"/>
              <a:t>on multiple platforms and systems/devices etc. If we want to run Java program on the browser we need to use Java applets which are embedded as a plugin which is not </a:t>
            </a:r>
            <a:r>
              <a:rPr lang="en-NZ" dirty="0" smtClean="0"/>
              <a:t>suggested.</a:t>
            </a:r>
          </a:p>
          <a:p>
            <a:r>
              <a:rPr lang="en-NZ" dirty="0"/>
              <a:t>JavaScript was created by Brendan </a:t>
            </a:r>
            <a:r>
              <a:rPr lang="en-NZ" dirty="0" err="1"/>
              <a:t>Eich</a:t>
            </a:r>
            <a:r>
              <a:rPr lang="en-NZ" dirty="0"/>
              <a:t> at Netscape which came into existence in 1995. It runs on web-browser only and it is an interpreted programming language. </a:t>
            </a:r>
            <a:r>
              <a:rPr lang="en-NZ" dirty="0" smtClean="0"/>
              <a:t>JavaScript </a:t>
            </a:r>
            <a:r>
              <a:rPr lang="en-NZ" dirty="0"/>
              <a:t>is an object-oriented scripting language which allows you to create dynamic HTML pages with interactive effects within a webpage.</a:t>
            </a:r>
            <a:endParaRPr lang="en-US" dirty="0"/>
          </a:p>
        </p:txBody>
      </p:sp>
    </p:spTree>
    <p:extLst>
      <p:ext uri="{BB962C8B-B14F-4D97-AF65-F5344CB8AC3E}">
        <p14:creationId xmlns:p14="http://schemas.microsoft.com/office/powerpoint/2010/main" val="163100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342053"/>
            <a:ext cx="9601196" cy="938108"/>
          </a:xfrm>
        </p:spPr>
        <p:txBody>
          <a:bodyPr/>
          <a:lstStyle/>
          <a:p>
            <a:r>
              <a:rPr lang="en-NZ" dirty="0"/>
              <a:t>JavaScript</a:t>
            </a:r>
            <a:endParaRPr lang="en-US" dirty="0"/>
          </a:p>
        </p:txBody>
      </p:sp>
      <p:sp>
        <p:nvSpPr>
          <p:cNvPr id="3" name="Content Placeholder 2"/>
          <p:cNvSpPr>
            <a:spLocks noGrp="1"/>
          </p:cNvSpPr>
          <p:nvPr>
            <p:ph idx="1"/>
          </p:nvPr>
        </p:nvSpPr>
        <p:spPr>
          <a:xfrm>
            <a:off x="1295401" y="1280161"/>
            <a:ext cx="5915296" cy="4595707"/>
          </a:xfrm>
        </p:spPr>
        <p:txBody>
          <a:bodyPr/>
          <a:lstStyle/>
          <a:p>
            <a:r>
              <a:rPr lang="en-NZ" dirty="0"/>
              <a:t>JavaScript is a loosely-typed client side scripting language that executes in the user's browser. JavaScript </a:t>
            </a:r>
            <a:r>
              <a:rPr lang="en-NZ" dirty="0" smtClean="0"/>
              <a:t>interact </a:t>
            </a:r>
            <a:r>
              <a:rPr lang="en-NZ" dirty="0"/>
              <a:t>with html elements (DOM elements) in order to make interactive web user interface</a:t>
            </a:r>
            <a:r>
              <a:rPr lang="en-NZ" dirty="0" smtClean="0"/>
              <a:t>.</a:t>
            </a:r>
          </a:p>
          <a:p>
            <a:r>
              <a:rPr lang="en-NZ" dirty="0"/>
              <a:t>JavaScript can be used in various activities like data validation, display popup messages, handling different events of DOM elements, modifying style of DOM elements etc. The following sample form uses JavaScript to validate data and change </a:t>
            </a:r>
            <a:r>
              <a:rPr lang="en-NZ" dirty="0" err="1"/>
              <a:t>color</a:t>
            </a:r>
            <a:r>
              <a:rPr lang="en-NZ" dirty="0"/>
              <a:t> of form.</a:t>
            </a:r>
            <a:endParaRPr lang="en-US" dirty="0"/>
          </a:p>
        </p:txBody>
      </p:sp>
      <p:pic>
        <p:nvPicPr>
          <p:cNvPr id="4" name="Picture 3"/>
          <p:cNvPicPr>
            <a:picLocks noChangeAspect="1"/>
          </p:cNvPicPr>
          <p:nvPr/>
        </p:nvPicPr>
        <p:blipFill>
          <a:blip r:embed="rId2"/>
          <a:stretch>
            <a:fillRect/>
          </a:stretch>
        </p:blipFill>
        <p:spPr>
          <a:xfrm>
            <a:off x="7210697" y="2218269"/>
            <a:ext cx="4191000" cy="3486150"/>
          </a:xfrm>
          <a:prstGeom prst="rect">
            <a:avLst/>
          </a:prstGeom>
        </p:spPr>
      </p:pic>
    </p:spTree>
    <p:extLst>
      <p:ext uri="{BB962C8B-B14F-4D97-AF65-F5344CB8AC3E}">
        <p14:creationId xmlns:p14="http://schemas.microsoft.com/office/powerpoint/2010/main" val="323633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28657"/>
          </a:xfrm>
        </p:spPr>
        <p:txBody>
          <a:bodyPr>
            <a:normAutofit fontScale="90000"/>
          </a:bodyPr>
          <a:lstStyle/>
          <a:p>
            <a:pPr>
              <a:spcBef>
                <a:spcPts val="2400"/>
              </a:spcBef>
              <a:spcAft>
                <a:spcPts val="1200"/>
              </a:spcAft>
            </a:pP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08324597"/>
              </p:ext>
            </p:extLst>
          </p:nvPr>
        </p:nvGraphicFramePr>
        <p:xfrm>
          <a:off x="4741817" y="1619794"/>
          <a:ext cx="6154782" cy="4623209"/>
        </p:xfrm>
        <a:graphic>
          <a:graphicData uri="http://schemas.openxmlformats.org/drawingml/2006/table">
            <a:tbl>
              <a:tblPr firstRow="1" bandRow="1">
                <a:tableStyleId>{5C22544A-7EE6-4342-B048-85BDC9FD1C3A}</a:tableStyleId>
              </a:tblPr>
              <a:tblGrid>
                <a:gridCol w="6154782">
                  <a:extLst>
                    <a:ext uri="{9D8B030D-6E8A-4147-A177-3AD203B41FA5}">
                      <a16:colId xmlns:a16="http://schemas.microsoft.com/office/drawing/2014/main" val="2120251898"/>
                    </a:ext>
                  </a:extLst>
                </a:gridCol>
              </a:tblGrid>
              <a:tr h="4623209">
                <a:tc>
                  <a:txBody>
                    <a:bodyPr/>
                    <a:lstStyle/>
                    <a:p>
                      <a:pPr marL="285750" indent="-285750">
                        <a:buFont typeface="Arial" panose="020B0604020202020204" pitchFamily="34" charset="0"/>
                        <a:buChar char="•"/>
                      </a:pPr>
                      <a:r>
                        <a:rPr lang="en-US" b="0" dirty="0" smtClean="0">
                          <a:solidFill>
                            <a:schemeClr val="tx1"/>
                          </a:solidFill>
                        </a:rPr>
                        <a:t>Once you have entered the address of the page you want or clicked a link, your browser requests that page from the server (1). </a:t>
                      </a:r>
                    </a:p>
                    <a:p>
                      <a:pPr marL="285750" indent="-285750">
                        <a:buFont typeface="Arial" panose="020B0604020202020204" pitchFamily="34" charset="0"/>
                        <a:buChar char="•"/>
                      </a:pPr>
                      <a:r>
                        <a:rPr lang="en-US" b="0" dirty="0" smtClean="0">
                          <a:solidFill>
                            <a:schemeClr val="tx1"/>
                          </a:solidFill>
                        </a:rPr>
                        <a:t>The server then finds the page, opens it and runs all server-side scripts in it. For example, if it is a PHP or an ASPX (ASP.NET) page, the server will execute all code on the page (2). </a:t>
                      </a:r>
                    </a:p>
                    <a:p>
                      <a:pPr marL="285750" indent="-285750">
                        <a:buFont typeface="Arial" panose="020B0604020202020204" pitchFamily="34" charset="0"/>
                        <a:buChar char="•"/>
                      </a:pPr>
                      <a:r>
                        <a:rPr lang="en-US" b="0" dirty="0" smtClean="0">
                          <a:solidFill>
                            <a:schemeClr val="tx1"/>
                          </a:solidFill>
                        </a:rPr>
                        <a:t>After all the server-side scripts are processed, the result is sent back to the browser (3). </a:t>
                      </a:r>
                    </a:p>
                    <a:p>
                      <a:pPr marL="285750" indent="-285750">
                        <a:buFont typeface="Arial" panose="020B0604020202020204" pitchFamily="34" charset="0"/>
                        <a:buChar char="•"/>
                      </a:pPr>
                      <a:r>
                        <a:rPr lang="en-US" b="0" dirty="0" smtClean="0">
                          <a:solidFill>
                            <a:schemeClr val="tx1"/>
                          </a:solidFill>
                        </a:rPr>
                        <a:t>The result is a page that has HTML and CSS code, and optionally, client-side scripting code. If there is client-side scripting code on the page (for example, JavaScript), the browser will process it (4) and display it to the user.</a:t>
                      </a:r>
                    </a:p>
                    <a:p>
                      <a:pPr marL="285750" indent="-285750">
                        <a:buFont typeface="Arial" panose="020B0604020202020204" pitchFamily="34" charset="0"/>
                        <a:buChar char="•"/>
                      </a:pPr>
                      <a:r>
                        <a:rPr lang="en-US" b="0" dirty="0" smtClean="0">
                          <a:solidFill>
                            <a:schemeClr val="tx1"/>
                          </a:solidFill>
                        </a:rPr>
                        <a:t> It will also keep processing it and running it when necessary as long the page is displayed in the browser.</a:t>
                      </a:r>
                    </a:p>
                    <a:p>
                      <a:pPr marL="285750" indent="-285750">
                        <a:buFont typeface="Arial" panose="020B0604020202020204" pitchFamily="34" charset="0"/>
                        <a:buChar char="•"/>
                      </a:pPr>
                      <a:endParaRPr lang="en-US" b="0" dirty="0"/>
                    </a:p>
                  </a:txBody>
                  <a:tcPr>
                    <a:solidFill>
                      <a:schemeClr val="bg1"/>
                    </a:solidFill>
                  </a:tcPr>
                </a:tc>
                <a:extLst>
                  <a:ext uri="{0D108BD9-81ED-4DB2-BD59-A6C34878D82A}">
                    <a16:rowId xmlns:a16="http://schemas.microsoft.com/office/drawing/2014/main" val="3728505903"/>
                  </a:ext>
                </a:extLst>
              </a:tr>
            </a:tbl>
          </a:graphicData>
        </a:graphic>
      </p:graphicFrame>
      <p:pic>
        <p:nvPicPr>
          <p:cNvPr id="4" name="Picture 3"/>
          <p:cNvPicPr>
            <a:picLocks noChangeAspect="1"/>
          </p:cNvPicPr>
          <p:nvPr/>
        </p:nvPicPr>
        <p:blipFill>
          <a:blip r:embed="rId2"/>
          <a:stretch>
            <a:fillRect/>
          </a:stretch>
        </p:blipFill>
        <p:spPr>
          <a:xfrm>
            <a:off x="483325" y="1909595"/>
            <a:ext cx="4258491" cy="3030582"/>
          </a:xfrm>
          <a:prstGeom prst="rect">
            <a:avLst/>
          </a:prstGeom>
        </p:spPr>
      </p:pic>
    </p:spTree>
    <p:extLst>
      <p:ext uri="{BB962C8B-B14F-4D97-AF65-F5344CB8AC3E}">
        <p14:creationId xmlns:p14="http://schemas.microsoft.com/office/powerpoint/2010/main" val="1197018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Advantages of JavaScript</a:t>
            </a:r>
            <a:br>
              <a:rPr lang="en-NZ" dirty="0"/>
            </a:br>
            <a:endParaRPr lang="en-US" dirty="0"/>
          </a:p>
        </p:txBody>
      </p:sp>
      <p:sp>
        <p:nvSpPr>
          <p:cNvPr id="3" name="Content Placeholder 2"/>
          <p:cNvSpPr>
            <a:spLocks noGrp="1"/>
          </p:cNvSpPr>
          <p:nvPr>
            <p:ph idx="1"/>
          </p:nvPr>
        </p:nvSpPr>
        <p:spPr>
          <a:xfrm>
            <a:off x="1295401" y="2116183"/>
            <a:ext cx="9601196" cy="3759685"/>
          </a:xfrm>
        </p:spPr>
        <p:txBody>
          <a:bodyPr>
            <a:normAutofit fontScale="92500"/>
          </a:bodyPr>
          <a:lstStyle/>
          <a:p>
            <a:r>
              <a:rPr lang="en-NZ" dirty="0" smtClean="0"/>
              <a:t>JavaScript </a:t>
            </a:r>
            <a:r>
              <a:rPr lang="en-NZ" dirty="0"/>
              <a:t>is easy to learn.</a:t>
            </a:r>
          </a:p>
          <a:p>
            <a:r>
              <a:rPr lang="en-NZ" dirty="0"/>
              <a:t>It executes on client's browser, so eliminates server side processing.</a:t>
            </a:r>
          </a:p>
          <a:p>
            <a:r>
              <a:rPr lang="en-NZ" dirty="0"/>
              <a:t>It executes on any OS.</a:t>
            </a:r>
          </a:p>
          <a:p>
            <a:r>
              <a:rPr lang="en-NZ" dirty="0"/>
              <a:t>JavaScript can be used with any type of web page e.g. PHP, ASP.NET, Perl etc.</a:t>
            </a:r>
          </a:p>
          <a:p>
            <a:r>
              <a:rPr lang="en-NZ" dirty="0"/>
              <a:t>Performance of web page increases due to client side execution.</a:t>
            </a:r>
          </a:p>
          <a:p>
            <a:r>
              <a:rPr lang="en-NZ" dirty="0"/>
              <a:t>JavaScript code can be minified to decrease loading time from server.</a:t>
            </a:r>
          </a:p>
          <a:p>
            <a:r>
              <a:rPr lang="en-NZ" dirty="0"/>
              <a:t>Many JavaScript based application frameworks are available in the market to create Single page web applications e.g. </a:t>
            </a:r>
            <a:r>
              <a:rPr lang="en-NZ" dirty="0" err="1"/>
              <a:t>ExtJS</a:t>
            </a:r>
            <a:r>
              <a:rPr lang="en-NZ" dirty="0"/>
              <a:t>, AngularJS, </a:t>
            </a:r>
            <a:r>
              <a:rPr lang="en-NZ" dirty="0" err="1"/>
              <a:t>KnockoutJS</a:t>
            </a:r>
            <a:r>
              <a:rPr lang="en-NZ" dirty="0"/>
              <a:t> etc.</a:t>
            </a:r>
          </a:p>
          <a:p>
            <a:endParaRPr lang="en-US" dirty="0"/>
          </a:p>
        </p:txBody>
      </p:sp>
    </p:spTree>
    <p:extLst>
      <p:ext uri="{BB962C8B-B14F-4D97-AF65-F5344CB8AC3E}">
        <p14:creationId xmlns:p14="http://schemas.microsoft.com/office/powerpoint/2010/main" val="2612004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3695700" y="3355340"/>
          <a:ext cx="4800600" cy="1554480"/>
        </p:xfrm>
        <a:graphic>
          <a:graphicData uri="http://schemas.openxmlformats.org/drawingml/2006/table">
            <a:tbl>
              <a:tblPr>
                <a:tableStyleId>{5C22544A-7EE6-4342-B048-85BDC9FD1C3A}</a:tableStyleId>
              </a:tblPr>
              <a:tblGrid>
                <a:gridCol w="1600200">
                  <a:extLst>
                    <a:ext uri="{9D8B030D-6E8A-4147-A177-3AD203B41FA5}">
                      <a16:colId xmlns:a16="http://schemas.microsoft.com/office/drawing/2014/main" val="1239518712"/>
                    </a:ext>
                  </a:extLst>
                </a:gridCol>
                <a:gridCol w="1600200">
                  <a:extLst>
                    <a:ext uri="{9D8B030D-6E8A-4147-A177-3AD203B41FA5}">
                      <a16:colId xmlns:a16="http://schemas.microsoft.com/office/drawing/2014/main" val="190219944"/>
                    </a:ext>
                  </a:extLst>
                </a:gridCol>
                <a:gridCol w="1600200">
                  <a:extLst>
                    <a:ext uri="{9D8B030D-6E8A-4147-A177-3AD203B41FA5}">
                      <a16:colId xmlns:a16="http://schemas.microsoft.com/office/drawing/2014/main" val="704253948"/>
                    </a:ext>
                  </a:extLst>
                </a:gridCol>
              </a:tblGrid>
              <a:tr h="0">
                <a:tc>
                  <a:txBody>
                    <a:bodyPr/>
                    <a:lstStyle/>
                    <a:p>
                      <a:pPr algn="just">
                        <a:spcAft>
                          <a:spcPts val="0"/>
                        </a:spcAft>
                      </a:pPr>
                      <a:r>
                        <a:rPr lang="en-US" sz="1100">
                          <a:effectLst/>
                        </a:rPr>
                        <a:t>Action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algn="just">
                        <a:spcAft>
                          <a:spcPts val="0"/>
                        </a:spcAft>
                      </a:pPr>
                      <a:r>
                        <a:rPr lang="en-US" sz="1100">
                          <a:effectLst/>
                        </a:rPr>
                        <a:t>Server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algn="just">
                        <a:spcAft>
                          <a:spcPts val="0"/>
                        </a:spcAft>
                      </a:pPr>
                      <a:r>
                        <a:rPr lang="en-US" sz="1100">
                          <a:effectLst/>
                        </a:rPr>
                        <a:t>Client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1079805874"/>
                  </a:ext>
                </a:extLst>
              </a:tr>
              <a:tr h="0">
                <a:tc>
                  <a:txBody>
                    <a:bodyPr/>
                    <a:lstStyle/>
                    <a:p>
                      <a:pPr algn="just">
                        <a:spcAft>
                          <a:spcPts val="0"/>
                        </a:spcAft>
                      </a:pPr>
                      <a:r>
                        <a:rPr lang="en-US" sz="1100">
                          <a:effectLst/>
                        </a:rPr>
                        <a:t>Online browser games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871104859"/>
                  </a:ext>
                </a:extLst>
              </a:tr>
              <a:tr h="0">
                <a:tc>
                  <a:txBody>
                    <a:bodyPr/>
                    <a:lstStyle/>
                    <a:p>
                      <a:pPr algn="just">
                        <a:spcAft>
                          <a:spcPts val="0"/>
                        </a:spcAft>
                      </a:pPr>
                      <a:r>
                        <a:rPr lang="en-US" sz="1100">
                          <a:effectLst/>
                        </a:rPr>
                        <a:t>Online questionnaires with results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556830221"/>
                  </a:ext>
                </a:extLst>
              </a:tr>
              <a:tr h="0">
                <a:tc>
                  <a:txBody>
                    <a:bodyPr/>
                    <a:lstStyle/>
                    <a:p>
                      <a:pPr algn="just">
                        <a:spcAft>
                          <a:spcPts val="0"/>
                        </a:spcAft>
                      </a:pPr>
                      <a:r>
                        <a:rPr lang="en-US" sz="1100">
                          <a:effectLst/>
                        </a:rPr>
                        <a:t>Validation of user’s input in forms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868655530"/>
                  </a:ext>
                </a:extLst>
              </a:tr>
              <a:tr h="0">
                <a:tc>
                  <a:txBody>
                    <a:bodyPr/>
                    <a:lstStyle/>
                    <a:p>
                      <a:pPr algn="just">
                        <a:spcAft>
                          <a:spcPts val="0"/>
                        </a:spcAft>
                      </a:pPr>
                      <a:r>
                        <a:rPr lang="en-US" sz="1100">
                          <a:effectLst/>
                        </a:rPr>
                        <a:t>Scrolling text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959843921"/>
                  </a:ext>
                </a:extLst>
              </a:tr>
            </a:tbl>
          </a:graphicData>
        </a:graphic>
      </p:graphicFrame>
      <p:sp>
        <p:nvSpPr>
          <p:cNvPr id="5" name="Rectangle 1"/>
          <p:cNvSpPr>
            <a:spLocks noChangeArrowheads="1"/>
          </p:cNvSpPr>
          <p:nvPr/>
        </p:nvSpPr>
        <p:spPr bwMode="auto">
          <a:xfrm>
            <a:off x="723208" y="2576294"/>
            <a:ext cx="90412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Question 1.1:</a:t>
            </a:r>
            <a:r>
              <a:rPr kumimoji="0" lang="en-US" altLang="en-US" sz="11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Here are a few programming actions that are usually run on the server, on the client or can be run on both.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Check the appropriate boxes.</a:t>
            </a: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7892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Verdana" panose="020B0604030504040204" pitchFamily="34" charset="0"/>
                <a:ea typeface="Calibri" panose="020F0502020204030204" pitchFamily="34" charset="0"/>
                <a:cs typeface="Times New Roman" panose="02020603050405020304" pitchFamily="18" charset="0"/>
              </a:rPr>
              <a:t>JavaScript is </a:t>
            </a:r>
            <a:r>
              <a:rPr lang="en-US" b="1" u="sng" dirty="0">
                <a:latin typeface="Verdana" panose="020B0604030504040204" pitchFamily="34" charset="0"/>
                <a:ea typeface="Calibri" panose="020F0502020204030204" pitchFamily="34" charset="0"/>
                <a:cs typeface="Times New Roman" panose="02020603050405020304" pitchFamily="18" charset="0"/>
              </a:rPr>
              <a:t>case-sensitive</a:t>
            </a:r>
            <a:r>
              <a:rPr lang="en-US" dirty="0" smtClean="0">
                <a:latin typeface="Verdana" panose="020B0604030504040204" pitchFamily="34" charset="0"/>
                <a:ea typeface="Calibri" panose="020F0502020204030204" pitchFamily="34" charset="0"/>
                <a:cs typeface="Times New Roman" panose="02020603050405020304" pitchFamily="18" charset="0"/>
              </a:rPr>
              <a:t>,</a:t>
            </a:r>
          </a:p>
          <a:p>
            <a:pPr lvl="1" fontAlgn="t"/>
            <a:r>
              <a:rPr lang="en-US" dirty="0"/>
              <a:t>alert("Hello!"); </a:t>
            </a:r>
          </a:p>
          <a:p>
            <a:pPr lvl="1" fontAlgn="t"/>
            <a:r>
              <a:rPr lang="en-US" dirty="0"/>
              <a:t>ALERT("Hello!"); //illegal</a:t>
            </a:r>
          </a:p>
          <a:p>
            <a:pPr lvl="1" fontAlgn="t"/>
            <a:r>
              <a:rPr lang="en-US" dirty="0" err="1"/>
              <a:t>aLeRt</a:t>
            </a:r>
            <a:r>
              <a:rPr lang="en-US" dirty="0"/>
              <a:t>("Hello!"); //illegal</a:t>
            </a:r>
          </a:p>
          <a:p>
            <a:r>
              <a:rPr lang="en-US" dirty="0" smtClean="0">
                <a:latin typeface="Verdana" panose="020B0604030504040204" pitchFamily="34" charset="0"/>
                <a:cs typeface="Times New Roman" panose="02020603050405020304" pitchFamily="18" charset="0"/>
              </a:rPr>
              <a:t>//used for single line comment</a:t>
            </a:r>
          </a:p>
          <a:p>
            <a:r>
              <a:rPr lang="en-US" dirty="0" smtClean="0">
                <a:latin typeface="Verdana" panose="020B0604030504040204" pitchFamily="34" charset="0"/>
                <a:cs typeface="Times New Roman" panose="02020603050405020304" pitchFamily="18" charset="0"/>
              </a:rPr>
              <a:t>/* multiple line comment */</a:t>
            </a:r>
            <a:endParaRPr lang="en-US" dirty="0">
              <a:latin typeface="Verdana" panose="020B060403050404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0576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62200" y="1600201"/>
            <a:ext cx="7772400" cy="1831975"/>
          </a:xfrm>
        </p:spPr>
        <p:txBody>
          <a:bodyPr>
            <a:normAutofit fontScale="90000"/>
          </a:bodyPr>
          <a:lstStyle/>
          <a:p>
            <a:r>
              <a:rPr lang="en-US" altLang="en-US" sz="6900" b="1">
                <a:effectLst>
                  <a:outerShdw blurRad="38100" dist="38100" dir="2700000" algn="tl">
                    <a:srgbClr val="C0C0C0"/>
                  </a:outerShdw>
                </a:effectLst>
                <a:latin typeface="Monotype Corsiva" panose="03010101010201010101" pitchFamily="66" charset="0"/>
              </a:rPr>
              <a:t>Computer Programming Languages</a:t>
            </a:r>
          </a:p>
        </p:txBody>
      </p:sp>
    </p:spTree>
    <p:extLst>
      <p:ext uri="{BB962C8B-B14F-4D97-AF65-F5344CB8AC3E}">
        <p14:creationId xmlns:p14="http://schemas.microsoft.com/office/powerpoint/2010/main" val="1248102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Essence </a:t>
            </a:r>
            <a:r>
              <a:rPr lang="en-NZ" dirty="0"/>
              <a:t>of the JavaScript console</a:t>
            </a:r>
            <a:endParaRPr lang="en-US" dirty="0"/>
          </a:p>
        </p:txBody>
      </p:sp>
      <p:sp>
        <p:nvSpPr>
          <p:cNvPr id="3" name="Content Placeholder 2"/>
          <p:cNvSpPr>
            <a:spLocks noGrp="1"/>
          </p:cNvSpPr>
          <p:nvPr>
            <p:ph idx="1"/>
          </p:nvPr>
        </p:nvSpPr>
        <p:spPr/>
        <p:txBody>
          <a:bodyPr>
            <a:normAutofit/>
          </a:bodyPr>
          <a:lstStyle/>
          <a:p>
            <a:r>
              <a:rPr lang="en-NZ" dirty="0"/>
              <a:t>Go to the 'Console' tab in the browser console.</a:t>
            </a:r>
          </a:p>
          <a:p>
            <a:r>
              <a:rPr lang="en-NZ" dirty="0" smtClean="0"/>
              <a:t>Type </a:t>
            </a:r>
            <a:r>
              <a:rPr lang="en-NZ" dirty="0"/>
              <a:t>random junk next to the &gt; sign and press enter.</a:t>
            </a:r>
          </a:p>
          <a:p>
            <a:r>
              <a:rPr lang="en-NZ" dirty="0" smtClean="0"/>
              <a:t>Now </a:t>
            </a:r>
            <a:r>
              <a:rPr lang="en-NZ" dirty="0"/>
              <a:t>type 1 + 1 and press enter.</a:t>
            </a:r>
          </a:p>
          <a:p>
            <a:r>
              <a:rPr lang="en-NZ" dirty="0" smtClean="0"/>
              <a:t>Next</a:t>
            </a:r>
            <a:r>
              <a:rPr lang="en-NZ" dirty="0"/>
              <a:t>, type alert("This computer does what [name] tells it to do"). Mind the double quotes and parentheses. Substitute your name for [name].</a:t>
            </a:r>
            <a:endParaRPr lang="en-US" dirty="0"/>
          </a:p>
        </p:txBody>
      </p:sp>
    </p:spTree>
    <p:extLst>
      <p:ext uri="{BB962C8B-B14F-4D97-AF65-F5344CB8AC3E}">
        <p14:creationId xmlns:p14="http://schemas.microsoft.com/office/powerpoint/2010/main" val="872720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982132"/>
            <a:ext cx="9601196" cy="4893736"/>
          </a:xfrm>
        </p:spPr>
        <p:txBody>
          <a:bodyPr>
            <a:normAutofit fontScale="92500"/>
          </a:bodyPr>
          <a:lstStyle/>
          <a:p>
            <a:r>
              <a:rPr lang="en-NZ" dirty="0"/>
              <a:t>This part is the essence of the JavaScript console: you get to type in a one-line program, and the browser will run it for you, and tell you what the result was. If you write something that is not a valid program, it will try to tell you what went wrong.</a:t>
            </a:r>
          </a:p>
          <a:p>
            <a:endParaRPr lang="en-NZ" dirty="0"/>
          </a:p>
          <a:p>
            <a:r>
              <a:rPr lang="en-NZ" dirty="0"/>
              <a:t>The first program, 1 + 1, won't look too foreign. You should read it as a series of commands to the computer: give me the number one, now give me another one, now add them both together. </a:t>
            </a:r>
          </a:p>
          <a:p>
            <a:r>
              <a:rPr lang="en-NZ" dirty="0"/>
              <a:t>The second program (alert(…)) is a function call. Functions are operations that can be invoked. The function available under the name alert is an operation for showing a little dialog window on the screen. The parentheses are the notation for invoking a function, and the values in between them are given to the function as further info. In this case, it told the alert function which text to display.</a:t>
            </a:r>
            <a:endParaRPr lang="en-US" dirty="0"/>
          </a:p>
        </p:txBody>
      </p:sp>
    </p:spTree>
    <p:extLst>
      <p:ext uri="{BB962C8B-B14F-4D97-AF65-F5344CB8AC3E}">
        <p14:creationId xmlns:p14="http://schemas.microsoft.com/office/powerpoint/2010/main" val="4159985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the JavaScript tag</a:t>
            </a:r>
            <a:br>
              <a:rPr lang="en-US" dirty="0"/>
            </a:br>
            <a:endParaRPr lang="en-US" dirty="0"/>
          </a:p>
        </p:txBody>
      </p:sp>
      <p:sp>
        <p:nvSpPr>
          <p:cNvPr id="3" name="Content Placeholder 2"/>
          <p:cNvSpPr>
            <a:spLocks noGrp="1"/>
          </p:cNvSpPr>
          <p:nvPr>
            <p:ph idx="1"/>
          </p:nvPr>
        </p:nvSpPr>
        <p:spPr/>
        <p:txBody>
          <a:bodyPr>
            <a:normAutofit/>
          </a:bodyPr>
          <a:lstStyle/>
          <a:p>
            <a:pPr lvl="1"/>
            <a:r>
              <a:rPr lang="en-NZ" dirty="0"/>
              <a:t>You add JavaScript to a page with the &lt;script&gt; tag, like this:</a:t>
            </a:r>
          </a:p>
          <a:p>
            <a:pPr marL="914400" lvl="2" indent="0">
              <a:buNone/>
            </a:pPr>
            <a:r>
              <a:rPr lang="en-US" dirty="0"/>
              <a:t>&lt;script type=”text/</a:t>
            </a:r>
            <a:r>
              <a:rPr lang="en-US" dirty="0" err="1"/>
              <a:t>javascript</a:t>
            </a:r>
            <a:r>
              <a:rPr lang="en-US" dirty="0"/>
              <a:t>”&gt;</a:t>
            </a:r>
          </a:p>
          <a:p>
            <a:pPr marL="914400" lvl="2" indent="0">
              <a:buNone/>
            </a:pPr>
            <a:r>
              <a:rPr lang="en-US" dirty="0"/>
              <a:t>// JavaScript goes here</a:t>
            </a:r>
          </a:p>
          <a:p>
            <a:pPr marL="914400" lvl="2" indent="0">
              <a:buNone/>
            </a:pPr>
            <a:r>
              <a:rPr lang="en-US" dirty="0"/>
              <a:t>&lt;/script&gt;</a:t>
            </a:r>
          </a:p>
          <a:p>
            <a:pPr lvl="1"/>
            <a:r>
              <a:rPr lang="en-NZ" dirty="0" smtClean="0"/>
              <a:t>You may see various ways to include JavaScript in a page, like “text/</a:t>
            </a:r>
            <a:r>
              <a:rPr lang="en-NZ" dirty="0" err="1" smtClean="0"/>
              <a:t>ecmascript</a:t>
            </a:r>
            <a:r>
              <a:rPr lang="en-NZ" dirty="0" smtClean="0"/>
              <a:t>” or without the type attribute at all, just an empty &lt;script&gt;tag. </a:t>
            </a:r>
          </a:p>
        </p:txBody>
      </p:sp>
    </p:spTree>
    <p:extLst>
      <p:ext uri="{BB962C8B-B14F-4D97-AF65-F5344CB8AC3E}">
        <p14:creationId xmlns:p14="http://schemas.microsoft.com/office/powerpoint/2010/main" val="2379227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Adding JavaScript to a page’s HTML</a:t>
            </a:r>
            <a:endParaRPr lang="en-US" dirty="0"/>
          </a:p>
        </p:txBody>
      </p:sp>
      <p:sp>
        <p:nvSpPr>
          <p:cNvPr id="3" name="Content Placeholder 2"/>
          <p:cNvSpPr>
            <a:spLocks noGrp="1"/>
          </p:cNvSpPr>
          <p:nvPr>
            <p:ph idx="1"/>
          </p:nvPr>
        </p:nvSpPr>
        <p:spPr/>
        <p:txBody>
          <a:bodyPr/>
          <a:lstStyle/>
          <a:p>
            <a:r>
              <a:rPr lang="en-NZ" dirty="0"/>
              <a:t>Always position the JavaScript code after the opening &lt;</a:t>
            </a:r>
            <a:r>
              <a:rPr lang="en-NZ" dirty="0" smtClean="0"/>
              <a:t>script type</a:t>
            </a:r>
            <a:r>
              <a:rPr lang="en-NZ" dirty="0"/>
              <a:t>=”text/</a:t>
            </a:r>
            <a:r>
              <a:rPr lang="en-NZ" dirty="0" err="1"/>
              <a:t>javascript</a:t>
            </a:r>
            <a:r>
              <a:rPr lang="en-NZ" dirty="0"/>
              <a:t>”&gt; tag and before the closing &lt;/script&gt; </a:t>
            </a:r>
            <a:r>
              <a:rPr lang="en-NZ" dirty="0" smtClean="0"/>
              <a:t> tag. You </a:t>
            </a:r>
            <a:r>
              <a:rPr lang="en-NZ" dirty="0"/>
              <a:t>can include those tags in both the &lt;head&gt; section and the &lt;</a:t>
            </a:r>
            <a:r>
              <a:rPr lang="en-NZ" dirty="0" smtClean="0"/>
              <a:t>body&gt; </a:t>
            </a:r>
            <a:r>
              <a:rPr lang="en-US" dirty="0" smtClean="0"/>
              <a:t>section </a:t>
            </a:r>
            <a:r>
              <a:rPr lang="en-US" dirty="0"/>
              <a:t>of a page</a:t>
            </a:r>
            <a:r>
              <a:rPr lang="en-US" dirty="0" smtClean="0"/>
              <a:t>.</a:t>
            </a:r>
          </a:p>
          <a:p>
            <a:r>
              <a:rPr lang="en-NZ" dirty="0"/>
              <a:t>You could actually place as many of those separate script elements as </a:t>
            </a:r>
            <a:r>
              <a:rPr lang="en-NZ" dirty="0" smtClean="0"/>
              <a:t>you want </a:t>
            </a:r>
            <a:r>
              <a:rPr lang="en-NZ" dirty="0"/>
              <a:t>on a page but there’s usually no reason to do so.</a:t>
            </a:r>
            <a:endParaRPr lang="en-US" dirty="0"/>
          </a:p>
        </p:txBody>
      </p:sp>
    </p:spTree>
    <p:extLst>
      <p:ext uri="{BB962C8B-B14F-4D97-AF65-F5344CB8AC3E}">
        <p14:creationId xmlns:p14="http://schemas.microsoft.com/office/powerpoint/2010/main" val="2180485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1188720"/>
            <a:ext cx="9601196" cy="4687148"/>
          </a:xfrm>
        </p:spPr>
        <p:txBody>
          <a:bodyPr>
            <a:normAutofit fontScale="85000" lnSpcReduction="20000"/>
          </a:bodyPr>
          <a:lstStyle/>
          <a:p>
            <a:pPr marL="914400" lvl="2" indent="0">
              <a:buNone/>
            </a:pPr>
            <a:r>
              <a:rPr lang="en-US" dirty="0"/>
              <a:t>&lt;!</a:t>
            </a:r>
            <a:r>
              <a:rPr lang="en-US" dirty="0" err="1"/>
              <a:t>doctype</a:t>
            </a:r>
            <a:r>
              <a:rPr lang="en-US" dirty="0"/>
              <a:t> html&gt;</a:t>
            </a:r>
          </a:p>
          <a:p>
            <a:pPr marL="914400" lvl="2" indent="0">
              <a:buNone/>
            </a:pPr>
            <a:r>
              <a:rPr lang="en-US" dirty="0"/>
              <a:t>&lt;html&gt;</a:t>
            </a:r>
          </a:p>
          <a:p>
            <a:pPr marL="914400" lvl="2" indent="0">
              <a:buNone/>
            </a:pPr>
            <a:r>
              <a:rPr lang="en-US" dirty="0"/>
              <a:t>&lt;head&gt;</a:t>
            </a:r>
          </a:p>
          <a:p>
            <a:pPr marL="914400" lvl="2" indent="0">
              <a:buNone/>
            </a:pPr>
            <a:r>
              <a:rPr lang="en-US" dirty="0"/>
              <a:t>&lt;title&gt;Another Basic Page&lt;/title&gt;</a:t>
            </a:r>
          </a:p>
          <a:p>
            <a:pPr marL="914400" lvl="2" indent="0">
              <a:buNone/>
            </a:pPr>
            <a:r>
              <a:rPr lang="en-US" dirty="0"/>
              <a:t>&lt;script type=”text/</a:t>
            </a:r>
            <a:r>
              <a:rPr lang="en-US" dirty="0" err="1"/>
              <a:t>javascript</a:t>
            </a:r>
            <a:r>
              <a:rPr lang="en-US" dirty="0"/>
              <a:t>”&gt;</a:t>
            </a:r>
          </a:p>
          <a:p>
            <a:pPr marL="914400" lvl="2" indent="0">
              <a:buNone/>
            </a:pPr>
            <a:r>
              <a:rPr lang="en-US" dirty="0"/>
              <a:t>// JavaScript goes here</a:t>
            </a:r>
          </a:p>
          <a:p>
            <a:pPr marL="914400" lvl="2" indent="0">
              <a:buNone/>
            </a:pPr>
            <a:r>
              <a:rPr lang="en-US" dirty="0"/>
              <a:t>&lt;/script&gt;</a:t>
            </a:r>
          </a:p>
          <a:p>
            <a:pPr marL="914400" lvl="2" indent="0">
              <a:buNone/>
            </a:pPr>
            <a:r>
              <a:rPr lang="en-US" dirty="0"/>
              <a:t>&lt;/head&gt;</a:t>
            </a:r>
          </a:p>
          <a:p>
            <a:pPr marL="914400" lvl="2" indent="0">
              <a:buNone/>
            </a:pPr>
            <a:r>
              <a:rPr lang="en-US" dirty="0"/>
              <a:t>&lt;body&gt;</a:t>
            </a:r>
          </a:p>
          <a:p>
            <a:pPr marL="914400" lvl="2" indent="0">
              <a:buNone/>
            </a:pPr>
            <a:r>
              <a:rPr lang="en-US" dirty="0"/>
              <a:t>&lt;h1&gt;Here’s another basic page&lt;/h1&gt;</a:t>
            </a:r>
          </a:p>
          <a:p>
            <a:pPr marL="914400" lvl="2" indent="0">
              <a:buNone/>
            </a:pPr>
            <a:r>
              <a:rPr lang="en-US" dirty="0"/>
              <a:t>&lt;script type=”text/</a:t>
            </a:r>
            <a:r>
              <a:rPr lang="en-US" dirty="0" err="1"/>
              <a:t>javascript</a:t>
            </a:r>
            <a:r>
              <a:rPr lang="en-US" dirty="0"/>
              <a:t>”&gt;</a:t>
            </a:r>
          </a:p>
          <a:p>
            <a:pPr marL="914400" lvl="2" indent="0">
              <a:buNone/>
            </a:pPr>
            <a:r>
              <a:rPr lang="en-US" dirty="0"/>
              <a:t>// JavaScript can also go here</a:t>
            </a:r>
          </a:p>
          <a:p>
            <a:pPr marL="914400" lvl="2" indent="0">
              <a:buNone/>
            </a:pPr>
            <a:r>
              <a:rPr lang="en-US" dirty="0"/>
              <a:t>&lt;/script&gt;</a:t>
            </a:r>
          </a:p>
          <a:p>
            <a:pPr marL="914400" lvl="2"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758411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external JavaScript</a:t>
            </a:r>
          </a:p>
        </p:txBody>
      </p:sp>
      <p:sp>
        <p:nvSpPr>
          <p:cNvPr id="3" name="Content Placeholder 2"/>
          <p:cNvSpPr>
            <a:spLocks noGrp="1"/>
          </p:cNvSpPr>
          <p:nvPr>
            <p:ph idx="1"/>
          </p:nvPr>
        </p:nvSpPr>
        <p:spPr>
          <a:xfrm>
            <a:off x="1295401" y="1928553"/>
            <a:ext cx="9601196" cy="3947315"/>
          </a:xfrm>
        </p:spPr>
        <p:txBody>
          <a:bodyPr>
            <a:normAutofit/>
          </a:bodyPr>
          <a:lstStyle/>
          <a:p>
            <a:r>
              <a:rPr lang="en-NZ" dirty="0"/>
              <a:t>Using external JavaScript files is the same concept as using external files </a:t>
            </a:r>
            <a:r>
              <a:rPr lang="en-NZ" dirty="0" smtClean="0"/>
              <a:t>for CSS</a:t>
            </a:r>
            <a:r>
              <a:rPr lang="en-NZ" dirty="0"/>
              <a:t>. Doing so promotes reusability and makes troubleshooting and </a:t>
            </a:r>
            <a:r>
              <a:rPr lang="en-NZ" dirty="0" smtClean="0"/>
              <a:t>changes </a:t>
            </a:r>
            <a:r>
              <a:rPr lang="en-US" dirty="0" smtClean="0"/>
              <a:t>easier</a:t>
            </a:r>
            <a:r>
              <a:rPr lang="en-US" dirty="0"/>
              <a:t>.</a:t>
            </a:r>
          </a:p>
          <a:p>
            <a:r>
              <a:rPr lang="en-NZ" dirty="0"/>
              <a:t>You can add external JavaScript by using the </a:t>
            </a:r>
            <a:r>
              <a:rPr lang="en-NZ" dirty="0" err="1"/>
              <a:t>src</a:t>
            </a:r>
            <a:r>
              <a:rPr lang="en-NZ" dirty="0"/>
              <a:t> attribute, like this</a:t>
            </a:r>
            <a:r>
              <a:rPr lang="en-NZ" dirty="0" smtClean="0"/>
              <a:t>: </a:t>
            </a:r>
            <a:r>
              <a:rPr lang="en-US" dirty="0" smtClean="0"/>
              <a:t>&lt;</a:t>
            </a:r>
            <a:r>
              <a:rPr lang="en-US" dirty="0"/>
              <a:t>script type=”</a:t>
            </a:r>
            <a:r>
              <a:rPr lang="en-US" dirty="0" smtClean="0"/>
              <a:t>text/</a:t>
            </a:r>
            <a:r>
              <a:rPr lang="en-US" dirty="0" err="1" smtClean="0"/>
              <a:t>javascript</a:t>
            </a:r>
            <a:r>
              <a:rPr lang="en-US" dirty="0" smtClean="0"/>
              <a:t>” </a:t>
            </a:r>
            <a:r>
              <a:rPr lang="en-US" dirty="0" err="1" smtClean="0"/>
              <a:t>src</a:t>
            </a:r>
            <a:r>
              <a:rPr lang="en-US" dirty="0"/>
              <a:t>=”externalfile.js”&gt;&lt;/script&gt;</a:t>
            </a:r>
          </a:p>
          <a:p>
            <a:r>
              <a:rPr lang="en-NZ" dirty="0"/>
              <a:t>This example loads the file “externalfile.js” from the same </a:t>
            </a:r>
            <a:r>
              <a:rPr lang="en-NZ" dirty="0" smtClean="0"/>
              <a:t>directory on </a:t>
            </a:r>
            <a:r>
              <a:rPr lang="en-NZ" dirty="0"/>
              <a:t>the web server. The contents of that file are expected to be JavaScript</a:t>
            </a:r>
            <a:r>
              <a:rPr lang="en-NZ" dirty="0" smtClean="0"/>
              <a:t>.</a:t>
            </a:r>
            <a:endParaRPr lang="en-NZ" dirty="0"/>
          </a:p>
        </p:txBody>
      </p:sp>
    </p:spTree>
    <p:extLst>
      <p:ext uri="{BB962C8B-B14F-4D97-AF65-F5344CB8AC3E}">
        <p14:creationId xmlns:p14="http://schemas.microsoft.com/office/powerpoint/2010/main" val="2203363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1404851"/>
            <a:ext cx="9601196" cy="4471017"/>
          </a:xfrm>
        </p:spPr>
        <p:txBody>
          <a:bodyPr>
            <a:normAutofit/>
          </a:bodyPr>
          <a:lstStyle/>
          <a:p>
            <a:pPr marL="4572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1393215"/>
              </p:ext>
            </p:extLst>
          </p:nvPr>
        </p:nvGraphicFramePr>
        <p:xfrm>
          <a:off x="1114424" y="1404850"/>
          <a:ext cx="9045576" cy="4480560"/>
        </p:xfrm>
        <a:graphic>
          <a:graphicData uri="http://schemas.openxmlformats.org/drawingml/2006/table">
            <a:tbl>
              <a:tblPr firstRow="1" bandRow="1">
                <a:tableStyleId>{5C22544A-7EE6-4342-B048-85BDC9FD1C3A}</a:tableStyleId>
              </a:tblPr>
              <a:tblGrid>
                <a:gridCol w="4457701">
                  <a:extLst>
                    <a:ext uri="{9D8B030D-6E8A-4147-A177-3AD203B41FA5}">
                      <a16:colId xmlns:a16="http://schemas.microsoft.com/office/drawing/2014/main" val="4204142802"/>
                    </a:ext>
                  </a:extLst>
                </a:gridCol>
                <a:gridCol w="4587875">
                  <a:extLst>
                    <a:ext uri="{9D8B030D-6E8A-4147-A177-3AD203B41FA5}">
                      <a16:colId xmlns:a16="http://schemas.microsoft.com/office/drawing/2014/main" val="90866775"/>
                    </a:ext>
                  </a:extLst>
                </a:gridCol>
              </a:tblGrid>
              <a:tr h="4471017">
                <a:tc>
                  <a:txBody>
                    <a:bodyPr/>
                    <a:lstStyle/>
                    <a:p>
                      <a:pPr marL="457200" lvl="1" indent="0">
                        <a:buNone/>
                      </a:pPr>
                      <a:r>
                        <a:rPr lang="en-US" b="0" dirty="0" smtClean="0">
                          <a:solidFill>
                            <a:schemeClr val="tx1"/>
                          </a:solidFill>
                        </a:rPr>
                        <a:t>&lt;!</a:t>
                      </a:r>
                      <a:r>
                        <a:rPr lang="en-US" b="0" dirty="0" err="1" smtClean="0">
                          <a:solidFill>
                            <a:schemeClr val="tx1"/>
                          </a:solidFill>
                        </a:rPr>
                        <a:t>doctype</a:t>
                      </a:r>
                      <a:r>
                        <a:rPr lang="en-US" b="0" dirty="0" smtClean="0">
                          <a:solidFill>
                            <a:schemeClr val="tx1"/>
                          </a:solidFill>
                        </a:rPr>
                        <a:t> html&gt;</a:t>
                      </a:r>
                    </a:p>
                    <a:p>
                      <a:pPr marL="457200" lvl="1" indent="0">
                        <a:buNone/>
                      </a:pPr>
                      <a:r>
                        <a:rPr lang="en-US" b="0" dirty="0" smtClean="0">
                          <a:solidFill>
                            <a:schemeClr val="tx1"/>
                          </a:solidFill>
                        </a:rPr>
                        <a:t>&lt;html&gt;</a:t>
                      </a:r>
                    </a:p>
                    <a:p>
                      <a:pPr marL="457200" lvl="1" indent="0">
                        <a:buNone/>
                      </a:pPr>
                      <a:r>
                        <a:rPr lang="en-US" b="0" dirty="0" smtClean="0">
                          <a:solidFill>
                            <a:schemeClr val="tx1"/>
                          </a:solidFill>
                        </a:rPr>
                        <a:t>&lt;head&gt;</a:t>
                      </a:r>
                    </a:p>
                    <a:p>
                      <a:pPr marL="457200" lvl="1" indent="0">
                        <a:buNone/>
                      </a:pPr>
                      <a:r>
                        <a:rPr lang="en-US" b="0" dirty="0" smtClean="0">
                          <a:solidFill>
                            <a:schemeClr val="tx1"/>
                          </a:solidFill>
                        </a:rPr>
                        <a:t>&lt;title&gt;Another Basic Page&lt;/title&gt;</a:t>
                      </a:r>
                    </a:p>
                    <a:p>
                      <a:pPr marL="457200" lvl="1" indent="0">
                        <a:buNone/>
                      </a:pPr>
                      <a:r>
                        <a:rPr lang="en-US" b="0" dirty="0" smtClean="0">
                          <a:solidFill>
                            <a:schemeClr val="tx1"/>
                          </a:solidFill>
                        </a:rPr>
                        <a:t>&lt;script type=”text/</a:t>
                      </a:r>
                      <a:r>
                        <a:rPr lang="en-US" b="0" dirty="0" err="1" smtClean="0">
                          <a:solidFill>
                            <a:schemeClr val="tx1"/>
                          </a:solidFill>
                        </a:rPr>
                        <a:t>javascript</a:t>
                      </a:r>
                      <a:r>
                        <a:rPr lang="en-US" b="0" dirty="0" smtClean="0">
                          <a:solidFill>
                            <a:schemeClr val="tx1"/>
                          </a:solidFill>
                        </a:rPr>
                        <a:t>” </a:t>
                      </a:r>
                      <a:r>
                        <a:rPr lang="en-US" b="0" dirty="0" err="1" smtClean="0">
                          <a:solidFill>
                            <a:schemeClr val="tx1"/>
                          </a:solidFill>
                        </a:rPr>
                        <a:t>src</a:t>
                      </a:r>
                      <a:r>
                        <a:rPr lang="en-US" b="0" dirty="0" smtClean="0">
                          <a:solidFill>
                            <a:schemeClr val="tx1"/>
                          </a:solidFill>
                        </a:rPr>
                        <a:t>=”externalfile.js”&gt;&lt;/</a:t>
                      </a:r>
                    </a:p>
                    <a:p>
                      <a:pPr marL="457200" lvl="1" indent="0">
                        <a:buNone/>
                      </a:pPr>
                      <a:r>
                        <a:rPr lang="en-US" b="0" dirty="0" smtClean="0">
                          <a:solidFill>
                            <a:schemeClr val="tx1"/>
                          </a:solidFill>
                        </a:rPr>
                        <a:t>script&gt;</a:t>
                      </a:r>
                    </a:p>
                    <a:p>
                      <a:pPr marL="457200" lvl="1" indent="0">
                        <a:buNone/>
                      </a:pPr>
                      <a:r>
                        <a:rPr lang="en-US" b="0" dirty="0" smtClean="0">
                          <a:solidFill>
                            <a:schemeClr val="tx1"/>
                          </a:solidFill>
                        </a:rPr>
                        <a:t>&lt;script type=”text/</a:t>
                      </a:r>
                      <a:r>
                        <a:rPr lang="en-US" b="0" dirty="0" err="1" smtClean="0">
                          <a:solidFill>
                            <a:schemeClr val="tx1"/>
                          </a:solidFill>
                        </a:rPr>
                        <a:t>javascript</a:t>
                      </a:r>
                      <a:r>
                        <a:rPr lang="en-US" b="0" dirty="0" smtClean="0">
                          <a:solidFill>
                            <a:schemeClr val="tx1"/>
                          </a:solidFill>
                        </a:rPr>
                        <a:t>”&gt;</a:t>
                      </a:r>
                    </a:p>
                    <a:p>
                      <a:pPr marL="457200" lvl="1" indent="0">
                        <a:buNone/>
                      </a:pPr>
                      <a:r>
                        <a:rPr lang="en-US" b="0" dirty="0" smtClean="0">
                          <a:solidFill>
                            <a:schemeClr val="tx1"/>
                          </a:solidFill>
                        </a:rPr>
                        <a:t>// JavaScript goes here</a:t>
                      </a:r>
                    </a:p>
                    <a:p>
                      <a:pPr marL="457200" lvl="1" indent="0">
                        <a:buNone/>
                      </a:pPr>
                      <a:r>
                        <a:rPr lang="en-US" b="0" dirty="0" smtClean="0">
                          <a:solidFill>
                            <a:schemeClr val="tx1"/>
                          </a:solidFill>
                        </a:rPr>
                        <a:t>&lt;/script&gt;</a:t>
                      </a:r>
                    </a:p>
                    <a:p>
                      <a:pPr marL="457200" lvl="1" indent="0">
                        <a:buNone/>
                      </a:pPr>
                      <a:r>
                        <a:rPr lang="en-US" b="0" dirty="0" smtClean="0">
                          <a:solidFill>
                            <a:schemeClr val="tx1"/>
                          </a:solidFill>
                        </a:rPr>
                        <a:t>&lt;/head&gt;</a:t>
                      </a:r>
                    </a:p>
                    <a:p>
                      <a:pPr marL="457200" lvl="1" indent="0">
                        <a:buNone/>
                      </a:pPr>
                      <a:r>
                        <a:rPr lang="en-US" b="0" dirty="0" smtClean="0">
                          <a:solidFill>
                            <a:schemeClr val="tx1"/>
                          </a:solidFill>
                        </a:rPr>
                        <a:t>&lt;body&gt;</a:t>
                      </a:r>
                    </a:p>
                    <a:p>
                      <a:pPr marL="457200" lvl="1" indent="0">
                        <a:buNone/>
                      </a:pPr>
                      <a:r>
                        <a:rPr lang="en-NZ" b="0" dirty="0" smtClean="0">
                          <a:solidFill>
                            <a:schemeClr val="tx1"/>
                          </a:solidFill>
                        </a:rPr>
                        <a:t>&lt;h1&gt;Here’s another basic page&lt;/h1&gt;</a:t>
                      </a:r>
                    </a:p>
                    <a:p>
                      <a:pPr marL="457200" lvl="1" indent="0">
                        <a:buNone/>
                      </a:pPr>
                      <a:r>
                        <a:rPr lang="en-US" b="0" dirty="0" smtClean="0">
                          <a:solidFill>
                            <a:schemeClr val="tx1"/>
                          </a:solidFill>
                        </a:rPr>
                        <a:t>&lt;/body&gt;</a:t>
                      </a:r>
                    </a:p>
                    <a:p>
                      <a:pPr marL="457200" lvl="1" indent="0">
                        <a:buNone/>
                      </a:pPr>
                      <a:r>
                        <a:rPr lang="en-US" b="0" dirty="0" smtClean="0">
                          <a:solidFill>
                            <a:schemeClr val="tx1"/>
                          </a:solidFill>
                        </a:rPr>
                        <a:t>&lt;/html&gt;</a:t>
                      </a:r>
                    </a:p>
                    <a:p>
                      <a:endParaRPr lang="en-US" b="0" dirty="0">
                        <a:solidFill>
                          <a:schemeClr val="tx1"/>
                        </a:solidFill>
                      </a:endParaRPr>
                    </a:p>
                  </a:txBody>
                  <a:tcPr>
                    <a:noFill/>
                  </a:tcPr>
                </a:tc>
                <a:tc>
                  <a:txBody>
                    <a:bodyPr/>
                    <a:lstStyle/>
                    <a:p>
                      <a:pPr marL="285750" indent="-285750">
                        <a:buFont typeface="Arial" panose="020B0604020202020204" pitchFamily="34" charset="0"/>
                        <a:buChar char="•"/>
                      </a:pPr>
                      <a:r>
                        <a:rPr lang="en-NZ" b="0" dirty="0" smtClean="0">
                          <a:solidFill>
                            <a:schemeClr val="tx1"/>
                          </a:solidFill>
                        </a:rPr>
                        <a:t>Notice in this example that there’s nothing between the opening &lt;script&gt; and closing &lt;/script&gt; tags. When using an external JavaScript file, you can’t put JavaScript within that same set of tags.</a:t>
                      </a:r>
                      <a:endParaRPr lang="en-US" b="0" dirty="0" smtClean="0">
                        <a:solidFill>
                          <a:schemeClr val="tx1"/>
                        </a:solidFill>
                      </a:endParaRPr>
                    </a:p>
                    <a:p>
                      <a:pPr marL="285750" indent="-285750">
                        <a:buFont typeface="Arial" panose="020B0604020202020204" pitchFamily="34" charset="0"/>
                        <a:buChar char="•"/>
                      </a:pPr>
                      <a:r>
                        <a:rPr lang="en-NZ" b="0" dirty="0" smtClean="0">
                          <a:solidFill>
                            <a:schemeClr val="tx1"/>
                          </a:solidFill>
                        </a:rPr>
                        <a:t>You could add a reference, like the one shown, anywhere in the page, but the traditional spot for that is in the &lt;head&gt; section of the page. Also note there’s nothing preventing you from using an external JavaScript file along with in-page JavaScript, so this is perfectly valid:</a:t>
                      </a:r>
                      <a:endParaRPr lang="en-US" b="0" dirty="0" smtClean="0">
                        <a:solidFill>
                          <a:schemeClr val="tx1"/>
                        </a:solidFill>
                      </a:endParaRPr>
                    </a:p>
                    <a:p>
                      <a:endParaRPr lang="en-US" b="0" dirty="0">
                        <a:solidFill>
                          <a:schemeClr val="tx1"/>
                        </a:solidFill>
                      </a:endParaRPr>
                    </a:p>
                  </a:txBody>
                  <a:tcPr>
                    <a:noFill/>
                  </a:tcPr>
                </a:tc>
                <a:extLst>
                  <a:ext uri="{0D108BD9-81ED-4DB2-BD59-A6C34878D82A}">
                    <a16:rowId xmlns:a16="http://schemas.microsoft.com/office/drawing/2014/main" val="3892456435"/>
                  </a:ext>
                </a:extLst>
              </a:tr>
            </a:tbl>
          </a:graphicData>
        </a:graphic>
      </p:graphicFrame>
    </p:spTree>
    <p:extLst>
      <p:ext uri="{BB962C8B-B14F-4D97-AF65-F5344CB8AC3E}">
        <p14:creationId xmlns:p14="http://schemas.microsoft.com/office/powerpoint/2010/main" val="3800360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25045"/>
          </a:xfrm>
        </p:spPr>
        <p:txBody>
          <a:bodyPr>
            <a:normAutofit fontScale="90000"/>
          </a:bodyPr>
          <a:lstStyle/>
          <a:p>
            <a:r>
              <a:rPr lang="en-US" dirty="0"/>
              <a:t>JavaScript Output</a:t>
            </a:r>
            <a:br>
              <a:rPr lang="en-US" dirty="0"/>
            </a:br>
            <a:endParaRPr lang="en-US" dirty="0"/>
          </a:p>
        </p:txBody>
      </p:sp>
      <p:sp>
        <p:nvSpPr>
          <p:cNvPr id="5" name="Rectangle 4"/>
          <p:cNvSpPr/>
          <p:nvPr/>
        </p:nvSpPr>
        <p:spPr>
          <a:xfrm>
            <a:off x="1005840" y="1736229"/>
            <a:ext cx="8138160" cy="3600986"/>
          </a:xfrm>
          <a:prstGeom prst="rect">
            <a:avLst/>
          </a:prstGeom>
        </p:spPr>
        <p:txBody>
          <a:bodyPr wrap="square">
            <a:spAutoFit/>
          </a:bodyPr>
          <a:lstStyle/>
          <a:p>
            <a:pPr lvl="0" defTabSz="914400" eaLnBrk="0" fontAlgn="base" hangingPunct="0">
              <a:spcBef>
                <a:spcPct val="0"/>
              </a:spcBef>
              <a:spcAft>
                <a:spcPct val="0"/>
              </a:spcAft>
            </a:pPr>
            <a:r>
              <a:rPr lang="en-US" altLang="en-US" sz="4000" dirty="0">
                <a:solidFill>
                  <a:srgbClr val="000000"/>
                </a:solidFill>
                <a:cs typeface="Segoe UI" panose="020B0502040204020203" pitchFamily="34" charset="0"/>
              </a:rPr>
              <a:t>JavaScript Display Possibilities</a:t>
            </a:r>
          </a:p>
          <a:p>
            <a:pPr lvl="1" defTabSz="914400" eaLnBrk="0" fontAlgn="base" hangingPunct="0">
              <a:spcBef>
                <a:spcPct val="0"/>
              </a:spcBef>
              <a:spcAft>
                <a:spcPct val="0"/>
              </a:spcAft>
            </a:pPr>
            <a:endParaRPr lang="en-US" altLang="en-US" dirty="0" smtClean="0">
              <a:solidFill>
                <a:srgbClr val="000000"/>
              </a:solidFill>
            </a:endParaRPr>
          </a:p>
          <a:p>
            <a:pPr lvl="1" defTabSz="914400" eaLnBrk="0" fontAlgn="base" hangingPunct="0">
              <a:spcBef>
                <a:spcPct val="0"/>
              </a:spcBef>
              <a:spcAft>
                <a:spcPct val="0"/>
              </a:spcAft>
            </a:pPr>
            <a:r>
              <a:rPr lang="en-US" altLang="en-US" dirty="0" smtClean="0">
                <a:solidFill>
                  <a:srgbClr val="000000"/>
                </a:solidFill>
              </a:rPr>
              <a:t>JavaScript </a:t>
            </a:r>
            <a:r>
              <a:rPr lang="en-US" altLang="en-US" dirty="0">
                <a:solidFill>
                  <a:srgbClr val="000000"/>
                </a:solidFill>
              </a:rPr>
              <a:t>can "display" data in different ways</a:t>
            </a:r>
            <a:r>
              <a:rPr lang="en-US" altLang="en-US" dirty="0" smtClean="0">
                <a:solidFill>
                  <a:srgbClr val="000000"/>
                </a:solidFill>
              </a:rPr>
              <a:t>:</a:t>
            </a:r>
          </a:p>
          <a:p>
            <a:pPr lvl="1" defTabSz="914400" eaLnBrk="0" fontAlgn="base" hangingPunct="0">
              <a:spcBef>
                <a:spcPct val="0"/>
              </a:spcBef>
              <a:spcAft>
                <a:spcPct val="0"/>
              </a:spcAft>
            </a:pPr>
            <a:endParaRPr lang="en-US" altLang="en-US" dirty="0"/>
          </a:p>
          <a:p>
            <a:pPr lvl="1" defTabSz="914400" eaLnBrk="0" fontAlgn="base" hangingPunct="0">
              <a:spcBef>
                <a:spcPct val="0"/>
              </a:spcBef>
              <a:spcAft>
                <a:spcPct val="0"/>
              </a:spcAft>
              <a:buFontTx/>
              <a:buChar char="•"/>
            </a:pPr>
            <a:r>
              <a:rPr lang="en-US" altLang="en-US" dirty="0">
                <a:solidFill>
                  <a:srgbClr val="000000"/>
                </a:solidFill>
              </a:rPr>
              <a:t>Writing into an HTML element, using </a:t>
            </a:r>
            <a:r>
              <a:rPr lang="en-US" altLang="en-US" sz="2000" dirty="0" err="1">
                <a:solidFill>
                  <a:srgbClr val="DC143C"/>
                </a:solidFill>
              </a:rPr>
              <a:t>innerHTML</a:t>
            </a:r>
            <a:r>
              <a:rPr lang="en-US" altLang="en-US" dirty="0" smtClean="0">
                <a:solidFill>
                  <a:srgbClr val="000000"/>
                </a:solidFill>
              </a:rPr>
              <a:t>.</a:t>
            </a:r>
          </a:p>
          <a:p>
            <a:pPr lvl="1" defTabSz="914400" eaLnBrk="0" fontAlgn="base" hangingPunct="0">
              <a:spcBef>
                <a:spcPct val="0"/>
              </a:spcBef>
              <a:spcAft>
                <a:spcPct val="0"/>
              </a:spcAft>
              <a:buFontTx/>
              <a:buChar char="•"/>
            </a:pPr>
            <a:endParaRPr lang="en-US" altLang="en-US" dirty="0">
              <a:solidFill>
                <a:srgbClr val="000000"/>
              </a:solidFill>
            </a:endParaRPr>
          </a:p>
          <a:p>
            <a:pPr lvl="1" defTabSz="914400" eaLnBrk="0" fontAlgn="base" hangingPunct="0">
              <a:spcBef>
                <a:spcPct val="0"/>
              </a:spcBef>
              <a:spcAft>
                <a:spcPct val="0"/>
              </a:spcAft>
              <a:buFontTx/>
              <a:buChar char="•"/>
            </a:pPr>
            <a:r>
              <a:rPr lang="en-US" altLang="en-US" dirty="0">
                <a:solidFill>
                  <a:srgbClr val="000000"/>
                </a:solidFill>
              </a:rPr>
              <a:t>Writing into the HTML output using </a:t>
            </a:r>
            <a:r>
              <a:rPr lang="en-US" altLang="en-US" sz="2000" dirty="0" err="1">
                <a:solidFill>
                  <a:srgbClr val="DC143C"/>
                </a:solidFill>
              </a:rPr>
              <a:t>document.write</a:t>
            </a:r>
            <a:r>
              <a:rPr lang="en-US" altLang="en-US" sz="2000" dirty="0" smtClean="0">
                <a:solidFill>
                  <a:srgbClr val="DC143C"/>
                </a:solidFill>
              </a:rPr>
              <a:t>()</a:t>
            </a:r>
            <a:r>
              <a:rPr lang="en-US" altLang="en-US" dirty="0" smtClean="0">
                <a:solidFill>
                  <a:srgbClr val="000000"/>
                </a:solidFill>
              </a:rPr>
              <a:t>.</a:t>
            </a:r>
          </a:p>
          <a:p>
            <a:pPr lvl="1" defTabSz="914400" eaLnBrk="0" fontAlgn="base" hangingPunct="0">
              <a:spcBef>
                <a:spcPct val="0"/>
              </a:spcBef>
              <a:spcAft>
                <a:spcPct val="0"/>
              </a:spcAft>
              <a:buFontTx/>
              <a:buChar char="•"/>
            </a:pPr>
            <a:endParaRPr lang="en-US" altLang="en-US" dirty="0">
              <a:solidFill>
                <a:srgbClr val="000000"/>
              </a:solidFill>
            </a:endParaRPr>
          </a:p>
          <a:p>
            <a:pPr lvl="1" defTabSz="914400" eaLnBrk="0" fontAlgn="base" hangingPunct="0">
              <a:spcBef>
                <a:spcPct val="0"/>
              </a:spcBef>
              <a:spcAft>
                <a:spcPct val="0"/>
              </a:spcAft>
              <a:buFontTx/>
              <a:buChar char="•"/>
            </a:pPr>
            <a:r>
              <a:rPr lang="en-US" altLang="en-US" dirty="0">
                <a:solidFill>
                  <a:srgbClr val="000000"/>
                </a:solidFill>
              </a:rPr>
              <a:t>Writing into an alert box, using </a:t>
            </a:r>
            <a:r>
              <a:rPr lang="en-US" altLang="en-US" sz="2000" dirty="0" err="1">
                <a:solidFill>
                  <a:srgbClr val="DC143C"/>
                </a:solidFill>
              </a:rPr>
              <a:t>window.alert</a:t>
            </a:r>
            <a:r>
              <a:rPr lang="en-US" altLang="en-US" sz="2000" dirty="0" smtClean="0">
                <a:solidFill>
                  <a:srgbClr val="DC143C"/>
                </a:solidFill>
              </a:rPr>
              <a:t>()</a:t>
            </a:r>
            <a:r>
              <a:rPr lang="en-US" altLang="en-US" dirty="0" smtClean="0">
                <a:solidFill>
                  <a:srgbClr val="000000"/>
                </a:solidFill>
              </a:rPr>
              <a:t>.</a:t>
            </a:r>
          </a:p>
          <a:p>
            <a:pPr lvl="1" defTabSz="914400" eaLnBrk="0" fontAlgn="base" hangingPunct="0">
              <a:spcBef>
                <a:spcPct val="0"/>
              </a:spcBef>
              <a:spcAft>
                <a:spcPct val="0"/>
              </a:spcAft>
              <a:buFontTx/>
              <a:buChar char="•"/>
            </a:pPr>
            <a:endParaRPr lang="en-US" altLang="en-US" dirty="0">
              <a:solidFill>
                <a:srgbClr val="000000"/>
              </a:solidFill>
            </a:endParaRPr>
          </a:p>
          <a:p>
            <a:pPr lvl="1" defTabSz="914400" eaLnBrk="0" fontAlgn="base" hangingPunct="0">
              <a:spcBef>
                <a:spcPct val="0"/>
              </a:spcBef>
              <a:spcAft>
                <a:spcPct val="0"/>
              </a:spcAft>
              <a:buFontTx/>
              <a:buChar char="•"/>
            </a:pPr>
            <a:r>
              <a:rPr lang="en-US" altLang="en-US" dirty="0">
                <a:solidFill>
                  <a:srgbClr val="000000"/>
                </a:solidFill>
              </a:rPr>
              <a:t>Writing into the browser console, using </a:t>
            </a:r>
            <a:r>
              <a:rPr lang="en-US" altLang="en-US" sz="2000" dirty="0">
                <a:solidFill>
                  <a:srgbClr val="DC143C"/>
                </a:solidFill>
              </a:rPr>
              <a:t>console.log()</a:t>
            </a:r>
            <a:r>
              <a:rPr lang="en-US" altLang="en-US" dirty="0">
                <a:solidFill>
                  <a:srgbClr val="000000"/>
                </a:solidFill>
              </a:rPr>
              <a:t>.</a:t>
            </a:r>
          </a:p>
        </p:txBody>
      </p:sp>
    </p:spTree>
    <p:extLst>
      <p:ext uri="{BB962C8B-B14F-4D97-AF65-F5344CB8AC3E}">
        <p14:creationId xmlns:p14="http://schemas.microsoft.com/office/powerpoint/2010/main" val="3152246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905" y="629435"/>
            <a:ext cx="9481455" cy="702977"/>
          </a:xfrm>
        </p:spPr>
        <p:txBody>
          <a:bodyPr>
            <a:normAutofit fontScale="90000"/>
          </a:bodyPr>
          <a:lstStyle/>
          <a:p>
            <a:r>
              <a:rPr lang="en-US" dirty="0"/>
              <a:t>Using </a:t>
            </a:r>
            <a:r>
              <a:rPr lang="en-US" dirty="0" err="1"/>
              <a:t>innerHTML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4521748"/>
              </p:ext>
            </p:extLst>
          </p:nvPr>
        </p:nvGraphicFramePr>
        <p:xfrm>
          <a:off x="994954" y="1463040"/>
          <a:ext cx="9272452" cy="4856526"/>
        </p:xfrm>
        <a:graphic>
          <a:graphicData uri="http://schemas.openxmlformats.org/drawingml/2006/table">
            <a:tbl>
              <a:tblPr firstRow="1" bandRow="1">
                <a:tableStyleId>{5C22544A-7EE6-4342-B048-85BDC9FD1C3A}</a:tableStyleId>
              </a:tblPr>
              <a:tblGrid>
                <a:gridCol w="4636226">
                  <a:extLst>
                    <a:ext uri="{9D8B030D-6E8A-4147-A177-3AD203B41FA5}">
                      <a16:colId xmlns:a16="http://schemas.microsoft.com/office/drawing/2014/main" val="3542191731"/>
                    </a:ext>
                  </a:extLst>
                </a:gridCol>
                <a:gridCol w="4636226">
                  <a:extLst>
                    <a:ext uri="{9D8B030D-6E8A-4147-A177-3AD203B41FA5}">
                      <a16:colId xmlns:a16="http://schemas.microsoft.com/office/drawing/2014/main" val="1549597850"/>
                    </a:ext>
                  </a:extLst>
                </a:gridCol>
              </a:tblGrid>
              <a:tr h="2428263">
                <a:tc>
                  <a:txBody>
                    <a:bodyPr/>
                    <a:lstStyle/>
                    <a:p>
                      <a:pPr marL="285750" indent="-285750">
                        <a:buFont typeface="Arial" panose="020B0604020202020204" pitchFamily="34" charset="0"/>
                        <a:buChar char="•"/>
                      </a:pPr>
                      <a:r>
                        <a:rPr lang="en-NZ" sz="1800" b="0" i="0" kern="1200" dirty="0" smtClean="0">
                          <a:solidFill>
                            <a:schemeClr val="tx1"/>
                          </a:solidFill>
                          <a:effectLst/>
                          <a:latin typeface="+mn-lt"/>
                          <a:ea typeface="+mn-ea"/>
                          <a:cs typeface="+mn-cs"/>
                        </a:rPr>
                        <a:t>To access an HTML element, JavaScript can use the </a:t>
                      </a:r>
                      <a:r>
                        <a:rPr lang="en-NZ" sz="1800" b="0" i="0" kern="1200" dirty="0" err="1" smtClean="0">
                          <a:solidFill>
                            <a:schemeClr val="tx1"/>
                          </a:solidFill>
                          <a:effectLst/>
                          <a:latin typeface="+mn-lt"/>
                          <a:ea typeface="+mn-ea"/>
                          <a:cs typeface="+mn-cs"/>
                        </a:rPr>
                        <a:t>document.getElementById</a:t>
                      </a:r>
                      <a:r>
                        <a:rPr lang="en-NZ" sz="1800" b="0" i="0" kern="1200" dirty="0" smtClean="0">
                          <a:solidFill>
                            <a:schemeClr val="tx1"/>
                          </a:solidFill>
                          <a:effectLst/>
                          <a:latin typeface="+mn-lt"/>
                          <a:ea typeface="+mn-ea"/>
                          <a:cs typeface="+mn-cs"/>
                        </a:rPr>
                        <a:t>(id)method.</a:t>
                      </a:r>
                    </a:p>
                    <a:p>
                      <a:pPr marL="285750" indent="-285750">
                        <a:buFont typeface="Arial" panose="020B0604020202020204" pitchFamily="34" charset="0"/>
                        <a:buChar char="•"/>
                      </a:pPr>
                      <a:r>
                        <a:rPr lang="en-NZ" sz="1800" b="0" i="0" kern="1200" dirty="0" smtClean="0">
                          <a:solidFill>
                            <a:schemeClr val="tx1"/>
                          </a:solidFill>
                          <a:effectLst/>
                          <a:latin typeface="+mn-lt"/>
                          <a:ea typeface="+mn-ea"/>
                          <a:cs typeface="+mn-cs"/>
                        </a:rPr>
                        <a:t>The id attribute defines the HTML element. The </a:t>
                      </a:r>
                      <a:r>
                        <a:rPr lang="en-NZ" sz="1800" b="0" i="0" kern="1200" dirty="0" err="1" smtClean="0">
                          <a:solidFill>
                            <a:schemeClr val="tx1"/>
                          </a:solidFill>
                          <a:effectLst/>
                          <a:latin typeface="+mn-lt"/>
                          <a:ea typeface="+mn-ea"/>
                          <a:cs typeface="+mn-cs"/>
                        </a:rPr>
                        <a:t>innerHTML</a:t>
                      </a:r>
                      <a:r>
                        <a:rPr lang="en-NZ" sz="1800" b="0" i="0" kern="1200" dirty="0" smtClean="0">
                          <a:solidFill>
                            <a:schemeClr val="tx1"/>
                          </a:solidFill>
                          <a:effectLst/>
                          <a:latin typeface="+mn-lt"/>
                          <a:ea typeface="+mn-ea"/>
                          <a:cs typeface="+mn-cs"/>
                        </a:rPr>
                        <a:t> property defines the HTML content</a:t>
                      </a:r>
                    </a:p>
                    <a:p>
                      <a:pPr marL="285750" indent="-285750">
                        <a:buFont typeface="Arial" panose="020B0604020202020204" pitchFamily="34" charset="0"/>
                        <a:buChar char="•"/>
                      </a:pPr>
                      <a:r>
                        <a:rPr lang="en-NZ" sz="1800" b="0" i="0" kern="1200" dirty="0" smtClean="0">
                          <a:solidFill>
                            <a:schemeClr val="tx1"/>
                          </a:solidFill>
                          <a:effectLst/>
                          <a:latin typeface="+mn-lt"/>
                          <a:ea typeface="+mn-ea"/>
                          <a:cs typeface="+mn-cs"/>
                        </a:rPr>
                        <a:t>Changing the </a:t>
                      </a:r>
                      <a:r>
                        <a:rPr lang="en-NZ" sz="1800" b="0" i="0" kern="1200" dirty="0" err="1" smtClean="0">
                          <a:solidFill>
                            <a:schemeClr val="tx1"/>
                          </a:solidFill>
                          <a:effectLst/>
                          <a:latin typeface="+mn-lt"/>
                          <a:ea typeface="+mn-ea"/>
                          <a:cs typeface="+mn-cs"/>
                        </a:rPr>
                        <a:t>innerHTML</a:t>
                      </a:r>
                      <a:r>
                        <a:rPr lang="en-NZ" sz="1800" b="0" i="0" kern="1200" dirty="0" smtClean="0">
                          <a:solidFill>
                            <a:schemeClr val="tx1"/>
                          </a:solidFill>
                          <a:effectLst/>
                          <a:latin typeface="+mn-lt"/>
                          <a:ea typeface="+mn-ea"/>
                          <a:cs typeface="+mn-cs"/>
                        </a:rPr>
                        <a:t> property of an HTML element is a common way to display data in HTML.</a:t>
                      </a:r>
                      <a:endParaRPr lang="en-US" b="0" dirty="0">
                        <a:solidFill>
                          <a:schemeClr val="tx1"/>
                        </a:solidFill>
                      </a:endParaRPr>
                    </a:p>
                  </a:txBody>
                  <a:tcPr>
                    <a:solidFill>
                      <a:schemeClr val="bg1"/>
                    </a:solidFill>
                  </a:tcPr>
                </a:tc>
                <a:tc rowSpan="2">
                  <a:txBody>
                    <a:bodyPr/>
                    <a:lstStyle/>
                    <a:p>
                      <a:r>
                        <a:rPr lang="en-US" b="0" dirty="0" smtClean="0">
                          <a:solidFill>
                            <a:schemeClr val="tx1"/>
                          </a:solidFill>
                        </a:rPr>
                        <a:t>&lt;!DOCTYPE html&gt;</a:t>
                      </a:r>
                    </a:p>
                    <a:p>
                      <a:r>
                        <a:rPr lang="en-US" b="0" dirty="0" smtClean="0">
                          <a:solidFill>
                            <a:schemeClr val="tx1"/>
                          </a:solidFill>
                        </a:rPr>
                        <a:t>&lt;html&gt;</a:t>
                      </a:r>
                    </a:p>
                    <a:p>
                      <a:r>
                        <a:rPr lang="en-US" b="0" dirty="0" smtClean="0">
                          <a:solidFill>
                            <a:schemeClr val="tx1"/>
                          </a:solidFill>
                        </a:rPr>
                        <a:t>&lt;body&gt;</a:t>
                      </a:r>
                    </a:p>
                    <a:p>
                      <a:endParaRPr lang="en-US" b="0" dirty="0" smtClean="0">
                        <a:solidFill>
                          <a:schemeClr val="tx1"/>
                        </a:solidFill>
                      </a:endParaRPr>
                    </a:p>
                    <a:p>
                      <a:r>
                        <a:rPr lang="en-US" b="0" dirty="0" smtClean="0">
                          <a:solidFill>
                            <a:schemeClr val="tx1"/>
                          </a:solidFill>
                        </a:rPr>
                        <a:t>&lt;h1&gt;My First Web Page&lt;/h1&gt;</a:t>
                      </a:r>
                    </a:p>
                    <a:p>
                      <a:r>
                        <a:rPr lang="en-US" b="0" dirty="0" smtClean="0">
                          <a:solidFill>
                            <a:schemeClr val="tx1"/>
                          </a:solidFill>
                        </a:rPr>
                        <a:t>&lt;p&gt;My First Paragraph&lt;/p&gt;</a:t>
                      </a:r>
                    </a:p>
                    <a:p>
                      <a:endParaRPr lang="en-US" b="0" dirty="0" smtClean="0">
                        <a:solidFill>
                          <a:schemeClr val="tx1"/>
                        </a:solidFill>
                      </a:endParaRPr>
                    </a:p>
                    <a:p>
                      <a:r>
                        <a:rPr lang="en-US" b="0" dirty="0" smtClean="0">
                          <a:solidFill>
                            <a:schemeClr val="tx1"/>
                          </a:solidFill>
                        </a:rPr>
                        <a:t>&lt;p id="demo"&gt;&lt;/p&gt;</a:t>
                      </a:r>
                    </a:p>
                    <a:p>
                      <a:endParaRPr lang="en-US" b="0" dirty="0" smtClean="0">
                        <a:solidFill>
                          <a:schemeClr val="tx1"/>
                        </a:solidFill>
                      </a:endParaRPr>
                    </a:p>
                    <a:p>
                      <a:r>
                        <a:rPr lang="en-US" b="0" dirty="0" smtClean="0">
                          <a:solidFill>
                            <a:schemeClr val="tx1"/>
                          </a:solidFill>
                        </a:rPr>
                        <a:t>&lt;script&gt;</a:t>
                      </a:r>
                    </a:p>
                    <a:p>
                      <a:r>
                        <a:rPr lang="en-US" b="0" dirty="0" err="1" smtClean="0">
                          <a:solidFill>
                            <a:schemeClr val="tx1"/>
                          </a:solidFill>
                        </a:rPr>
                        <a:t>document.getElementById</a:t>
                      </a:r>
                      <a:r>
                        <a:rPr lang="en-US" b="0" dirty="0" smtClean="0">
                          <a:solidFill>
                            <a:schemeClr val="tx1"/>
                          </a:solidFill>
                        </a:rPr>
                        <a:t>("demo").</a:t>
                      </a:r>
                      <a:r>
                        <a:rPr lang="en-US" b="0" dirty="0" err="1" smtClean="0">
                          <a:solidFill>
                            <a:schemeClr val="tx1"/>
                          </a:solidFill>
                        </a:rPr>
                        <a:t>innerHTML</a:t>
                      </a:r>
                      <a:r>
                        <a:rPr lang="en-US" b="0" dirty="0" smtClean="0">
                          <a:solidFill>
                            <a:schemeClr val="tx1"/>
                          </a:solidFill>
                        </a:rPr>
                        <a:t> = 5 + 6;</a:t>
                      </a:r>
                    </a:p>
                    <a:p>
                      <a:r>
                        <a:rPr lang="en-US" b="0" dirty="0" smtClean="0">
                          <a:solidFill>
                            <a:schemeClr val="tx1"/>
                          </a:solidFill>
                        </a:rPr>
                        <a:t>&lt;/script&gt;</a:t>
                      </a:r>
                    </a:p>
                    <a:p>
                      <a:endParaRPr lang="en-US" b="0" dirty="0" smtClean="0">
                        <a:solidFill>
                          <a:schemeClr val="tx1"/>
                        </a:solidFill>
                      </a:endParaRPr>
                    </a:p>
                    <a:p>
                      <a:r>
                        <a:rPr lang="en-US" b="0" dirty="0" smtClean="0">
                          <a:solidFill>
                            <a:schemeClr val="tx1"/>
                          </a:solidFill>
                        </a:rPr>
                        <a:t>&lt;/body&gt;</a:t>
                      </a:r>
                    </a:p>
                    <a:p>
                      <a:r>
                        <a:rPr lang="en-US" b="0" dirty="0" smtClean="0">
                          <a:solidFill>
                            <a:schemeClr val="tx1"/>
                          </a:solidFill>
                        </a:rPr>
                        <a:t>&lt;/html&gt;</a:t>
                      </a:r>
                      <a:endParaRPr lang="en-US" b="0" dirty="0">
                        <a:solidFill>
                          <a:schemeClr val="tx1"/>
                        </a:solidFill>
                      </a:endParaRPr>
                    </a:p>
                  </a:txBody>
                  <a:tcPr>
                    <a:solidFill>
                      <a:schemeClr val="bg1"/>
                    </a:solidFill>
                  </a:tcPr>
                </a:tc>
                <a:extLst>
                  <a:ext uri="{0D108BD9-81ED-4DB2-BD59-A6C34878D82A}">
                    <a16:rowId xmlns:a16="http://schemas.microsoft.com/office/drawing/2014/main" val="2782050130"/>
                  </a:ext>
                </a:extLst>
              </a:tr>
              <a:tr h="2428263">
                <a:tc>
                  <a:txBody>
                    <a:bodyPr/>
                    <a:lstStyle/>
                    <a:p>
                      <a:r>
                        <a:rPr lang="en-NZ" dirty="0" smtClean="0"/>
                        <a:t>My First Web Page</a:t>
                      </a:r>
                    </a:p>
                    <a:p>
                      <a:r>
                        <a:rPr lang="en-NZ" dirty="0" smtClean="0"/>
                        <a:t>My First Paragraph.</a:t>
                      </a:r>
                    </a:p>
                    <a:p>
                      <a:endParaRPr lang="en-NZ" dirty="0" smtClean="0"/>
                    </a:p>
                    <a:p>
                      <a:r>
                        <a:rPr lang="en-NZ" dirty="0" smtClean="0"/>
                        <a:t>11</a:t>
                      </a:r>
                      <a:endParaRPr lang="en-US" dirty="0" smtClean="0"/>
                    </a:p>
                    <a:p>
                      <a:endParaRPr lang="en-US" dirty="0"/>
                    </a:p>
                  </a:txBody>
                  <a:tcPr/>
                </a:tc>
                <a:tc vMerge="1">
                  <a:txBody>
                    <a:bodyPr/>
                    <a:lstStyle/>
                    <a:p>
                      <a:endParaRPr lang="en-US"/>
                    </a:p>
                  </a:txBody>
                  <a:tcPr/>
                </a:tc>
                <a:extLst>
                  <a:ext uri="{0D108BD9-81ED-4DB2-BD59-A6C34878D82A}">
                    <a16:rowId xmlns:a16="http://schemas.microsoft.com/office/drawing/2014/main" val="1004544954"/>
                  </a:ext>
                </a:extLst>
              </a:tr>
            </a:tbl>
          </a:graphicData>
        </a:graphic>
      </p:graphicFrame>
    </p:spTree>
    <p:extLst>
      <p:ext uri="{BB962C8B-B14F-4D97-AF65-F5344CB8AC3E}">
        <p14:creationId xmlns:p14="http://schemas.microsoft.com/office/powerpoint/2010/main" val="324036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4" y="694750"/>
            <a:ext cx="9363887" cy="598474"/>
          </a:xfrm>
        </p:spPr>
        <p:txBody>
          <a:bodyPr>
            <a:normAutofit fontScale="90000"/>
          </a:bodyPr>
          <a:lstStyle/>
          <a:p>
            <a:r>
              <a:rPr lang="en-US" dirty="0"/>
              <a:t>Using </a:t>
            </a:r>
            <a:r>
              <a:rPr lang="en-US" dirty="0" err="1"/>
              <a:t>document.write</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3384717"/>
              </p:ext>
            </p:extLst>
          </p:nvPr>
        </p:nvGraphicFramePr>
        <p:xfrm>
          <a:off x="1295404" y="1293224"/>
          <a:ext cx="9572894" cy="4526280"/>
        </p:xfrm>
        <a:graphic>
          <a:graphicData uri="http://schemas.openxmlformats.org/drawingml/2006/table">
            <a:tbl>
              <a:tblPr firstRow="1" bandRow="1">
                <a:tableStyleId>{5C22544A-7EE6-4342-B048-85BDC9FD1C3A}</a:tableStyleId>
              </a:tblPr>
              <a:tblGrid>
                <a:gridCol w="4786447">
                  <a:extLst>
                    <a:ext uri="{9D8B030D-6E8A-4147-A177-3AD203B41FA5}">
                      <a16:colId xmlns:a16="http://schemas.microsoft.com/office/drawing/2014/main" val="3542191731"/>
                    </a:ext>
                  </a:extLst>
                </a:gridCol>
                <a:gridCol w="4786447">
                  <a:extLst>
                    <a:ext uri="{9D8B030D-6E8A-4147-A177-3AD203B41FA5}">
                      <a16:colId xmlns:a16="http://schemas.microsoft.com/office/drawing/2014/main" val="1549597850"/>
                    </a:ext>
                  </a:extLst>
                </a:gridCol>
              </a:tblGrid>
              <a:tr h="1965960">
                <a:tc>
                  <a:txBody>
                    <a:bodyPr/>
                    <a:lstStyle/>
                    <a:p>
                      <a:r>
                        <a:rPr lang="en-NZ" b="0" dirty="0" smtClean="0">
                          <a:solidFill>
                            <a:schemeClr val="tx1"/>
                          </a:solidFill>
                        </a:rPr>
                        <a:t>For testing purposes, it is convenient to use </a:t>
                      </a:r>
                      <a:r>
                        <a:rPr lang="en-NZ" b="0" dirty="0" err="1" smtClean="0">
                          <a:solidFill>
                            <a:schemeClr val="tx1"/>
                          </a:solidFill>
                        </a:rPr>
                        <a:t>document.write</a:t>
                      </a:r>
                      <a:r>
                        <a:rPr lang="en-NZ" b="0" dirty="0" smtClean="0">
                          <a:solidFill>
                            <a:schemeClr val="tx1"/>
                          </a:solidFill>
                        </a:rPr>
                        <a:t>():</a:t>
                      </a:r>
                      <a:endParaRPr lang="en-US" b="0" dirty="0">
                        <a:solidFill>
                          <a:schemeClr val="tx1"/>
                        </a:solidFill>
                      </a:endParaRPr>
                    </a:p>
                  </a:txBody>
                  <a:tcPr>
                    <a:noFill/>
                  </a:tcPr>
                </a:tc>
                <a:tc rowSpan="2">
                  <a:txBody>
                    <a:bodyPr/>
                    <a:lstStyle/>
                    <a:p>
                      <a:r>
                        <a:rPr lang="en-US" b="0" dirty="0" smtClean="0">
                          <a:solidFill>
                            <a:schemeClr val="tx1"/>
                          </a:solidFill>
                        </a:rPr>
                        <a:t>&lt;!DOCTYPE html&gt;</a:t>
                      </a:r>
                    </a:p>
                    <a:p>
                      <a:r>
                        <a:rPr lang="en-US" b="0" dirty="0" smtClean="0">
                          <a:solidFill>
                            <a:schemeClr val="tx1"/>
                          </a:solidFill>
                        </a:rPr>
                        <a:t>&lt;html&gt;</a:t>
                      </a:r>
                    </a:p>
                    <a:p>
                      <a:r>
                        <a:rPr lang="en-US" b="0" dirty="0" smtClean="0">
                          <a:solidFill>
                            <a:schemeClr val="tx1"/>
                          </a:solidFill>
                        </a:rPr>
                        <a:t>&lt;body&gt;</a:t>
                      </a:r>
                    </a:p>
                    <a:p>
                      <a:r>
                        <a:rPr lang="en-US" b="0" dirty="0" smtClean="0">
                          <a:solidFill>
                            <a:schemeClr val="tx1"/>
                          </a:solidFill>
                        </a:rPr>
                        <a:t>&lt;h2&gt;My First Web Page&lt;/h2&gt;</a:t>
                      </a:r>
                    </a:p>
                    <a:p>
                      <a:r>
                        <a:rPr lang="en-US" b="0" dirty="0" smtClean="0">
                          <a:solidFill>
                            <a:schemeClr val="tx1"/>
                          </a:solidFill>
                        </a:rPr>
                        <a:t>&lt;p&gt;My first paragraph.&lt;/p&gt;</a:t>
                      </a:r>
                    </a:p>
                    <a:p>
                      <a:r>
                        <a:rPr lang="en-US" b="0" dirty="0" smtClean="0">
                          <a:solidFill>
                            <a:schemeClr val="tx1"/>
                          </a:solidFill>
                        </a:rPr>
                        <a:t>&lt;p&gt;Never call </a:t>
                      </a:r>
                      <a:r>
                        <a:rPr lang="en-US" b="0" dirty="0" err="1" smtClean="0">
                          <a:solidFill>
                            <a:schemeClr val="tx1"/>
                          </a:solidFill>
                        </a:rPr>
                        <a:t>document.write</a:t>
                      </a:r>
                      <a:r>
                        <a:rPr lang="en-US" b="0" dirty="0" smtClean="0">
                          <a:solidFill>
                            <a:schemeClr val="tx1"/>
                          </a:solidFill>
                        </a:rPr>
                        <a:t> after the document has finished loading.</a:t>
                      </a:r>
                    </a:p>
                    <a:p>
                      <a:r>
                        <a:rPr lang="en-US" b="0" dirty="0" smtClean="0">
                          <a:solidFill>
                            <a:schemeClr val="tx1"/>
                          </a:solidFill>
                        </a:rPr>
                        <a:t>It will overwrite the whole document.&lt;/p&gt;</a:t>
                      </a:r>
                    </a:p>
                    <a:p>
                      <a:r>
                        <a:rPr lang="en-US" b="0" dirty="0" smtClean="0">
                          <a:solidFill>
                            <a:schemeClr val="tx1"/>
                          </a:solidFill>
                        </a:rPr>
                        <a:t>&lt;script&gt;</a:t>
                      </a:r>
                    </a:p>
                    <a:p>
                      <a:r>
                        <a:rPr lang="en-US" b="0" dirty="0" err="1" smtClean="0">
                          <a:solidFill>
                            <a:schemeClr val="tx1"/>
                          </a:solidFill>
                        </a:rPr>
                        <a:t>document.write</a:t>
                      </a:r>
                      <a:r>
                        <a:rPr lang="en-US" b="0" dirty="0" smtClean="0">
                          <a:solidFill>
                            <a:schemeClr val="tx1"/>
                          </a:solidFill>
                        </a:rPr>
                        <a:t>(5 + 6);</a:t>
                      </a:r>
                    </a:p>
                    <a:p>
                      <a:r>
                        <a:rPr lang="en-US" b="0" dirty="0" smtClean="0">
                          <a:solidFill>
                            <a:schemeClr val="tx1"/>
                          </a:solidFill>
                        </a:rPr>
                        <a:t>&lt;/script&gt;</a:t>
                      </a:r>
                    </a:p>
                    <a:p>
                      <a:endParaRPr lang="en-US" b="0" dirty="0" smtClean="0">
                        <a:solidFill>
                          <a:schemeClr val="tx1"/>
                        </a:solidFill>
                      </a:endParaRPr>
                    </a:p>
                    <a:p>
                      <a:r>
                        <a:rPr lang="en-US" b="0" dirty="0" smtClean="0">
                          <a:solidFill>
                            <a:schemeClr val="tx1"/>
                          </a:solidFill>
                        </a:rPr>
                        <a:t>&lt;/body&gt;</a:t>
                      </a:r>
                    </a:p>
                    <a:p>
                      <a:r>
                        <a:rPr lang="en-US" b="0" dirty="0" smtClean="0">
                          <a:solidFill>
                            <a:schemeClr val="tx1"/>
                          </a:solidFill>
                        </a:rPr>
                        <a:t>&lt;/html&gt; </a:t>
                      </a:r>
                      <a:endParaRPr lang="en-US" b="0" dirty="0">
                        <a:solidFill>
                          <a:schemeClr val="tx1"/>
                        </a:solidFill>
                      </a:endParaRPr>
                    </a:p>
                  </a:txBody>
                  <a:tcPr>
                    <a:noFill/>
                  </a:tcPr>
                </a:tc>
                <a:extLst>
                  <a:ext uri="{0D108BD9-81ED-4DB2-BD59-A6C34878D82A}">
                    <a16:rowId xmlns:a16="http://schemas.microsoft.com/office/drawing/2014/main" val="2782050130"/>
                  </a:ext>
                </a:extLst>
              </a:tr>
              <a:tr h="1965960">
                <a:tc>
                  <a:txBody>
                    <a:bodyPr/>
                    <a:lstStyle/>
                    <a:p>
                      <a:r>
                        <a:rPr lang="en-NZ" dirty="0" smtClean="0"/>
                        <a:t>My First Web Page</a:t>
                      </a:r>
                    </a:p>
                    <a:p>
                      <a:r>
                        <a:rPr lang="en-NZ" dirty="0" smtClean="0"/>
                        <a:t>My first paragraph.</a:t>
                      </a:r>
                    </a:p>
                    <a:p>
                      <a:endParaRPr lang="en-NZ" dirty="0" smtClean="0"/>
                    </a:p>
                    <a:p>
                      <a:r>
                        <a:rPr lang="en-NZ" dirty="0" smtClean="0"/>
                        <a:t>Never call </a:t>
                      </a:r>
                      <a:r>
                        <a:rPr lang="en-NZ" dirty="0" err="1" smtClean="0"/>
                        <a:t>document.write</a:t>
                      </a:r>
                      <a:r>
                        <a:rPr lang="en-NZ" dirty="0" smtClean="0"/>
                        <a:t> after the document has finished loading. It will overwrite the whole document.</a:t>
                      </a:r>
                    </a:p>
                    <a:p>
                      <a:endParaRPr lang="en-NZ" dirty="0" smtClean="0"/>
                    </a:p>
                    <a:p>
                      <a:r>
                        <a:rPr lang="en-NZ" dirty="0" smtClean="0"/>
                        <a:t>11</a:t>
                      </a:r>
                      <a:endParaRPr lang="en-US" dirty="0" smtClean="0"/>
                    </a:p>
                    <a:p>
                      <a:endParaRPr lang="en-US" dirty="0">
                        <a:solidFill>
                          <a:schemeClr val="tx1"/>
                        </a:solidFill>
                      </a:endParaRPr>
                    </a:p>
                  </a:txBody>
                  <a:tcPr/>
                </a:tc>
                <a:tc vMerge="1">
                  <a:txBody>
                    <a:bodyPr/>
                    <a:lstStyle/>
                    <a:p>
                      <a:endParaRPr lang="en-US"/>
                    </a:p>
                  </a:txBody>
                  <a:tcPr/>
                </a:tc>
                <a:extLst>
                  <a:ext uri="{0D108BD9-81ED-4DB2-BD59-A6C34878D82A}">
                    <a16:rowId xmlns:a16="http://schemas.microsoft.com/office/drawing/2014/main" val="1388259969"/>
                  </a:ext>
                </a:extLst>
              </a:tr>
            </a:tbl>
          </a:graphicData>
        </a:graphic>
      </p:graphicFrame>
    </p:spTree>
    <p:extLst>
      <p:ext uri="{BB962C8B-B14F-4D97-AF65-F5344CB8AC3E}">
        <p14:creationId xmlns:p14="http://schemas.microsoft.com/office/powerpoint/2010/main" val="203945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en-US" sz="4000" b="1" u="sng">
                <a:latin typeface="Arial" panose="020B0604020202020204" pitchFamily="34" charset="0"/>
              </a:rPr>
              <a:t>Computer Programming Languages (Contd…):</a:t>
            </a:r>
          </a:p>
        </p:txBody>
      </p:sp>
      <p:sp>
        <p:nvSpPr>
          <p:cNvPr id="4099" name="Rectangle 3"/>
          <p:cNvSpPr>
            <a:spLocks noGrp="1" noChangeArrowheads="1"/>
          </p:cNvSpPr>
          <p:nvPr>
            <p:ph idx="1"/>
          </p:nvPr>
        </p:nvSpPr>
        <p:spPr>
          <a:xfrm>
            <a:off x="1981200" y="1981201"/>
            <a:ext cx="8229600" cy="4149725"/>
          </a:xfrm>
        </p:spPr>
        <p:txBody>
          <a:bodyPr/>
          <a:lstStyle/>
          <a:p>
            <a:pPr>
              <a:lnSpc>
                <a:spcPct val="90000"/>
              </a:lnSpc>
            </a:pPr>
            <a:endParaRPr lang="en-US" altLang="en-US" sz="2400" dirty="0"/>
          </a:p>
          <a:p>
            <a:pPr>
              <a:lnSpc>
                <a:spcPct val="90000"/>
              </a:lnSpc>
            </a:pPr>
            <a:r>
              <a:rPr lang="en-US" altLang="en-US" sz="2400" cap="none" dirty="0"/>
              <a:t>P</a:t>
            </a:r>
            <a:r>
              <a:rPr lang="en-US" altLang="en-US" sz="2400" cap="none" dirty="0" smtClean="0"/>
              <a:t>rogramming languages are used to facilitate communication about the task of organizing and manipulating information, and to express algorithms precisely. </a:t>
            </a:r>
          </a:p>
          <a:p>
            <a:pPr>
              <a:lnSpc>
                <a:spcPct val="90000"/>
              </a:lnSpc>
            </a:pPr>
            <a:endParaRPr lang="en-US" altLang="en-US" sz="2400" dirty="0"/>
          </a:p>
          <a:p>
            <a:pPr>
              <a:lnSpc>
                <a:spcPct val="90000"/>
              </a:lnSpc>
            </a:pPr>
            <a:r>
              <a:rPr lang="en-US" altLang="en-US" sz="2400" cap="none" dirty="0" smtClean="0"/>
              <a:t>For 50 years, computer programmers have been writing code. New technologies continue to emerge, develop, and mature at a rapid pace. Now there are more than 2,500 documented programming languages</a:t>
            </a:r>
            <a:r>
              <a:rPr lang="en-US" altLang="en-US" sz="2400" dirty="0" smtClean="0"/>
              <a:t>! </a:t>
            </a:r>
            <a:endParaRPr lang="en-US" altLang="en-US" sz="2400" dirty="0"/>
          </a:p>
          <a:p>
            <a:pPr>
              <a:lnSpc>
                <a:spcPct val="90000"/>
              </a:lnSpc>
            </a:pPr>
            <a:endParaRPr lang="en-US" altLang="en-US" sz="2400" dirty="0"/>
          </a:p>
        </p:txBody>
      </p:sp>
    </p:spTree>
    <p:extLst>
      <p:ext uri="{BB962C8B-B14F-4D97-AF65-F5344CB8AC3E}">
        <p14:creationId xmlns:p14="http://schemas.microsoft.com/office/powerpoint/2010/main" val="2303807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2841388"/>
              </p:ext>
            </p:extLst>
          </p:nvPr>
        </p:nvGraphicFramePr>
        <p:xfrm>
          <a:off x="809897" y="545783"/>
          <a:ext cx="10086701" cy="5219773"/>
        </p:xfrm>
        <a:graphic>
          <a:graphicData uri="http://schemas.openxmlformats.org/drawingml/2006/table">
            <a:tbl>
              <a:tblPr firstRow="1" bandRow="1">
                <a:tableStyleId>{5C22544A-7EE6-4342-B048-85BDC9FD1C3A}</a:tableStyleId>
              </a:tblPr>
              <a:tblGrid>
                <a:gridCol w="4917940">
                  <a:extLst>
                    <a:ext uri="{9D8B030D-6E8A-4147-A177-3AD203B41FA5}">
                      <a16:colId xmlns:a16="http://schemas.microsoft.com/office/drawing/2014/main" val="3542191731"/>
                    </a:ext>
                  </a:extLst>
                </a:gridCol>
                <a:gridCol w="5168761">
                  <a:extLst>
                    <a:ext uri="{9D8B030D-6E8A-4147-A177-3AD203B41FA5}">
                      <a16:colId xmlns:a16="http://schemas.microsoft.com/office/drawing/2014/main" val="1549597850"/>
                    </a:ext>
                  </a:extLst>
                </a:gridCol>
              </a:tblGrid>
              <a:tr h="3399200">
                <a:tc>
                  <a:txBody>
                    <a:bodyPr/>
                    <a:lstStyle/>
                    <a:p>
                      <a:endParaRPr lang="en-NZ" b="0" dirty="0" smtClean="0">
                        <a:solidFill>
                          <a:schemeClr val="tx1"/>
                        </a:solidFill>
                      </a:endParaRPr>
                    </a:p>
                    <a:p>
                      <a:endParaRPr lang="en-NZ" b="0" dirty="0" smtClean="0">
                        <a:solidFill>
                          <a:schemeClr val="tx1"/>
                        </a:solidFill>
                      </a:endParaRPr>
                    </a:p>
                    <a:p>
                      <a:endParaRPr lang="en-NZ" b="0" dirty="0" smtClean="0">
                        <a:solidFill>
                          <a:schemeClr val="tx1"/>
                        </a:solidFill>
                      </a:endParaRPr>
                    </a:p>
                    <a:p>
                      <a:endParaRPr lang="en-NZ" b="0" dirty="0" smtClean="0">
                        <a:solidFill>
                          <a:schemeClr val="tx1"/>
                        </a:solidFill>
                      </a:endParaRPr>
                    </a:p>
                    <a:p>
                      <a:r>
                        <a:rPr lang="en-NZ" b="0" dirty="0" smtClean="0">
                          <a:solidFill>
                            <a:schemeClr val="tx1"/>
                          </a:solidFill>
                        </a:rPr>
                        <a:t>Using </a:t>
                      </a:r>
                      <a:r>
                        <a:rPr lang="en-NZ" b="0" dirty="0" err="1" smtClean="0">
                          <a:solidFill>
                            <a:schemeClr val="tx1"/>
                          </a:solidFill>
                        </a:rPr>
                        <a:t>document.write</a:t>
                      </a:r>
                      <a:r>
                        <a:rPr lang="en-NZ" b="0" dirty="0" smtClean="0">
                          <a:solidFill>
                            <a:schemeClr val="tx1"/>
                          </a:solidFill>
                        </a:rPr>
                        <a:t>() after an HTML document is loaded, will delete all existing HTML</a:t>
                      </a:r>
                      <a:endParaRPr lang="en-US" b="0" dirty="0">
                        <a:solidFill>
                          <a:schemeClr val="tx1"/>
                        </a:solidFill>
                      </a:endParaRPr>
                    </a:p>
                  </a:txBody>
                  <a:tcPr>
                    <a:noFill/>
                  </a:tcPr>
                </a:tc>
                <a:tc>
                  <a:txBody>
                    <a:bodyPr/>
                    <a:lstStyle/>
                    <a:p>
                      <a:r>
                        <a:rPr lang="en-NZ" b="0" dirty="0" smtClean="0">
                          <a:solidFill>
                            <a:schemeClr val="tx1"/>
                          </a:solidFill>
                        </a:rPr>
                        <a:t>&lt;!DOCTYPE html&gt;</a:t>
                      </a:r>
                    </a:p>
                    <a:p>
                      <a:r>
                        <a:rPr lang="en-NZ" b="0" dirty="0" smtClean="0">
                          <a:solidFill>
                            <a:schemeClr val="tx1"/>
                          </a:solidFill>
                        </a:rPr>
                        <a:t>&lt;html&gt;</a:t>
                      </a:r>
                    </a:p>
                    <a:p>
                      <a:r>
                        <a:rPr lang="en-NZ" b="0" dirty="0" smtClean="0">
                          <a:solidFill>
                            <a:schemeClr val="tx1"/>
                          </a:solidFill>
                        </a:rPr>
                        <a:t>&lt;body&gt;</a:t>
                      </a:r>
                    </a:p>
                    <a:p>
                      <a:endParaRPr lang="en-NZ" b="0" dirty="0" smtClean="0">
                        <a:solidFill>
                          <a:schemeClr val="tx1"/>
                        </a:solidFill>
                      </a:endParaRPr>
                    </a:p>
                    <a:p>
                      <a:r>
                        <a:rPr lang="en-NZ" b="0" dirty="0" smtClean="0">
                          <a:solidFill>
                            <a:schemeClr val="tx1"/>
                          </a:solidFill>
                        </a:rPr>
                        <a:t>&lt;h2&gt;My First Web Page&lt;/h2&gt;</a:t>
                      </a:r>
                    </a:p>
                    <a:p>
                      <a:r>
                        <a:rPr lang="en-NZ" b="0" dirty="0" smtClean="0">
                          <a:solidFill>
                            <a:schemeClr val="tx1"/>
                          </a:solidFill>
                        </a:rPr>
                        <a:t>&lt;p&gt;My first paragraph.&lt;/p&gt;</a:t>
                      </a:r>
                    </a:p>
                    <a:p>
                      <a:endParaRPr lang="en-NZ" b="0" dirty="0" smtClean="0">
                        <a:solidFill>
                          <a:schemeClr val="tx1"/>
                        </a:solidFill>
                      </a:endParaRPr>
                    </a:p>
                    <a:p>
                      <a:r>
                        <a:rPr lang="en-NZ" b="0" dirty="0" smtClean="0">
                          <a:solidFill>
                            <a:schemeClr val="tx1"/>
                          </a:solidFill>
                        </a:rPr>
                        <a:t>&lt;button type="button" </a:t>
                      </a:r>
                      <a:r>
                        <a:rPr lang="en-NZ" b="0" dirty="0" err="1" smtClean="0">
                          <a:solidFill>
                            <a:schemeClr val="tx1"/>
                          </a:solidFill>
                        </a:rPr>
                        <a:t>onclick</a:t>
                      </a:r>
                      <a:r>
                        <a:rPr lang="en-NZ" b="0" dirty="0" smtClean="0">
                          <a:solidFill>
                            <a:schemeClr val="tx1"/>
                          </a:solidFill>
                        </a:rPr>
                        <a:t>="</a:t>
                      </a:r>
                      <a:r>
                        <a:rPr lang="en-NZ" b="0" dirty="0" err="1" smtClean="0">
                          <a:solidFill>
                            <a:schemeClr val="tx1"/>
                          </a:solidFill>
                        </a:rPr>
                        <a:t>document.write</a:t>
                      </a:r>
                      <a:r>
                        <a:rPr lang="en-NZ" b="0" dirty="0" smtClean="0">
                          <a:solidFill>
                            <a:schemeClr val="tx1"/>
                          </a:solidFill>
                        </a:rPr>
                        <a:t>(5 + 6)"&gt;Try it&lt;/button&gt;</a:t>
                      </a:r>
                    </a:p>
                    <a:p>
                      <a:endParaRPr lang="en-NZ" b="0" dirty="0" smtClean="0">
                        <a:solidFill>
                          <a:schemeClr val="tx1"/>
                        </a:solidFill>
                      </a:endParaRPr>
                    </a:p>
                    <a:p>
                      <a:r>
                        <a:rPr lang="en-NZ" b="0" dirty="0" smtClean="0">
                          <a:solidFill>
                            <a:schemeClr val="tx1"/>
                          </a:solidFill>
                        </a:rPr>
                        <a:t>&lt;/body&gt;</a:t>
                      </a:r>
                    </a:p>
                    <a:p>
                      <a:r>
                        <a:rPr lang="en-NZ" b="0" dirty="0" smtClean="0">
                          <a:solidFill>
                            <a:schemeClr val="tx1"/>
                          </a:solidFill>
                        </a:rPr>
                        <a:t>&lt;/html&gt; </a:t>
                      </a:r>
                      <a:endParaRPr lang="en-NZ" b="0" dirty="0">
                        <a:solidFill>
                          <a:schemeClr val="tx1"/>
                        </a:solidFill>
                      </a:endParaRPr>
                    </a:p>
                  </a:txBody>
                  <a:tcPr>
                    <a:noFill/>
                  </a:tcPr>
                </a:tc>
                <a:extLst>
                  <a:ext uri="{0D108BD9-81ED-4DB2-BD59-A6C34878D82A}">
                    <a16:rowId xmlns:a16="http://schemas.microsoft.com/office/drawing/2014/main" val="2782050130"/>
                  </a:ext>
                </a:extLst>
              </a:tr>
              <a:tr h="1820573">
                <a:tc>
                  <a:txBody>
                    <a:bodyPr/>
                    <a:lstStyle/>
                    <a:p>
                      <a:r>
                        <a:rPr lang="en-NZ" sz="1800" b="0" i="0" kern="1200" dirty="0" smtClean="0">
                          <a:solidFill>
                            <a:schemeClr val="tx1"/>
                          </a:solidFill>
                          <a:effectLst/>
                          <a:latin typeface="+mn-lt"/>
                          <a:ea typeface="+mn-ea"/>
                          <a:cs typeface="+mn-cs"/>
                        </a:rPr>
                        <a:t>The </a:t>
                      </a:r>
                      <a:r>
                        <a:rPr lang="en-NZ" sz="1800" b="0" i="0" kern="1200" dirty="0" err="1" smtClean="0">
                          <a:solidFill>
                            <a:schemeClr val="tx1"/>
                          </a:solidFill>
                          <a:effectLst/>
                          <a:latin typeface="+mn-lt"/>
                          <a:ea typeface="+mn-ea"/>
                          <a:cs typeface="+mn-cs"/>
                        </a:rPr>
                        <a:t>document.write</a:t>
                      </a:r>
                      <a:r>
                        <a:rPr lang="en-NZ" sz="1800" b="0" i="0" kern="1200" dirty="0" smtClean="0">
                          <a:solidFill>
                            <a:schemeClr val="tx1"/>
                          </a:solidFill>
                          <a:effectLst/>
                          <a:latin typeface="+mn-lt"/>
                          <a:ea typeface="+mn-ea"/>
                          <a:cs typeface="+mn-cs"/>
                        </a:rPr>
                        <a:t>() method should only be used for testing.</a:t>
                      </a:r>
                      <a:endParaRPr lang="en-US" b="0" dirty="0" smtClean="0">
                        <a:solidFill>
                          <a:schemeClr val="tx1"/>
                        </a:solidFill>
                      </a:endParaRPr>
                    </a:p>
                    <a:p>
                      <a:r>
                        <a:rPr lang="en-US" b="0" dirty="0" smtClean="0">
                          <a:solidFill>
                            <a:schemeClr val="tx1"/>
                          </a:solidFill>
                        </a:rPr>
                        <a:t>Think about the use of </a:t>
                      </a:r>
                      <a:r>
                        <a:rPr lang="en-US" b="0" dirty="0" err="1" smtClean="0">
                          <a:solidFill>
                            <a:schemeClr val="tx1"/>
                          </a:solidFill>
                        </a:rPr>
                        <a:t>document.write</a:t>
                      </a:r>
                      <a:r>
                        <a:rPr lang="en-US" b="0" dirty="0" smtClean="0">
                          <a:solidFill>
                            <a:schemeClr val="tx1"/>
                          </a:solidFill>
                        </a:rPr>
                        <a:t>()</a:t>
                      </a:r>
                    </a:p>
                    <a:p>
                      <a:endParaRPr lang="en-US" b="0" dirty="0">
                        <a:solidFill>
                          <a:schemeClr val="tx1"/>
                        </a:solidFill>
                      </a:endParaRPr>
                    </a:p>
                  </a:txBody>
                  <a:tcPr/>
                </a:tc>
                <a:tc>
                  <a:txBody>
                    <a:bodyPr/>
                    <a:lstStyle/>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11</a:t>
                      </a:r>
                      <a:endParaRPr lang="en-NZ" b="0" dirty="0">
                        <a:solidFill>
                          <a:schemeClr val="tx1"/>
                        </a:solidFill>
                      </a:endParaRPr>
                    </a:p>
                  </a:txBody>
                  <a:tcPr/>
                </a:tc>
                <a:extLst>
                  <a:ext uri="{0D108BD9-81ED-4DB2-BD59-A6C34878D82A}">
                    <a16:rowId xmlns:a16="http://schemas.microsoft.com/office/drawing/2014/main" val="2955721731"/>
                  </a:ext>
                </a:extLst>
              </a:tr>
            </a:tbl>
          </a:graphicData>
        </a:graphic>
      </p:graphicFrame>
      <p:pic>
        <p:nvPicPr>
          <p:cNvPr id="3" name="Picture 2"/>
          <p:cNvPicPr>
            <a:picLocks noChangeAspect="1"/>
          </p:cNvPicPr>
          <p:nvPr/>
        </p:nvPicPr>
        <p:blipFill>
          <a:blip r:embed="rId2"/>
          <a:stretch>
            <a:fillRect/>
          </a:stretch>
        </p:blipFill>
        <p:spPr>
          <a:xfrm>
            <a:off x="6714915" y="4075611"/>
            <a:ext cx="2276475" cy="838002"/>
          </a:xfrm>
          <a:prstGeom prst="rect">
            <a:avLst/>
          </a:prstGeom>
        </p:spPr>
      </p:pic>
    </p:spTree>
    <p:extLst>
      <p:ext uri="{BB962C8B-B14F-4D97-AF65-F5344CB8AC3E}">
        <p14:creationId xmlns:p14="http://schemas.microsoft.com/office/powerpoint/2010/main" val="30944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Using </a:t>
            </a:r>
            <a:r>
              <a:rPr lang="en-NZ" dirty="0" err="1"/>
              <a:t>window.alert</a:t>
            </a:r>
            <a:r>
              <a:rPr lang="en-NZ" dirty="0"/>
              <a:t>()</a:t>
            </a:r>
            <a:br>
              <a:rPr lang="en-NZ"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6565716"/>
              </p:ext>
            </p:extLst>
          </p:nvPr>
        </p:nvGraphicFramePr>
        <p:xfrm>
          <a:off x="1452155" y="1782128"/>
          <a:ext cx="9601200" cy="393192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3542191731"/>
                    </a:ext>
                  </a:extLst>
                </a:gridCol>
                <a:gridCol w="4800600">
                  <a:extLst>
                    <a:ext uri="{9D8B030D-6E8A-4147-A177-3AD203B41FA5}">
                      <a16:colId xmlns:a16="http://schemas.microsoft.com/office/drawing/2014/main" val="1549597850"/>
                    </a:ext>
                  </a:extLst>
                </a:gridCol>
              </a:tblGrid>
              <a:tr h="1575305">
                <a:tc>
                  <a:txBody>
                    <a:bodyPr/>
                    <a:lstStyle/>
                    <a:p>
                      <a:r>
                        <a:rPr lang="en-NZ" b="0" dirty="0" smtClean="0">
                          <a:solidFill>
                            <a:schemeClr val="tx1"/>
                          </a:solidFill>
                        </a:rPr>
                        <a:t>You can use an alert box to display data:</a:t>
                      </a:r>
                      <a:endParaRPr lang="en-US" b="0" dirty="0">
                        <a:solidFill>
                          <a:schemeClr val="tx1"/>
                        </a:solidFill>
                      </a:endParaRPr>
                    </a:p>
                  </a:txBody>
                  <a:tcPr>
                    <a:solidFill>
                      <a:schemeClr val="bg1"/>
                    </a:solidFill>
                  </a:tcPr>
                </a:tc>
                <a:tc rowSpan="2">
                  <a:txBody>
                    <a:bodyPr/>
                    <a:lstStyle/>
                    <a:p>
                      <a:r>
                        <a:rPr lang="en-US" b="0" dirty="0" smtClean="0">
                          <a:solidFill>
                            <a:schemeClr val="tx1"/>
                          </a:solidFill>
                        </a:rPr>
                        <a:t>&lt;!DOCTYPE html&gt;</a:t>
                      </a:r>
                    </a:p>
                    <a:p>
                      <a:r>
                        <a:rPr lang="en-US" b="0" dirty="0" smtClean="0">
                          <a:solidFill>
                            <a:schemeClr val="tx1"/>
                          </a:solidFill>
                        </a:rPr>
                        <a:t>&lt;html&gt;</a:t>
                      </a:r>
                    </a:p>
                    <a:p>
                      <a:r>
                        <a:rPr lang="en-US" b="0" dirty="0" smtClean="0">
                          <a:solidFill>
                            <a:schemeClr val="tx1"/>
                          </a:solidFill>
                        </a:rPr>
                        <a:t>&lt;body&gt;</a:t>
                      </a:r>
                    </a:p>
                    <a:p>
                      <a:endParaRPr lang="en-US" b="0" dirty="0" smtClean="0">
                        <a:solidFill>
                          <a:schemeClr val="tx1"/>
                        </a:solidFill>
                      </a:endParaRPr>
                    </a:p>
                    <a:p>
                      <a:r>
                        <a:rPr lang="en-US" b="0" dirty="0" smtClean="0">
                          <a:solidFill>
                            <a:schemeClr val="tx1"/>
                          </a:solidFill>
                        </a:rPr>
                        <a:t>&lt;h2&gt;My First Web Page&lt;/h2&gt;</a:t>
                      </a:r>
                    </a:p>
                    <a:p>
                      <a:r>
                        <a:rPr lang="en-US" b="0" dirty="0" smtClean="0">
                          <a:solidFill>
                            <a:schemeClr val="tx1"/>
                          </a:solidFill>
                        </a:rPr>
                        <a:t>&lt;p&gt;My first paragraph.&lt;/p&gt;</a:t>
                      </a:r>
                    </a:p>
                    <a:p>
                      <a:endParaRPr lang="en-US" b="0" dirty="0" smtClean="0">
                        <a:solidFill>
                          <a:schemeClr val="tx1"/>
                        </a:solidFill>
                      </a:endParaRPr>
                    </a:p>
                    <a:p>
                      <a:r>
                        <a:rPr lang="en-US" b="0" dirty="0" smtClean="0">
                          <a:solidFill>
                            <a:schemeClr val="tx1"/>
                          </a:solidFill>
                        </a:rPr>
                        <a:t>&lt;script&gt;</a:t>
                      </a:r>
                    </a:p>
                    <a:p>
                      <a:r>
                        <a:rPr lang="en-US" b="0" dirty="0" err="1" smtClean="0">
                          <a:solidFill>
                            <a:schemeClr val="tx1"/>
                          </a:solidFill>
                        </a:rPr>
                        <a:t>window.alert</a:t>
                      </a:r>
                      <a:r>
                        <a:rPr lang="en-US" b="0" dirty="0" smtClean="0">
                          <a:solidFill>
                            <a:schemeClr val="tx1"/>
                          </a:solidFill>
                        </a:rPr>
                        <a:t>(5 + 6);</a:t>
                      </a:r>
                    </a:p>
                    <a:p>
                      <a:r>
                        <a:rPr lang="en-US" b="0" dirty="0" smtClean="0">
                          <a:solidFill>
                            <a:schemeClr val="tx1"/>
                          </a:solidFill>
                        </a:rPr>
                        <a:t>&lt;/script&gt;</a:t>
                      </a:r>
                    </a:p>
                    <a:p>
                      <a:endParaRPr lang="en-US" b="0" dirty="0" smtClean="0">
                        <a:solidFill>
                          <a:schemeClr val="tx1"/>
                        </a:solidFill>
                      </a:endParaRPr>
                    </a:p>
                    <a:p>
                      <a:r>
                        <a:rPr lang="en-US" b="0" dirty="0" smtClean="0">
                          <a:solidFill>
                            <a:schemeClr val="tx1"/>
                          </a:solidFill>
                        </a:rPr>
                        <a:t>&lt;/body&gt;</a:t>
                      </a:r>
                    </a:p>
                    <a:p>
                      <a:r>
                        <a:rPr lang="en-US" b="0" dirty="0" smtClean="0">
                          <a:solidFill>
                            <a:schemeClr val="tx1"/>
                          </a:solidFill>
                        </a:rPr>
                        <a:t>&lt;/html&gt; </a:t>
                      </a:r>
                    </a:p>
                    <a:p>
                      <a:endParaRPr lang="en-US" b="0" dirty="0">
                        <a:solidFill>
                          <a:schemeClr val="tx1"/>
                        </a:solidFill>
                      </a:endParaRPr>
                    </a:p>
                  </a:txBody>
                  <a:tcPr>
                    <a:solidFill>
                      <a:schemeClr val="bg1"/>
                    </a:solidFill>
                  </a:tcPr>
                </a:tc>
                <a:extLst>
                  <a:ext uri="{0D108BD9-81ED-4DB2-BD59-A6C34878D82A}">
                    <a16:rowId xmlns:a16="http://schemas.microsoft.com/office/drawing/2014/main" val="2782050130"/>
                  </a:ext>
                </a:extLst>
              </a:tr>
              <a:tr h="1575305">
                <a:tc>
                  <a:txBody>
                    <a:bodyPr/>
                    <a:lstStyle/>
                    <a:p>
                      <a:endParaRPr lang="en-US" b="0" dirty="0">
                        <a:solidFill>
                          <a:schemeClr val="tx1"/>
                        </a:solidFill>
                      </a:endParaRPr>
                    </a:p>
                  </a:txBody>
                  <a:tcPr>
                    <a:solidFill>
                      <a:schemeClr val="bg1"/>
                    </a:solidFill>
                  </a:tcPr>
                </a:tc>
                <a:tc vMerge="1">
                  <a:txBody>
                    <a:bodyPr/>
                    <a:lstStyle/>
                    <a:p>
                      <a:endParaRPr lang="en-US"/>
                    </a:p>
                  </a:txBody>
                  <a:tcPr/>
                </a:tc>
                <a:extLst>
                  <a:ext uri="{0D108BD9-81ED-4DB2-BD59-A6C34878D82A}">
                    <a16:rowId xmlns:a16="http://schemas.microsoft.com/office/drawing/2014/main" val="1210801493"/>
                  </a:ext>
                </a:extLst>
              </a:tr>
            </a:tbl>
          </a:graphicData>
        </a:graphic>
      </p:graphicFrame>
      <p:pic>
        <p:nvPicPr>
          <p:cNvPr id="3" name="Picture 2"/>
          <p:cNvPicPr>
            <a:picLocks noChangeAspect="1"/>
          </p:cNvPicPr>
          <p:nvPr/>
        </p:nvPicPr>
        <p:blipFill>
          <a:blip r:embed="rId2"/>
          <a:stretch>
            <a:fillRect/>
          </a:stretch>
        </p:blipFill>
        <p:spPr>
          <a:xfrm>
            <a:off x="1295400" y="4523423"/>
            <a:ext cx="4295775" cy="1190625"/>
          </a:xfrm>
          <a:prstGeom prst="rect">
            <a:avLst/>
          </a:prstGeom>
        </p:spPr>
      </p:pic>
    </p:spTree>
    <p:extLst>
      <p:ext uri="{BB962C8B-B14F-4D97-AF65-F5344CB8AC3E}">
        <p14:creationId xmlns:p14="http://schemas.microsoft.com/office/powerpoint/2010/main" val="970144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02468"/>
          </a:xfrm>
        </p:spPr>
        <p:txBody>
          <a:bodyPr>
            <a:normAutofit fontScale="90000"/>
          </a:bodyPr>
          <a:lstStyle/>
          <a:p>
            <a:r>
              <a:rPr lang="en-NZ" dirty="0"/>
              <a:t>Using </a:t>
            </a:r>
            <a:r>
              <a:rPr lang="en-NZ" dirty="0" smtClean="0"/>
              <a:t>Console.log</a:t>
            </a:r>
            <a:r>
              <a:rPr lang="en-NZ" dirty="0"/>
              <a:t>()</a:t>
            </a:r>
            <a:br>
              <a:rPr lang="en-NZ"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6485674"/>
              </p:ext>
            </p:extLst>
          </p:nvPr>
        </p:nvGraphicFramePr>
        <p:xfrm>
          <a:off x="1478280" y="1484600"/>
          <a:ext cx="9601200" cy="42062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3542191731"/>
                    </a:ext>
                  </a:extLst>
                </a:gridCol>
                <a:gridCol w="4800600">
                  <a:extLst>
                    <a:ext uri="{9D8B030D-6E8A-4147-A177-3AD203B41FA5}">
                      <a16:colId xmlns:a16="http://schemas.microsoft.com/office/drawing/2014/main" val="1549597850"/>
                    </a:ext>
                  </a:extLst>
                </a:gridCol>
              </a:tblGrid>
              <a:tr h="1444986">
                <a:tc>
                  <a:txBody>
                    <a:bodyPr/>
                    <a:lstStyle/>
                    <a:p>
                      <a:r>
                        <a:rPr lang="en-NZ" sz="1800" b="0" i="0" kern="1200" dirty="0" smtClean="0">
                          <a:solidFill>
                            <a:schemeClr val="tx1"/>
                          </a:solidFill>
                          <a:effectLst/>
                          <a:latin typeface="+mn-lt"/>
                          <a:ea typeface="+mn-ea"/>
                          <a:cs typeface="+mn-cs"/>
                        </a:rPr>
                        <a:t>For debugging purposes, you can use the </a:t>
                      </a:r>
                      <a:r>
                        <a:rPr lang="en-NZ" b="0" dirty="0" smtClean="0">
                          <a:solidFill>
                            <a:schemeClr val="tx1"/>
                          </a:solidFill>
                        </a:rPr>
                        <a:t>console.log()</a:t>
                      </a:r>
                      <a:r>
                        <a:rPr lang="en-NZ" sz="1800" b="0" i="0" kern="1200" dirty="0" smtClean="0">
                          <a:solidFill>
                            <a:schemeClr val="tx1"/>
                          </a:solidFill>
                          <a:effectLst/>
                          <a:latin typeface="+mn-lt"/>
                          <a:ea typeface="+mn-ea"/>
                          <a:cs typeface="+mn-cs"/>
                        </a:rPr>
                        <a:t> method to display data</a:t>
                      </a:r>
                      <a:endParaRPr lang="en-US" b="0" dirty="0">
                        <a:solidFill>
                          <a:schemeClr val="tx1"/>
                        </a:solidFill>
                      </a:endParaRPr>
                    </a:p>
                  </a:txBody>
                  <a:tcPr>
                    <a:noFill/>
                  </a:tcPr>
                </a:tc>
                <a:tc rowSpan="2">
                  <a:txBody>
                    <a:bodyPr/>
                    <a:lstStyle/>
                    <a:p>
                      <a:r>
                        <a:rPr lang="en-US" b="0" dirty="0" smtClean="0">
                          <a:solidFill>
                            <a:schemeClr val="tx1"/>
                          </a:solidFill>
                        </a:rPr>
                        <a:t>&lt;!DOCTYPE html&gt;</a:t>
                      </a:r>
                    </a:p>
                    <a:p>
                      <a:r>
                        <a:rPr lang="en-US" b="0" dirty="0" smtClean="0">
                          <a:solidFill>
                            <a:schemeClr val="tx1"/>
                          </a:solidFill>
                        </a:rPr>
                        <a:t>&lt;html&gt;</a:t>
                      </a:r>
                    </a:p>
                    <a:p>
                      <a:r>
                        <a:rPr lang="en-US" b="0" dirty="0" smtClean="0">
                          <a:solidFill>
                            <a:schemeClr val="tx1"/>
                          </a:solidFill>
                        </a:rPr>
                        <a:t>&lt;body&gt;</a:t>
                      </a:r>
                    </a:p>
                    <a:p>
                      <a:endParaRPr lang="en-US" b="0" dirty="0" smtClean="0">
                        <a:solidFill>
                          <a:schemeClr val="tx1"/>
                        </a:solidFill>
                      </a:endParaRPr>
                    </a:p>
                    <a:p>
                      <a:r>
                        <a:rPr lang="en-US" b="0" dirty="0" smtClean="0">
                          <a:solidFill>
                            <a:schemeClr val="tx1"/>
                          </a:solidFill>
                        </a:rPr>
                        <a:t>&lt;h2&gt;Activate debugging with F12&lt;/h2&gt;</a:t>
                      </a:r>
                    </a:p>
                    <a:p>
                      <a:endParaRPr lang="en-US" b="0" dirty="0" smtClean="0">
                        <a:solidFill>
                          <a:schemeClr val="tx1"/>
                        </a:solidFill>
                      </a:endParaRPr>
                    </a:p>
                    <a:p>
                      <a:r>
                        <a:rPr lang="en-US" b="0" dirty="0" smtClean="0">
                          <a:solidFill>
                            <a:schemeClr val="tx1"/>
                          </a:solidFill>
                        </a:rPr>
                        <a:t>&lt;p&gt;Select "Console" in the debugger menu. Then click Run again.&lt;/p&gt;</a:t>
                      </a:r>
                    </a:p>
                    <a:p>
                      <a:endParaRPr lang="en-US" b="0" dirty="0" smtClean="0">
                        <a:solidFill>
                          <a:schemeClr val="tx1"/>
                        </a:solidFill>
                      </a:endParaRPr>
                    </a:p>
                    <a:p>
                      <a:r>
                        <a:rPr lang="en-US" b="0" dirty="0" smtClean="0">
                          <a:solidFill>
                            <a:schemeClr val="tx1"/>
                          </a:solidFill>
                        </a:rPr>
                        <a:t>&lt;script&gt;</a:t>
                      </a:r>
                    </a:p>
                    <a:p>
                      <a:r>
                        <a:rPr lang="en-US" b="0" dirty="0" smtClean="0">
                          <a:solidFill>
                            <a:schemeClr val="tx1"/>
                          </a:solidFill>
                        </a:rPr>
                        <a:t>console.log(5 + 6);</a:t>
                      </a:r>
                    </a:p>
                    <a:p>
                      <a:r>
                        <a:rPr lang="en-US" b="0" dirty="0" smtClean="0">
                          <a:solidFill>
                            <a:schemeClr val="tx1"/>
                          </a:solidFill>
                        </a:rPr>
                        <a:t>&lt;/script&gt;</a:t>
                      </a:r>
                    </a:p>
                    <a:p>
                      <a:endParaRPr lang="en-US" b="0" dirty="0" smtClean="0">
                        <a:solidFill>
                          <a:schemeClr val="tx1"/>
                        </a:solidFill>
                      </a:endParaRPr>
                    </a:p>
                    <a:p>
                      <a:r>
                        <a:rPr lang="en-US" b="0" dirty="0" smtClean="0">
                          <a:solidFill>
                            <a:schemeClr val="tx1"/>
                          </a:solidFill>
                        </a:rPr>
                        <a:t>&lt;/body&gt;</a:t>
                      </a:r>
                    </a:p>
                    <a:p>
                      <a:r>
                        <a:rPr lang="en-US" b="0" dirty="0" smtClean="0">
                          <a:solidFill>
                            <a:schemeClr val="tx1"/>
                          </a:solidFill>
                        </a:rPr>
                        <a:t>&lt;/html&gt; </a:t>
                      </a:r>
                      <a:endParaRPr lang="en-US" b="0" dirty="0">
                        <a:solidFill>
                          <a:schemeClr val="tx1"/>
                        </a:solidFill>
                      </a:endParaRPr>
                    </a:p>
                  </a:txBody>
                  <a:tcPr>
                    <a:noFill/>
                  </a:tcPr>
                </a:tc>
                <a:extLst>
                  <a:ext uri="{0D108BD9-81ED-4DB2-BD59-A6C34878D82A}">
                    <a16:rowId xmlns:a16="http://schemas.microsoft.com/office/drawing/2014/main" val="2782050130"/>
                  </a:ext>
                </a:extLst>
              </a:tr>
              <a:tr h="1575305">
                <a:tc>
                  <a:txBody>
                    <a:bodyPr/>
                    <a:lstStyle/>
                    <a:p>
                      <a:endParaRPr lang="en-US" b="0" dirty="0">
                        <a:solidFill>
                          <a:schemeClr val="tx1"/>
                        </a:solidFill>
                      </a:endParaRPr>
                    </a:p>
                  </a:txBody>
                  <a:tcPr>
                    <a:noFill/>
                  </a:tcPr>
                </a:tc>
                <a:tc vMerge="1">
                  <a:txBody>
                    <a:bodyPr/>
                    <a:lstStyle/>
                    <a:p>
                      <a:endParaRPr lang="en-US"/>
                    </a:p>
                  </a:txBody>
                  <a:tcPr/>
                </a:tc>
                <a:extLst>
                  <a:ext uri="{0D108BD9-81ED-4DB2-BD59-A6C34878D82A}">
                    <a16:rowId xmlns:a16="http://schemas.microsoft.com/office/drawing/2014/main" val="1210801493"/>
                  </a:ext>
                </a:extLst>
              </a:tr>
            </a:tbl>
          </a:graphicData>
        </a:graphic>
      </p:graphicFrame>
      <p:pic>
        <p:nvPicPr>
          <p:cNvPr id="5" name="Picture 4"/>
          <p:cNvPicPr>
            <a:picLocks noChangeAspect="1"/>
          </p:cNvPicPr>
          <p:nvPr/>
        </p:nvPicPr>
        <p:blipFill>
          <a:blip r:embed="rId2"/>
          <a:stretch>
            <a:fillRect/>
          </a:stretch>
        </p:blipFill>
        <p:spPr>
          <a:xfrm>
            <a:off x="1780767" y="2383457"/>
            <a:ext cx="4215084" cy="3209925"/>
          </a:xfrm>
          <a:prstGeom prst="rect">
            <a:avLst/>
          </a:prstGeom>
        </p:spPr>
      </p:pic>
    </p:spTree>
    <p:extLst>
      <p:ext uri="{BB962C8B-B14F-4D97-AF65-F5344CB8AC3E}">
        <p14:creationId xmlns:p14="http://schemas.microsoft.com/office/powerpoint/2010/main" val="29614793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94749"/>
            <a:ext cx="9601196" cy="350279"/>
          </a:xfrm>
        </p:spPr>
        <p:txBody>
          <a:bodyPr>
            <a:normAutofit fontScale="90000"/>
          </a:bodyPr>
          <a:lstStyle/>
          <a:p>
            <a:r>
              <a:rPr lang="en-US" dirty="0"/>
              <a:t>JavaScript Keywords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6769345"/>
              </p:ext>
            </p:extLst>
          </p:nvPr>
        </p:nvGraphicFramePr>
        <p:xfrm>
          <a:off x="705393" y="1225052"/>
          <a:ext cx="10842172" cy="5120640"/>
        </p:xfrm>
        <a:graphic>
          <a:graphicData uri="http://schemas.openxmlformats.org/drawingml/2006/table">
            <a:tbl>
              <a:tblPr firstRow="1" bandRow="1">
                <a:tableStyleId>{5C22544A-7EE6-4342-B048-85BDC9FD1C3A}</a:tableStyleId>
              </a:tblPr>
              <a:tblGrid>
                <a:gridCol w="3370218">
                  <a:extLst>
                    <a:ext uri="{9D8B030D-6E8A-4147-A177-3AD203B41FA5}">
                      <a16:colId xmlns:a16="http://schemas.microsoft.com/office/drawing/2014/main" val="3727115209"/>
                    </a:ext>
                  </a:extLst>
                </a:gridCol>
                <a:gridCol w="7471954">
                  <a:extLst>
                    <a:ext uri="{9D8B030D-6E8A-4147-A177-3AD203B41FA5}">
                      <a16:colId xmlns:a16="http://schemas.microsoft.com/office/drawing/2014/main" val="3672839338"/>
                    </a:ext>
                  </a:extLst>
                </a:gridCol>
              </a:tblGrid>
              <a:tr h="370840">
                <a:tc>
                  <a:txBody>
                    <a:bodyPr/>
                    <a:lstStyle/>
                    <a:p>
                      <a:pPr algn="l" fontAlgn="t"/>
                      <a:r>
                        <a:rPr lang="en-US" dirty="0">
                          <a:effectLst/>
                        </a:rPr>
                        <a:t>Keyword</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072416112"/>
                  </a:ext>
                </a:extLst>
              </a:tr>
              <a:tr h="370840">
                <a:tc>
                  <a:txBody>
                    <a:bodyPr/>
                    <a:lstStyle/>
                    <a:p>
                      <a:pPr algn="l" fontAlgn="t"/>
                      <a:r>
                        <a:rPr lang="en-US">
                          <a:effectLst/>
                        </a:rPr>
                        <a:t>break</a:t>
                      </a:r>
                    </a:p>
                  </a:txBody>
                  <a:tcPr marL="152400" marR="76200" marT="76200" marB="76200"/>
                </a:tc>
                <a:tc>
                  <a:txBody>
                    <a:bodyPr/>
                    <a:lstStyle/>
                    <a:p>
                      <a:pPr algn="l" fontAlgn="t"/>
                      <a:r>
                        <a:rPr lang="en-NZ">
                          <a:effectLst/>
                        </a:rPr>
                        <a:t>Terminates a switch or a loop</a:t>
                      </a:r>
                    </a:p>
                  </a:txBody>
                  <a:tcPr marL="76200" marR="76200" marT="76200" marB="76200"/>
                </a:tc>
                <a:extLst>
                  <a:ext uri="{0D108BD9-81ED-4DB2-BD59-A6C34878D82A}">
                    <a16:rowId xmlns:a16="http://schemas.microsoft.com/office/drawing/2014/main" val="3190709185"/>
                  </a:ext>
                </a:extLst>
              </a:tr>
              <a:tr h="370840">
                <a:tc>
                  <a:txBody>
                    <a:bodyPr/>
                    <a:lstStyle/>
                    <a:p>
                      <a:pPr algn="l" fontAlgn="t"/>
                      <a:r>
                        <a:rPr lang="en-US">
                          <a:effectLst/>
                        </a:rPr>
                        <a:t>continue</a:t>
                      </a:r>
                    </a:p>
                  </a:txBody>
                  <a:tcPr marL="152400" marR="76200" marT="76200" marB="76200"/>
                </a:tc>
                <a:tc>
                  <a:txBody>
                    <a:bodyPr/>
                    <a:lstStyle/>
                    <a:p>
                      <a:pPr algn="l" fontAlgn="t"/>
                      <a:r>
                        <a:rPr lang="en-NZ">
                          <a:effectLst/>
                        </a:rPr>
                        <a:t>Jumps out of a loop and starts at the top</a:t>
                      </a:r>
                    </a:p>
                  </a:txBody>
                  <a:tcPr marL="76200" marR="76200" marT="76200" marB="76200"/>
                </a:tc>
                <a:extLst>
                  <a:ext uri="{0D108BD9-81ED-4DB2-BD59-A6C34878D82A}">
                    <a16:rowId xmlns:a16="http://schemas.microsoft.com/office/drawing/2014/main" val="782896591"/>
                  </a:ext>
                </a:extLst>
              </a:tr>
              <a:tr h="370840">
                <a:tc>
                  <a:txBody>
                    <a:bodyPr/>
                    <a:lstStyle/>
                    <a:p>
                      <a:pPr algn="l" fontAlgn="t"/>
                      <a:r>
                        <a:rPr lang="en-US">
                          <a:effectLst/>
                        </a:rPr>
                        <a:t>debugger</a:t>
                      </a:r>
                    </a:p>
                  </a:txBody>
                  <a:tcPr marL="152400" marR="76200" marT="76200" marB="76200"/>
                </a:tc>
                <a:tc>
                  <a:txBody>
                    <a:bodyPr/>
                    <a:lstStyle/>
                    <a:p>
                      <a:pPr algn="l" fontAlgn="t"/>
                      <a:r>
                        <a:rPr lang="en-NZ">
                          <a:effectLst/>
                        </a:rPr>
                        <a:t>Stops the execution of JavaScript, and calls (if available) the debugging function</a:t>
                      </a:r>
                    </a:p>
                  </a:txBody>
                  <a:tcPr marL="76200" marR="76200" marT="76200" marB="76200"/>
                </a:tc>
                <a:extLst>
                  <a:ext uri="{0D108BD9-81ED-4DB2-BD59-A6C34878D82A}">
                    <a16:rowId xmlns:a16="http://schemas.microsoft.com/office/drawing/2014/main" val="336337589"/>
                  </a:ext>
                </a:extLst>
              </a:tr>
              <a:tr h="370840">
                <a:tc>
                  <a:txBody>
                    <a:bodyPr/>
                    <a:lstStyle/>
                    <a:p>
                      <a:pPr algn="l" fontAlgn="t"/>
                      <a:r>
                        <a:rPr lang="en-US">
                          <a:effectLst/>
                        </a:rPr>
                        <a:t>do ... while</a:t>
                      </a:r>
                    </a:p>
                  </a:txBody>
                  <a:tcPr marL="152400" marR="76200" marT="76200" marB="76200"/>
                </a:tc>
                <a:tc>
                  <a:txBody>
                    <a:bodyPr/>
                    <a:lstStyle/>
                    <a:p>
                      <a:pPr algn="l" fontAlgn="t"/>
                      <a:r>
                        <a:rPr lang="en-NZ">
                          <a:effectLst/>
                        </a:rPr>
                        <a:t>Executes a block of statements, and repeats the block, while a condition is true</a:t>
                      </a:r>
                    </a:p>
                  </a:txBody>
                  <a:tcPr marL="76200" marR="76200" marT="76200" marB="76200"/>
                </a:tc>
                <a:extLst>
                  <a:ext uri="{0D108BD9-81ED-4DB2-BD59-A6C34878D82A}">
                    <a16:rowId xmlns:a16="http://schemas.microsoft.com/office/drawing/2014/main" val="3988669390"/>
                  </a:ext>
                </a:extLst>
              </a:tr>
              <a:tr h="370840">
                <a:tc>
                  <a:txBody>
                    <a:bodyPr/>
                    <a:lstStyle/>
                    <a:p>
                      <a:pPr algn="l" fontAlgn="t"/>
                      <a:r>
                        <a:rPr lang="en-US">
                          <a:effectLst/>
                        </a:rPr>
                        <a:t>for</a:t>
                      </a:r>
                    </a:p>
                  </a:txBody>
                  <a:tcPr marL="152400" marR="76200" marT="76200" marB="76200"/>
                </a:tc>
                <a:tc>
                  <a:txBody>
                    <a:bodyPr/>
                    <a:lstStyle/>
                    <a:p>
                      <a:pPr algn="l" fontAlgn="t"/>
                      <a:r>
                        <a:rPr lang="en-NZ">
                          <a:effectLst/>
                        </a:rPr>
                        <a:t>Marks a block of statements to be executed, as long as a condition is true</a:t>
                      </a:r>
                    </a:p>
                  </a:txBody>
                  <a:tcPr marL="76200" marR="76200" marT="76200" marB="76200"/>
                </a:tc>
                <a:extLst>
                  <a:ext uri="{0D108BD9-81ED-4DB2-BD59-A6C34878D82A}">
                    <a16:rowId xmlns:a16="http://schemas.microsoft.com/office/drawing/2014/main" val="2942599449"/>
                  </a:ext>
                </a:extLst>
              </a:tr>
              <a:tr h="370840">
                <a:tc>
                  <a:txBody>
                    <a:bodyPr/>
                    <a:lstStyle/>
                    <a:p>
                      <a:pPr algn="l" fontAlgn="t"/>
                      <a:r>
                        <a:rPr lang="en-US">
                          <a:effectLst/>
                        </a:rPr>
                        <a:t>function</a:t>
                      </a:r>
                    </a:p>
                  </a:txBody>
                  <a:tcPr marL="152400" marR="76200" marT="76200" marB="76200"/>
                </a:tc>
                <a:tc>
                  <a:txBody>
                    <a:bodyPr/>
                    <a:lstStyle/>
                    <a:p>
                      <a:pPr algn="l" fontAlgn="t"/>
                      <a:r>
                        <a:rPr lang="en-US">
                          <a:effectLst/>
                        </a:rPr>
                        <a:t>Declares a function</a:t>
                      </a:r>
                    </a:p>
                  </a:txBody>
                  <a:tcPr marL="76200" marR="76200" marT="76200" marB="76200"/>
                </a:tc>
                <a:extLst>
                  <a:ext uri="{0D108BD9-81ED-4DB2-BD59-A6C34878D82A}">
                    <a16:rowId xmlns:a16="http://schemas.microsoft.com/office/drawing/2014/main" val="4077690706"/>
                  </a:ext>
                </a:extLst>
              </a:tr>
              <a:tr h="370840">
                <a:tc>
                  <a:txBody>
                    <a:bodyPr/>
                    <a:lstStyle/>
                    <a:p>
                      <a:pPr algn="l" fontAlgn="t"/>
                      <a:r>
                        <a:rPr lang="en-US">
                          <a:effectLst/>
                        </a:rPr>
                        <a:t>if ... else</a:t>
                      </a:r>
                    </a:p>
                  </a:txBody>
                  <a:tcPr marL="152400" marR="76200" marT="76200" marB="76200"/>
                </a:tc>
                <a:tc>
                  <a:txBody>
                    <a:bodyPr/>
                    <a:lstStyle/>
                    <a:p>
                      <a:pPr algn="l" fontAlgn="t"/>
                      <a:r>
                        <a:rPr lang="en-NZ">
                          <a:effectLst/>
                        </a:rPr>
                        <a:t>Marks a block of statements to be executed, depending on a condition</a:t>
                      </a:r>
                    </a:p>
                  </a:txBody>
                  <a:tcPr marL="76200" marR="76200" marT="76200" marB="76200"/>
                </a:tc>
                <a:extLst>
                  <a:ext uri="{0D108BD9-81ED-4DB2-BD59-A6C34878D82A}">
                    <a16:rowId xmlns:a16="http://schemas.microsoft.com/office/drawing/2014/main" val="327532402"/>
                  </a:ext>
                </a:extLst>
              </a:tr>
              <a:tr h="370840">
                <a:tc>
                  <a:txBody>
                    <a:bodyPr/>
                    <a:lstStyle/>
                    <a:p>
                      <a:pPr algn="l" fontAlgn="t"/>
                      <a:r>
                        <a:rPr lang="en-US">
                          <a:effectLst/>
                        </a:rPr>
                        <a:t>return</a:t>
                      </a:r>
                    </a:p>
                  </a:txBody>
                  <a:tcPr marL="152400" marR="76200" marT="76200" marB="76200"/>
                </a:tc>
                <a:tc>
                  <a:txBody>
                    <a:bodyPr/>
                    <a:lstStyle/>
                    <a:p>
                      <a:pPr algn="l" fontAlgn="t"/>
                      <a:r>
                        <a:rPr lang="en-US">
                          <a:effectLst/>
                        </a:rPr>
                        <a:t>Exits a function</a:t>
                      </a:r>
                    </a:p>
                  </a:txBody>
                  <a:tcPr marL="76200" marR="76200" marT="76200" marB="76200"/>
                </a:tc>
                <a:extLst>
                  <a:ext uri="{0D108BD9-81ED-4DB2-BD59-A6C34878D82A}">
                    <a16:rowId xmlns:a16="http://schemas.microsoft.com/office/drawing/2014/main" val="10436133"/>
                  </a:ext>
                </a:extLst>
              </a:tr>
              <a:tr h="370840">
                <a:tc>
                  <a:txBody>
                    <a:bodyPr/>
                    <a:lstStyle/>
                    <a:p>
                      <a:pPr algn="l" fontAlgn="t"/>
                      <a:r>
                        <a:rPr lang="en-US">
                          <a:effectLst/>
                        </a:rPr>
                        <a:t>switch</a:t>
                      </a:r>
                    </a:p>
                  </a:txBody>
                  <a:tcPr marL="152400" marR="76200" marT="76200" marB="76200"/>
                </a:tc>
                <a:tc>
                  <a:txBody>
                    <a:bodyPr/>
                    <a:lstStyle/>
                    <a:p>
                      <a:pPr algn="l" fontAlgn="t"/>
                      <a:r>
                        <a:rPr lang="en-NZ">
                          <a:effectLst/>
                        </a:rPr>
                        <a:t>Marks a block of statements to be executed, depending on different cases</a:t>
                      </a:r>
                    </a:p>
                  </a:txBody>
                  <a:tcPr marL="76200" marR="76200" marT="76200" marB="76200"/>
                </a:tc>
                <a:extLst>
                  <a:ext uri="{0D108BD9-81ED-4DB2-BD59-A6C34878D82A}">
                    <a16:rowId xmlns:a16="http://schemas.microsoft.com/office/drawing/2014/main" val="1754018165"/>
                  </a:ext>
                </a:extLst>
              </a:tr>
              <a:tr h="370840">
                <a:tc>
                  <a:txBody>
                    <a:bodyPr/>
                    <a:lstStyle/>
                    <a:p>
                      <a:pPr algn="l" fontAlgn="t"/>
                      <a:r>
                        <a:rPr lang="en-US">
                          <a:effectLst/>
                        </a:rPr>
                        <a:t>try ... catch</a:t>
                      </a:r>
                    </a:p>
                  </a:txBody>
                  <a:tcPr marL="152400" marR="76200" marT="76200" marB="76200"/>
                </a:tc>
                <a:tc>
                  <a:txBody>
                    <a:bodyPr/>
                    <a:lstStyle/>
                    <a:p>
                      <a:pPr algn="l" fontAlgn="t"/>
                      <a:r>
                        <a:rPr lang="en-NZ">
                          <a:effectLst/>
                        </a:rPr>
                        <a:t>Implements error handling to a block of statements</a:t>
                      </a:r>
                    </a:p>
                  </a:txBody>
                  <a:tcPr marL="76200" marR="76200" marT="76200" marB="76200"/>
                </a:tc>
                <a:extLst>
                  <a:ext uri="{0D108BD9-81ED-4DB2-BD59-A6C34878D82A}">
                    <a16:rowId xmlns:a16="http://schemas.microsoft.com/office/drawing/2014/main" val="3938668076"/>
                  </a:ext>
                </a:extLst>
              </a:tr>
              <a:tr h="370840">
                <a:tc>
                  <a:txBody>
                    <a:bodyPr/>
                    <a:lstStyle/>
                    <a:p>
                      <a:pPr algn="l" fontAlgn="t"/>
                      <a:r>
                        <a:rPr lang="en-US">
                          <a:effectLst/>
                        </a:rPr>
                        <a:t>var</a:t>
                      </a:r>
                    </a:p>
                  </a:txBody>
                  <a:tcPr marL="152400" marR="76200" marT="76200" marB="76200"/>
                </a:tc>
                <a:tc>
                  <a:txBody>
                    <a:bodyPr/>
                    <a:lstStyle/>
                    <a:p>
                      <a:pPr algn="l" fontAlgn="t"/>
                      <a:r>
                        <a:rPr lang="en-US" dirty="0">
                          <a:effectLst/>
                        </a:rPr>
                        <a:t>Declares a variable</a:t>
                      </a:r>
                    </a:p>
                  </a:txBody>
                  <a:tcPr marL="76200" marR="76200" marT="76200" marB="76200"/>
                </a:tc>
                <a:extLst>
                  <a:ext uri="{0D108BD9-81ED-4DB2-BD59-A6C34878D82A}">
                    <a16:rowId xmlns:a16="http://schemas.microsoft.com/office/drawing/2014/main" val="2958990944"/>
                  </a:ext>
                </a:extLst>
              </a:tr>
            </a:tbl>
          </a:graphicData>
        </a:graphic>
      </p:graphicFrame>
    </p:spTree>
    <p:extLst>
      <p:ext uri="{BB962C8B-B14F-4D97-AF65-F5344CB8AC3E}">
        <p14:creationId xmlns:p14="http://schemas.microsoft.com/office/powerpoint/2010/main" val="39233601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68291"/>
          </a:xfrm>
        </p:spPr>
        <p:txBody>
          <a:bodyPr>
            <a:normAutofit fontScale="90000"/>
          </a:bodyPr>
          <a:lstStyle/>
          <a:p>
            <a:r>
              <a:rPr lang="en-NZ" dirty="0"/>
              <a:t>Variables in JavaScript</a:t>
            </a:r>
            <a:br>
              <a:rPr lang="en-NZ" dirty="0"/>
            </a:br>
            <a:endParaRPr lang="en-US" dirty="0"/>
          </a:p>
        </p:txBody>
      </p:sp>
      <p:sp>
        <p:nvSpPr>
          <p:cNvPr id="3" name="Content Placeholder 2"/>
          <p:cNvSpPr>
            <a:spLocks noGrp="1"/>
          </p:cNvSpPr>
          <p:nvPr>
            <p:ph idx="1"/>
          </p:nvPr>
        </p:nvSpPr>
        <p:spPr>
          <a:xfrm>
            <a:off x="1295401" y="1907177"/>
            <a:ext cx="9601196" cy="3968691"/>
          </a:xfrm>
        </p:spPr>
        <p:txBody>
          <a:bodyPr>
            <a:normAutofit fontScale="92500" lnSpcReduction="10000"/>
          </a:bodyPr>
          <a:lstStyle/>
          <a:p>
            <a:r>
              <a:rPr lang="en-NZ" dirty="0" smtClean="0"/>
              <a:t>A </a:t>
            </a:r>
            <a:r>
              <a:rPr lang="en-NZ" dirty="0"/>
              <a:t>variable is a name given to a memory location. It is the basic unit of storage in a program</a:t>
            </a:r>
            <a:r>
              <a:rPr lang="en-NZ" dirty="0" smtClean="0"/>
              <a:t>. </a:t>
            </a:r>
            <a:r>
              <a:rPr lang="en-US" dirty="0"/>
              <a:t>A variable is a container, like a matchbox, holding pieces of information.</a:t>
            </a:r>
            <a:endParaRPr lang="en-NZ" dirty="0"/>
          </a:p>
          <a:p>
            <a:r>
              <a:rPr lang="en-NZ" dirty="0" smtClean="0"/>
              <a:t>The </a:t>
            </a:r>
            <a:r>
              <a:rPr lang="en-NZ" dirty="0"/>
              <a:t>value stored in a variable can be changed during program execution.</a:t>
            </a:r>
          </a:p>
          <a:p>
            <a:r>
              <a:rPr lang="en-NZ" dirty="0"/>
              <a:t>A variable is only a name given to a memory location, all the operations done on the variable effects that memory location.</a:t>
            </a:r>
          </a:p>
          <a:p>
            <a:r>
              <a:rPr lang="en-NZ" dirty="0"/>
              <a:t>In JavaScript, all the variables must be declared before they can be used.</a:t>
            </a:r>
          </a:p>
          <a:p>
            <a:r>
              <a:rPr lang="en-NZ" dirty="0"/>
              <a:t>To declare a variable in JavaScript, we must use the keyword </a:t>
            </a:r>
            <a:r>
              <a:rPr lang="en-NZ" dirty="0" err="1"/>
              <a:t>var</a:t>
            </a:r>
            <a:r>
              <a:rPr lang="en-NZ" dirty="0"/>
              <a:t> followed by the name of the variable and semi-colon. Below is the syntax to create variables in JavaScript:</a:t>
            </a:r>
          </a:p>
          <a:p>
            <a:r>
              <a:rPr lang="en-NZ" dirty="0" err="1" smtClean="0"/>
              <a:t>var</a:t>
            </a:r>
            <a:r>
              <a:rPr lang="en-NZ" dirty="0" smtClean="0"/>
              <a:t> </a:t>
            </a:r>
            <a:r>
              <a:rPr lang="en-NZ" dirty="0" err="1"/>
              <a:t>var_name</a:t>
            </a:r>
            <a:r>
              <a:rPr lang="en-NZ" dirty="0"/>
              <a:t>;</a:t>
            </a:r>
            <a:endParaRPr lang="en-US" dirty="0"/>
          </a:p>
        </p:txBody>
      </p:sp>
    </p:spTree>
    <p:extLst>
      <p:ext uri="{BB962C8B-B14F-4D97-AF65-F5344CB8AC3E}">
        <p14:creationId xmlns:p14="http://schemas.microsoft.com/office/powerpoint/2010/main" val="4237541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JavaScript supports 3 primitive datatypes:</a:t>
            </a:r>
          </a:p>
          <a:p>
            <a:pPr lvl="1"/>
            <a:r>
              <a:rPr lang="en-US" dirty="0" smtClean="0"/>
              <a:t>Numbers</a:t>
            </a:r>
            <a:r>
              <a:rPr lang="en-US" dirty="0"/>
              <a:t>: 5, 6.5, 7 etc.</a:t>
            </a:r>
          </a:p>
          <a:p>
            <a:pPr lvl="1"/>
            <a:r>
              <a:rPr lang="en-US" dirty="0"/>
              <a:t>String: “Hello </a:t>
            </a:r>
            <a:r>
              <a:rPr lang="en-US" dirty="0" err="1"/>
              <a:t>GeeksforGeeks</a:t>
            </a:r>
            <a:r>
              <a:rPr lang="en-US" dirty="0"/>
              <a:t>” etc.</a:t>
            </a:r>
          </a:p>
          <a:p>
            <a:pPr lvl="1"/>
            <a:r>
              <a:rPr lang="en-US" dirty="0"/>
              <a:t>Boolean: true, false.</a:t>
            </a:r>
          </a:p>
          <a:p>
            <a:r>
              <a:rPr lang="en-US" dirty="0"/>
              <a:t>Except for the above three primitive data types, JavaScript also supports two trivial datatypes null and undefined and one composite datatype object.</a:t>
            </a:r>
          </a:p>
        </p:txBody>
      </p:sp>
    </p:spTree>
    <p:extLst>
      <p:ext uri="{BB962C8B-B14F-4D97-AF65-F5344CB8AC3E}">
        <p14:creationId xmlns:p14="http://schemas.microsoft.com/office/powerpoint/2010/main" val="36388880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NZ" dirty="0" err="1"/>
              <a:t>var</a:t>
            </a:r>
            <a:r>
              <a:rPr lang="en-NZ" dirty="0"/>
              <a:t> x, y, z;          // How to declare variables</a:t>
            </a:r>
          </a:p>
          <a:p>
            <a:r>
              <a:rPr lang="en-NZ" dirty="0"/>
              <a:t>x = 5; y = 6;      // How to assign values</a:t>
            </a:r>
          </a:p>
          <a:p>
            <a:r>
              <a:rPr lang="en-NZ" dirty="0"/>
              <a:t>z = x + y;         // How to compute values</a:t>
            </a:r>
            <a:endParaRPr lang="en-US" dirty="0"/>
          </a:p>
        </p:txBody>
      </p:sp>
    </p:spTree>
    <p:extLst>
      <p:ext uri="{BB962C8B-B14F-4D97-AF65-F5344CB8AC3E}">
        <p14:creationId xmlns:p14="http://schemas.microsoft.com/office/powerpoint/2010/main" val="26887704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25045"/>
          </a:xfrm>
        </p:spPr>
        <p:txBody>
          <a:bodyPr>
            <a:normAutofit fontScale="90000"/>
          </a:bodyPr>
          <a:lstStyle/>
          <a:p>
            <a:r>
              <a:rPr lang="en-NZ" dirty="0"/>
              <a:t>JavaScript Identifiers</a:t>
            </a:r>
            <a:br>
              <a:rPr lang="en-NZ" dirty="0"/>
            </a:br>
            <a:endParaRPr lang="en-US" dirty="0"/>
          </a:p>
        </p:txBody>
      </p:sp>
      <p:sp>
        <p:nvSpPr>
          <p:cNvPr id="3" name="Content Placeholder 2"/>
          <p:cNvSpPr>
            <a:spLocks noGrp="1"/>
          </p:cNvSpPr>
          <p:nvPr>
            <p:ph idx="1"/>
          </p:nvPr>
        </p:nvSpPr>
        <p:spPr>
          <a:xfrm>
            <a:off x="1295401" y="1907177"/>
            <a:ext cx="9601196" cy="3968691"/>
          </a:xfrm>
        </p:spPr>
        <p:txBody>
          <a:bodyPr>
            <a:normAutofit fontScale="85000" lnSpcReduction="20000"/>
          </a:bodyPr>
          <a:lstStyle/>
          <a:p>
            <a:r>
              <a:rPr lang="en-NZ" dirty="0" smtClean="0"/>
              <a:t>All </a:t>
            </a:r>
            <a:r>
              <a:rPr lang="en-NZ" dirty="0"/>
              <a:t>JavaScript </a:t>
            </a:r>
            <a:r>
              <a:rPr lang="en-NZ" b="1" dirty="0"/>
              <a:t>variables</a:t>
            </a:r>
            <a:r>
              <a:rPr lang="en-NZ" dirty="0"/>
              <a:t> must be </a:t>
            </a:r>
            <a:r>
              <a:rPr lang="en-NZ" b="1" dirty="0"/>
              <a:t>identified</a:t>
            </a:r>
            <a:r>
              <a:rPr lang="en-NZ" dirty="0"/>
              <a:t> with </a:t>
            </a:r>
            <a:r>
              <a:rPr lang="en-NZ" b="1" dirty="0"/>
              <a:t>unique names</a:t>
            </a:r>
            <a:r>
              <a:rPr lang="en-NZ" dirty="0"/>
              <a:t>.</a:t>
            </a:r>
          </a:p>
          <a:p>
            <a:r>
              <a:rPr lang="en-NZ" dirty="0"/>
              <a:t>These unique names are called </a:t>
            </a:r>
            <a:r>
              <a:rPr lang="en-NZ" b="1" dirty="0"/>
              <a:t>identifiers</a:t>
            </a:r>
            <a:r>
              <a:rPr lang="en-NZ" dirty="0"/>
              <a:t>.</a:t>
            </a:r>
          </a:p>
          <a:p>
            <a:r>
              <a:rPr lang="en-NZ" dirty="0"/>
              <a:t>Identifiers can be short names (like x and y) or more descriptive names (age, sum, </a:t>
            </a:r>
            <a:r>
              <a:rPr lang="en-NZ" dirty="0" err="1"/>
              <a:t>totalVolume</a:t>
            </a:r>
            <a:r>
              <a:rPr lang="en-NZ" dirty="0"/>
              <a:t>).</a:t>
            </a:r>
          </a:p>
          <a:p>
            <a:r>
              <a:rPr lang="en-NZ" dirty="0"/>
              <a:t>The general rules for constructing names for variables (unique identifiers) are:</a:t>
            </a:r>
          </a:p>
          <a:p>
            <a:pPr lvl="1"/>
            <a:r>
              <a:rPr lang="en-NZ" dirty="0"/>
              <a:t>Names can contain letters, digits, underscores, and dollar signs.</a:t>
            </a:r>
          </a:p>
          <a:p>
            <a:pPr lvl="1"/>
            <a:r>
              <a:rPr lang="en-NZ" dirty="0"/>
              <a:t>Names must begin with a letter</a:t>
            </a:r>
          </a:p>
          <a:p>
            <a:pPr lvl="1"/>
            <a:r>
              <a:rPr lang="en-NZ" dirty="0"/>
              <a:t>Names can also begin with $ and _ </a:t>
            </a:r>
            <a:endParaRPr lang="en-NZ" dirty="0" smtClean="0"/>
          </a:p>
          <a:p>
            <a:pPr lvl="1"/>
            <a:r>
              <a:rPr lang="en-NZ" dirty="0" smtClean="0"/>
              <a:t>Names </a:t>
            </a:r>
            <a:r>
              <a:rPr lang="en-NZ" dirty="0"/>
              <a:t>are case sensitive (y and Y are different variables)</a:t>
            </a:r>
          </a:p>
          <a:p>
            <a:pPr lvl="1"/>
            <a:r>
              <a:rPr lang="en-NZ" dirty="0"/>
              <a:t>Reserved words (like JavaScript keywords) cannot be used as </a:t>
            </a:r>
            <a:r>
              <a:rPr lang="en-NZ" dirty="0" smtClean="0"/>
              <a:t>names</a:t>
            </a:r>
          </a:p>
          <a:p>
            <a:pPr lvl="1"/>
            <a:r>
              <a:rPr lang="en-US" dirty="0"/>
              <a:t>JavaScript identifiers are case-sensitive</a:t>
            </a:r>
            <a:r>
              <a:rPr lang="en-US" dirty="0" smtClean="0"/>
              <a:t>.</a:t>
            </a:r>
            <a:endParaRPr lang="en-US" dirty="0"/>
          </a:p>
        </p:txBody>
      </p:sp>
    </p:spTree>
    <p:extLst>
      <p:ext uri="{BB962C8B-B14F-4D97-AF65-F5344CB8AC3E}">
        <p14:creationId xmlns:p14="http://schemas.microsoft.com/office/powerpoint/2010/main" val="42855457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37662"/>
          </a:xfrm>
        </p:spPr>
        <p:txBody>
          <a:bodyPr>
            <a:normAutofit fontScale="90000"/>
          </a:bodyPr>
          <a:lstStyle/>
          <a:p>
            <a:r>
              <a:rPr lang="en-NZ" dirty="0"/>
              <a:t>The Assignment </a:t>
            </a:r>
            <a:r>
              <a:rPr lang="en-NZ" dirty="0" smtClean="0"/>
              <a:t>Operator</a:t>
            </a:r>
            <a:endParaRPr lang="en-US" dirty="0"/>
          </a:p>
        </p:txBody>
      </p:sp>
      <p:sp>
        <p:nvSpPr>
          <p:cNvPr id="3" name="Content Placeholder 2"/>
          <p:cNvSpPr>
            <a:spLocks noGrp="1"/>
          </p:cNvSpPr>
          <p:nvPr>
            <p:ph idx="1"/>
          </p:nvPr>
        </p:nvSpPr>
        <p:spPr>
          <a:xfrm>
            <a:off x="1295401" y="2090057"/>
            <a:ext cx="9601196" cy="3785811"/>
          </a:xfrm>
        </p:spPr>
        <p:txBody>
          <a:bodyPr>
            <a:normAutofit lnSpcReduction="10000"/>
          </a:bodyPr>
          <a:lstStyle/>
          <a:p>
            <a:r>
              <a:rPr lang="en-NZ" dirty="0" smtClean="0"/>
              <a:t>In </a:t>
            </a:r>
            <a:r>
              <a:rPr lang="en-NZ" dirty="0"/>
              <a:t>JavaScript, the equal sign (=) is an "assignment" operator, not an "equal to" operator.</a:t>
            </a:r>
          </a:p>
          <a:p>
            <a:r>
              <a:rPr lang="en-NZ" dirty="0" smtClean="0"/>
              <a:t>This </a:t>
            </a:r>
            <a:r>
              <a:rPr lang="en-NZ" dirty="0"/>
              <a:t>is different from algebra. The following does not make sense in algebra:</a:t>
            </a:r>
          </a:p>
          <a:p>
            <a:pPr lvl="1"/>
            <a:r>
              <a:rPr lang="en-NZ" dirty="0" smtClean="0"/>
              <a:t>x </a:t>
            </a:r>
            <a:r>
              <a:rPr lang="en-NZ" dirty="0"/>
              <a:t>= x + 5</a:t>
            </a:r>
          </a:p>
          <a:p>
            <a:r>
              <a:rPr lang="en-NZ" dirty="0"/>
              <a:t>In JavaScript, however, it makes perfect sense: it assigns the value of x + 5 to x.</a:t>
            </a:r>
          </a:p>
          <a:p>
            <a:pPr lvl="1"/>
            <a:r>
              <a:rPr lang="en-NZ" dirty="0" smtClean="0"/>
              <a:t>(</a:t>
            </a:r>
            <a:r>
              <a:rPr lang="en-NZ" dirty="0"/>
              <a:t>It calculates the value of x + 5 and puts the result into x. The value of x is incremented by 5.)</a:t>
            </a:r>
          </a:p>
          <a:p>
            <a:r>
              <a:rPr lang="en-NZ" dirty="0" smtClean="0"/>
              <a:t>The </a:t>
            </a:r>
            <a:r>
              <a:rPr lang="en-NZ" dirty="0"/>
              <a:t>"equal to" operator is written like == in JavaScript.</a:t>
            </a:r>
            <a:endParaRPr lang="en-US" dirty="0"/>
          </a:p>
        </p:txBody>
      </p:sp>
    </p:spTree>
    <p:extLst>
      <p:ext uri="{BB962C8B-B14F-4D97-AF65-F5344CB8AC3E}">
        <p14:creationId xmlns:p14="http://schemas.microsoft.com/office/powerpoint/2010/main" val="680565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90247"/>
            <a:ext cx="9601196" cy="716039"/>
          </a:xfrm>
        </p:spPr>
        <p:txBody>
          <a:bodyPr>
            <a:normAutofit fontScale="90000"/>
          </a:bodyPr>
          <a:lstStyle/>
          <a:p>
            <a:r>
              <a:rPr lang="en-NZ" dirty="0"/>
              <a:t>JavaScript Data </a:t>
            </a:r>
            <a:r>
              <a:rPr lang="en-NZ" dirty="0" smtClean="0"/>
              <a:t>Types</a:t>
            </a:r>
            <a:endParaRPr lang="en-US" dirty="0"/>
          </a:p>
        </p:txBody>
      </p:sp>
      <p:sp>
        <p:nvSpPr>
          <p:cNvPr id="3" name="Content Placeholder 2"/>
          <p:cNvSpPr>
            <a:spLocks noGrp="1"/>
          </p:cNvSpPr>
          <p:nvPr>
            <p:ph idx="1"/>
          </p:nvPr>
        </p:nvSpPr>
        <p:spPr>
          <a:xfrm>
            <a:off x="1084217" y="1502229"/>
            <a:ext cx="10398034" cy="4373639"/>
          </a:xfrm>
        </p:spPr>
        <p:txBody>
          <a:bodyPr>
            <a:normAutofit fontScale="62500" lnSpcReduction="20000"/>
          </a:bodyPr>
          <a:lstStyle/>
          <a:p>
            <a:r>
              <a:rPr lang="en-NZ" dirty="0"/>
              <a:t>JavaScript includes data types similar to other programming languages like Java or C#. Data type indicates characteristics of data. It tells the compiler whether the data value is numeric, alphabetic, date etc., so that it can perform the appropriate operation.</a:t>
            </a:r>
          </a:p>
          <a:p>
            <a:r>
              <a:rPr lang="en-NZ" dirty="0"/>
              <a:t>JavaScript includes primitive and non-primitive data types as per latest ECMAScript 5.1.</a:t>
            </a:r>
          </a:p>
          <a:p>
            <a:r>
              <a:rPr lang="en-NZ" dirty="0"/>
              <a:t>Primitive Data Types</a:t>
            </a:r>
          </a:p>
          <a:p>
            <a:pPr lvl="1"/>
            <a:r>
              <a:rPr lang="en-NZ" dirty="0"/>
              <a:t>String</a:t>
            </a:r>
          </a:p>
          <a:p>
            <a:pPr lvl="1"/>
            <a:r>
              <a:rPr lang="en-NZ" dirty="0"/>
              <a:t>Number</a:t>
            </a:r>
          </a:p>
          <a:p>
            <a:pPr lvl="1"/>
            <a:r>
              <a:rPr lang="en-NZ" dirty="0"/>
              <a:t>Boolean</a:t>
            </a:r>
          </a:p>
          <a:p>
            <a:pPr lvl="1"/>
            <a:r>
              <a:rPr lang="en-NZ" dirty="0"/>
              <a:t>Null</a:t>
            </a:r>
          </a:p>
          <a:p>
            <a:pPr lvl="1"/>
            <a:r>
              <a:rPr lang="en-NZ" dirty="0"/>
              <a:t>Undefined</a:t>
            </a:r>
          </a:p>
          <a:p>
            <a:r>
              <a:rPr lang="en-NZ" dirty="0"/>
              <a:t>Non-primitive Data Type</a:t>
            </a:r>
          </a:p>
          <a:p>
            <a:pPr lvl="1"/>
            <a:r>
              <a:rPr lang="en-NZ" dirty="0"/>
              <a:t>Object</a:t>
            </a:r>
          </a:p>
          <a:p>
            <a:pPr lvl="1"/>
            <a:r>
              <a:rPr lang="en-NZ" dirty="0"/>
              <a:t>Date</a:t>
            </a:r>
          </a:p>
          <a:p>
            <a:pPr lvl="1"/>
            <a:r>
              <a:rPr lang="en-NZ" dirty="0"/>
              <a:t>Array</a:t>
            </a:r>
          </a:p>
          <a:p>
            <a:r>
              <a:rPr lang="en-NZ" dirty="0"/>
              <a:t>JavaScript is a dynamic or loosely-typed language because a variable can hold value of any data type at any point of time.</a:t>
            </a:r>
          </a:p>
          <a:p>
            <a:endParaRPr lang="en-US" dirty="0"/>
          </a:p>
        </p:txBody>
      </p:sp>
      <p:pic>
        <p:nvPicPr>
          <p:cNvPr id="4" name="Picture 3"/>
          <p:cNvPicPr>
            <a:picLocks noChangeAspect="1"/>
          </p:cNvPicPr>
          <p:nvPr/>
        </p:nvPicPr>
        <p:blipFill>
          <a:blip r:embed="rId2"/>
          <a:stretch>
            <a:fillRect/>
          </a:stretch>
        </p:blipFill>
        <p:spPr>
          <a:xfrm>
            <a:off x="6095999" y="2701698"/>
            <a:ext cx="4219575" cy="2238375"/>
          </a:xfrm>
          <a:prstGeom prst="rect">
            <a:avLst/>
          </a:prstGeom>
        </p:spPr>
      </p:pic>
    </p:spTree>
    <p:extLst>
      <p:ext uri="{BB962C8B-B14F-4D97-AF65-F5344CB8AC3E}">
        <p14:creationId xmlns:p14="http://schemas.microsoft.com/office/powerpoint/2010/main" val="2942674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57500" y="670560"/>
            <a:ext cx="6477000" cy="1295400"/>
          </a:xfrm>
        </p:spPr>
        <p:txBody>
          <a:bodyPr>
            <a:normAutofit fontScale="90000"/>
          </a:bodyPr>
          <a:lstStyle/>
          <a:p>
            <a:r>
              <a:rPr lang="en-US" altLang="en-US" sz="4000" b="1" u="sng" dirty="0">
                <a:latin typeface="Arial" panose="020B0604020202020204" pitchFamily="34" charset="0"/>
              </a:rPr>
              <a:t>Non-computational languages:</a:t>
            </a:r>
          </a:p>
        </p:txBody>
      </p:sp>
      <p:sp>
        <p:nvSpPr>
          <p:cNvPr id="8195" name="Rectangle 3"/>
          <p:cNvSpPr>
            <a:spLocks noGrp="1" noChangeArrowheads="1"/>
          </p:cNvSpPr>
          <p:nvPr>
            <p:ph idx="1"/>
          </p:nvPr>
        </p:nvSpPr>
        <p:spPr>
          <a:xfrm>
            <a:off x="1981200" y="2057401"/>
            <a:ext cx="8229600" cy="4073525"/>
          </a:xfrm>
        </p:spPr>
        <p:txBody>
          <a:bodyPr/>
          <a:lstStyle/>
          <a:p>
            <a:r>
              <a:rPr lang="en-US" altLang="en-US" sz="2400" b="1" u="sng" cap="none" dirty="0" smtClean="0"/>
              <a:t>Non-computational languages</a:t>
            </a:r>
            <a:r>
              <a:rPr lang="en-US" altLang="en-US" sz="2400" cap="none" dirty="0" smtClean="0"/>
              <a:t>, such as markup languages like HTML or formal grammars like BNF, are usually not considered programming languages</a:t>
            </a:r>
            <a:r>
              <a:rPr lang="en-US" altLang="en-US" sz="2400" dirty="0" smtClean="0"/>
              <a:t>. </a:t>
            </a:r>
            <a:endParaRPr lang="en-US" altLang="en-US" sz="2400" dirty="0"/>
          </a:p>
          <a:p>
            <a:pPr>
              <a:buClr>
                <a:schemeClr val="tx1"/>
              </a:buClr>
              <a:buFont typeface="Wingdings" panose="05000000000000000000" pitchFamily="2" charset="2"/>
              <a:buNone/>
            </a:pPr>
            <a:endParaRPr lang="en-US" altLang="en-US" sz="2400" dirty="0"/>
          </a:p>
          <a:p>
            <a:pPr marL="0" indent="0">
              <a:buNone/>
            </a:pPr>
            <a:endParaRPr lang="en-US" altLang="en-US" sz="2400" dirty="0"/>
          </a:p>
        </p:txBody>
      </p:sp>
    </p:spTree>
    <p:extLst>
      <p:ext uri="{BB962C8B-B14F-4D97-AF65-F5344CB8AC3E}">
        <p14:creationId xmlns:p14="http://schemas.microsoft.com/office/powerpoint/2010/main" val="1120072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439037"/>
          </a:xfrm>
        </p:spPr>
        <p:txBody>
          <a:bodyPr>
            <a:normAutofit fontScale="90000"/>
          </a:bodyPr>
          <a:lstStyle/>
          <a:p>
            <a:r>
              <a:rPr lang="en-NZ" sz="2700" dirty="0"/>
              <a:t>JavaScript Arithmetic Operators</a:t>
            </a:r>
            <a:br>
              <a:rPr lang="en-NZ" sz="2700" dirty="0"/>
            </a:br>
            <a:r>
              <a:rPr lang="en-NZ" dirty="0"/>
              <a:t/>
            </a:r>
            <a:br>
              <a:rPr lang="en-NZ" dirty="0"/>
            </a:br>
            <a:endParaRPr lang="en-US" dirty="0"/>
          </a:p>
        </p:txBody>
      </p:sp>
      <p:graphicFrame>
        <p:nvGraphicFramePr>
          <p:cNvPr id="4" name="Content Placeholder 3"/>
          <p:cNvGraphicFramePr>
            <a:graphicFrameLocks noGrp="1"/>
          </p:cNvGraphicFramePr>
          <p:nvPr>
            <p:ph idx="1"/>
          </p:nvPr>
        </p:nvGraphicFramePr>
        <p:xfrm>
          <a:off x="2360099" y="2526642"/>
          <a:ext cx="7471801" cy="3379518"/>
        </p:xfrm>
        <a:graphic>
          <a:graphicData uri="http://schemas.openxmlformats.org/drawingml/2006/table">
            <a:tbl>
              <a:tblPr/>
              <a:tblGrid>
                <a:gridCol w="1859721">
                  <a:extLst>
                    <a:ext uri="{9D8B030D-6E8A-4147-A177-3AD203B41FA5}">
                      <a16:colId xmlns:a16="http://schemas.microsoft.com/office/drawing/2014/main" val="1006463828"/>
                    </a:ext>
                  </a:extLst>
                </a:gridCol>
                <a:gridCol w="5612080">
                  <a:extLst>
                    <a:ext uri="{9D8B030D-6E8A-4147-A177-3AD203B41FA5}">
                      <a16:colId xmlns:a16="http://schemas.microsoft.com/office/drawing/2014/main" val="1240344791"/>
                    </a:ext>
                  </a:extLst>
                </a:gridCol>
              </a:tblGrid>
              <a:tr h="368653">
                <a:tc>
                  <a:txBody>
                    <a:bodyPr/>
                    <a:lstStyle/>
                    <a:p>
                      <a:pPr algn="l" fontAlgn="t"/>
                      <a:r>
                        <a:rPr lang="en-US" sz="1600">
                          <a:effectLst/>
                        </a:rPr>
                        <a:t>Operator</a:t>
                      </a:r>
                    </a:p>
                  </a:txBody>
                  <a:tcPr marL="131662"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65831"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04261461"/>
                  </a:ext>
                </a:extLst>
              </a:tr>
              <a:tr h="368653">
                <a:tc>
                  <a:txBody>
                    <a:bodyPr/>
                    <a:lstStyle/>
                    <a:p>
                      <a:pPr algn="l" fontAlgn="t"/>
                      <a:r>
                        <a:rPr lang="en-US" sz="1600">
                          <a:effectLst/>
                        </a:rPr>
                        <a:t>+</a:t>
                      </a:r>
                    </a:p>
                  </a:txBody>
                  <a:tcPr marL="131662"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Addition</a:t>
                      </a:r>
                    </a:p>
                  </a:txBody>
                  <a:tcPr marL="65831"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776042037"/>
                  </a:ext>
                </a:extLst>
              </a:tr>
              <a:tr h="368653">
                <a:tc>
                  <a:txBody>
                    <a:bodyPr/>
                    <a:lstStyle/>
                    <a:p>
                      <a:pPr algn="l" fontAlgn="t"/>
                      <a:r>
                        <a:rPr lang="en-US" sz="1600">
                          <a:effectLst/>
                        </a:rPr>
                        <a:t>-</a:t>
                      </a:r>
                    </a:p>
                  </a:txBody>
                  <a:tcPr marL="131662"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Subtraction</a:t>
                      </a:r>
                    </a:p>
                  </a:txBody>
                  <a:tcPr marL="65831"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54752341"/>
                  </a:ext>
                </a:extLst>
              </a:tr>
              <a:tr h="368653">
                <a:tc>
                  <a:txBody>
                    <a:bodyPr/>
                    <a:lstStyle/>
                    <a:p>
                      <a:pPr algn="l" fontAlgn="t"/>
                      <a:r>
                        <a:rPr lang="en-US" sz="1600">
                          <a:effectLst/>
                        </a:rPr>
                        <a:t>*</a:t>
                      </a:r>
                    </a:p>
                  </a:txBody>
                  <a:tcPr marL="131662"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Multiplication</a:t>
                      </a:r>
                    </a:p>
                  </a:txBody>
                  <a:tcPr marL="65831"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12719666"/>
                  </a:ext>
                </a:extLst>
              </a:tr>
              <a:tr h="368653">
                <a:tc>
                  <a:txBody>
                    <a:bodyPr/>
                    <a:lstStyle/>
                    <a:p>
                      <a:pPr algn="l" fontAlgn="t"/>
                      <a:r>
                        <a:rPr lang="en-US" sz="1600">
                          <a:effectLst/>
                        </a:rPr>
                        <a:t>**</a:t>
                      </a:r>
                    </a:p>
                  </a:txBody>
                  <a:tcPr marL="131662"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Exponentiation (</a:t>
                      </a:r>
                      <a:r>
                        <a:rPr lang="en-US" sz="1600">
                          <a:effectLst/>
                          <a:hlinkClick r:id="rId2"/>
                        </a:rPr>
                        <a:t>ES2016</a:t>
                      </a:r>
                      <a:r>
                        <a:rPr lang="en-US" sz="1600">
                          <a:effectLst/>
                        </a:rPr>
                        <a:t>)</a:t>
                      </a:r>
                    </a:p>
                  </a:txBody>
                  <a:tcPr marL="65831"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13476573"/>
                  </a:ext>
                </a:extLst>
              </a:tr>
              <a:tr h="368653">
                <a:tc>
                  <a:txBody>
                    <a:bodyPr/>
                    <a:lstStyle/>
                    <a:p>
                      <a:pPr algn="l" fontAlgn="t"/>
                      <a:r>
                        <a:rPr lang="en-US" sz="1600">
                          <a:effectLst/>
                        </a:rPr>
                        <a:t>/</a:t>
                      </a:r>
                    </a:p>
                  </a:txBody>
                  <a:tcPr marL="131662"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Division</a:t>
                      </a:r>
                    </a:p>
                  </a:txBody>
                  <a:tcPr marL="65831"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71892234"/>
                  </a:ext>
                </a:extLst>
              </a:tr>
              <a:tr h="368653">
                <a:tc>
                  <a:txBody>
                    <a:bodyPr/>
                    <a:lstStyle/>
                    <a:p>
                      <a:pPr algn="l" fontAlgn="t"/>
                      <a:r>
                        <a:rPr lang="en-US" sz="1600">
                          <a:effectLst/>
                        </a:rPr>
                        <a:t>%</a:t>
                      </a:r>
                    </a:p>
                  </a:txBody>
                  <a:tcPr marL="131662"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Modulus (Division Remainder)</a:t>
                      </a:r>
                    </a:p>
                  </a:txBody>
                  <a:tcPr marL="65831"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28286693"/>
                  </a:ext>
                </a:extLst>
              </a:tr>
              <a:tr h="368653">
                <a:tc>
                  <a:txBody>
                    <a:bodyPr/>
                    <a:lstStyle/>
                    <a:p>
                      <a:pPr algn="l" fontAlgn="t"/>
                      <a:r>
                        <a:rPr lang="en-US" sz="1600">
                          <a:effectLst/>
                        </a:rPr>
                        <a:t>++</a:t>
                      </a:r>
                    </a:p>
                  </a:txBody>
                  <a:tcPr marL="131662"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Increment</a:t>
                      </a:r>
                    </a:p>
                  </a:txBody>
                  <a:tcPr marL="65831"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71431377"/>
                  </a:ext>
                </a:extLst>
              </a:tr>
              <a:tr h="368653">
                <a:tc>
                  <a:txBody>
                    <a:bodyPr/>
                    <a:lstStyle/>
                    <a:p>
                      <a:pPr algn="l" fontAlgn="t"/>
                      <a:r>
                        <a:rPr lang="en-US" sz="1600">
                          <a:effectLst/>
                        </a:rPr>
                        <a:t>--</a:t>
                      </a:r>
                    </a:p>
                  </a:txBody>
                  <a:tcPr marL="131662"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Decrement</a:t>
                      </a:r>
                    </a:p>
                  </a:txBody>
                  <a:tcPr marL="65831" marR="65831" marT="65831" marB="6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45287012"/>
                  </a:ext>
                </a:extLst>
              </a:tr>
            </a:tbl>
          </a:graphicData>
        </a:graphic>
      </p:graphicFrame>
      <p:sp>
        <p:nvSpPr>
          <p:cNvPr id="6" name="Rectangle 5"/>
          <p:cNvSpPr/>
          <p:nvPr/>
        </p:nvSpPr>
        <p:spPr>
          <a:xfrm>
            <a:off x="1840838" y="2051838"/>
            <a:ext cx="6028382" cy="369332"/>
          </a:xfrm>
          <a:prstGeom prst="rect">
            <a:avLst/>
          </a:prstGeom>
        </p:spPr>
        <p:txBody>
          <a:bodyPr wrap="none">
            <a:spAutoFit/>
          </a:bodyPr>
          <a:lstStyle/>
          <a:p>
            <a:r>
              <a:rPr lang="en-NZ" dirty="0"/>
              <a:t>Arithmetic operators are used to perform arithmetic on numbers:</a:t>
            </a:r>
            <a:endParaRPr lang="en-US" dirty="0"/>
          </a:p>
        </p:txBody>
      </p:sp>
    </p:spTree>
    <p:extLst>
      <p:ext uri="{BB962C8B-B14F-4D97-AF65-F5344CB8AC3E}">
        <p14:creationId xmlns:p14="http://schemas.microsoft.com/office/powerpoint/2010/main" val="3598758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3600" dirty="0"/>
              <a:t>JavaScript Assignment Operators</a:t>
            </a:r>
            <a:br>
              <a:rPr lang="en-NZ" sz="3600" dirty="0"/>
            </a:br>
            <a:r>
              <a:rPr lang="en-NZ" sz="3600" dirty="0"/>
              <a:t>Assignment operators assign values to JavaScript variables</a:t>
            </a:r>
            <a:r>
              <a:rPr lang="en-NZ" sz="3600"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6482940"/>
              </p:ext>
            </p:extLst>
          </p:nvPr>
        </p:nvGraphicFramePr>
        <p:xfrm>
          <a:off x="1893111" y="2323784"/>
          <a:ext cx="5761723" cy="3310338"/>
        </p:xfrm>
        <a:graphic>
          <a:graphicData uri="http://schemas.openxmlformats.org/drawingml/2006/table">
            <a:tbl>
              <a:tblPr/>
              <a:tblGrid>
                <a:gridCol w="1434085">
                  <a:extLst>
                    <a:ext uri="{9D8B030D-6E8A-4147-A177-3AD203B41FA5}">
                      <a16:colId xmlns:a16="http://schemas.microsoft.com/office/drawing/2014/main" val="2333603703"/>
                    </a:ext>
                  </a:extLst>
                </a:gridCol>
                <a:gridCol w="2163819">
                  <a:extLst>
                    <a:ext uri="{9D8B030D-6E8A-4147-A177-3AD203B41FA5}">
                      <a16:colId xmlns:a16="http://schemas.microsoft.com/office/drawing/2014/main" val="180722217"/>
                    </a:ext>
                  </a:extLst>
                </a:gridCol>
                <a:gridCol w="2163819">
                  <a:extLst>
                    <a:ext uri="{9D8B030D-6E8A-4147-A177-3AD203B41FA5}">
                      <a16:colId xmlns:a16="http://schemas.microsoft.com/office/drawing/2014/main" val="652375029"/>
                    </a:ext>
                  </a:extLst>
                </a:gridCol>
              </a:tblGrid>
              <a:tr h="414734">
                <a:tc>
                  <a:txBody>
                    <a:bodyPr/>
                    <a:lstStyle/>
                    <a:p>
                      <a:pPr algn="l" fontAlgn="t"/>
                      <a:r>
                        <a:rPr lang="en-US" sz="1700" dirty="0">
                          <a:effectLst/>
                        </a:rPr>
                        <a:t>Operator</a:t>
                      </a:r>
                    </a:p>
                  </a:txBody>
                  <a:tcPr marL="148119"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Example</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Same As</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01922512"/>
                  </a:ext>
                </a:extLst>
              </a:tr>
              <a:tr h="414734">
                <a:tc>
                  <a:txBody>
                    <a:bodyPr/>
                    <a:lstStyle/>
                    <a:p>
                      <a:pPr algn="l" fontAlgn="t"/>
                      <a:r>
                        <a:rPr lang="en-US" sz="1700">
                          <a:effectLst/>
                        </a:rPr>
                        <a:t>=</a:t>
                      </a:r>
                    </a:p>
                  </a:txBody>
                  <a:tcPr marL="148119"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64096011"/>
                  </a:ext>
                </a:extLst>
              </a:tr>
              <a:tr h="414734">
                <a:tc>
                  <a:txBody>
                    <a:bodyPr/>
                    <a:lstStyle/>
                    <a:p>
                      <a:pPr algn="l" fontAlgn="t"/>
                      <a:r>
                        <a:rPr lang="en-US" sz="1700">
                          <a:effectLst/>
                        </a:rPr>
                        <a:t>+=</a:t>
                      </a:r>
                    </a:p>
                  </a:txBody>
                  <a:tcPr marL="148119"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93770558"/>
                  </a:ext>
                </a:extLst>
              </a:tr>
              <a:tr h="414734">
                <a:tc>
                  <a:txBody>
                    <a:bodyPr/>
                    <a:lstStyle/>
                    <a:p>
                      <a:pPr algn="l" fontAlgn="t"/>
                      <a:r>
                        <a:rPr lang="en-US" sz="1700">
                          <a:effectLst/>
                        </a:rPr>
                        <a:t>-=</a:t>
                      </a:r>
                    </a:p>
                  </a:txBody>
                  <a:tcPr marL="148119"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207908665"/>
                  </a:ext>
                </a:extLst>
              </a:tr>
              <a:tr h="414734">
                <a:tc>
                  <a:txBody>
                    <a:bodyPr/>
                    <a:lstStyle/>
                    <a:p>
                      <a:pPr algn="l" fontAlgn="t"/>
                      <a:r>
                        <a:rPr lang="en-US" sz="1700">
                          <a:effectLst/>
                        </a:rPr>
                        <a:t>*=</a:t>
                      </a:r>
                    </a:p>
                  </a:txBody>
                  <a:tcPr marL="148119"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86483974"/>
                  </a:ext>
                </a:extLst>
              </a:tr>
              <a:tr h="414734">
                <a:tc>
                  <a:txBody>
                    <a:bodyPr/>
                    <a:lstStyle/>
                    <a:p>
                      <a:pPr algn="l" fontAlgn="t"/>
                      <a:r>
                        <a:rPr lang="en-US" sz="1700">
                          <a:effectLst/>
                        </a:rPr>
                        <a:t>/=</a:t>
                      </a:r>
                    </a:p>
                  </a:txBody>
                  <a:tcPr marL="148119"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x = 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76318357"/>
                  </a:ext>
                </a:extLst>
              </a:tr>
              <a:tr h="414734">
                <a:tc>
                  <a:txBody>
                    <a:bodyPr/>
                    <a:lstStyle/>
                    <a:p>
                      <a:pPr algn="l" fontAlgn="t"/>
                      <a:r>
                        <a:rPr lang="en-US" sz="1700">
                          <a:effectLst/>
                        </a:rPr>
                        <a:t>%=</a:t>
                      </a:r>
                    </a:p>
                  </a:txBody>
                  <a:tcPr marL="148119"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26050959"/>
                  </a:ext>
                </a:extLst>
              </a:tr>
              <a:tr h="0">
                <a:tc>
                  <a:txBody>
                    <a:bodyPr/>
                    <a:lstStyle/>
                    <a:p>
                      <a:pPr algn="l" fontAlgn="t"/>
                      <a:r>
                        <a:rPr lang="en-US" sz="1700">
                          <a:effectLst/>
                        </a:rPr>
                        <a:t>**=</a:t>
                      </a:r>
                    </a:p>
                  </a:txBody>
                  <a:tcPr marL="148119"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x = x ** y</a:t>
                      </a:r>
                    </a:p>
                  </a:txBody>
                  <a:tcPr marL="74060" marR="74060" marT="74060" marB="7406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12758226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39394194"/>
              </p:ext>
            </p:extLst>
          </p:nvPr>
        </p:nvGraphicFramePr>
        <p:xfrm>
          <a:off x="1893111" y="2323784"/>
          <a:ext cx="8128000" cy="331033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22595386"/>
                    </a:ext>
                  </a:extLst>
                </a:gridCol>
              </a:tblGrid>
              <a:tr h="3310338">
                <a:tc>
                  <a:txBody>
                    <a:bodyPr/>
                    <a:lstStyle/>
                    <a:p>
                      <a:r>
                        <a:rPr lang="en-US" b="1" dirty="0" smtClean="0">
                          <a:solidFill>
                            <a:schemeClr val="tx1"/>
                          </a:solidFill>
                        </a:rPr>
                        <a:t>More on operators</a:t>
                      </a:r>
                    </a:p>
                    <a:p>
                      <a:r>
                        <a:rPr lang="en-US" b="1" dirty="0" smtClean="0">
                          <a:solidFill>
                            <a:schemeClr val="tx1"/>
                          </a:solidFill>
                          <a:hlinkClick r:id="rId2"/>
                        </a:rPr>
                        <a:t>https://www.w3schools.com/js/js_operators.asp</a:t>
                      </a:r>
                      <a:endParaRPr lang="en-US" b="1" dirty="0">
                        <a:solidFill>
                          <a:schemeClr val="tx1"/>
                        </a:solidFill>
                      </a:endParaRPr>
                    </a:p>
                  </a:txBody>
                  <a:tcPr>
                    <a:solidFill>
                      <a:schemeClr val="bg2"/>
                    </a:solidFill>
                  </a:tcPr>
                </a:tc>
                <a:extLst>
                  <a:ext uri="{0D108BD9-81ED-4DB2-BD59-A6C34878D82A}">
                    <a16:rowId xmlns:a16="http://schemas.microsoft.com/office/drawing/2014/main" val="165666686"/>
                  </a:ext>
                </a:extLst>
              </a:tr>
            </a:tbl>
          </a:graphicData>
        </a:graphic>
      </p:graphicFrame>
    </p:spTree>
    <p:extLst>
      <p:ext uri="{BB962C8B-B14F-4D97-AF65-F5344CB8AC3E}">
        <p14:creationId xmlns:p14="http://schemas.microsoft.com/office/powerpoint/2010/main" val="101918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Output</a:t>
            </a:r>
            <a:endParaRPr lang="en-US" dirty="0"/>
          </a:p>
        </p:txBody>
      </p:sp>
      <p:sp>
        <p:nvSpPr>
          <p:cNvPr id="3" name="Content Placeholder 2"/>
          <p:cNvSpPr>
            <a:spLocks noGrp="1"/>
          </p:cNvSpPr>
          <p:nvPr>
            <p:ph idx="1"/>
          </p:nvPr>
        </p:nvSpPr>
        <p:spPr>
          <a:xfrm>
            <a:off x="1295401" y="1998617"/>
            <a:ext cx="9601196" cy="3877251"/>
          </a:xfrm>
        </p:spPr>
        <p:txBody>
          <a:bodyPr>
            <a:normAutofit fontScale="77500" lnSpcReduction="20000"/>
          </a:bodyPr>
          <a:lstStyle/>
          <a:p>
            <a:pPr marL="914400" lvl="2" indent="0">
              <a:buNone/>
            </a:pPr>
            <a:r>
              <a:rPr lang="en-US" dirty="0"/>
              <a:t>&lt;script type="text/</a:t>
            </a:r>
            <a:r>
              <a:rPr lang="en-US" dirty="0" err="1"/>
              <a:t>javascript</a:t>
            </a:r>
            <a:r>
              <a:rPr lang="en-US" dirty="0"/>
              <a:t>" language="</a:t>
            </a:r>
            <a:r>
              <a:rPr lang="en-US" dirty="0" err="1"/>
              <a:t>javascript</a:t>
            </a:r>
            <a:r>
              <a:rPr lang="en-US" dirty="0"/>
              <a:t>"&gt; </a:t>
            </a:r>
          </a:p>
          <a:p>
            <a:pPr marL="914400" lvl="2" indent="0">
              <a:buNone/>
            </a:pPr>
            <a:r>
              <a:rPr lang="en-US" dirty="0"/>
              <a:t>/* Example: Variables </a:t>
            </a:r>
          </a:p>
          <a:p>
            <a:pPr marL="914400" lvl="2" indent="0">
              <a:buNone/>
            </a:pPr>
            <a:r>
              <a:rPr lang="en-US" dirty="0"/>
              <a:t>   Comment here </a:t>
            </a:r>
          </a:p>
          <a:p>
            <a:pPr marL="914400" lvl="2" indent="0">
              <a:buNone/>
            </a:pPr>
            <a:r>
              <a:rPr lang="en-US" dirty="0"/>
              <a:t>   Comment here</a:t>
            </a:r>
          </a:p>
          <a:p>
            <a:pPr marL="914400" lvl="2" indent="0">
              <a:buNone/>
            </a:pPr>
            <a:r>
              <a:rPr lang="en-US" dirty="0"/>
              <a:t> */ </a:t>
            </a:r>
          </a:p>
          <a:p>
            <a:pPr marL="914400" lvl="2" indent="0">
              <a:buNone/>
            </a:pPr>
            <a:r>
              <a:rPr lang="en-US" dirty="0"/>
              <a:t>a = "Hello world!"; </a:t>
            </a:r>
          </a:p>
          <a:p>
            <a:pPr marL="914400" lvl="2" indent="0">
              <a:buNone/>
            </a:pPr>
            <a:r>
              <a:rPr lang="en-US" dirty="0"/>
              <a:t>b = 5; </a:t>
            </a:r>
          </a:p>
          <a:p>
            <a:pPr marL="914400" lvl="2" indent="0">
              <a:buNone/>
            </a:pPr>
            <a:r>
              <a:rPr lang="en-US" dirty="0"/>
              <a:t>c = "17"; </a:t>
            </a:r>
          </a:p>
          <a:p>
            <a:pPr marL="914400" lvl="2" indent="0">
              <a:buNone/>
            </a:pPr>
            <a:r>
              <a:rPr lang="en-US" dirty="0"/>
              <a:t>d = 3.25; </a:t>
            </a:r>
          </a:p>
          <a:p>
            <a:pPr marL="914400" lvl="2" indent="0">
              <a:buNone/>
            </a:pPr>
            <a:r>
              <a:rPr lang="en-US" dirty="0"/>
              <a:t>alert(a + b); </a:t>
            </a:r>
            <a:endParaRPr lang="en-US" dirty="0" smtClean="0"/>
          </a:p>
          <a:p>
            <a:pPr marL="914400" lvl="2" indent="0">
              <a:buNone/>
            </a:pPr>
            <a:r>
              <a:rPr lang="en-US" dirty="0" smtClean="0"/>
              <a:t>alert(b </a:t>
            </a:r>
            <a:r>
              <a:rPr lang="en-US" dirty="0"/>
              <a:t>+ c); </a:t>
            </a:r>
          </a:p>
          <a:p>
            <a:pPr marL="914400" lvl="2" indent="0">
              <a:buNone/>
            </a:pPr>
            <a:r>
              <a:rPr lang="en-US" dirty="0" smtClean="0"/>
              <a:t>alert(b </a:t>
            </a:r>
            <a:r>
              <a:rPr lang="en-US" dirty="0"/>
              <a:t>+ d); </a:t>
            </a:r>
            <a:endParaRPr lang="en-US" dirty="0" smtClean="0"/>
          </a:p>
          <a:p>
            <a:pPr marL="914400" lvl="2" indent="0">
              <a:buNone/>
            </a:pPr>
            <a:r>
              <a:rPr lang="en-US" dirty="0" smtClean="0"/>
              <a:t>&lt;/</a:t>
            </a:r>
            <a:r>
              <a:rPr lang="en-US" dirty="0"/>
              <a:t>script&gt;</a:t>
            </a:r>
          </a:p>
        </p:txBody>
      </p:sp>
      <p:graphicFrame>
        <p:nvGraphicFramePr>
          <p:cNvPr id="4" name="Table 3"/>
          <p:cNvGraphicFramePr>
            <a:graphicFrameLocks noGrp="1"/>
          </p:cNvGraphicFramePr>
          <p:nvPr>
            <p:extLst>
              <p:ext uri="{D42A27DB-BD31-4B8C-83A1-F6EECF244321}">
                <p14:modId xmlns:p14="http://schemas.microsoft.com/office/powerpoint/2010/main" val="2277792083"/>
              </p:ext>
            </p:extLst>
          </p:nvPr>
        </p:nvGraphicFramePr>
        <p:xfrm>
          <a:off x="4304937" y="3302484"/>
          <a:ext cx="7242629" cy="1188720"/>
        </p:xfrm>
        <a:graphic>
          <a:graphicData uri="http://schemas.openxmlformats.org/drawingml/2006/table">
            <a:tbl>
              <a:tblPr firstRow="1" bandRow="1">
                <a:tableStyleId>{5C22544A-7EE6-4342-B048-85BDC9FD1C3A}</a:tableStyleId>
              </a:tblPr>
              <a:tblGrid>
                <a:gridCol w="7242629">
                  <a:extLst>
                    <a:ext uri="{9D8B030D-6E8A-4147-A177-3AD203B41FA5}">
                      <a16:colId xmlns:a16="http://schemas.microsoft.com/office/drawing/2014/main" val="1576565018"/>
                    </a:ext>
                  </a:extLst>
                </a:gridCol>
              </a:tblGrid>
              <a:tr h="370840">
                <a:tc>
                  <a:txBody>
                    <a:bodyPr/>
                    <a:lstStyle/>
                    <a:p>
                      <a:pPr marL="914400" lvl="2" indent="0">
                        <a:buNone/>
                      </a:pPr>
                      <a:r>
                        <a:rPr lang="en-US" b="0" dirty="0" smtClean="0">
                          <a:solidFill>
                            <a:schemeClr val="tx1"/>
                          </a:solidFill>
                        </a:rPr>
                        <a:t>alert(a + b); // "Hello world!" + 5 = "Hello world!5" </a:t>
                      </a:r>
                    </a:p>
                    <a:p>
                      <a:pPr marL="914400" lvl="2" indent="0">
                        <a:buNone/>
                      </a:pPr>
                      <a:r>
                        <a:rPr lang="en-US" b="0" dirty="0" smtClean="0">
                          <a:solidFill>
                            <a:schemeClr val="tx1"/>
                          </a:solidFill>
                        </a:rPr>
                        <a:t>alert(b + c); // 5 + "17" = "517" </a:t>
                      </a:r>
                    </a:p>
                    <a:p>
                      <a:pPr marL="914400" lvl="2" indent="0">
                        <a:buNone/>
                      </a:pPr>
                      <a:r>
                        <a:rPr lang="en-US" b="0" dirty="0" smtClean="0">
                          <a:solidFill>
                            <a:schemeClr val="tx1"/>
                          </a:solidFill>
                        </a:rPr>
                        <a:t>alert(b + d); // 5 + 3.25 = 8.25 </a:t>
                      </a:r>
                    </a:p>
                    <a:p>
                      <a:endParaRPr lang="en-US" b="0" dirty="0">
                        <a:solidFill>
                          <a:schemeClr val="tx1"/>
                        </a:solidFill>
                      </a:endParaRPr>
                    </a:p>
                  </a:txBody>
                  <a:tcPr>
                    <a:solidFill>
                      <a:schemeClr val="bg1"/>
                    </a:solidFill>
                  </a:tcPr>
                </a:tc>
                <a:extLst>
                  <a:ext uri="{0D108BD9-81ED-4DB2-BD59-A6C34878D82A}">
                    <a16:rowId xmlns:a16="http://schemas.microsoft.com/office/drawing/2014/main" val="3951944149"/>
                  </a:ext>
                </a:extLst>
              </a:tr>
            </a:tbl>
          </a:graphicData>
        </a:graphic>
      </p:graphicFrame>
    </p:spTree>
    <p:extLst>
      <p:ext uri="{BB962C8B-B14F-4D97-AF65-F5344CB8AC3E}">
        <p14:creationId xmlns:p14="http://schemas.microsoft.com/office/powerpoint/2010/main" val="378944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34016" y="2389173"/>
            <a:ext cx="2445681" cy="3079688"/>
          </a:xfrm>
          <a:prstGeom prst="rect">
            <a:avLst/>
          </a:prstGeom>
        </p:spPr>
      </p:pic>
      <p:pic>
        <p:nvPicPr>
          <p:cNvPr id="5" name="Picture 4"/>
          <p:cNvPicPr>
            <a:picLocks noChangeAspect="1"/>
          </p:cNvPicPr>
          <p:nvPr/>
        </p:nvPicPr>
        <p:blipFill>
          <a:blip r:embed="rId3"/>
          <a:stretch>
            <a:fillRect/>
          </a:stretch>
        </p:blipFill>
        <p:spPr>
          <a:xfrm>
            <a:off x="2671762" y="1995487"/>
            <a:ext cx="6848475" cy="2867025"/>
          </a:xfrm>
          <a:prstGeom prst="rect">
            <a:avLst/>
          </a:prstGeom>
        </p:spPr>
      </p:pic>
    </p:spTree>
    <p:extLst>
      <p:ext uri="{BB962C8B-B14F-4D97-AF65-F5344CB8AC3E}">
        <p14:creationId xmlns:p14="http://schemas.microsoft.com/office/powerpoint/2010/main" val="31322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normAutofit fontScale="92500" lnSpcReduction="20000"/>
          </a:bodyPr>
          <a:lstStyle/>
          <a:p>
            <a:r>
              <a:rPr lang="en-NZ" dirty="0"/>
              <a:t>String is a primitive data type in JavaScript. A string is textual content. It must be enclosed in single or double quotation marks</a:t>
            </a:r>
            <a:r>
              <a:rPr lang="en-NZ" dirty="0" smtClean="0"/>
              <a:t>.</a:t>
            </a:r>
          </a:p>
          <a:p>
            <a:r>
              <a:rPr lang="en-NZ" dirty="0"/>
              <a:t>A string is immutable in JavaScript, it can be concatenated using plus (+) operator in </a:t>
            </a:r>
            <a:r>
              <a:rPr lang="en-NZ" dirty="0" smtClean="0"/>
              <a:t>JavaScript</a:t>
            </a:r>
          </a:p>
          <a:p>
            <a:pPr marL="457200" lvl="1" indent="0">
              <a:buNone/>
            </a:pPr>
            <a:r>
              <a:rPr lang="en-NZ" dirty="0" err="1" smtClean="0"/>
              <a:t>str</a:t>
            </a:r>
            <a:r>
              <a:rPr lang="en-NZ" dirty="0" smtClean="0"/>
              <a:t> </a:t>
            </a:r>
            <a:r>
              <a:rPr lang="en-NZ" dirty="0"/>
              <a:t>= 'Hello ' + "World " + 'from ' + </a:t>
            </a:r>
            <a:r>
              <a:rPr lang="en-NZ" dirty="0" smtClean="0"/>
              <a:t>‘Hamilton ';</a:t>
            </a:r>
          </a:p>
          <a:p>
            <a:pPr marL="457200" lvl="1" indent="0">
              <a:buNone/>
            </a:pPr>
            <a:endParaRPr lang="en-NZ" dirty="0"/>
          </a:p>
          <a:p>
            <a:pPr lvl="1"/>
            <a:r>
              <a:rPr lang="en-NZ" dirty="0"/>
              <a:t>If you want to include same quotes in a string value as surrounding quotes then use backward slash (\) before quotation mark inside string </a:t>
            </a:r>
            <a:r>
              <a:rPr lang="en-NZ" dirty="0" smtClean="0"/>
              <a:t>value</a:t>
            </a:r>
          </a:p>
          <a:p>
            <a:pPr marL="914400" lvl="2" indent="0">
              <a:buNone/>
            </a:pPr>
            <a:r>
              <a:rPr lang="en-NZ" dirty="0" err="1" smtClean="0"/>
              <a:t>var</a:t>
            </a:r>
            <a:r>
              <a:rPr lang="en-NZ" dirty="0" smtClean="0"/>
              <a:t> </a:t>
            </a:r>
            <a:r>
              <a:rPr lang="en-NZ" dirty="0"/>
              <a:t>str1 = "This is \"simple\" string";</a:t>
            </a:r>
          </a:p>
          <a:p>
            <a:pPr marL="914400" lvl="2" indent="0">
              <a:buNone/>
            </a:pPr>
            <a:r>
              <a:rPr lang="en-NZ" dirty="0" err="1" smtClean="0"/>
              <a:t>var</a:t>
            </a:r>
            <a:r>
              <a:rPr lang="en-NZ" dirty="0" smtClean="0"/>
              <a:t> </a:t>
            </a:r>
            <a:r>
              <a:rPr lang="en-NZ" dirty="0"/>
              <a:t>str2 = 'This is \'simple\' string';</a:t>
            </a:r>
            <a:endParaRPr lang="en-US" dirty="0"/>
          </a:p>
        </p:txBody>
      </p:sp>
      <p:sp>
        <p:nvSpPr>
          <p:cNvPr id="5" name="Rectangle 4"/>
          <p:cNvSpPr/>
          <p:nvPr/>
        </p:nvSpPr>
        <p:spPr>
          <a:xfrm>
            <a:off x="4863578" y="3610094"/>
            <a:ext cx="2464842" cy="369332"/>
          </a:xfrm>
          <a:prstGeom prst="rect">
            <a:avLst/>
          </a:prstGeom>
        </p:spPr>
        <p:txBody>
          <a:bodyPr wrap="none">
            <a:spAutoFit/>
          </a:bodyPr>
          <a:lstStyle/>
          <a:p>
            <a:r>
              <a:rPr lang="en-US" dirty="0" err="1"/>
              <a:t>var</a:t>
            </a:r>
            <a:r>
              <a:rPr lang="en-US" dirty="0"/>
              <a:t> str1 = "Hello World";</a:t>
            </a:r>
          </a:p>
        </p:txBody>
      </p:sp>
    </p:spTree>
    <p:extLst>
      <p:ext uri="{BB962C8B-B14F-4D97-AF65-F5344CB8AC3E}">
        <p14:creationId xmlns:p14="http://schemas.microsoft.com/office/powerpoint/2010/main" val="2990770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String-Methods</a:t>
            </a:r>
            <a:endParaRPr lang="en-US" dirty="0"/>
          </a:p>
        </p:txBody>
      </p:sp>
      <p:sp>
        <p:nvSpPr>
          <p:cNvPr id="11" name="Rectangle 10"/>
          <p:cNvSpPr/>
          <p:nvPr/>
        </p:nvSpPr>
        <p:spPr>
          <a:xfrm>
            <a:off x="3533503" y="3244334"/>
            <a:ext cx="5124993" cy="369332"/>
          </a:xfrm>
          <a:prstGeom prst="rect">
            <a:avLst/>
          </a:prstGeom>
        </p:spPr>
        <p:txBody>
          <a:bodyPr wrap="none">
            <a:spAutoFit/>
          </a:bodyPr>
          <a:lstStyle/>
          <a:p>
            <a:r>
              <a:rPr lang="en-US" dirty="0"/>
              <a:t>https://www.w3schools.com/js/js_string_methods.asp</a:t>
            </a:r>
          </a:p>
        </p:txBody>
      </p:sp>
    </p:spTree>
    <p:extLst>
      <p:ext uri="{BB962C8B-B14F-4D97-AF65-F5344CB8AC3E}">
        <p14:creationId xmlns:p14="http://schemas.microsoft.com/office/powerpoint/2010/main" val="4123855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37662"/>
          </a:xfrm>
        </p:spPr>
        <p:txBody>
          <a:bodyPr>
            <a:normAutofit fontScale="90000"/>
          </a:bodyPr>
          <a:lstStyle/>
          <a:p>
            <a:r>
              <a:rPr lang="en-NZ" dirty="0"/>
              <a:t>JavaScript Number</a:t>
            </a:r>
            <a:br>
              <a:rPr lang="en-NZ" dirty="0"/>
            </a:br>
            <a:endParaRPr lang="en-US" dirty="0"/>
          </a:p>
        </p:txBody>
      </p:sp>
      <p:sp>
        <p:nvSpPr>
          <p:cNvPr id="3" name="Content Placeholder 2"/>
          <p:cNvSpPr>
            <a:spLocks noGrp="1"/>
          </p:cNvSpPr>
          <p:nvPr>
            <p:ph idx="1"/>
          </p:nvPr>
        </p:nvSpPr>
        <p:spPr>
          <a:xfrm>
            <a:off x="1295401" y="1946366"/>
            <a:ext cx="9601196" cy="3929502"/>
          </a:xfrm>
        </p:spPr>
        <p:txBody>
          <a:bodyPr/>
          <a:lstStyle/>
          <a:p>
            <a:r>
              <a:rPr lang="en-NZ" dirty="0" smtClean="0"/>
              <a:t>The </a:t>
            </a:r>
            <a:r>
              <a:rPr lang="en-NZ" dirty="0"/>
              <a:t>Number is a primitive data type in JavaScript. Number type represents integer, float, hexadecimal, octal or exponential value</a:t>
            </a:r>
            <a:r>
              <a:rPr lang="en-NZ" dirty="0" smtClean="0"/>
              <a:t>.</a:t>
            </a:r>
          </a:p>
          <a:p>
            <a:pPr lvl="1"/>
            <a:r>
              <a:rPr lang="en-NZ" dirty="0" err="1"/>
              <a:t>var</a:t>
            </a:r>
            <a:r>
              <a:rPr lang="en-NZ" dirty="0"/>
              <a:t> x = 3.14;    // A number with decimals</a:t>
            </a:r>
            <a:br>
              <a:rPr lang="en-NZ" dirty="0"/>
            </a:br>
            <a:r>
              <a:rPr lang="en-NZ" dirty="0" err="1"/>
              <a:t>var</a:t>
            </a:r>
            <a:r>
              <a:rPr lang="en-NZ" dirty="0"/>
              <a:t> y = 3;       // A number without </a:t>
            </a:r>
            <a:r>
              <a:rPr lang="en-NZ" dirty="0" smtClean="0"/>
              <a:t>decimals</a:t>
            </a:r>
          </a:p>
          <a:p>
            <a:pPr lvl="1"/>
            <a:r>
              <a:rPr lang="en-US" dirty="0" err="1"/>
              <a:t>var</a:t>
            </a:r>
            <a:r>
              <a:rPr lang="en-US" dirty="0"/>
              <a:t> x = 123e5;    // 12300000</a:t>
            </a:r>
            <a:br>
              <a:rPr lang="en-US" dirty="0"/>
            </a:br>
            <a:r>
              <a:rPr lang="en-US" dirty="0" err="1"/>
              <a:t>var</a:t>
            </a:r>
            <a:r>
              <a:rPr lang="en-US" dirty="0"/>
              <a:t> y = 123e-5;   // 0.00123</a:t>
            </a:r>
            <a:endParaRPr lang="en-NZ" dirty="0"/>
          </a:p>
          <a:p>
            <a:endParaRPr lang="en-US" dirty="0"/>
          </a:p>
        </p:txBody>
      </p:sp>
    </p:spTree>
    <p:extLst>
      <p:ext uri="{BB962C8B-B14F-4D97-AF65-F5344CB8AC3E}">
        <p14:creationId xmlns:p14="http://schemas.microsoft.com/office/powerpoint/2010/main" val="1543367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454782"/>
          </a:xfrm>
        </p:spPr>
        <p:txBody>
          <a:bodyPr>
            <a:normAutofit fontScale="90000"/>
          </a:bodyPr>
          <a:lstStyle/>
          <a:p>
            <a:r>
              <a:rPr lang="en-NZ" dirty="0"/>
              <a:t>Number Properties</a:t>
            </a:r>
            <a:br>
              <a:rPr lang="en-NZ" dirty="0"/>
            </a:br>
            <a:endParaRPr lang="en-US" dirty="0"/>
          </a:p>
        </p:txBody>
      </p:sp>
      <p:sp>
        <p:nvSpPr>
          <p:cNvPr id="3" name="Content Placeholder 2"/>
          <p:cNvSpPr>
            <a:spLocks noGrp="1"/>
          </p:cNvSpPr>
          <p:nvPr>
            <p:ph idx="1"/>
          </p:nvPr>
        </p:nvSpPr>
        <p:spPr>
          <a:xfrm>
            <a:off x="1295401" y="1436915"/>
            <a:ext cx="9601196" cy="4438953"/>
          </a:xfrm>
        </p:spPr>
        <p:txBody>
          <a:bodyPr>
            <a:normAutofit/>
          </a:bodyPr>
          <a:lstStyle/>
          <a:p>
            <a:r>
              <a:rPr lang="en-NZ" dirty="0" smtClean="0"/>
              <a:t>The </a:t>
            </a:r>
            <a:r>
              <a:rPr lang="en-NZ" dirty="0"/>
              <a:t>Number type includes some default properties. JavaScript treats primitive values as object, so all the properties and methods are applicable to both primitive number values and number objects.</a:t>
            </a:r>
          </a:p>
          <a:p>
            <a:endParaRPr lang="en-NZ" dirty="0"/>
          </a:p>
        </p:txBody>
      </p:sp>
      <p:graphicFrame>
        <p:nvGraphicFramePr>
          <p:cNvPr id="4" name="Table 3"/>
          <p:cNvGraphicFramePr>
            <a:graphicFrameLocks noGrp="1"/>
          </p:cNvGraphicFramePr>
          <p:nvPr>
            <p:extLst>
              <p:ext uri="{D42A27DB-BD31-4B8C-83A1-F6EECF244321}">
                <p14:modId xmlns:p14="http://schemas.microsoft.com/office/powerpoint/2010/main" val="3101708580"/>
              </p:ext>
            </p:extLst>
          </p:nvPr>
        </p:nvGraphicFramePr>
        <p:xfrm>
          <a:off x="3047048" y="2712239"/>
          <a:ext cx="6829426" cy="3291840"/>
        </p:xfrm>
        <a:graphic>
          <a:graphicData uri="http://schemas.openxmlformats.org/drawingml/2006/table">
            <a:tbl>
              <a:tblPr/>
              <a:tblGrid>
                <a:gridCol w="3414713">
                  <a:extLst>
                    <a:ext uri="{9D8B030D-6E8A-4147-A177-3AD203B41FA5}">
                      <a16:colId xmlns:a16="http://schemas.microsoft.com/office/drawing/2014/main" val="1608695005"/>
                    </a:ext>
                  </a:extLst>
                </a:gridCol>
                <a:gridCol w="3414713">
                  <a:extLst>
                    <a:ext uri="{9D8B030D-6E8A-4147-A177-3AD203B41FA5}">
                      <a16:colId xmlns:a16="http://schemas.microsoft.com/office/drawing/2014/main" val="4207675734"/>
                    </a:ext>
                  </a:extLst>
                </a:gridCol>
              </a:tblGrid>
              <a:tr h="0">
                <a:tc>
                  <a:txBody>
                    <a:bodyPr/>
                    <a:lstStyle/>
                    <a:p>
                      <a:pPr algn="l" fontAlgn="b"/>
                      <a:r>
                        <a:rPr lang="en-US" b="1">
                          <a:solidFill>
                            <a:srgbClr val="FFFFFF"/>
                          </a:solidFill>
                          <a:effectLst/>
                        </a:rPr>
                        <a:t>Property</a:t>
                      </a:r>
                      <a:endParaRPr lang="en-US" b="0">
                        <a:solidFill>
                          <a:srgbClr val="FFFFFF"/>
                        </a:solidFill>
                        <a:effectLst/>
                      </a:endParaRP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1">
                          <a:solidFill>
                            <a:srgbClr val="FFFFFF"/>
                          </a:solidFill>
                          <a:effectLst/>
                        </a:rPr>
                        <a:t>Description</a:t>
                      </a:r>
                      <a:endParaRPr lang="en-US" b="0">
                        <a:solidFill>
                          <a:srgbClr val="FFFFFF"/>
                        </a:solidFill>
                        <a:effectLst/>
                      </a:endParaRP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134326293"/>
                  </a:ext>
                </a:extLst>
              </a:tr>
              <a:tr h="0">
                <a:tc>
                  <a:txBody>
                    <a:bodyPr/>
                    <a:lstStyle/>
                    <a:p>
                      <a:pPr fontAlgn="t"/>
                      <a:r>
                        <a:rPr lang="en-US" dirty="0">
                          <a:solidFill>
                            <a:srgbClr val="414141"/>
                          </a:solidFill>
                          <a:effectLst/>
                        </a:rPr>
                        <a:t>MAX_VALUE</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NZ">
                          <a:solidFill>
                            <a:srgbClr val="414141"/>
                          </a:solidFill>
                          <a:effectLst/>
                        </a:rPr>
                        <a:t>Returns the maximum number value supported in JavaScript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2877674"/>
                  </a:ext>
                </a:extLst>
              </a:tr>
              <a:tr h="0">
                <a:tc>
                  <a:txBody>
                    <a:bodyPr/>
                    <a:lstStyle/>
                    <a:p>
                      <a:pPr fontAlgn="t"/>
                      <a:r>
                        <a:rPr lang="en-US">
                          <a:solidFill>
                            <a:srgbClr val="414141"/>
                          </a:solidFill>
                          <a:effectLst/>
                        </a:rPr>
                        <a:t>MIN_VALUE</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NZ">
                          <a:solidFill>
                            <a:srgbClr val="414141"/>
                          </a:solidFill>
                          <a:effectLst/>
                        </a:rPr>
                        <a:t>Returns the smallest number value supported in JavaScript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813811759"/>
                  </a:ext>
                </a:extLst>
              </a:tr>
              <a:tr h="0">
                <a:tc>
                  <a:txBody>
                    <a:bodyPr/>
                    <a:lstStyle/>
                    <a:p>
                      <a:pPr fontAlgn="t"/>
                      <a:r>
                        <a:rPr lang="en-US">
                          <a:solidFill>
                            <a:srgbClr val="414141"/>
                          </a:solidFill>
                          <a:effectLst/>
                        </a:rPr>
                        <a:t>NEGATIVE_INFINITY</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Returns negative infinity (-Infinity)</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66890201"/>
                  </a:ext>
                </a:extLst>
              </a:tr>
              <a:tr h="0">
                <a:tc>
                  <a:txBody>
                    <a:bodyPr/>
                    <a:lstStyle/>
                    <a:p>
                      <a:pPr fontAlgn="t"/>
                      <a:r>
                        <a:rPr lang="en-US">
                          <a:solidFill>
                            <a:srgbClr val="414141"/>
                          </a:solidFill>
                          <a:effectLst/>
                        </a:rPr>
                        <a:t>NaN</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NZ">
                          <a:solidFill>
                            <a:srgbClr val="414141"/>
                          </a:solidFill>
                          <a:effectLst/>
                        </a:rPr>
                        <a:t>Represents a value that is not a number.</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047828567"/>
                  </a:ext>
                </a:extLst>
              </a:tr>
              <a:tr h="0">
                <a:tc>
                  <a:txBody>
                    <a:bodyPr/>
                    <a:lstStyle/>
                    <a:p>
                      <a:pPr fontAlgn="t"/>
                      <a:r>
                        <a:rPr lang="en-US">
                          <a:solidFill>
                            <a:srgbClr val="414141"/>
                          </a:solidFill>
                          <a:effectLst/>
                        </a:rPr>
                        <a:t>POSITIVE_INFINITY</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dirty="0">
                          <a:solidFill>
                            <a:srgbClr val="414141"/>
                          </a:solidFill>
                          <a:effectLst/>
                        </a:rPr>
                        <a:t>Represents positive infinity (Infinity).</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19587461"/>
                  </a:ext>
                </a:extLst>
              </a:tr>
            </a:tbl>
          </a:graphicData>
        </a:graphic>
      </p:graphicFrame>
    </p:spTree>
    <p:extLst>
      <p:ext uri="{BB962C8B-B14F-4D97-AF65-F5344CB8AC3E}">
        <p14:creationId xmlns:p14="http://schemas.microsoft.com/office/powerpoint/2010/main" val="1718175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1240971"/>
            <a:ext cx="5640976" cy="4634897"/>
          </a:xfrm>
        </p:spPr>
        <p:txBody>
          <a:bodyPr>
            <a:normAutofit fontScale="55000" lnSpcReduction="20000"/>
          </a:bodyPr>
          <a:lstStyle/>
          <a:p>
            <a:r>
              <a:rPr lang="en-US" dirty="0"/>
              <a:t>&lt;!DOCTYPE html&gt;</a:t>
            </a:r>
          </a:p>
          <a:p>
            <a:r>
              <a:rPr lang="en-US" dirty="0"/>
              <a:t>&lt;html&gt;</a:t>
            </a:r>
          </a:p>
          <a:p>
            <a:r>
              <a:rPr lang="en-US" dirty="0"/>
              <a:t>&lt;body&gt;</a:t>
            </a:r>
          </a:p>
          <a:p>
            <a:r>
              <a:rPr lang="en-US" dirty="0"/>
              <a:t>	&lt;h1&gt;Demo: Number object comparison&lt;/h1&gt;</a:t>
            </a:r>
          </a:p>
          <a:p>
            <a:r>
              <a:rPr lang="en-US" dirty="0"/>
              <a:t>	</a:t>
            </a:r>
          </a:p>
          <a:p>
            <a:r>
              <a:rPr lang="en-US" dirty="0"/>
              <a:t>	&lt;script&gt;</a:t>
            </a:r>
          </a:p>
          <a:p>
            <a:r>
              <a:rPr lang="en-US" dirty="0"/>
              <a:t>     </a:t>
            </a:r>
          </a:p>
          <a:p>
            <a:r>
              <a:rPr lang="en-US" dirty="0"/>
              <a:t>		alert(' Max Value: ' + </a:t>
            </a:r>
            <a:r>
              <a:rPr lang="en-US" dirty="0" err="1"/>
              <a:t>Number.MAX_VALUE</a:t>
            </a:r>
            <a:r>
              <a:rPr lang="en-US" dirty="0"/>
              <a:t> +</a:t>
            </a:r>
          </a:p>
          <a:p>
            <a:r>
              <a:rPr lang="en-US" dirty="0"/>
              <a:t>    '\n Min Value:' + </a:t>
            </a:r>
            <a:r>
              <a:rPr lang="en-US" dirty="0" err="1"/>
              <a:t>Number.MIN_VALUE</a:t>
            </a:r>
            <a:r>
              <a:rPr lang="en-US" dirty="0"/>
              <a:t> +</a:t>
            </a:r>
          </a:p>
          <a:p>
            <a:r>
              <a:rPr lang="en-US" dirty="0"/>
              <a:t>    '\n Negative Infinity:' + </a:t>
            </a:r>
            <a:r>
              <a:rPr lang="en-US" dirty="0" err="1"/>
              <a:t>Number.NEGATIVE_INFINITY</a:t>
            </a:r>
            <a:r>
              <a:rPr lang="en-US" dirty="0"/>
              <a:t> +</a:t>
            </a:r>
          </a:p>
          <a:p>
            <a:r>
              <a:rPr lang="en-US" dirty="0"/>
              <a:t>    '\n Positive Infinity:' + </a:t>
            </a:r>
            <a:r>
              <a:rPr lang="en-US" dirty="0" err="1"/>
              <a:t>Number.POSITIVE_INFINITY</a:t>
            </a:r>
            <a:r>
              <a:rPr lang="en-US" dirty="0"/>
              <a:t> +</a:t>
            </a:r>
          </a:p>
          <a:p>
            <a:r>
              <a:rPr lang="en-US" dirty="0"/>
              <a:t>    '\n </a:t>
            </a:r>
            <a:r>
              <a:rPr lang="en-US" dirty="0" err="1"/>
              <a:t>NaN</a:t>
            </a:r>
            <a:r>
              <a:rPr lang="en-US" dirty="0"/>
              <a:t>:' + </a:t>
            </a:r>
            <a:r>
              <a:rPr lang="en-US" dirty="0" err="1"/>
              <a:t>Number.NaN</a:t>
            </a:r>
            <a:endParaRPr lang="en-US" dirty="0"/>
          </a:p>
          <a:p>
            <a:r>
              <a:rPr lang="en-US" dirty="0"/>
              <a:t>);</a:t>
            </a:r>
          </a:p>
          <a:p>
            <a:r>
              <a:rPr lang="en-US" dirty="0"/>
              <a:t>    &lt;/script&gt;</a:t>
            </a:r>
          </a:p>
          <a:p>
            <a:r>
              <a:rPr lang="en-US" dirty="0"/>
              <a:t>&lt;/body&gt;</a:t>
            </a:r>
          </a:p>
          <a:p>
            <a:r>
              <a:rPr lang="en-US" dirty="0"/>
              <a:t>&lt;/html&gt;</a:t>
            </a:r>
          </a:p>
        </p:txBody>
      </p:sp>
      <p:pic>
        <p:nvPicPr>
          <p:cNvPr id="4" name="Picture 3"/>
          <p:cNvPicPr>
            <a:picLocks noChangeAspect="1"/>
          </p:cNvPicPr>
          <p:nvPr/>
        </p:nvPicPr>
        <p:blipFill>
          <a:blip r:embed="rId2"/>
          <a:stretch>
            <a:fillRect/>
          </a:stretch>
        </p:blipFill>
        <p:spPr>
          <a:xfrm>
            <a:off x="6096000" y="2877095"/>
            <a:ext cx="4114800" cy="1600200"/>
          </a:xfrm>
          <a:prstGeom prst="rect">
            <a:avLst/>
          </a:prstGeom>
          <a:solidFill>
            <a:schemeClr val="bg1"/>
          </a:solidFill>
          <a:ln>
            <a:solidFill>
              <a:schemeClr val="tx2"/>
            </a:solidFill>
          </a:ln>
        </p:spPr>
      </p:pic>
    </p:spTree>
    <p:extLst>
      <p:ext uri="{BB962C8B-B14F-4D97-AF65-F5344CB8AC3E}">
        <p14:creationId xmlns:p14="http://schemas.microsoft.com/office/powerpoint/2010/main" val="42115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number_methods</a:t>
            </a:r>
            <a:endParaRPr lang="en-US" dirty="0"/>
          </a:p>
        </p:txBody>
      </p:sp>
      <p:sp>
        <p:nvSpPr>
          <p:cNvPr id="3" name="Content Placeholder 2"/>
          <p:cNvSpPr>
            <a:spLocks noGrp="1"/>
          </p:cNvSpPr>
          <p:nvPr>
            <p:ph idx="1"/>
          </p:nvPr>
        </p:nvSpPr>
        <p:spPr/>
        <p:txBody>
          <a:bodyPr/>
          <a:lstStyle/>
          <a:p>
            <a:r>
              <a:rPr lang="en-US" dirty="0"/>
              <a:t>https://www.w3schools.com/js/js_number_methods.asp</a:t>
            </a:r>
          </a:p>
        </p:txBody>
      </p:sp>
    </p:spTree>
    <p:extLst>
      <p:ext uri="{BB962C8B-B14F-4D97-AF65-F5344CB8AC3E}">
        <p14:creationId xmlns:p14="http://schemas.microsoft.com/office/powerpoint/2010/main" val="2026466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97396" y="574766"/>
            <a:ext cx="10364451" cy="1025434"/>
          </a:xfrm>
        </p:spPr>
        <p:txBody>
          <a:bodyPr/>
          <a:lstStyle/>
          <a:p>
            <a:r>
              <a:rPr lang="en-US" altLang="en-US" sz="4000" b="1" u="sng" dirty="0">
                <a:latin typeface="Arial" panose="020B0604020202020204" pitchFamily="34" charset="0"/>
              </a:rPr>
              <a:t>Machine language:</a:t>
            </a:r>
          </a:p>
        </p:txBody>
      </p:sp>
      <p:pic>
        <p:nvPicPr>
          <p:cNvPr id="11268" name="Picture 4" descr="programming langu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59331" y="1687513"/>
            <a:ext cx="4800600" cy="3494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9" name="Text Box 5"/>
          <p:cNvSpPr txBox="1">
            <a:spLocks noChangeArrowheads="1"/>
          </p:cNvSpPr>
          <p:nvPr/>
        </p:nvSpPr>
        <p:spPr bwMode="auto">
          <a:xfrm>
            <a:off x="2362200" y="1447800"/>
            <a:ext cx="6553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sz="2400" dirty="0" smtClean="0"/>
              <a:t>It </a:t>
            </a:r>
            <a:r>
              <a:rPr lang="en-US" altLang="en-US" sz="2400" dirty="0"/>
              <a:t>is the lowest-level programming language. </a:t>
            </a:r>
          </a:p>
        </p:txBody>
      </p:sp>
      <p:sp>
        <p:nvSpPr>
          <p:cNvPr id="11270" name="Text Box 6"/>
          <p:cNvSpPr txBox="1">
            <a:spLocks noChangeArrowheads="1"/>
          </p:cNvSpPr>
          <p:nvPr/>
        </p:nvSpPr>
        <p:spPr bwMode="auto">
          <a:xfrm>
            <a:off x="2743200" y="5181601"/>
            <a:ext cx="7010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en-US"/>
              <a:t> </a:t>
            </a:r>
            <a:r>
              <a:rPr lang="en-US" altLang="en-US" sz="2400"/>
              <a:t>Machine languages are the only languages understood by computers. </a:t>
            </a:r>
          </a:p>
        </p:txBody>
      </p:sp>
    </p:spTree>
    <p:extLst>
      <p:ext uri="{BB962C8B-B14F-4D97-AF65-F5344CB8AC3E}">
        <p14:creationId xmlns:p14="http://schemas.microsoft.com/office/powerpoint/2010/main" val="7110358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07034"/>
          </a:xfrm>
        </p:spPr>
        <p:txBody>
          <a:bodyPr>
            <a:normAutofit fontScale="90000"/>
          </a:bodyPr>
          <a:lstStyle/>
          <a:p>
            <a:r>
              <a:rPr lang="en-US" dirty="0"/>
              <a:t>JavaScript Boolean</a:t>
            </a:r>
            <a:br>
              <a:rPr lang="en-US" dirty="0"/>
            </a:br>
            <a:endParaRPr lang="en-US" dirty="0"/>
          </a:p>
        </p:txBody>
      </p:sp>
      <p:sp>
        <p:nvSpPr>
          <p:cNvPr id="3" name="Content Placeholder 2"/>
          <p:cNvSpPr>
            <a:spLocks noGrp="1"/>
          </p:cNvSpPr>
          <p:nvPr>
            <p:ph idx="1"/>
          </p:nvPr>
        </p:nvSpPr>
        <p:spPr>
          <a:xfrm>
            <a:off x="1295401" y="1619794"/>
            <a:ext cx="9601196" cy="4256074"/>
          </a:xfrm>
        </p:spPr>
        <p:txBody>
          <a:bodyPr/>
          <a:lstStyle/>
          <a:p>
            <a:r>
              <a:rPr lang="en-NZ" dirty="0"/>
              <a:t>Boolean can have only two values, true or false. It is useful in controlling program flow using conditional statements like </a:t>
            </a:r>
            <a:r>
              <a:rPr lang="en-NZ" dirty="0" err="1"/>
              <a:t>if..else</a:t>
            </a:r>
            <a:r>
              <a:rPr lang="en-NZ" dirty="0"/>
              <a:t>, switch, while, </a:t>
            </a:r>
            <a:r>
              <a:rPr lang="en-NZ" dirty="0" err="1"/>
              <a:t>do..while</a:t>
            </a:r>
            <a:r>
              <a:rPr lang="en-NZ"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12944283"/>
              </p:ext>
            </p:extLst>
          </p:nvPr>
        </p:nvGraphicFramePr>
        <p:xfrm>
          <a:off x="3317965" y="2814222"/>
          <a:ext cx="6635932" cy="3041004"/>
        </p:xfrm>
        <a:graphic>
          <a:graphicData uri="http://schemas.openxmlformats.org/drawingml/2006/table">
            <a:tbl>
              <a:tblPr/>
              <a:tblGrid>
                <a:gridCol w="3317966">
                  <a:extLst>
                    <a:ext uri="{9D8B030D-6E8A-4147-A177-3AD203B41FA5}">
                      <a16:colId xmlns:a16="http://schemas.microsoft.com/office/drawing/2014/main" val="1973352730"/>
                    </a:ext>
                  </a:extLst>
                </a:gridCol>
                <a:gridCol w="3317966">
                  <a:extLst>
                    <a:ext uri="{9D8B030D-6E8A-4147-A177-3AD203B41FA5}">
                      <a16:colId xmlns:a16="http://schemas.microsoft.com/office/drawing/2014/main" val="81893499"/>
                    </a:ext>
                  </a:extLst>
                </a:gridCol>
              </a:tblGrid>
              <a:tr h="222800">
                <a:tc>
                  <a:txBody>
                    <a:bodyPr/>
                    <a:lstStyle/>
                    <a:p>
                      <a:pPr algn="l" fontAlgn="b"/>
                      <a:r>
                        <a:rPr lang="en-US" sz="1300" b="0" dirty="0">
                          <a:solidFill>
                            <a:srgbClr val="FFFFFF"/>
                          </a:solidFill>
                          <a:effectLst/>
                        </a:rPr>
                        <a:t>Method</a:t>
                      </a:r>
                    </a:p>
                  </a:txBody>
                  <a:tcPr marL="63805" marR="63805" marT="31903" marB="3190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300" b="0">
                          <a:solidFill>
                            <a:srgbClr val="FFFFFF"/>
                          </a:solidFill>
                          <a:effectLst/>
                        </a:rPr>
                        <a:t>Description</a:t>
                      </a:r>
                    </a:p>
                  </a:txBody>
                  <a:tcPr marL="63805" marR="63805" marT="31903" marB="31903"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310862854"/>
                  </a:ext>
                </a:extLst>
              </a:tr>
              <a:tr h="1031208">
                <a:tc>
                  <a:txBody>
                    <a:bodyPr/>
                    <a:lstStyle/>
                    <a:p>
                      <a:pPr fontAlgn="t"/>
                      <a:r>
                        <a:rPr lang="en-US" sz="1300">
                          <a:solidFill>
                            <a:srgbClr val="414141"/>
                          </a:solidFill>
                          <a:effectLst/>
                        </a:rPr>
                        <a:t>toLocaleString()</a:t>
                      </a:r>
                    </a:p>
                  </a:txBody>
                  <a:tcPr marL="63805" marR="63805" marT="31903" marB="319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NZ" sz="1300">
                          <a:solidFill>
                            <a:srgbClr val="414141"/>
                          </a:solidFill>
                          <a:effectLst/>
                        </a:rPr>
                        <a:t>Returns string of boolean value in local browser environment.</a:t>
                      </a:r>
                      <a:br>
                        <a:rPr lang="en-NZ" sz="1300">
                          <a:solidFill>
                            <a:srgbClr val="414141"/>
                          </a:solidFill>
                          <a:effectLst/>
                        </a:rPr>
                      </a:br>
                      <a:r>
                        <a:rPr lang="en-NZ" sz="1300">
                          <a:solidFill>
                            <a:srgbClr val="414141"/>
                          </a:solidFill>
                          <a:effectLst/>
                        </a:rPr>
                        <a:t/>
                      </a:r>
                      <a:br>
                        <a:rPr lang="en-NZ" sz="1300">
                          <a:solidFill>
                            <a:srgbClr val="414141"/>
                          </a:solidFill>
                          <a:effectLst/>
                        </a:rPr>
                      </a:br>
                      <a:r>
                        <a:rPr lang="en-NZ" sz="1300" b="1">
                          <a:solidFill>
                            <a:srgbClr val="414141"/>
                          </a:solidFill>
                          <a:effectLst/>
                        </a:rPr>
                        <a:t>Example:</a:t>
                      </a:r>
                      <a:r>
                        <a:rPr lang="en-NZ" sz="1300">
                          <a:solidFill>
                            <a:srgbClr val="414141"/>
                          </a:solidFill>
                          <a:effectLst/>
                        </a:rPr>
                        <a:t> var result = (1 &gt; 2); result.toLocaleString(); // returns "false"</a:t>
                      </a:r>
                    </a:p>
                  </a:txBody>
                  <a:tcPr marL="63805" marR="63805" marT="31903" marB="319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46451747"/>
                  </a:ext>
                </a:extLst>
              </a:tr>
              <a:tr h="728375">
                <a:tc>
                  <a:txBody>
                    <a:bodyPr/>
                    <a:lstStyle/>
                    <a:p>
                      <a:pPr fontAlgn="t"/>
                      <a:r>
                        <a:rPr lang="en-US" sz="1300">
                          <a:solidFill>
                            <a:srgbClr val="414141"/>
                          </a:solidFill>
                          <a:effectLst/>
                        </a:rPr>
                        <a:t>toString()</a:t>
                      </a:r>
                    </a:p>
                  </a:txBody>
                  <a:tcPr marL="63805" marR="63805" marT="31903" marB="319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NZ" sz="1300">
                          <a:solidFill>
                            <a:srgbClr val="414141"/>
                          </a:solidFill>
                          <a:effectLst/>
                        </a:rPr>
                        <a:t>Returns a string of Boolean. </a:t>
                      </a:r>
                      <a:br>
                        <a:rPr lang="en-NZ" sz="1300">
                          <a:solidFill>
                            <a:srgbClr val="414141"/>
                          </a:solidFill>
                          <a:effectLst/>
                        </a:rPr>
                      </a:br>
                      <a:r>
                        <a:rPr lang="en-NZ" sz="1300">
                          <a:solidFill>
                            <a:srgbClr val="414141"/>
                          </a:solidFill>
                          <a:effectLst/>
                        </a:rPr>
                        <a:t/>
                      </a:r>
                      <a:br>
                        <a:rPr lang="en-NZ" sz="1300">
                          <a:solidFill>
                            <a:srgbClr val="414141"/>
                          </a:solidFill>
                          <a:effectLst/>
                        </a:rPr>
                      </a:br>
                      <a:r>
                        <a:rPr lang="en-NZ" sz="1300" b="1">
                          <a:solidFill>
                            <a:srgbClr val="414141"/>
                          </a:solidFill>
                          <a:effectLst/>
                        </a:rPr>
                        <a:t>Example:</a:t>
                      </a:r>
                      <a:r>
                        <a:rPr lang="en-NZ" sz="1300">
                          <a:solidFill>
                            <a:srgbClr val="414141"/>
                          </a:solidFill>
                          <a:effectLst/>
                        </a:rPr>
                        <a:t> var result = (1 &gt; 2); result.toString(); // returns "false"</a:t>
                      </a:r>
                    </a:p>
                  </a:txBody>
                  <a:tcPr marL="63805" marR="63805" marT="31903" marB="319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4079716426"/>
                  </a:ext>
                </a:extLst>
              </a:tr>
              <a:tr h="868386">
                <a:tc>
                  <a:txBody>
                    <a:bodyPr/>
                    <a:lstStyle/>
                    <a:p>
                      <a:pPr fontAlgn="t"/>
                      <a:r>
                        <a:rPr lang="en-US" sz="1300">
                          <a:solidFill>
                            <a:srgbClr val="414141"/>
                          </a:solidFill>
                          <a:effectLst/>
                        </a:rPr>
                        <a:t>valueOf()</a:t>
                      </a:r>
                    </a:p>
                  </a:txBody>
                  <a:tcPr marL="63805" marR="63805" marT="31903" marB="319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NZ" sz="1300" dirty="0">
                          <a:solidFill>
                            <a:srgbClr val="414141"/>
                          </a:solidFill>
                          <a:effectLst/>
                        </a:rPr>
                        <a:t>Returns the value of the Boolean object. </a:t>
                      </a:r>
                      <a:br>
                        <a:rPr lang="en-NZ" sz="1300" dirty="0">
                          <a:solidFill>
                            <a:srgbClr val="414141"/>
                          </a:solidFill>
                          <a:effectLst/>
                        </a:rPr>
                      </a:br>
                      <a:r>
                        <a:rPr lang="en-NZ" sz="1300" dirty="0">
                          <a:solidFill>
                            <a:srgbClr val="414141"/>
                          </a:solidFill>
                          <a:effectLst/>
                        </a:rPr>
                        <a:t/>
                      </a:r>
                      <a:br>
                        <a:rPr lang="en-NZ" sz="1300" dirty="0">
                          <a:solidFill>
                            <a:srgbClr val="414141"/>
                          </a:solidFill>
                          <a:effectLst/>
                        </a:rPr>
                      </a:br>
                      <a:r>
                        <a:rPr lang="en-NZ" sz="1300" b="1" dirty="0">
                          <a:solidFill>
                            <a:srgbClr val="414141"/>
                          </a:solidFill>
                          <a:effectLst/>
                        </a:rPr>
                        <a:t>Example:</a:t>
                      </a:r>
                      <a:r>
                        <a:rPr lang="en-NZ" sz="1300" dirty="0">
                          <a:solidFill>
                            <a:srgbClr val="414141"/>
                          </a:solidFill>
                          <a:effectLst/>
                        </a:rPr>
                        <a:t> </a:t>
                      </a:r>
                      <a:r>
                        <a:rPr lang="en-NZ" sz="1300" dirty="0" err="1">
                          <a:solidFill>
                            <a:srgbClr val="414141"/>
                          </a:solidFill>
                          <a:effectLst/>
                        </a:rPr>
                        <a:t>var</a:t>
                      </a:r>
                      <a:r>
                        <a:rPr lang="en-NZ" sz="1300" dirty="0">
                          <a:solidFill>
                            <a:srgbClr val="414141"/>
                          </a:solidFill>
                          <a:effectLst/>
                        </a:rPr>
                        <a:t> result = (1 &gt; 2); </a:t>
                      </a:r>
                      <a:r>
                        <a:rPr lang="en-NZ" sz="1300" dirty="0" err="1">
                          <a:solidFill>
                            <a:srgbClr val="414141"/>
                          </a:solidFill>
                          <a:effectLst/>
                        </a:rPr>
                        <a:t>result.valueOf</a:t>
                      </a:r>
                      <a:r>
                        <a:rPr lang="en-NZ" sz="1300" dirty="0">
                          <a:solidFill>
                            <a:srgbClr val="414141"/>
                          </a:solidFill>
                          <a:effectLst/>
                        </a:rPr>
                        <a:t>(); // returns false</a:t>
                      </a:r>
                    </a:p>
                  </a:txBody>
                  <a:tcPr marL="63805" marR="63805" marT="31903" marB="31903">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58685647"/>
                  </a:ext>
                </a:extLst>
              </a:tr>
            </a:tbl>
          </a:graphicData>
        </a:graphic>
      </p:graphicFrame>
    </p:spTree>
    <p:extLst>
      <p:ext uri="{BB962C8B-B14F-4D97-AF65-F5344CB8AC3E}">
        <p14:creationId xmlns:p14="http://schemas.microsoft.com/office/powerpoint/2010/main" val="326655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Object</a:t>
            </a:r>
            <a:br>
              <a:rPr lang="en-US" dirty="0"/>
            </a:br>
            <a:endParaRPr lang="en-US" dirty="0"/>
          </a:p>
        </p:txBody>
      </p:sp>
      <p:sp>
        <p:nvSpPr>
          <p:cNvPr id="3" name="Content Placeholder 2"/>
          <p:cNvSpPr>
            <a:spLocks noGrp="1"/>
          </p:cNvSpPr>
          <p:nvPr>
            <p:ph idx="1"/>
          </p:nvPr>
        </p:nvSpPr>
        <p:spPr>
          <a:xfrm>
            <a:off x="677334" y="1920239"/>
            <a:ext cx="8596668" cy="4121123"/>
          </a:xfrm>
        </p:spPr>
        <p:txBody>
          <a:bodyPr/>
          <a:lstStyle/>
          <a:p>
            <a:r>
              <a:rPr lang="en-NZ" dirty="0"/>
              <a:t>Object is a non-primitive data type in JavaScript. It is like any other variable, the only difference is that an object holds multiple values in terms of properties and methods. Properties can hold values of primitive data types and methods are </a:t>
            </a:r>
            <a:r>
              <a:rPr lang="en-NZ" dirty="0" smtClean="0"/>
              <a:t>functions</a:t>
            </a:r>
          </a:p>
          <a:p>
            <a:r>
              <a:rPr lang="en-NZ" dirty="0" smtClean="0"/>
              <a:t>Example – A person</a:t>
            </a:r>
          </a:p>
          <a:p>
            <a:r>
              <a:rPr lang="en-NZ" dirty="0" err="1"/>
              <a:t>var</a:t>
            </a:r>
            <a:r>
              <a:rPr lang="en-NZ" dirty="0"/>
              <a:t> &lt;object-name&gt; = { key1: value1, key2: value2,... </a:t>
            </a:r>
            <a:r>
              <a:rPr lang="en-NZ" dirty="0" err="1"/>
              <a:t>keyN</a:t>
            </a:r>
            <a:r>
              <a:rPr lang="en-NZ" dirty="0"/>
              <a:t>: </a:t>
            </a:r>
            <a:r>
              <a:rPr lang="en-NZ" dirty="0" err="1"/>
              <a:t>valueN</a:t>
            </a:r>
            <a:r>
              <a:rPr lang="en-NZ" dirty="0"/>
              <a:t>}; </a:t>
            </a:r>
            <a:endParaRPr lang="en-NZ" dirty="0" smtClean="0"/>
          </a:p>
          <a:p>
            <a:endParaRPr lang="en-US" dirty="0"/>
          </a:p>
        </p:txBody>
      </p:sp>
    </p:spTree>
    <p:extLst>
      <p:ext uri="{BB962C8B-B14F-4D97-AF65-F5344CB8AC3E}">
        <p14:creationId xmlns:p14="http://schemas.microsoft.com/office/powerpoint/2010/main" val="1462183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59285"/>
          </a:xfrm>
        </p:spPr>
        <p:txBody>
          <a:bodyPr>
            <a:normAutofit fontScale="90000"/>
          </a:bodyPr>
          <a:lstStyle/>
          <a:p>
            <a:r>
              <a:rPr lang="en-NZ" dirty="0"/>
              <a:t>Create Object using Object Literal Syntax</a:t>
            </a:r>
            <a:endParaRPr lang="en-US" dirty="0"/>
          </a:p>
        </p:txBody>
      </p:sp>
      <p:pic>
        <p:nvPicPr>
          <p:cNvPr id="4" name="Content Placeholder 3"/>
          <p:cNvPicPr>
            <a:picLocks noGrp="1" noChangeAspect="1"/>
          </p:cNvPicPr>
          <p:nvPr>
            <p:ph idx="1"/>
          </p:nvPr>
        </p:nvPicPr>
        <p:blipFill>
          <a:blip r:embed="rId2"/>
          <a:stretch>
            <a:fillRect/>
          </a:stretch>
        </p:blipFill>
        <p:spPr>
          <a:xfrm>
            <a:off x="789709" y="1746250"/>
            <a:ext cx="6012873" cy="4295775"/>
          </a:xfrm>
          <a:prstGeom prst="rect">
            <a:avLst/>
          </a:prstGeom>
        </p:spPr>
      </p:pic>
    </p:spTree>
    <p:extLst>
      <p:ext uri="{BB962C8B-B14F-4D97-AF65-F5344CB8AC3E}">
        <p14:creationId xmlns:p14="http://schemas.microsoft.com/office/powerpoint/2010/main" val="1911532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5236"/>
          </a:xfrm>
        </p:spPr>
        <p:txBody>
          <a:bodyPr>
            <a:normAutofit fontScale="90000"/>
          </a:bodyPr>
          <a:lstStyle/>
          <a:p>
            <a:r>
              <a:rPr lang="en-US" dirty="0"/>
              <a:t>Access JavaScript Object Properties &amp; Methods</a:t>
            </a:r>
            <a:br>
              <a:rPr lang="en-US" dirty="0"/>
            </a:br>
            <a:endParaRPr lang="en-US" dirty="0"/>
          </a:p>
        </p:txBody>
      </p:sp>
      <p:sp>
        <p:nvSpPr>
          <p:cNvPr id="3" name="Content Placeholder 2"/>
          <p:cNvSpPr>
            <a:spLocks noGrp="1"/>
          </p:cNvSpPr>
          <p:nvPr>
            <p:ph idx="1"/>
          </p:nvPr>
        </p:nvSpPr>
        <p:spPr>
          <a:xfrm>
            <a:off x="677334" y="2160589"/>
            <a:ext cx="3714557" cy="3880773"/>
          </a:xfrm>
        </p:spPr>
        <p:txBody>
          <a:bodyPr/>
          <a:lstStyle/>
          <a:p>
            <a:r>
              <a:rPr lang="en-NZ" dirty="0"/>
              <a:t>You can get or set values of an object's properties using dot notation or bracket. However, you can call an object's method only using dot notation.</a:t>
            </a:r>
            <a:endParaRPr lang="en-US" dirty="0"/>
          </a:p>
        </p:txBody>
      </p:sp>
      <p:sp>
        <p:nvSpPr>
          <p:cNvPr id="4" name="TextBox 3"/>
          <p:cNvSpPr txBox="1"/>
          <p:nvPr/>
        </p:nvSpPr>
        <p:spPr>
          <a:xfrm>
            <a:off x="4613564" y="1838817"/>
            <a:ext cx="5999018" cy="4524315"/>
          </a:xfrm>
          <a:prstGeom prst="rect">
            <a:avLst/>
          </a:prstGeom>
          <a:solidFill>
            <a:schemeClr val="accent2">
              <a:lumMod val="20000"/>
              <a:lumOff val="80000"/>
            </a:schemeClr>
          </a:solidFill>
        </p:spPr>
        <p:txBody>
          <a:bodyPr wrap="square" rtlCol="0">
            <a:spAutoFit/>
          </a:bodyPr>
          <a:lstStyle/>
          <a:p>
            <a:r>
              <a:rPr lang="en-US" dirty="0" err="1"/>
              <a:t>var</a:t>
            </a:r>
            <a:r>
              <a:rPr lang="en-US" dirty="0"/>
              <a:t> person = { </a:t>
            </a:r>
          </a:p>
          <a:p>
            <a:r>
              <a:rPr lang="en-US" dirty="0"/>
              <a:t>                </a:t>
            </a:r>
            <a:r>
              <a:rPr lang="en-US" dirty="0" err="1"/>
              <a:t>firstName</a:t>
            </a:r>
            <a:r>
              <a:rPr lang="en-US" dirty="0"/>
              <a:t>: "James", </a:t>
            </a:r>
          </a:p>
          <a:p>
            <a:r>
              <a:rPr lang="en-US" dirty="0"/>
              <a:t>                </a:t>
            </a:r>
            <a:r>
              <a:rPr lang="en-US" dirty="0" err="1"/>
              <a:t>lastName</a:t>
            </a:r>
            <a:r>
              <a:rPr lang="en-US" dirty="0"/>
              <a:t>: "Bond", </a:t>
            </a:r>
          </a:p>
          <a:p>
            <a:r>
              <a:rPr lang="en-US" dirty="0"/>
              <a:t>                age: 25, </a:t>
            </a:r>
          </a:p>
          <a:p>
            <a:r>
              <a:rPr lang="en-US" dirty="0"/>
              <a:t>                </a:t>
            </a:r>
            <a:r>
              <a:rPr lang="en-US" dirty="0" err="1"/>
              <a:t>getFullName</a:t>
            </a:r>
            <a:r>
              <a:rPr lang="en-US" dirty="0"/>
              <a:t>: function () { </a:t>
            </a:r>
          </a:p>
          <a:p>
            <a:r>
              <a:rPr lang="en-US" dirty="0"/>
              <a:t>                    return </a:t>
            </a:r>
            <a:r>
              <a:rPr lang="en-US" dirty="0" err="1"/>
              <a:t>this.firstName</a:t>
            </a:r>
            <a:r>
              <a:rPr lang="en-US" dirty="0"/>
              <a:t> + ' ' + </a:t>
            </a:r>
            <a:r>
              <a:rPr lang="en-US" dirty="0" err="1"/>
              <a:t>this.lastName</a:t>
            </a:r>
            <a:r>
              <a:rPr lang="en-US" dirty="0"/>
              <a:t> </a:t>
            </a:r>
          </a:p>
          <a:p>
            <a:r>
              <a:rPr lang="en-US" dirty="0"/>
              <a:t>                } </a:t>
            </a:r>
          </a:p>
          <a:p>
            <a:r>
              <a:rPr lang="en-US" dirty="0"/>
              <a:t>            };</a:t>
            </a:r>
          </a:p>
          <a:p>
            <a:endParaRPr lang="en-US" dirty="0"/>
          </a:p>
          <a:p>
            <a:r>
              <a:rPr lang="en-US" dirty="0" err="1"/>
              <a:t>person.firstName</a:t>
            </a:r>
            <a:r>
              <a:rPr lang="en-US" dirty="0"/>
              <a:t>; // returns James</a:t>
            </a:r>
          </a:p>
          <a:p>
            <a:r>
              <a:rPr lang="en-US" dirty="0" err="1"/>
              <a:t>person.lastName</a:t>
            </a:r>
            <a:r>
              <a:rPr lang="en-US" dirty="0"/>
              <a:t>; // returns Bond</a:t>
            </a:r>
          </a:p>
          <a:p>
            <a:endParaRPr lang="en-US" dirty="0"/>
          </a:p>
          <a:p>
            <a:r>
              <a:rPr lang="en-US" dirty="0"/>
              <a:t>person["</a:t>
            </a:r>
            <a:r>
              <a:rPr lang="en-US" dirty="0" err="1"/>
              <a:t>firstName</a:t>
            </a:r>
            <a:r>
              <a:rPr lang="en-US" dirty="0"/>
              <a:t>"];// returns James</a:t>
            </a:r>
          </a:p>
          <a:p>
            <a:r>
              <a:rPr lang="en-US" dirty="0"/>
              <a:t>person["</a:t>
            </a:r>
            <a:r>
              <a:rPr lang="en-US" dirty="0" err="1"/>
              <a:t>lastName</a:t>
            </a:r>
            <a:r>
              <a:rPr lang="en-US" dirty="0"/>
              <a:t>"];// returns Bond</a:t>
            </a:r>
          </a:p>
          <a:p>
            <a:endParaRPr lang="en-US" dirty="0"/>
          </a:p>
          <a:p>
            <a:r>
              <a:rPr lang="en-US" dirty="0" err="1"/>
              <a:t>person.getFullName</a:t>
            </a:r>
            <a:r>
              <a:rPr lang="en-US" dirty="0"/>
              <a:t>();</a:t>
            </a:r>
          </a:p>
        </p:txBody>
      </p:sp>
    </p:spTree>
    <p:extLst>
      <p:ext uri="{BB962C8B-B14F-4D97-AF65-F5344CB8AC3E}">
        <p14:creationId xmlns:p14="http://schemas.microsoft.com/office/powerpoint/2010/main" val="3243985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97" y="457200"/>
            <a:ext cx="9367211" cy="1320800"/>
          </a:xfrm>
        </p:spPr>
        <p:txBody>
          <a:bodyPr/>
          <a:lstStyle/>
          <a:p>
            <a:pPr algn="ctr"/>
            <a:r>
              <a:rPr lang="en-NZ" dirty="0" smtClean="0"/>
              <a:t>Object </a:t>
            </a:r>
            <a:r>
              <a:rPr lang="en-NZ" dirty="0"/>
              <a:t>Constructor</a:t>
            </a:r>
            <a:endParaRPr lang="en-US" dirty="0"/>
          </a:p>
        </p:txBody>
      </p:sp>
      <p:sp>
        <p:nvSpPr>
          <p:cNvPr id="3" name="Content Placeholder 2"/>
          <p:cNvSpPr>
            <a:spLocks noGrp="1"/>
          </p:cNvSpPr>
          <p:nvPr>
            <p:ph idx="1"/>
          </p:nvPr>
        </p:nvSpPr>
        <p:spPr>
          <a:xfrm>
            <a:off x="677334" y="2160589"/>
            <a:ext cx="5238557" cy="3880773"/>
          </a:xfrm>
        </p:spPr>
        <p:txBody>
          <a:bodyPr/>
          <a:lstStyle/>
          <a:p>
            <a:r>
              <a:rPr lang="en-NZ" dirty="0"/>
              <a:t>The second way to create an object is with Object Constructor using </a:t>
            </a:r>
            <a:r>
              <a:rPr lang="en-NZ" b="1" dirty="0"/>
              <a:t>new</a:t>
            </a:r>
            <a:r>
              <a:rPr lang="en-NZ" dirty="0"/>
              <a:t> keyword. You can attach properties and methods using dot notation. Optionally, you can also create properties using [ ] brackets and specifying property name as string.</a:t>
            </a:r>
            <a:endParaRPr lang="en-US" dirty="0"/>
          </a:p>
        </p:txBody>
      </p:sp>
      <p:sp>
        <p:nvSpPr>
          <p:cNvPr id="4" name="TextBox 3"/>
          <p:cNvSpPr txBox="1"/>
          <p:nvPr/>
        </p:nvSpPr>
        <p:spPr>
          <a:xfrm>
            <a:off x="5915891" y="1977316"/>
            <a:ext cx="5223164" cy="4247317"/>
          </a:xfrm>
          <a:prstGeom prst="rect">
            <a:avLst/>
          </a:prstGeom>
          <a:solidFill>
            <a:schemeClr val="accent2">
              <a:lumMod val="20000"/>
              <a:lumOff val="80000"/>
            </a:schemeClr>
          </a:solidFill>
        </p:spPr>
        <p:txBody>
          <a:bodyPr wrap="square" rtlCol="0">
            <a:spAutoFit/>
          </a:bodyPr>
          <a:lstStyle/>
          <a:p>
            <a:r>
              <a:rPr lang="en-US" dirty="0" err="1"/>
              <a:t>var</a:t>
            </a:r>
            <a:r>
              <a:rPr lang="en-US" dirty="0"/>
              <a:t> person = new Object();</a:t>
            </a:r>
          </a:p>
          <a:p>
            <a:endParaRPr lang="en-US" dirty="0"/>
          </a:p>
          <a:p>
            <a:r>
              <a:rPr lang="en-US" dirty="0"/>
              <a:t>// Attach properties and methods to person object     </a:t>
            </a:r>
          </a:p>
          <a:p>
            <a:r>
              <a:rPr lang="en-US" dirty="0" err="1"/>
              <a:t>person.firstName</a:t>
            </a:r>
            <a:r>
              <a:rPr lang="en-US" dirty="0"/>
              <a:t> = "James";</a:t>
            </a:r>
          </a:p>
          <a:p>
            <a:r>
              <a:rPr lang="en-US" dirty="0"/>
              <a:t>person["</a:t>
            </a:r>
            <a:r>
              <a:rPr lang="en-US" dirty="0" err="1"/>
              <a:t>lastName</a:t>
            </a:r>
            <a:r>
              <a:rPr lang="en-US" dirty="0"/>
              <a:t>"] = "Bond"; </a:t>
            </a:r>
          </a:p>
          <a:p>
            <a:r>
              <a:rPr lang="en-US" dirty="0" err="1"/>
              <a:t>person.age</a:t>
            </a:r>
            <a:r>
              <a:rPr lang="en-US" dirty="0"/>
              <a:t> = 25;</a:t>
            </a:r>
          </a:p>
          <a:p>
            <a:r>
              <a:rPr lang="en-US" dirty="0" err="1"/>
              <a:t>person.getFullName</a:t>
            </a:r>
            <a:r>
              <a:rPr lang="en-US" dirty="0"/>
              <a:t> = function () {</a:t>
            </a:r>
          </a:p>
          <a:p>
            <a:r>
              <a:rPr lang="en-US" dirty="0"/>
              <a:t>        return </a:t>
            </a:r>
            <a:r>
              <a:rPr lang="en-US" dirty="0" err="1"/>
              <a:t>this.firstName</a:t>
            </a:r>
            <a:r>
              <a:rPr lang="en-US" dirty="0"/>
              <a:t> + ' ' + </a:t>
            </a:r>
            <a:r>
              <a:rPr lang="en-US" dirty="0" err="1"/>
              <a:t>this.lastName</a:t>
            </a:r>
            <a:r>
              <a:rPr lang="en-US" dirty="0"/>
              <a:t>;</a:t>
            </a:r>
          </a:p>
          <a:p>
            <a:r>
              <a:rPr lang="en-US" dirty="0"/>
              <a:t>    };</a:t>
            </a:r>
          </a:p>
          <a:p>
            <a:endParaRPr lang="en-US" dirty="0"/>
          </a:p>
          <a:p>
            <a:r>
              <a:rPr lang="en-US" dirty="0"/>
              <a:t>// access properties &amp; methods </a:t>
            </a:r>
          </a:p>
          <a:p>
            <a:r>
              <a:rPr lang="en-US" dirty="0" err="1"/>
              <a:t>person.firstName</a:t>
            </a:r>
            <a:r>
              <a:rPr lang="en-US" dirty="0"/>
              <a:t>; // James</a:t>
            </a:r>
          </a:p>
          <a:p>
            <a:r>
              <a:rPr lang="en-US" dirty="0" err="1"/>
              <a:t>person.lastName</a:t>
            </a:r>
            <a:r>
              <a:rPr lang="en-US" dirty="0"/>
              <a:t>; // Bond</a:t>
            </a:r>
          </a:p>
          <a:p>
            <a:r>
              <a:rPr lang="en-US" dirty="0" err="1"/>
              <a:t>person.getFullName</a:t>
            </a:r>
            <a:r>
              <a:rPr lang="en-US" dirty="0"/>
              <a:t>(); // James Bond</a:t>
            </a:r>
          </a:p>
        </p:txBody>
      </p:sp>
    </p:spTree>
    <p:extLst>
      <p:ext uri="{BB962C8B-B14F-4D97-AF65-F5344CB8AC3E}">
        <p14:creationId xmlns:p14="http://schemas.microsoft.com/office/powerpoint/2010/main" val="2705894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Date ( )</a:t>
            </a:r>
            <a:endParaRPr lang="en-US" dirty="0"/>
          </a:p>
        </p:txBody>
      </p:sp>
      <p:sp>
        <p:nvSpPr>
          <p:cNvPr id="3" name="Content Placeholder 2"/>
          <p:cNvSpPr>
            <a:spLocks noGrp="1"/>
          </p:cNvSpPr>
          <p:nvPr>
            <p:ph idx="1"/>
          </p:nvPr>
        </p:nvSpPr>
        <p:spPr/>
        <p:txBody>
          <a:bodyPr>
            <a:normAutofit fontScale="70000" lnSpcReduction="20000"/>
          </a:bodyPr>
          <a:lstStyle/>
          <a:p>
            <a:r>
              <a:rPr lang="en-NZ" dirty="0"/>
              <a:t>JavaScript provides Date object to work with date &amp; time including days, months, years, hours, minutes, seconds and milliseconds</a:t>
            </a:r>
            <a:r>
              <a:rPr lang="en-NZ" dirty="0" smtClean="0"/>
              <a:t>.</a:t>
            </a:r>
          </a:p>
          <a:p>
            <a:pPr marL="914400" lvl="1" indent="-457200">
              <a:buFont typeface="+mj-lt"/>
              <a:buAutoNum type="arabicPeriod"/>
            </a:pPr>
            <a:r>
              <a:rPr lang="en-US" dirty="0" err="1">
                <a:solidFill>
                  <a:schemeClr val="accent1"/>
                </a:solidFill>
              </a:rPr>
              <a:t>document.getElementById</a:t>
            </a:r>
            <a:r>
              <a:rPr lang="en-US" dirty="0" smtClean="0">
                <a:solidFill>
                  <a:schemeClr val="accent1"/>
                </a:solidFill>
              </a:rPr>
              <a:t>(“id").</a:t>
            </a:r>
            <a:r>
              <a:rPr lang="en-US" dirty="0" err="1">
                <a:solidFill>
                  <a:schemeClr val="accent1"/>
                </a:solidFill>
              </a:rPr>
              <a:t>innerHTML</a:t>
            </a:r>
            <a:r>
              <a:rPr lang="en-US" dirty="0">
                <a:solidFill>
                  <a:schemeClr val="accent1"/>
                </a:solidFill>
              </a:rPr>
              <a:t> = Date</a:t>
            </a:r>
            <a:r>
              <a:rPr lang="en-US" dirty="0" smtClean="0">
                <a:solidFill>
                  <a:schemeClr val="accent1"/>
                </a:solidFill>
              </a:rPr>
              <a:t>();</a:t>
            </a:r>
          </a:p>
          <a:p>
            <a:pPr marL="914400" lvl="1" indent="-457200">
              <a:buFont typeface="+mj-lt"/>
              <a:buAutoNum type="arabicPeriod"/>
            </a:pPr>
            <a:r>
              <a:rPr lang="en-US" dirty="0"/>
              <a:t>	</a:t>
            </a:r>
            <a:r>
              <a:rPr lang="en-US" dirty="0" err="1" smtClean="0">
                <a:solidFill>
                  <a:schemeClr val="accent4"/>
                </a:solidFill>
              </a:rPr>
              <a:t>var</a:t>
            </a:r>
            <a:r>
              <a:rPr lang="en-US" dirty="0" smtClean="0">
                <a:solidFill>
                  <a:schemeClr val="accent4"/>
                </a:solidFill>
              </a:rPr>
              <a:t> </a:t>
            </a:r>
            <a:r>
              <a:rPr lang="en-US" dirty="0" err="1">
                <a:solidFill>
                  <a:schemeClr val="accent4"/>
                </a:solidFill>
              </a:rPr>
              <a:t>currentDate</a:t>
            </a:r>
            <a:r>
              <a:rPr lang="en-US" dirty="0">
                <a:solidFill>
                  <a:schemeClr val="accent4"/>
                </a:solidFill>
              </a:rPr>
              <a:t> = new Date</a:t>
            </a:r>
            <a:r>
              <a:rPr lang="en-US" dirty="0" smtClean="0">
                <a:solidFill>
                  <a:schemeClr val="accent4"/>
                </a:solidFill>
              </a:rPr>
              <a:t>();</a:t>
            </a:r>
            <a:r>
              <a:rPr lang="en-US" dirty="0">
                <a:solidFill>
                  <a:schemeClr val="accent4"/>
                </a:solidFill>
              </a:rPr>
              <a:t>	</a:t>
            </a:r>
            <a:endParaRPr lang="en-US" dirty="0" smtClean="0">
              <a:solidFill>
                <a:schemeClr val="accent4"/>
              </a:solidFill>
            </a:endParaRPr>
          </a:p>
          <a:p>
            <a:pPr marL="457200" lvl="1" indent="0">
              <a:buNone/>
            </a:pPr>
            <a:r>
              <a:rPr lang="en-US" dirty="0" smtClean="0">
                <a:solidFill>
                  <a:schemeClr val="accent4"/>
                </a:solidFill>
              </a:rPr>
              <a:t>        </a:t>
            </a:r>
            <a:r>
              <a:rPr lang="en-US" dirty="0" err="1" smtClean="0">
                <a:solidFill>
                  <a:schemeClr val="accent4"/>
                </a:solidFill>
              </a:rPr>
              <a:t>document.getElementById</a:t>
            </a:r>
            <a:r>
              <a:rPr lang="en-US" dirty="0">
                <a:solidFill>
                  <a:schemeClr val="accent4"/>
                </a:solidFill>
              </a:rPr>
              <a:t>("p2").</a:t>
            </a:r>
            <a:r>
              <a:rPr lang="en-US" dirty="0" err="1">
                <a:solidFill>
                  <a:schemeClr val="accent4"/>
                </a:solidFill>
              </a:rPr>
              <a:t>innerHTML</a:t>
            </a:r>
            <a:r>
              <a:rPr lang="en-US" dirty="0">
                <a:solidFill>
                  <a:schemeClr val="accent4"/>
                </a:solidFill>
              </a:rPr>
              <a:t> = </a:t>
            </a:r>
            <a:r>
              <a:rPr lang="en-US" dirty="0" err="1">
                <a:solidFill>
                  <a:schemeClr val="accent4"/>
                </a:solidFill>
              </a:rPr>
              <a:t>currentDate</a:t>
            </a:r>
            <a:r>
              <a:rPr lang="en-US" dirty="0" smtClean="0">
                <a:solidFill>
                  <a:schemeClr val="accent4"/>
                </a:solidFill>
              </a:rPr>
              <a:t>;</a:t>
            </a:r>
          </a:p>
          <a:p>
            <a:pPr marL="457200" lvl="1" indent="0">
              <a:buNone/>
            </a:pPr>
            <a:endParaRPr lang="en-US" dirty="0">
              <a:solidFill>
                <a:schemeClr val="accent4"/>
              </a:solidFill>
            </a:endParaRPr>
          </a:p>
          <a:p>
            <a:pPr marL="457200" lvl="1" indent="0">
              <a:buNone/>
            </a:pPr>
            <a:endParaRPr lang="en-US" dirty="0" smtClean="0">
              <a:solidFill>
                <a:schemeClr val="accent4"/>
              </a:solidFill>
            </a:endParaRPr>
          </a:p>
          <a:p>
            <a:r>
              <a:rPr lang="en-NZ" b="1" dirty="0"/>
              <a:t>No Parameter:</a:t>
            </a:r>
            <a:r>
              <a:rPr lang="en-NZ" dirty="0"/>
              <a:t> Date object will be set to current date &amp; time if no parameter is specified in the constructor.</a:t>
            </a:r>
          </a:p>
          <a:p>
            <a:r>
              <a:rPr lang="en-NZ" b="1" dirty="0"/>
              <a:t>Milliseconds:</a:t>
            </a:r>
            <a:r>
              <a:rPr lang="en-NZ" dirty="0"/>
              <a:t> Milliseconds can be specified as numeric parameter. The date object will calculate date &amp; time by adding specified numeric milliseconds from mid night of 1/1/1970</a:t>
            </a:r>
          </a:p>
          <a:p>
            <a:r>
              <a:rPr lang="en-NZ" b="1" dirty="0"/>
              <a:t>Date string</a:t>
            </a:r>
            <a:r>
              <a:rPr lang="en-NZ" dirty="0"/>
              <a:t>: String parameter will be treated as a date and will be parsed using </a:t>
            </a:r>
            <a:r>
              <a:rPr lang="en-NZ" dirty="0" err="1"/>
              <a:t>Date.parse</a:t>
            </a:r>
            <a:r>
              <a:rPr lang="en-NZ" dirty="0"/>
              <a:t> method.</a:t>
            </a:r>
          </a:p>
          <a:p>
            <a:pPr marL="457200" lvl="1" indent="0">
              <a:buNone/>
            </a:pPr>
            <a:endParaRPr lang="en-US" dirty="0">
              <a:solidFill>
                <a:schemeClr val="accent4"/>
              </a:solidFill>
            </a:endParaRPr>
          </a:p>
        </p:txBody>
      </p:sp>
    </p:spTree>
    <p:extLst>
      <p:ext uri="{BB962C8B-B14F-4D97-AF65-F5344CB8AC3E}">
        <p14:creationId xmlns:p14="http://schemas.microsoft.com/office/powerpoint/2010/main" val="37386735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295401" y="1188720"/>
            <a:ext cx="9601196" cy="4687148"/>
          </a:xfrm>
        </p:spPr>
        <p:txBody>
          <a:bodyPr/>
          <a:lstStyle/>
          <a:p>
            <a:r>
              <a:rPr lang="en-NZ" dirty="0"/>
              <a:t>The </a:t>
            </a:r>
            <a:r>
              <a:rPr lang="en-NZ" dirty="0" err="1"/>
              <a:t>getTime</a:t>
            </a:r>
            <a:r>
              <a:rPr lang="en-NZ" dirty="0"/>
              <a:t>() </a:t>
            </a:r>
            <a:r>
              <a:rPr lang="en-NZ" dirty="0" smtClean="0"/>
              <a:t>Method- </a:t>
            </a:r>
            <a:r>
              <a:rPr lang="en-NZ" dirty="0"/>
              <a:t>returns the number of milliseconds since January 1, 1970</a:t>
            </a:r>
            <a:r>
              <a:rPr lang="en-NZ" dirty="0" smtClean="0"/>
              <a:t>:</a:t>
            </a:r>
          </a:p>
          <a:p>
            <a:r>
              <a:rPr lang="en-NZ" dirty="0"/>
              <a:t>Set Date methods let you set date values (years, months, days, hours, minutes, seconds, milliseconds) for a Date Object.</a:t>
            </a:r>
            <a:endParaRPr lang="en-US" dirty="0"/>
          </a:p>
        </p:txBody>
      </p:sp>
      <p:sp>
        <p:nvSpPr>
          <p:cNvPr id="6" name="TextBox 5"/>
          <p:cNvSpPr txBox="1"/>
          <p:nvPr/>
        </p:nvSpPr>
        <p:spPr>
          <a:xfrm>
            <a:off x="2050869" y="3265714"/>
            <a:ext cx="825572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Practice all methods </a:t>
            </a:r>
          </a:p>
          <a:p>
            <a:pPr marL="285750" indent="-285750">
              <a:buFont typeface="Arial" panose="020B0604020202020204" pitchFamily="34" charset="0"/>
              <a:buChar char="•"/>
            </a:pPr>
            <a:r>
              <a:rPr lang="en-US" dirty="0" smtClean="0">
                <a:solidFill>
                  <a:srgbClr val="FF0000"/>
                </a:solidFill>
              </a:rPr>
              <a:t>Exercise- set your date of birth.</a:t>
            </a:r>
            <a:endParaRPr lang="en-US" dirty="0">
              <a:solidFill>
                <a:srgbClr val="FF0000"/>
              </a:solidFill>
            </a:endParaRPr>
          </a:p>
        </p:txBody>
      </p:sp>
    </p:spTree>
    <p:extLst>
      <p:ext uri="{BB962C8B-B14F-4D97-AF65-F5344CB8AC3E}">
        <p14:creationId xmlns:p14="http://schemas.microsoft.com/office/powerpoint/2010/main" val="35598258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Break and Continue</a:t>
            </a:r>
            <a:br>
              <a:rPr lang="en-US" dirty="0"/>
            </a:br>
            <a:endParaRPr lang="en-US" dirty="0"/>
          </a:p>
        </p:txBody>
      </p:sp>
      <p:sp>
        <p:nvSpPr>
          <p:cNvPr id="3" name="Content Placeholder 2"/>
          <p:cNvSpPr>
            <a:spLocks noGrp="1"/>
          </p:cNvSpPr>
          <p:nvPr>
            <p:ph idx="1"/>
          </p:nvPr>
        </p:nvSpPr>
        <p:spPr>
          <a:xfrm>
            <a:off x="1295400" y="2257455"/>
            <a:ext cx="4804953" cy="3618413"/>
          </a:xfrm>
        </p:spPr>
        <p:txBody>
          <a:bodyPr>
            <a:normAutofit/>
          </a:bodyPr>
          <a:lstStyle/>
          <a:p>
            <a:r>
              <a:rPr lang="en-NZ" dirty="0"/>
              <a:t>The break statement breaks the loop and continues executing the code </a:t>
            </a:r>
            <a:r>
              <a:rPr lang="en-NZ" dirty="0" smtClean="0"/>
              <a:t>after </a:t>
            </a:r>
            <a:r>
              <a:rPr lang="en-NZ" dirty="0"/>
              <a:t>the </a:t>
            </a:r>
            <a:r>
              <a:rPr lang="en-NZ" dirty="0" smtClean="0"/>
              <a:t>loo</a:t>
            </a:r>
            <a:r>
              <a:rPr lang="en-NZ" dirty="0"/>
              <a:t>p (if any):</a:t>
            </a:r>
          </a:p>
          <a:p>
            <a:r>
              <a:rPr lang="en-NZ" dirty="0" smtClean="0"/>
              <a:t>for</a:t>
            </a:r>
            <a:r>
              <a:rPr lang="en-NZ" dirty="0"/>
              <a:t> (</a:t>
            </a:r>
            <a:r>
              <a:rPr lang="en-NZ" dirty="0" err="1"/>
              <a:t>i</a:t>
            </a:r>
            <a:r>
              <a:rPr lang="en-NZ" dirty="0"/>
              <a:t> = 0; </a:t>
            </a:r>
            <a:r>
              <a:rPr lang="en-NZ" dirty="0" err="1"/>
              <a:t>i</a:t>
            </a:r>
            <a:r>
              <a:rPr lang="en-NZ" dirty="0"/>
              <a:t> &lt; 10; </a:t>
            </a:r>
            <a:r>
              <a:rPr lang="en-NZ" dirty="0" err="1"/>
              <a:t>i</a:t>
            </a:r>
            <a:r>
              <a:rPr lang="en-NZ" dirty="0"/>
              <a:t>++) {</a:t>
            </a:r>
            <a:br>
              <a:rPr lang="en-NZ" dirty="0"/>
            </a:br>
            <a:r>
              <a:rPr lang="en-NZ" dirty="0"/>
              <a:t>  if (</a:t>
            </a:r>
            <a:r>
              <a:rPr lang="en-NZ" dirty="0" err="1"/>
              <a:t>i</a:t>
            </a:r>
            <a:r>
              <a:rPr lang="en-NZ" dirty="0"/>
              <a:t> === 3) { break; }</a:t>
            </a:r>
            <a:br>
              <a:rPr lang="en-NZ" dirty="0"/>
            </a:br>
            <a:r>
              <a:rPr lang="en-NZ" dirty="0"/>
              <a:t>  text += "The number is " + </a:t>
            </a:r>
            <a:r>
              <a:rPr lang="en-NZ" dirty="0" err="1"/>
              <a:t>i</a:t>
            </a:r>
            <a:r>
              <a:rPr lang="en-NZ" dirty="0"/>
              <a:t> + "&lt;</a:t>
            </a:r>
            <a:r>
              <a:rPr lang="en-NZ" dirty="0" err="1"/>
              <a:t>br</a:t>
            </a:r>
            <a:r>
              <a:rPr lang="en-NZ" dirty="0"/>
              <a:t>&gt;";</a:t>
            </a:r>
            <a:br>
              <a:rPr lang="en-NZ" dirty="0"/>
            </a:br>
            <a:r>
              <a:rPr lang="en-NZ" dirty="0" smtClean="0"/>
              <a:t>}</a:t>
            </a:r>
          </a:p>
        </p:txBody>
      </p:sp>
      <p:sp>
        <p:nvSpPr>
          <p:cNvPr id="5" name="TextBox 4"/>
          <p:cNvSpPr txBox="1"/>
          <p:nvPr/>
        </p:nvSpPr>
        <p:spPr>
          <a:xfrm>
            <a:off x="6100353" y="2257455"/>
            <a:ext cx="5421086" cy="4154984"/>
          </a:xfrm>
          <a:prstGeom prst="rect">
            <a:avLst/>
          </a:prstGeom>
          <a:noFill/>
        </p:spPr>
        <p:txBody>
          <a:bodyPr wrap="square" rtlCol="0">
            <a:spAutoFit/>
          </a:bodyPr>
          <a:lstStyle/>
          <a:p>
            <a:pPr marL="285750" indent="-285750">
              <a:buFont typeface="Arial" panose="020B0604020202020204" pitchFamily="34" charset="0"/>
              <a:buChar char="•"/>
            </a:pPr>
            <a:r>
              <a:rPr lang="en-NZ" sz="2400" dirty="0">
                <a:solidFill>
                  <a:schemeClr val="accent4"/>
                </a:solidFill>
              </a:rPr>
              <a:t>The continue statement breaks one </a:t>
            </a:r>
            <a:r>
              <a:rPr lang="en-NZ" sz="2400" dirty="0" smtClean="0">
                <a:solidFill>
                  <a:schemeClr val="accent4"/>
                </a:solidFill>
              </a:rPr>
              <a:t>iteration </a:t>
            </a:r>
            <a:r>
              <a:rPr lang="en-NZ" sz="2400" dirty="0">
                <a:solidFill>
                  <a:schemeClr val="accent4"/>
                </a:solidFill>
              </a:rPr>
              <a:t>(in the loop), if a specified condition occurs, and continues with the next iteration in the loop.</a:t>
            </a:r>
          </a:p>
          <a:p>
            <a:pPr marL="342900" indent="-342900">
              <a:buFont typeface="Arial" panose="020B0604020202020204" pitchFamily="34" charset="0"/>
              <a:buChar char="•"/>
            </a:pPr>
            <a:r>
              <a:rPr lang="en-NZ" sz="2400" dirty="0">
                <a:solidFill>
                  <a:schemeClr val="accent4"/>
                </a:solidFill>
              </a:rPr>
              <a:t>This example skips the value of 3</a:t>
            </a:r>
            <a:r>
              <a:rPr lang="en-NZ" sz="2400" dirty="0" smtClean="0">
                <a:solidFill>
                  <a:schemeClr val="accent4"/>
                </a:solidFill>
              </a:rPr>
              <a:t>:</a:t>
            </a:r>
          </a:p>
          <a:p>
            <a:pPr marL="342900" indent="-342900">
              <a:buFont typeface="Arial" panose="020B0604020202020204" pitchFamily="34" charset="0"/>
              <a:buChar char="•"/>
            </a:pPr>
            <a:r>
              <a:rPr lang="en-NZ" sz="2400" dirty="0">
                <a:solidFill>
                  <a:schemeClr val="accent4"/>
                </a:solidFill>
              </a:rPr>
              <a:t>for (</a:t>
            </a:r>
            <a:r>
              <a:rPr lang="en-NZ" sz="2400" dirty="0" err="1">
                <a:solidFill>
                  <a:schemeClr val="accent4"/>
                </a:solidFill>
              </a:rPr>
              <a:t>i</a:t>
            </a:r>
            <a:r>
              <a:rPr lang="en-NZ" sz="2400" dirty="0">
                <a:solidFill>
                  <a:schemeClr val="accent4"/>
                </a:solidFill>
              </a:rPr>
              <a:t> = 0; </a:t>
            </a:r>
            <a:r>
              <a:rPr lang="en-NZ" sz="2400" dirty="0" err="1">
                <a:solidFill>
                  <a:schemeClr val="accent4"/>
                </a:solidFill>
              </a:rPr>
              <a:t>i</a:t>
            </a:r>
            <a:r>
              <a:rPr lang="en-NZ" sz="2400" dirty="0">
                <a:solidFill>
                  <a:schemeClr val="accent4"/>
                </a:solidFill>
              </a:rPr>
              <a:t> &lt; 10; </a:t>
            </a:r>
            <a:r>
              <a:rPr lang="en-NZ" sz="2400" dirty="0" err="1">
                <a:solidFill>
                  <a:schemeClr val="accent4"/>
                </a:solidFill>
              </a:rPr>
              <a:t>i</a:t>
            </a:r>
            <a:r>
              <a:rPr lang="en-NZ" sz="2400" dirty="0">
                <a:solidFill>
                  <a:schemeClr val="accent4"/>
                </a:solidFill>
              </a:rPr>
              <a:t>++) {</a:t>
            </a:r>
            <a:br>
              <a:rPr lang="en-NZ" sz="2400" dirty="0">
                <a:solidFill>
                  <a:schemeClr val="accent4"/>
                </a:solidFill>
              </a:rPr>
            </a:br>
            <a:r>
              <a:rPr lang="en-NZ" sz="2400" dirty="0">
                <a:solidFill>
                  <a:schemeClr val="accent4"/>
                </a:solidFill>
              </a:rPr>
              <a:t>  if (</a:t>
            </a:r>
            <a:r>
              <a:rPr lang="en-NZ" sz="2400" dirty="0" err="1">
                <a:solidFill>
                  <a:schemeClr val="accent4"/>
                </a:solidFill>
              </a:rPr>
              <a:t>i</a:t>
            </a:r>
            <a:r>
              <a:rPr lang="en-NZ" sz="2400" dirty="0">
                <a:solidFill>
                  <a:schemeClr val="accent4"/>
                </a:solidFill>
              </a:rPr>
              <a:t> === 3) { continue; }</a:t>
            </a:r>
            <a:br>
              <a:rPr lang="en-NZ" sz="2400" dirty="0">
                <a:solidFill>
                  <a:schemeClr val="accent4"/>
                </a:solidFill>
              </a:rPr>
            </a:br>
            <a:r>
              <a:rPr lang="en-NZ" sz="2400" dirty="0">
                <a:solidFill>
                  <a:schemeClr val="accent4"/>
                </a:solidFill>
              </a:rPr>
              <a:t>  text += "The number is " + </a:t>
            </a:r>
            <a:r>
              <a:rPr lang="en-NZ" sz="2400" dirty="0" err="1">
                <a:solidFill>
                  <a:schemeClr val="accent4"/>
                </a:solidFill>
              </a:rPr>
              <a:t>i</a:t>
            </a:r>
            <a:r>
              <a:rPr lang="en-NZ" sz="2400" dirty="0">
                <a:solidFill>
                  <a:schemeClr val="accent4"/>
                </a:solidFill>
              </a:rPr>
              <a:t> + "&lt;</a:t>
            </a:r>
            <a:r>
              <a:rPr lang="en-NZ" sz="2400" dirty="0" err="1">
                <a:solidFill>
                  <a:schemeClr val="accent4"/>
                </a:solidFill>
              </a:rPr>
              <a:t>br</a:t>
            </a:r>
            <a:r>
              <a:rPr lang="en-NZ" sz="2400" dirty="0">
                <a:solidFill>
                  <a:schemeClr val="accent4"/>
                </a:solidFill>
              </a:rPr>
              <a:t>&gt;";</a:t>
            </a:r>
            <a:br>
              <a:rPr lang="en-NZ" sz="2400" dirty="0">
                <a:solidFill>
                  <a:schemeClr val="accent4"/>
                </a:solidFill>
              </a:rPr>
            </a:br>
            <a:r>
              <a:rPr lang="en-NZ" sz="2400" dirty="0">
                <a:solidFill>
                  <a:schemeClr val="accent4"/>
                </a:solidFill>
              </a:rPr>
              <a:t>}</a:t>
            </a:r>
            <a:endParaRPr lang="en-US" sz="2400" dirty="0">
              <a:solidFill>
                <a:schemeClr val="accent4"/>
              </a:solidFill>
            </a:endParaRPr>
          </a:p>
          <a:p>
            <a:endParaRPr lang="en-NZ" sz="2400" dirty="0">
              <a:solidFill>
                <a:schemeClr val="accent4"/>
              </a:solidFill>
            </a:endParaRPr>
          </a:p>
        </p:txBody>
      </p:sp>
    </p:spTree>
    <p:extLst>
      <p:ext uri="{BB962C8B-B14F-4D97-AF65-F5344CB8AC3E}">
        <p14:creationId xmlns:p14="http://schemas.microsoft.com/office/powerpoint/2010/main" val="3700314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this in JavaScript</a:t>
            </a:r>
            <a:br>
              <a:rPr lang="en-NZ" dirty="0"/>
            </a:br>
            <a:endParaRPr lang="en-US" dirty="0"/>
          </a:p>
        </p:txBody>
      </p:sp>
      <p:sp>
        <p:nvSpPr>
          <p:cNvPr id="3" name="Content Placeholder 2"/>
          <p:cNvSpPr>
            <a:spLocks noGrp="1"/>
          </p:cNvSpPr>
          <p:nvPr>
            <p:ph idx="1"/>
          </p:nvPr>
        </p:nvSpPr>
        <p:spPr>
          <a:xfrm>
            <a:off x="1295401" y="1672046"/>
            <a:ext cx="5680165" cy="4203822"/>
          </a:xfrm>
        </p:spPr>
        <p:txBody>
          <a:bodyPr>
            <a:normAutofit fontScale="85000" lnSpcReduction="10000"/>
          </a:bodyPr>
          <a:lstStyle/>
          <a:p>
            <a:r>
              <a:rPr lang="en-NZ" dirty="0" smtClean="0"/>
              <a:t>The </a:t>
            </a:r>
            <a:r>
              <a:rPr lang="en-NZ" dirty="0"/>
              <a:t>this keyword is one of the most widely used and yet confusing keyword in JavaScript. Here, you will learn everything about this keyword.</a:t>
            </a:r>
          </a:p>
          <a:p>
            <a:r>
              <a:rPr lang="en-NZ" dirty="0" smtClean="0"/>
              <a:t>this </a:t>
            </a:r>
            <a:r>
              <a:rPr lang="en-NZ" dirty="0"/>
              <a:t>points to a particular object. Now, which is that object is depends on how a function which includes 'this' keyword is being called</a:t>
            </a:r>
            <a:r>
              <a:rPr lang="en-NZ" dirty="0" smtClean="0"/>
              <a:t>.</a:t>
            </a:r>
          </a:p>
          <a:p>
            <a:r>
              <a:rPr lang="en-NZ" dirty="0"/>
              <a:t>The following four rules applies to this in order to know which object is referred by this keyword.</a:t>
            </a:r>
          </a:p>
          <a:p>
            <a:pPr lvl="1"/>
            <a:r>
              <a:rPr lang="en-NZ" dirty="0" smtClean="0"/>
              <a:t>Global </a:t>
            </a:r>
            <a:r>
              <a:rPr lang="en-NZ" dirty="0"/>
              <a:t>Scope</a:t>
            </a:r>
          </a:p>
          <a:p>
            <a:pPr lvl="1"/>
            <a:r>
              <a:rPr lang="en-NZ" dirty="0"/>
              <a:t>Object's Method</a:t>
            </a:r>
          </a:p>
          <a:p>
            <a:pPr lvl="1"/>
            <a:r>
              <a:rPr lang="en-NZ" dirty="0"/>
              <a:t>call() or apply() method</a:t>
            </a:r>
          </a:p>
          <a:p>
            <a:pPr lvl="1"/>
            <a:r>
              <a:rPr lang="en-NZ" dirty="0"/>
              <a:t>bind() method</a:t>
            </a:r>
            <a:endParaRPr lang="en-US" dirty="0"/>
          </a:p>
        </p:txBody>
      </p:sp>
      <p:pic>
        <p:nvPicPr>
          <p:cNvPr id="5" name="Picture 4"/>
          <p:cNvPicPr>
            <a:picLocks noChangeAspect="1"/>
          </p:cNvPicPr>
          <p:nvPr/>
        </p:nvPicPr>
        <p:blipFill>
          <a:blip r:embed="rId2"/>
          <a:stretch>
            <a:fillRect/>
          </a:stretch>
        </p:blipFill>
        <p:spPr>
          <a:xfrm>
            <a:off x="6766560" y="1951128"/>
            <a:ext cx="4572000" cy="3190875"/>
          </a:xfrm>
          <a:prstGeom prst="rect">
            <a:avLst/>
          </a:prstGeom>
        </p:spPr>
      </p:pic>
    </p:spTree>
    <p:extLst>
      <p:ext uri="{BB962C8B-B14F-4D97-AF65-F5344CB8AC3E}">
        <p14:creationId xmlns:p14="http://schemas.microsoft.com/office/powerpoint/2010/main" val="26524284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98474"/>
          </a:xfrm>
        </p:spPr>
        <p:txBody>
          <a:bodyPr>
            <a:normAutofit fontScale="90000"/>
          </a:bodyPr>
          <a:lstStyle/>
          <a:p>
            <a:r>
              <a:rPr lang="en-US" dirty="0" smtClean="0"/>
              <a:t>Global Scope</a:t>
            </a:r>
            <a:endParaRPr lang="en-US" dirty="0"/>
          </a:p>
        </p:txBody>
      </p:sp>
      <p:pic>
        <p:nvPicPr>
          <p:cNvPr id="4" name="Content Placeholder 3"/>
          <p:cNvPicPr>
            <a:picLocks noGrp="1" noChangeAspect="1"/>
          </p:cNvPicPr>
          <p:nvPr>
            <p:ph idx="1"/>
          </p:nvPr>
        </p:nvPicPr>
        <p:blipFill>
          <a:blip r:embed="rId2"/>
          <a:stretch>
            <a:fillRect/>
          </a:stretch>
        </p:blipFill>
        <p:spPr>
          <a:xfrm>
            <a:off x="1933304" y="1900238"/>
            <a:ext cx="7015434" cy="3057525"/>
          </a:xfrm>
          <a:prstGeom prst="rect">
            <a:avLst/>
          </a:prstGeom>
        </p:spPr>
      </p:pic>
    </p:spTree>
    <p:extLst>
      <p:ext uri="{BB962C8B-B14F-4D97-AF65-F5344CB8AC3E}">
        <p14:creationId xmlns:p14="http://schemas.microsoft.com/office/powerpoint/2010/main" val="277118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z="4000" b="1" u="sng" dirty="0">
                <a:latin typeface="Arial" panose="020B0604020202020204" pitchFamily="34" charset="0"/>
              </a:rPr>
              <a:t>Machine language:</a:t>
            </a:r>
          </a:p>
        </p:txBody>
      </p:sp>
      <p:sp>
        <p:nvSpPr>
          <p:cNvPr id="12291" name="Rectangle 3"/>
          <p:cNvSpPr>
            <a:spLocks noGrp="1" noChangeArrowheads="1"/>
          </p:cNvSpPr>
          <p:nvPr>
            <p:ph idx="1"/>
          </p:nvPr>
        </p:nvSpPr>
        <p:spPr/>
        <p:txBody>
          <a:bodyPr>
            <a:normAutofit/>
          </a:bodyPr>
          <a:lstStyle/>
          <a:p>
            <a:r>
              <a:rPr lang="en-US" altLang="en-US" sz="2400" cap="none" dirty="0" smtClean="0"/>
              <a:t>While easily understood by computers, machine languages are almost impossible for humans to use because they consist entirely of numbers. </a:t>
            </a:r>
          </a:p>
          <a:p>
            <a:endParaRPr lang="en-US" altLang="en-US" sz="2400" cap="none" dirty="0" smtClean="0"/>
          </a:p>
          <a:p>
            <a:pPr>
              <a:buFont typeface="Wingdings" panose="05000000000000000000" pitchFamily="2" charset="2"/>
              <a:buNone/>
            </a:pPr>
            <a:r>
              <a:rPr lang="en-US" altLang="en-US" sz="2400" cap="none" dirty="0" smtClean="0"/>
              <a:t>    </a:t>
            </a:r>
            <a:r>
              <a:rPr lang="en-US" altLang="en-US" sz="2400" b="1" u="sng" cap="none" dirty="0" smtClean="0"/>
              <a:t>For example</a:t>
            </a:r>
            <a:r>
              <a:rPr lang="en-US" altLang="en-US" sz="2400" cap="none" dirty="0" smtClean="0"/>
              <a:t>, an x86/ia-32 processor can execute the following binary instruction as expressed in machine language:</a:t>
            </a:r>
          </a:p>
          <a:p>
            <a:pPr>
              <a:buFont typeface="Wingdings" panose="05000000000000000000" pitchFamily="2" charset="2"/>
              <a:buNone/>
            </a:pPr>
            <a:endParaRPr lang="en-US" altLang="en-US" sz="2400" dirty="0"/>
          </a:p>
          <a:p>
            <a:pPr>
              <a:buFont typeface="Wingdings" panose="05000000000000000000" pitchFamily="2" charset="2"/>
              <a:buNone/>
            </a:pPr>
            <a:r>
              <a:rPr lang="en-US" altLang="en-US" sz="2400" dirty="0"/>
              <a:t>    </a:t>
            </a:r>
            <a:r>
              <a:rPr lang="en-US" altLang="en-US" b="1" dirty="0">
                <a:latin typeface="Courier New" panose="02070309020205020404" pitchFamily="49" charset="0"/>
              </a:rPr>
              <a:t>Binary: 10110000 01100001 (Hexadecimal: 0xb061)</a:t>
            </a:r>
            <a:r>
              <a:rPr lang="en-US" altLang="en-US" sz="2400" dirty="0"/>
              <a:t> </a:t>
            </a:r>
          </a:p>
        </p:txBody>
      </p:sp>
    </p:spTree>
    <p:extLst>
      <p:ext uri="{BB962C8B-B14F-4D97-AF65-F5344CB8AC3E}">
        <p14:creationId xmlns:p14="http://schemas.microsoft.com/office/powerpoint/2010/main" val="33895038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68291"/>
          </a:xfrm>
        </p:spPr>
        <p:txBody>
          <a:bodyPr/>
          <a:lstStyle/>
          <a:p>
            <a:r>
              <a:rPr lang="en-US" dirty="0"/>
              <a:t>call() &amp; apply()</a:t>
            </a:r>
          </a:p>
        </p:txBody>
      </p:sp>
      <p:pic>
        <p:nvPicPr>
          <p:cNvPr id="4" name="Content Placeholder 3"/>
          <p:cNvPicPr>
            <a:picLocks noGrp="1" noChangeAspect="1"/>
          </p:cNvPicPr>
          <p:nvPr>
            <p:ph idx="1"/>
          </p:nvPr>
        </p:nvPicPr>
        <p:blipFill>
          <a:blip r:embed="rId2"/>
          <a:stretch>
            <a:fillRect/>
          </a:stretch>
        </p:blipFill>
        <p:spPr>
          <a:xfrm>
            <a:off x="2011679" y="1985555"/>
            <a:ext cx="7393577" cy="3889784"/>
          </a:xfrm>
          <a:prstGeom prst="rect">
            <a:avLst/>
          </a:prstGeom>
        </p:spPr>
      </p:pic>
    </p:spTree>
    <p:extLst>
      <p:ext uri="{BB962C8B-B14F-4D97-AF65-F5344CB8AC3E}">
        <p14:creationId xmlns:p14="http://schemas.microsoft.com/office/powerpoint/2010/main" val="1680442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55228"/>
          </a:xfrm>
        </p:spPr>
        <p:txBody>
          <a:bodyPr>
            <a:normAutofit fontScale="90000"/>
          </a:bodyPr>
          <a:lstStyle/>
          <a:p>
            <a:r>
              <a:rPr lang="en-NZ" dirty="0"/>
              <a:t>Error handling in JavaScript</a:t>
            </a:r>
            <a:br>
              <a:rPr lang="en-NZ" dirty="0"/>
            </a:br>
            <a:endParaRPr lang="en-US" dirty="0"/>
          </a:p>
        </p:txBody>
      </p:sp>
      <p:sp>
        <p:nvSpPr>
          <p:cNvPr id="3" name="Content Placeholder 2"/>
          <p:cNvSpPr>
            <a:spLocks noGrp="1"/>
          </p:cNvSpPr>
          <p:nvPr>
            <p:ph idx="1"/>
          </p:nvPr>
        </p:nvSpPr>
        <p:spPr>
          <a:xfrm>
            <a:off x="1295400" y="1867989"/>
            <a:ext cx="8736873" cy="4007879"/>
          </a:xfrm>
        </p:spPr>
        <p:txBody>
          <a:bodyPr>
            <a:normAutofit/>
          </a:bodyPr>
          <a:lstStyle/>
          <a:p>
            <a:r>
              <a:rPr lang="en-NZ" dirty="0" smtClean="0"/>
              <a:t>JavaScript </a:t>
            </a:r>
            <a:r>
              <a:rPr lang="en-NZ" dirty="0"/>
              <a:t>is a loosely-typed language. It does not give compile time. So some times you will get a runtime error for accessing an undefined variable or calling undefined function etc.</a:t>
            </a:r>
          </a:p>
          <a:p>
            <a:r>
              <a:rPr lang="en-NZ" dirty="0" smtClean="0"/>
              <a:t>try </a:t>
            </a:r>
            <a:r>
              <a:rPr lang="en-NZ" dirty="0"/>
              <a:t>catch block does not handle syntax errors.</a:t>
            </a:r>
          </a:p>
          <a:p>
            <a:r>
              <a:rPr lang="en-NZ" dirty="0"/>
              <a:t>JavaScript provides error-handling mechanism to catch runtime errors using try-catch-finally block, similar to other languages like Java or C</a:t>
            </a:r>
            <a:r>
              <a:rPr lang="en-NZ" dirty="0" smtClean="0"/>
              <a:t>#.</a:t>
            </a:r>
          </a:p>
        </p:txBody>
      </p:sp>
    </p:spTree>
    <p:extLst>
      <p:ext uri="{BB962C8B-B14F-4D97-AF65-F5344CB8AC3E}">
        <p14:creationId xmlns:p14="http://schemas.microsoft.com/office/powerpoint/2010/main" val="28919497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1084217"/>
            <a:ext cx="6437810" cy="4791651"/>
          </a:xfrm>
        </p:spPr>
        <p:txBody>
          <a:bodyPr>
            <a:normAutofit lnSpcReduction="10000"/>
          </a:bodyPr>
          <a:lstStyle/>
          <a:p>
            <a:r>
              <a:rPr lang="en-NZ" b="1" dirty="0"/>
              <a:t>try:</a:t>
            </a:r>
            <a:r>
              <a:rPr lang="en-NZ" dirty="0"/>
              <a:t> wrap suspicious code that may throw an error in try block.</a:t>
            </a:r>
          </a:p>
          <a:p>
            <a:r>
              <a:rPr lang="en-NZ" b="1" dirty="0"/>
              <a:t>catch:</a:t>
            </a:r>
            <a:r>
              <a:rPr lang="en-NZ" dirty="0"/>
              <a:t> write code to do something in catch block when an error occurs. The catch block can have parameters that will give you error information. Generally catch block is used to log an error or display specific messages to the user.</a:t>
            </a:r>
          </a:p>
          <a:p>
            <a:r>
              <a:rPr lang="en-NZ" b="1" dirty="0"/>
              <a:t>finally:</a:t>
            </a:r>
            <a:r>
              <a:rPr lang="en-NZ" dirty="0"/>
              <a:t> code in the finally block will always be executed regardless of the occurrence of an error. The finally block can be used to complete the remaining task or reset variables that might have changed before error occurred in try block.</a:t>
            </a:r>
          </a:p>
          <a:p>
            <a:endParaRPr lang="en-US" dirty="0"/>
          </a:p>
        </p:txBody>
      </p:sp>
      <p:pic>
        <p:nvPicPr>
          <p:cNvPr id="4" name="Picture 3"/>
          <p:cNvPicPr>
            <a:picLocks noChangeAspect="1"/>
          </p:cNvPicPr>
          <p:nvPr/>
        </p:nvPicPr>
        <p:blipFill>
          <a:blip r:embed="rId2"/>
          <a:stretch>
            <a:fillRect/>
          </a:stretch>
        </p:blipFill>
        <p:spPr>
          <a:xfrm>
            <a:off x="8111471" y="1535140"/>
            <a:ext cx="2944623" cy="4340728"/>
          </a:xfrm>
          <a:prstGeom prst="rect">
            <a:avLst/>
          </a:prstGeom>
        </p:spPr>
      </p:pic>
    </p:spTree>
    <p:extLst>
      <p:ext uri="{BB962C8B-B14F-4D97-AF65-F5344CB8AC3E}">
        <p14:creationId xmlns:p14="http://schemas.microsoft.com/office/powerpoint/2010/main" val="919636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692331"/>
            <a:ext cx="5654039" cy="5773783"/>
          </a:xfrm>
        </p:spPr>
        <p:txBody>
          <a:bodyPr>
            <a:normAutofit fontScale="62500" lnSpcReduction="20000"/>
          </a:bodyPr>
          <a:lstStyle/>
          <a:p>
            <a:pPr marL="914400" lvl="2" indent="0">
              <a:buNone/>
            </a:pPr>
            <a:r>
              <a:rPr lang="en-US" dirty="0" smtClean="0"/>
              <a:t>&lt;!DOCTYPE html&gt;</a:t>
            </a:r>
          </a:p>
          <a:p>
            <a:pPr marL="914400" lvl="2" indent="0">
              <a:buNone/>
            </a:pPr>
            <a:r>
              <a:rPr lang="en-US" dirty="0" smtClean="0"/>
              <a:t>&lt;html&gt;</a:t>
            </a:r>
          </a:p>
          <a:p>
            <a:pPr marL="914400" lvl="2" indent="0">
              <a:buNone/>
            </a:pPr>
            <a:r>
              <a:rPr lang="en-US" dirty="0" smtClean="0"/>
              <a:t>&lt;body&gt;</a:t>
            </a:r>
          </a:p>
          <a:p>
            <a:pPr marL="914400" lvl="2" indent="0">
              <a:buNone/>
            </a:pPr>
            <a:r>
              <a:rPr lang="en-US" dirty="0" smtClean="0"/>
              <a:t>	&lt;h1&gt;Demo: Error Handling&lt;/h1&gt;</a:t>
            </a:r>
          </a:p>
          <a:p>
            <a:pPr marL="914400" lvl="2" indent="0">
              <a:buNone/>
            </a:pPr>
            <a:r>
              <a:rPr lang="en-US" dirty="0" smtClean="0"/>
              <a:t>	&lt;p id="</a:t>
            </a:r>
            <a:r>
              <a:rPr lang="en-US" dirty="0" err="1" smtClean="0"/>
              <a:t>errorMessage</a:t>
            </a:r>
            <a:r>
              <a:rPr lang="en-US" dirty="0" smtClean="0"/>
              <a:t>"&gt;Error: &lt;/p&gt;</a:t>
            </a:r>
          </a:p>
          <a:p>
            <a:pPr marL="914400" lvl="2" indent="0">
              <a:buNone/>
            </a:pPr>
            <a:r>
              <a:rPr lang="en-US" dirty="0" smtClean="0"/>
              <a:t>	&lt;p id="message"&gt;&lt;/p&gt;</a:t>
            </a:r>
          </a:p>
          <a:p>
            <a:pPr marL="914400" lvl="2" indent="0">
              <a:buNone/>
            </a:pPr>
            <a:r>
              <a:rPr lang="en-US" dirty="0" smtClean="0"/>
              <a:t>		&lt;script&gt;</a:t>
            </a:r>
          </a:p>
          <a:p>
            <a:pPr marL="914400" lvl="2" indent="0">
              <a:buNone/>
            </a:pPr>
            <a:r>
              <a:rPr lang="en-US" dirty="0" smtClean="0"/>
              <a:t>		try</a:t>
            </a:r>
          </a:p>
          <a:p>
            <a:pPr marL="914400" lvl="2" indent="0">
              <a:buNone/>
            </a:pPr>
            <a:r>
              <a:rPr lang="en-US" dirty="0" smtClean="0"/>
              <a:t>		{</a:t>
            </a:r>
          </a:p>
          <a:p>
            <a:pPr marL="914400" lvl="2" indent="0">
              <a:buNone/>
            </a:pPr>
            <a:r>
              <a:rPr lang="en-US" dirty="0" smtClean="0"/>
              <a:t>			 </a:t>
            </a:r>
            <a:r>
              <a:rPr lang="en-US" dirty="0" err="1" smtClean="0"/>
              <a:t>var</a:t>
            </a:r>
            <a:r>
              <a:rPr lang="en-US" dirty="0" smtClean="0"/>
              <a:t> result  =  Sum(10, 20); // Sum is not defined yet</a:t>
            </a:r>
          </a:p>
          <a:p>
            <a:pPr marL="914400" lvl="2" indent="0">
              <a:buNone/>
            </a:pPr>
            <a:r>
              <a:rPr lang="en-US" dirty="0" smtClean="0"/>
              <a:t>		}</a:t>
            </a:r>
          </a:p>
          <a:p>
            <a:pPr marL="914400" lvl="2" indent="0">
              <a:buNone/>
            </a:pPr>
            <a:r>
              <a:rPr lang="en-US" dirty="0" smtClean="0"/>
              <a:t>		catch(ex)</a:t>
            </a:r>
          </a:p>
          <a:p>
            <a:pPr marL="914400" lvl="2" indent="0">
              <a:buNone/>
            </a:pPr>
            <a:r>
              <a:rPr lang="en-US" dirty="0" smtClean="0"/>
              <a:t>		{</a:t>
            </a:r>
          </a:p>
          <a:p>
            <a:pPr marL="914400" lvl="2" indent="0">
              <a:buNone/>
            </a:pPr>
            <a:r>
              <a:rPr lang="en-US" dirty="0" smtClean="0"/>
              <a:t>			</a:t>
            </a:r>
            <a:r>
              <a:rPr lang="en-US" dirty="0" err="1" smtClean="0"/>
              <a:t>document.getElementById</a:t>
            </a:r>
            <a:r>
              <a:rPr lang="en-US" dirty="0" smtClean="0"/>
              <a:t>("</a:t>
            </a:r>
            <a:r>
              <a:rPr lang="en-US" dirty="0" err="1" smtClean="0"/>
              <a:t>errorMessage</a:t>
            </a:r>
            <a:r>
              <a:rPr lang="en-US" dirty="0" smtClean="0"/>
              <a:t>").</a:t>
            </a:r>
            <a:r>
              <a:rPr lang="en-US" dirty="0" err="1" smtClean="0"/>
              <a:t>innerHTML</a:t>
            </a:r>
            <a:r>
              <a:rPr lang="en-US" dirty="0" smtClean="0"/>
              <a:t> += ex;</a:t>
            </a:r>
          </a:p>
          <a:p>
            <a:pPr marL="914400" lvl="2" indent="0">
              <a:buNone/>
            </a:pPr>
            <a:r>
              <a:rPr lang="en-US" dirty="0" smtClean="0"/>
              <a:t>		}</a:t>
            </a:r>
          </a:p>
          <a:p>
            <a:pPr marL="914400" lvl="2" indent="0">
              <a:buNone/>
            </a:pPr>
            <a:r>
              <a:rPr lang="en-US" dirty="0" smtClean="0"/>
              <a:t>		finally{</a:t>
            </a:r>
          </a:p>
          <a:p>
            <a:pPr marL="914400" lvl="2" indent="0">
              <a:buNone/>
            </a:pPr>
            <a:r>
              <a:rPr lang="en-US" dirty="0" smtClean="0"/>
              <a:t>			</a:t>
            </a:r>
            <a:r>
              <a:rPr lang="en-US" dirty="0" err="1" smtClean="0"/>
              <a:t>document.getElementById</a:t>
            </a:r>
            <a:r>
              <a:rPr lang="en-US" dirty="0" smtClean="0"/>
              <a:t>("message").</a:t>
            </a:r>
            <a:r>
              <a:rPr lang="en-US" dirty="0" err="1" smtClean="0"/>
              <a:t>innerHTML</a:t>
            </a:r>
            <a:r>
              <a:rPr lang="en-US" dirty="0" smtClean="0"/>
              <a:t> = "finally block executed";</a:t>
            </a:r>
          </a:p>
          <a:p>
            <a:pPr marL="914400" lvl="2" indent="0">
              <a:buNone/>
            </a:pPr>
            <a:r>
              <a:rPr lang="en-US" dirty="0" smtClean="0"/>
              <a:t>		}</a:t>
            </a:r>
          </a:p>
          <a:p>
            <a:pPr marL="914400" lvl="2" indent="0">
              <a:buNone/>
            </a:pPr>
            <a:r>
              <a:rPr lang="en-US" dirty="0" smtClean="0"/>
              <a:t>    &lt;/script&gt;</a:t>
            </a:r>
          </a:p>
          <a:p>
            <a:pPr marL="914400" lvl="2" indent="0">
              <a:buNone/>
            </a:pPr>
            <a:r>
              <a:rPr lang="en-US" dirty="0" smtClean="0"/>
              <a:t>&lt;/body&gt;</a:t>
            </a:r>
          </a:p>
          <a:p>
            <a:pPr marL="914400" lvl="2" indent="0">
              <a:buNone/>
            </a:pPr>
            <a:r>
              <a:rPr lang="en-US" dirty="0" smtClean="0"/>
              <a:t>&lt;/html&gt;</a:t>
            </a:r>
            <a:endParaRPr lang="en-US" dirty="0"/>
          </a:p>
        </p:txBody>
      </p:sp>
      <p:pic>
        <p:nvPicPr>
          <p:cNvPr id="5" name="Picture 4"/>
          <p:cNvPicPr>
            <a:picLocks noChangeAspect="1"/>
          </p:cNvPicPr>
          <p:nvPr/>
        </p:nvPicPr>
        <p:blipFill>
          <a:blip r:embed="rId2"/>
          <a:stretch>
            <a:fillRect/>
          </a:stretch>
        </p:blipFill>
        <p:spPr>
          <a:xfrm>
            <a:off x="7839073" y="2752997"/>
            <a:ext cx="3057525" cy="1485900"/>
          </a:xfrm>
          <a:prstGeom prst="rect">
            <a:avLst/>
          </a:prstGeom>
          <a:ln w="28575">
            <a:solidFill>
              <a:schemeClr val="tx1"/>
            </a:solidFill>
          </a:ln>
        </p:spPr>
      </p:pic>
    </p:spTree>
    <p:extLst>
      <p:ext uri="{BB962C8B-B14F-4D97-AF65-F5344CB8AC3E}">
        <p14:creationId xmlns:p14="http://schemas.microsoft.com/office/powerpoint/2010/main" val="2798620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64234"/>
          </a:xfrm>
        </p:spPr>
        <p:txBody>
          <a:bodyPr>
            <a:normAutofit fontScale="90000"/>
          </a:bodyPr>
          <a:lstStyle/>
          <a:p>
            <a:r>
              <a:rPr lang="en-NZ" sz="3100" dirty="0" smtClean="0">
                <a:solidFill>
                  <a:srgbClr val="181717"/>
                </a:solidFill>
                <a:latin typeface="roboto"/>
              </a:rPr>
              <a:t>throw</a:t>
            </a:r>
            <a:br>
              <a:rPr lang="en-NZ" sz="3100" dirty="0" smtClean="0">
                <a:solidFill>
                  <a:srgbClr val="181717"/>
                </a:solidFill>
                <a:latin typeface="roboto"/>
              </a:rPr>
            </a:br>
            <a:r>
              <a:rPr lang="en-NZ" sz="3100" dirty="0">
                <a:solidFill>
                  <a:srgbClr val="181717"/>
                </a:solidFill>
                <a:latin typeface="Verdana" panose="020B0604030504040204" pitchFamily="34" charset="0"/>
              </a:rPr>
              <a:t>Use throw keyword to raise a custom error</a:t>
            </a:r>
            <a:r>
              <a:rPr lang="en-NZ" sz="3100" dirty="0" smtClean="0">
                <a:solidFill>
                  <a:srgbClr val="181717"/>
                </a:solidFill>
                <a:latin typeface="Verdana" panose="020B0604030504040204" pitchFamily="34" charset="0"/>
              </a:rPr>
              <a:t>.</a:t>
            </a:r>
            <a:endParaRPr lang="en-US" dirty="0"/>
          </a:p>
        </p:txBody>
      </p:sp>
      <p:sp>
        <p:nvSpPr>
          <p:cNvPr id="3" name="Content Placeholder 2"/>
          <p:cNvSpPr>
            <a:spLocks noGrp="1"/>
          </p:cNvSpPr>
          <p:nvPr>
            <p:ph idx="1"/>
          </p:nvPr>
        </p:nvSpPr>
        <p:spPr>
          <a:xfrm>
            <a:off x="1295401" y="2556932"/>
            <a:ext cx="4687388" cy="3318936"/>
          </a:xfrm>
        </p:spPr>
        <p:txBody>
          <a:bodyPr>
            <a:normAutofit fontScale="77500" lnSpcReduction="20000"/>
          </a:bodyPr>
          <a:lstStyle/>
          <a:p>
            <a:pPr marL="457200" lvl="1" indent="0" algn="just">
              <a:buNone/>
            </a:pPr>
            <a:r>
              <a:rPr lang="en-NZ" dirty="0">
                <a:solidFill>
                  <a:srgbClr val="181717"/>
                </a:solidFill>
                <a:latin typeface="Verdana" panose="020B0604030504040204" pitchFamily="34" charset="0"/>
              </a:rPr>
              <a:t>&lt;script&gt;</a:t>
            </a:r>
          </a:p>
          <a:p>
            <a:pPr marL="457200" lvl="1" indent="0" algn="just">
              <a:buNone/>
            </a:pPr>
            <a:r>
              <a:rPr lang="en-NZ" dirty="0">
                <a:solidFill>
                  <a:srgbClr val="181717"/>
                </a:solidFill>
                <a:latin typeface="Verdana" panose="020B0604030504040204" pitchFamily="34" charset="0"/>
              </a:rPr>
              <a:t>		try</a:t>
            </a:r>
          </a:p>
          <a:p>
            <a:pPr marL="457200" lvl="1" indent="0" algn="just">
              <a:buNone/>
            </a:pPr>
            <a:r>
              <a:rPr lang="en-NZ" dirty="0">
                <a:solidFill>
                  <a:srgbClr val="181717"/>
                </a:solidFill>
                <a:latin typeface="Verdana" panose="020B0604030504040204" pitchFamily="34" charset="0"/>
              </a:rPr>
              <a:t>		{</a:t>
            </a:r>
          </a:p>
          <a:p>
            <a:pPr marL="457200" lvl="1" indent="0" algn="just">
              <a:buNone/>
            </a:pPr>
            <a:r>
              <a:rPr lang="en-NZ" dirty="0">
                <a:solidFill>
                  <a:srgbClr val="181717"/>
                </a:solidFill>
                <a:latin typeface="Verdana" panose="020B0604030504040204" pitchFamily="34" charset="0"/>
              </a:rPr>
              <a:t>			throw "Error occurred";</a:t>
            </a:r>
          </a:p>
          <a:p>
            <a:pPr marL="457200" lvl="1" indent="0" algn="just">
              <a:buNone/>
            </a:pPr>
            <a:r>
              <a:rPr lang="en-NZ" dirty="0">
                <a:solidFill>
                  <a:srgbClr val="181717"/>
                </a:solidFill>
                <a:latin typeface="Verdana" panose="020B0604030504040204" pitchFamily="34" charset="0"/>
              </a:rPr>
              <a:t>		}</a:t>
            </a:r>
          </a:p>
          <a:p>
            <a:pPr marL="457200" lvl="1" indent="0" algn="just">
              <a:buNone/>
            </a:pPr>
            <a:r>
              <a:rPr lang="en-NZ" dirty="0">
                <a:solidFill>
                  <a:srgbClr val="181717"/>
                </a:solidFill>
                <a:latin typeface="Verdana" panose="020B0604030504040204" pitchFamily="34" charset="0"/>
              </a:rPr>
              <a:t>		catch(ex)</a:t>
            </a:r>
          </a:p>
          <a:p>
            <a:pPr marL="457200" lvl="1" indent="0" algn="just">
              <a:buNone/>
            </a:pPr>
            <a:r>
              <a:rPr lang="en-NZ" dirty="0">
                <a:solidFill>
                  <a:srgbClr val="181717"/>
                </a:solidFill>
                <a:latin typeface="Verdana" panose="020B0604030504040204" pitchFamily="34" charset="0"/>
              </a:rPr>
              <a:t>		{</a:t>
            </a:r>
          </a:p>
          <a:p>
            <a:pPr marL="457200" lvl="1" indent="0" algn="just">
              <a:buNone/>
            </a:pPr>
            <a:r>
              <a:rPr lang="en-NZ" dirty="0">
                <a:solidFill>
                  <a:srgbClr val="181717"/>
                </a:solidFill>
                <a:latin typeface="Verdana" panose="020B0604030504040204" pitchFamily="34" charset="0"/>
              </a:rPr>
              <a:t>			</a:t>
            </a:r>
            <a:r>
              <a:rPr lang="en-NZ" dirty="0" err="1">
                <a:solidFill>
                  <a:srgbClr val="181717"/>
                </a:solidFill>
                <a:latin typeface="Verdana" panose="020B0604030504040204" pitchFamily="34" charset="0"/>
              </a:rPr>
              <a:t>document.getElementById</a:t>
            </a:r>
            <a:r>
              <a:rPr lang="en-NZ" dirty="0">
                <a:solidFill>
                  <a:srgbClr val="181717"/>
                </a:solidFill>
                <a:latin typeface="Verdana" panose="020B0604030504040204" pitchFamily="34" charset="0"/>
              </a:rPr>
              <a:t>("</a:t>
            </a:r>
            <a:r>
              <a:rPr lang="en-NZ" dirty="0" err="1">
                <a:solidFill>
                  <a:srgbClr val="181717"/>
                </a:solidFill>
                <a:latin typeface="Verdana" panose="020B0604030504040204" pitchFamily="34" charset="0"/>
              </a:rPr>
              <a:t>errorMessage</a:t>
            </a:r>
            <a:r>
              <a:rPr lang="en-NZ" dirty="0">
                <a:solidFill>
                  <a:srgbClr val="181717"/>
                </a:solidFill>
                <a:latin typeface="Verdana" panose="020B0604030504040204" pitchFamily="34" charset="0"/>
              </a:rPr>
              <a:t>").</a:t>
            </a:r>
            <a:r>
              <a:rPr lang="en-NZ" dirty="0" err="1">
                <a:solidFill>
                  <a:srgbClr val="181717"/>
                </a:solidFill>
                <a:latin typeface="Verdana" panose="020B0604030504040204" pitchFamily="34" charset="0"/>
              </a:rPr>
              <a:t>innerHTML</a:t>
            </a:r>
            <a:r>
              <a:rPr lang="en-NZ" dirty="0">
                <a:solidFill>
                  <a:srgbClr val="181717"/>
                </a:solidFill>
                <a:latin typeface="Verdana" panose="020B0604030504040204" pitchFamily="34" charset="0"/>
              </a:rPr>
              <a:t> = ex;</a:t>
            </a:r>
          </a:p>
          <a:p>
            <a:pPr marL="457200" lvl="1" indent="0" algn="just">
              <a:buNone/>
            </a:pPr>
            <a:r>
              <a:rPr lang="en-NZ" dirty="0">
                <a:solidFill>
                  <a:srgbClr val="181717"/>
                </a:solidFill>
                <a:latin typeface="Verdana" panose="020B0604030504040204" pitchFamily="34" charset="0"/>
              </a:rPr>
              <a:t>		}</a:t>
            </a:r>
          </a:p>
        </p:txBody>
      </p:sp>
      <p:pic>
        <p:nvPicPr>
          <p:cNvPr id="4" name="Picture 3"/>
          <p:cNvPicPr>
            <a:picLocks noChangeAspect="1"/>
          </p:cNvPicPr>
          <p:nvPr/>
        </p:nvPicPr>
        <p:blipFill>
          <a:blip r:embed="rId2"/>
          <a:stretch>
            <a:fillRect/>
          </a:stretch>
        </p:blipFill>
        <p:spPr>
          <a:xfrm>
            <a:off x="7846014" y="3208972"/>
            <a:ext cx="2143125" cy="1171575"/>
          </a:xfrm>
          <a:prstGeom prst="rect">
            <a:avLst/>
          </a:prstGeom>
          <a:ln w="28575">
            <a:solidFill>
              <a:schemeClr val="tx1"/>
            </a:solidFill>
          </a:ln>
        </p:spPr>
      </p:pic>
    </p:spTree>
    <p:extLst>
      <p:ext uri="{BB962C8B-B14F-4D97-AF65-F5344CB8AC3E}">
        <p14:creationId xmlns:p14="http://schemas.microsoft.com/office/powerpoint/2010/main" val="970972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JavaScript strict mode</a:t>
            </a:r>
            <a:br>
              <a:rPr lang="en-NZ" dirty="0"/>
            </a:br>
            <a:endParaRPr lang="en-US" dirty="0"/>
          </a:p>
        </p:txBody>
      </p:sp>
      <p:sp>
        <p:nvSpPr>
          <p:cNvPr id="3" name="Content Placeholder 2"/>
          <p:cNvSpPr>
            <a:spLocks noGrp="1"/>
          </p:cNvSpPr>
          <p:nvPr>
            <p:ph idx="1"/>
          </p:nvPr>
        </p:nvSpPr>
        <p:spPr>
          <a:xfrm>
            <a:off x="1295401" y="2556932"/>
            <a:ext cx="6973388" cy="3318936"/>
          </a:xfrm>
        </p:spPr>
        <p:txBody>
          <a:bodyPr>
            <a:normAutofit lnSpcReduction="10000"/>
          </a:bodyPr>
          <a:lstStyle/>
          <a:p>
            <a:r>
              <a:rPr lang="en-NZ" dirty="0" smtClean="0"/>
              <a:t>JavaScript </a:t>
            </a:r>
            <a:r>
              <a:rPr lang="en-NZ" dirty="0"/>
              <a:t>is a loosely typed (dynamic) scripting language. If you have worked with server side languages like Java or C#, you must be familiar with the strictness of the language. For example, you expect the compiler to give an error if you have used a variable before defining it.</a:t>
            </a:r>
          </a:p>
          <a:p>
            <a:r>
              <a:rPr lang="en-NZ" dirty="0"/>
              <a:t>JavaScript allows strictness of code using "use strict" with ECMAScript 5 or later. Write "use strict" at the top of JavaScript code or in a function.</a:t>
            </a:r>
          </a:p>
          <a:p>
            <a:endParaRPr lang="en-US" dirty="0"/>
          </a:p>
        </p:txBody>
      </p:sp>
      <p:pic>
        <p:nvPicPr>
          <p:cNvPr id="4" name="Picture 3"/>
          <p:cNvPicPr>
            <a:picLocks noChangeAspect="1"/>
          </p:cNvPicPr>
          <p:nvPr/>
        </p:nvPicPr>
        <p:blipFill>
          <a:blip r:embed="rId2"/>
          <a:stretch>
            <a:fillRect/>
          </a:stretch>
        </p:blipFill>
        <p:spPr>
          <a:xfrm>
            <a:off x="8268789" y="3792174"/>
            <a:ext cx="2886075" cy="1076325"/>
          </a:xfrm>
          <a:prstGeom prst="rect">
            <a:avLst/>
          </a:prstGeom>
          <a:ln w="28575">
            <a:solidFill>
              <a:schemeClr val="tx1"/>
            </a:solidFill>
          </a:ln>
        </p:spPr>
      </p:pic>
    </p:spTree>
    <p:extLst>
      <p:ext uri="{BB962C8B-B14F-4D97-AF65-F5344CB8AC3E}">
        <p14:creationId xmlns:p14="http://schemas.microsoft.com/office/powerpoint/2010/main" val="600615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JavaScript Hoisting</a:t>
            </a:r>
            <a:br>
              <a:rPr lang="en-NZ" dirty="0"/>
            </a:br>
            <a:endParaRPr lang="en-US" dirty="0"/>
          </a:p>
        </p:txBody>
      </p:sp>
      <p:sp>
        <p:nvSpPr>
          <p:cNvPr id="3" name="Content Placeholder 2"/>
          <p:cNvSpPr>
            <a:spLocks noGrp="1"/>
          </p:cNvSpPr>
          <p:nvPr>
            <p:ph idx="1"/>
          </p:nvPr>
        </p:nvSpPr>
        <p:spPr>
          <a:xfrm>
            <a:off x="1295401" y="1698171"/>
            <a:ext cx="6019799" cy="4177697"/>
          </a:xfrm>
        </p:spPr>
        <p:txBody>
          <a:bodyPr>
            <a:normAutofit/>
          </a:bodyPr>
          <a:lstStyle/>
          <a:p>
            <a:r>
              <a:rPr lang="en-NZ" dirty="0" smtClean="0"/>
              <a:t>Hoisting </a:t>
            </a:r>
            <a:r>
              <a:rPr lang="en-NZ" dirty="0"/>
              <a:t>is a concept in JavaScript, not a feature. In other scripting or server side languages, variables or functions must be declared before using it.</a:t>
            </a:r>
          </a:p>
          <a:p>
            <a:r>
              <a:rPr lang="en-NZ" dirty="0"/>
              <a:t>In JavaScript, variable and function names can be used before declaring it. The JavaScript compiler moves all the declarations of variables and functions at the top so that there will not be any error. This is called hoisting.</a:t>
            </a:r>
          </a:p>
          <a:p>
            <a:endParaRPr lang="en-US" dirty="0"/>
          </a:p>
        </p:txBody>
      </p:sp>
      <p:pic>
        <p:nvPicPr>
          <p:cNvPr id="4" name="Picture 3"/>
          <p:cNvPicPr>
            <a:picLocks noChangeAspect="1"/>
          </p:cNvPicPr>
          <p:nvPr/>
        </p:nvPicPr>
        <p:blipFill>
          <a:blip r:embed="rId2"/>
          <a:stretch>
            <a:fillRect/>
          </a:stretch>
        </p:blipFill>
        <p:spPr>
          <a:xfrm>
            <a:off x="7315200" y="3002038"/>
            <a:ext cx="3076575" cy="1790700"/>
          </a:xfrm>
          <a:prstGeom prst="rect">
            <a:avLst/>
          </a:prstGeom>
          <a:ln w="28575">
            <a:solidFill>
              <a:schemeClr val="tx1"/>
            </a:solidFill>
          </a:ln>
        </p:spPr>
      </p:pic>
    </p:spTree>
    <p:extLst>
      <p:ext uri="{BB962C8B-B14F-4D97-AF65-F5344CB8AC3E}">
        <p14:creationId xmlns:p14="http://schemas.microsoft.com/office/powerpoint/2010/main" val="227137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Best Practice and Mistakes</a:t>
            </a:r>
          </a:p>
          <a:p>
            <a:r>
              <a:rPr lang="en-US" dirty="0" smtClean="0"/>
              <a:t>Self directed- math, type conversion, and debugging.</a:t>
            </a:r>
          </a:p>
          <a:p>
            <a:endParaRPr lang="en-US" dirty="0"/>
          </a:p>
        </p:txBody>
      </p:sp>
    </p:spTree>
    <p:extLst>
      <p:ext uri="{BB962C8B-B14F-4D97-AF65-F5344CB8AC3E}">
        <p14:creationId xmlns:p14="http://schemas.microsoft.com/office/powerpoint/2010/main" val="41905259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Sending an alert to the screen</a:t>
            </a:r>
            <a:endParaRPr lang="en-US" dirty="0"/>
          </a:p>
        </p:txBody>
      </p:sp>
      <p:sp>
        <p:nvSpPr>
          <p:cNvPr id="3" name="Content Placeholder 2"/>
          <p:cNvSpPr>
            <a:spLocks noGrp="1"/>
          </p:cNvSpPr>
          <p:nvPr>
            <p:ph idx="1"/>
          </p:nvPr>
        </p:nvSpPr>
        <p:spPr/>
        <p:txBody>
          <a:bodyPr>
            <a:normAutofit fontScale="70000" lnSpcReduction="20000"/>
          </a:bodyPr>
          <a:lstStyle/>
          <a:p>
            <a:pPr marL="914400" lvl="2" indent="0">
              <a:buNone/>
            </a:pPr>
            <a:r>
              <a:rPr lang="en-NZ" dirty="0"/>
              <a:t>&lt;!</a:t>
            </a:r>
            <a:r>
              <a:rPr lang="en-NZ" dirty="0" err="1"/>
              <a:t>doctype</a:t>
            </a:r>
            <a:r>
              <a:rPr lang="en-NZ" dirty="0"/>
              <a:t> html&gt;</a:t>
            </a:r>
          </a:p>
          <a:p>
            <a:pPr marL="914400" lvl="2" indent="0">
              <a:buNone/>
            </a:pPr>
            <a:r>
              <a:rPr lang="en-NZ" dirty="0"/>
              <a:t>&lt;html&gt;</a:t>
            </a:r>
          </a:p>
          <a:p>
            <a:pPr marL="914400" lvl="2" indent="0">
              <a:buNone/>
            </a:pPr>
            <a:r>
              <a:rPr lang="en-NZ" dirty="0"/>
              <a:t>&lt;head&gt;</a:t>
            </a:r>
          </a:p>
          <a:p>
            <a:pPr marL="914400" lvl="2" indent="0">
              <a:buNone/>
            </a:pPr>
            <a:r>
              <a:rPr lang="en-NZ" dirty="0"/>
              <a:t>&lt;title&gt;Another Basic Page&lt;/title&gt;</a:t>
            </a:r>
          </a:p>
          <a:p>
            <a:pPr marL="914400" lvl="2" indent="0">
              <a:buNone/>
            </a:pPr>
            <a:r>
              <a:rPr lang="en-NZ" dirty="0"/>
              <a:t>&lt;/head&gt;</a:t>
            </a:r>
          </a:p>
          <a:p>
            <a:pPr marL="914400" lvl="2" indent="0">
              <a:buNone/>
            </a:pPr>
            <a:r>
              <a:rPr lang="en-NZ" dirty="0"/>
              <a:t>&lt;body&gt;</a:t>
            </a:r>
          </a:p>
          <a:p>
            <a:pPr marL="914400" lvl="2" indent="0">
              <a:buNone/>
            </a:pPr>
            <a:r>
              <a:rPr lang="en-NZ" dirty="0"/>
              <a:t>&lt;h1&gt;Here’s another basic page&lt;/h1&gt;</a:t>
            </a:r>
          </a:p>
          <a:p>
            <a:pPr marL="914400" lvl="2" indent="0">
              <a:buNone/>
            </a:pPr>
            <a:r>
              <a:rPr lang="en-NZ" dirty="0"/>
              <a:t>&lt;script&gt;</a:t>
            </a:r>
          </a:p>
          <a:p>
            <a:pPr marL="914400" lvl="2" indent="0">
              <a:buNone/>
            </a:pPr>
            <a:r>
              <a:rPr lang="en-NZ" dirty="0"/>
              <a:t>alert("hello")</a:t>
            </a:r>
          </a:p>
          <a:p>
            <a:pPr marL="914400" lvl="2" indent="0">
              <a:buNone/>
            </a:pPr>
            <a:r>
              <a:rPr lang="en-NZ" dirty="0"/>
              <a:t>&lt;/script&gt;</a:t>
            </a:r>
          </a:p>
          <a:p>
            <a:pPr marL="914400" lvl="2" indent="0">
              <a:buNone/>
            </a:pPr>
            <a:r>
              <a:rPr lang="en-NZ" dirty="0"/>
              <a:t>&lt;/body&gt;</a:t>
            </a:r>
          </a:p>
          <a:p>
            <a:pPr marL="914400" lvl="2" indent="0">
              <a:buNone/>
            </a:pPr>
            <a:r>
              <a:rPr lang="en-NZ" dirty="0"/>
              <a:t>&lt;/html&gt;</a:t>
            </a:r>
            <a:endParaRPr lang="en-US" dirty="0"/>
          </a:p>
        </p:txBody>
      </p:sp>
      <p:pic>
        <p:nvPicPr>
          <p:cNvPr id="4" name="Picture 3"/>
          <p:cNvPicPr>
            <a:picLocks noChangeAspect="1"/>
          </p:cNvPicPr>
          <p:nvPr/>
        </p:nvPicPr>
        <p:blipFill>
          <a:blip r:embed="rId2"/>
          <a:stretch>
            <a:fillRect/>
          </a:stretch>
        </p:blipFill>
        <p:spPr>
          <a:xfrm>
            <a:off x="3337285" y="4637618"/>
            <a:ext cx="3638281" cy="1238250"/>
          </a:xfrm>
          <a:prstGeom prst="rect">
            <a:avLst/>
          </a:prstGeom>
        </p:spPr>
      </p:pic>
      <p:sp>
        <p:nvSpPr>
          <p:cNvPr id="5" name="TextBox 4"/>
          <p:cNvSpPr txBox="1"/>
          <p:nvPr/>
        </p:nvSpPr>
        <p:spPr>
          <a:xfrm>
            <a:off x="7315201" y="2220988"/>
            <a:ext cx="3997234" cy="3970318"/>
          </a:xfrm>
          <a:prstGeom prst="rect">
            <a:avLst/>
          </a:prstGeom>
          <a:noFill/>
        </p:spPr>
        <p:txBody>
          <a:bodyPr wrap="square" rtlCol="0">
            <a:spAutoFit/>
          </a:bodyPr>
          <a:lstStyle/>
          <a:p>
            <a:r>
              <a:rPr lang="en-NZ" dirty="0"/>
              <a:t>The alert() method displays an alert box with a specified message and an OK button.</a:t>
            </a:r>
          </a:p>
          <a:p>
            <a:endParaRPr lang="en-NZ" dirty="0"/>
          </a:p>
          <a:p>
            <a:r>
              <a:rPr lang="en-NZ" dirty="0"/>
              <a:t>An alert box is often used if you want to make sure information comes through to the user.</a:t>
            </a:r>
          </a:p>
          <a:p>
            <a:endParaRPr lang="en-NZ" dirty="0"/>
          </a:p>
          <a:p>
            <a:r>
              <a:rPr lang="en-NZ" dirty="0"/>
              <a:t>Note: The alert box takes the focus away from the current window, and forces the browser to read the message. Do not overuse this method, as it prevents the user from accessing other parts of the page until the box is closed.</a:t>
            </a:r>
            <a:endParaRPr lang="en-US" dirty="0"/>
          </a:p>
        </p:txBody>
      </p:sp>
    </p:spTree>
    <p:extLst>
      <p:ext uri="{BB962C8B-B14F-4D97-AF65-F5344CB8AC3E}">
        <p14:creationId xmlns:p14="http://schemas.microsoft.com/office/powerpoint/2010/main" val="16064219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using variable</a:t>
            </a:r>
            <a:endParaRPr lang="en-US" dirty="0"/>
          </a:p>
        </p:txBody>
      </p:sp>
      <p:sp>
        <p:nvSpPr>
          <p:cNvPr id="3" name="Content Placeholder 2"/>
          <p:cNvSpPr>
            <a:spLocks noGrp="1"/>
          </p:cNvSpPr>
          <p:nvPr>
            <p:ph idx="1"/>
          </p:nvPr>
        </p:nvSpPr>
        <p:spPr/>
        <p:txBody>
          <a:bodyPr/>
          <a:lstStyle/>
          <a:p>
            <a:r>
              <a:rPr lang="sv-SE" dirty="0"/>
              <a:t>&lt;script&gt;</a:t>
            </a:r>
          </a:p>
          <a:p>
            <a:r>
              <a:rPr lang="sv-SE" dirty="0"/>
              <a:t>var mystring="Java"+"Script";</a:t>
            </a:r>
          </a:p>
          <a:p>
            <a:r>
              <a:rPr lang="sv-SE" dirty="0"/>
              <a:t>alert(mystring</a:t>
            </a:r>
            <a:r>
              <a:rPr lang="sv-SE" dirty="0" smtClean="0"/>
              <a:t>);</a:t>
            </a:r>
          </a:p>
          <a:p>
            <a:endParaRPr lang="sv-SE" dirty="0"/>
          </a:p>
          <a:p>
            <a:endParaRPr lang="sv-SE" dirty="0" smtClean="0"/>
          </a:p>
          <a:p>
            <a:endParaRPr lang="en-US" dirty="0"/>
          </a:p>
        </p:txBody>
      </p:sp>
      <p:pic>
        <p:nvPicPr>
          <p:cNvPr id="4" name="Picture 3"/>
          <p:cNvPicPr>
            <a:picLocks noChangeAspect="1"/>
          </p:cNvPicPr>
          <p:nvPr/>
        </p:nvPicPr>
        <p:blipFill>
          <a:blip r:embed="rId2"/>
          <a:stretch>
            <a:fillRect/>
          </a:stretch>
        </p:blipFill>
        <p:spPr>
          <a:xfrm>
            <a:off x="5561919" y="4021046"/>
            <a:ext cx="4333875" cy="1323975"/>
          </a:xfrm>
          <a:prstGeom prst="rect">
            <a:avLst/>
          </a:prstGeom>
        </p:spPr>
      </p:pic>
    </p:spTree>
    <p:extLst>
      <p:ext uri="{BB962C8B-B14F-4D97-AF65-F5344CB8AC3E}">
        <p14:creationId xmlns:p14="http://schemas.microsoft.com/office/powerpoint/2010/main" val="1387972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4000" b="1" u="sng">
                <a:latin typeface="Arial" panose="020B0604020202020204" pitchFamily="34" charset="0"/>
              </a:rPr>
              <a:t>Assembly Level Language:</a:t>
            </a:r>
          </a:p>
        </p:txBody>
      </p:sp>
      <p:sp>
        <p:nvSpPr>
          <p:cNvPr id="13315" name="Rectangle 3"/>
          <p:cNvSpPr>
            <a:spLocks noGrp="1" noChangeArrowheads="1"/>
          </p:cNvSpPr>
          <p:nvPr>
            <p:ph idx="1"/>
          </p:nvPr>
        </p:nvSpPr>
        <p:spPr/>
        <p:txBody>
          <a:bodyPr>
            <a:normAutofit lnSpcReduction="10000"/>
          </a:bodyPr>
          <a:lstStyle/>
          <a:p>
            <a:pPr>
              <a:lnSpc>
                <a:spcPct val="80000"/>
              </a:lnSpc>
            </a:pPr>
            <a:r>
              <a:rPr lang="en-US" altLang="en-US" sz="2400" cap="none" dirty="0" smtClean="0"/>
              <a:t>An </a:t>
            </a:r>
            <a:r>
              <a:rPr lang="en-US" altLang="en-US" sz="2400" b="1" cap="none" dirty="0" smtClean="0"/>
              <a:t>assembly language</a:t>
            </a:r>
            <a:r>
              <a:rPr lang="en-US" altLang="en-US" sz="2400" cap="none" dirty="0" smtClean="0"/>
              <a:t> is a low-level language for programming computers.</a:t>
            </a:r>
          </a:p>
          <a:p>
            <a:pPr>
              <a:lnSpc>
                <a:spcPct val="80000"/>
              </a:lnSpc>
            </a:pPr>
            <a:endParaRPr lang="en-US" altLang="en-US" sz="2400" cap="none" dirty="0" smtClean="0"/>
          </a:p>
          <a:p>
            <a:pPr>
              <a:lnSpc>
                <a:spcPct val="80000"/>
              </a:lnSpc>
            </a:pPr>
            <a:r>
              <a:rPr lang="en-US" altLang="en-US" sz="2400" cap="none" dirty="0" smtClean="0"/>
              <a:t>The word "</a:t>
            </a:r>
            <a:r>
              <a:rPr lang="en-US" altLang="en-US" sz="2400" b="1" cap="none" dirty="0" smtClean="0"/>
              <a:t>low</a:t>
            </a:r>
            <a:r>
              <a:rPr lang="en-US" altLang="en-US" sz="2400" cap="none" dirty="0" smtClean="0"/>
              <a:t>" does not imply that the language is inferior to high-level programming languages but rather refers to the small or nonexistent amount of abstraction between the language and machine language, because of this, low-level languages are sometimes described as being "</a:t>
            </a:r>
            <a:r>
              <a:rPr lang="en-US" altLang="en-US" sz="2400" b="1" cap="none" dirty="0" smtClean="0"/>
              <a:t>close to the hardware</a:t>
            </a:r>
            <a:r>
              <a:rPr lang="en-US" altLang="en-US" sz="2400" cap="none" dirty="0" smtClean="0"/>
              <a:t>." </a:t>
            </a:r>
          </a:p>
          <a:p>
            <a:pPr>
              <a:lnSpc>
                <a:spcPct val="80000"/>
              </a:lnSpc>
            </a:pPr>
            <a:endParaRPr lang="en-US" altLang="en-US" sz="2400" cap="none" dirty="0" smtClean="0"/>
          </a:p>
          <a:p>
            <a:pPr>
              <a:lnSpc>
                <a:spcPct val="80000"/>
              </a:lnSpc>
            </a:pPr>
            <a:r>
              <a:rPr lang="en-US" altLang="en-US" sz="2400" cap="none" dirty="0" smtClean="0"/>
              <a:t>It implements a symbolic representation of the numeric machine codes and other constants needed to program a particular </a:t>
            </a:r>
            <a:r>
              <a:rPr lang="en-US" altLang="en-US" sz="2400" cap="none" dirty="0" err="1" smtClean="0"/>
              <a:t>cpu</a:t>
            </a:r>
            <a:r>
              <a:rPr lang="en-US" altLang="en-US" sz="2400" cap="none" dirty="0" smtClean="0"/>
              <a:t> architecture</a:t>
            </a:r>
            <a:r>
              <a:rPr lang="en-US" altLang="en-US" sz="2400" dirty="0" smtClean="0"/>
              <a:t>. </a:t>
            </a:r>
            <a:endParaRPr lang="en-US" altLang="en-US" sz="2400" dirty="0"/>
          </a:p>
        </p:txBody>
      </p:sp>
    </p:spTree>
    <p:extLst>
      <p:ext uri="{BB962C8B-B14F-4D97-AF65-F5344CB8AC3E}">
        <p14:creationId xmlns:p14="http://schemas.microsoft.com/office/powerpoint/2010/main" val="29189650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 )</a:t>
            </a:r>
            <a:endParaRPr lang="en-US" dirty="0"/>
          </a:p>
        </p:txBody>
      </p:sp>
      <p:sp>
        <p:nvSpPr>
          <p:cNvPr id="3" name="Content Placeholder 2"/>
          <p:cNvSpPr>
            <a:spLocks noGrp="1"/>
          </p:cNvSpPr>
          <p:nvPr>
            <p:ph idx="1"/>
          </p:nvPr>
        </p:nvSpPr>
        <p:spPr>
          <a:xfrm>
            <a:off x="1295401" y="2285999"/>
            <a:ext cx="9089569" cy="3318936"/>
          </a:xfrm>
        </p:spPr>
        <p:txBody>
          <a:bodyPr>
            <a:normAutofit fontScale="92500" lnSpcReduction="20000"/>
          </a:bodyPr>
          <a:lstStyle/>
          <a:p>
            <a:endParaRPr lang="sv-SE" dirty="0" smtClean="0"/>
          </a:p>
          <a:p>
            <a:r>
              <a:rPr lang="en-NZ" dirty="0" smtClean="0"/>
              <a:t>The </a:t>
            </a:r>
            <a:r>
              <a:rPr lang="en-NZ" dirty="0"/>
              <a:t>confirm() method displays a dialog box with a specified message, along with an OK and a Cancel button.</a:t>
            </a:r>
          </a:p>
          <a:p>
            <a:r>
              <a:rPr lang="en-NZ" dirty="0"/>
              <a:t>A confirm box is often used if you want the user to verify or accept something.</a:t>
            </a:r>
          </a:p>
          <a:p>
            <a:r>
              <a:rPr lang="en-NZ" b="1" dirty="0"/>
              <a:t>Note:</a:t>
            </a:r>
            <a:r>
              <a:rPr lang="en-NZ" dirty="0"/>
              <a:t> The confirm box takes the focus away from the current window, and forces the browser to read the message. Do not overuse this method, as it prevents the user from accessing other parts of the page until the box is closed.</a:t>
            </a:r>
          </a:p>
          <a:p>
            <a:r>
              <a:rPr lang="en-NZ" dirty="0"/>
              <a:t>The confirm() method returns true if the user clicked "OK", and false otherwise.</a:t>
            </a:r>
          </a:p>
          <a:p>
            <a:endParaRPr lang="sv-SE" dirty="0"/>
          </a:p>
          <a:p>
            <a:endParaRPr lang="en-US" dirty="0"/>
          </a:p>
        </p:txBody>
      </p:sp>
    </p:spTree>
    <p:extLst>
      <p:ext uri="{BB962C8B-B14F-4D97-AF65-F5344CB8AC3E}">
        <p14:creationId xmlns:p14="http://schemas.microsoft.com/office/powerpoint/2010/main" val="10441719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627017"/>
            <a:ext cx="9601196" cy="5799909"/>
          </a:xfrm>
        </p:spPr>
        <p:txBody>
          <a:bodyPr>
            <a:normAutofit fontScale="47500" lnSpcReduction="20000"/>
          </a:bodyPr>
          <a:lstStyle/>
          <a:p>
            <a:pPr marL="914400" lvl="2" indent="0">
              <a:buNone/>
            </a:pPr>
            <a:r>
              <a:rPr lang="en-US" sz="2500" dirty="0"/>
              <a:t>&lt;!DOCTYPE html&gt;</a:t>
            </a:r>
          </a:p>
          <a:p>
            <a:pPr marL="914400" lvl="2" indent="0">
              <a:buNone/>
            </a:pPr>
            <a:r>
              <a:rPr lang="en-US" sz="2500" dirty="0"/>
              <a:t>&lt;html&gt;</a:t>
            </a:r>
          </a:p>
          <a:p>
            <a:pPr marL="914400" lvl="2" indent="0">
              <a:buNone/>
            </a:pPr>
            <a:r>
              <a:rPr lang="en-US" sz="2500" dirty="0"/>
              <a:t>&lt;body&gt;</a:t>
            </a:r>
          </a:p>
          <a:p>
            <a:pPr marL="914400" lvl="2" indent="0">
              <a:buNone/>
            </a:pPr>
            <a:r>
              <a:rPr lang="en-US" sz="2500" dirty="0" smtClean="0"/>
              <a:t>&lt;</a:t>
            </a:r>
            <a:r>
              <a:rPr lang="en-US" sz="2500" dirty="0"/>
              <a:t>p&gt;Click the button to display a confirm box.&lt;/p&gt;</a:t>
            </a:r>
          </a:p>
          <a:p>
            <a:pPr marL="914400" lvl="2" indent="0">
              <a:buNone/>
            </a:pPr>
            <a:r>
              <a:rPr lang="en-US" sz="2500" dirty="0" smtClean="0"/>
              <a:t>&lt;</a:t>
            </a:r>
            <a:r>
              <a:rPr lang="en-US" sz="2500" dirty="0"/>
              <a:t>button </a:t>
            </a:r>
            <a:r>
              <a:rPr lang="en-US" sz="2500" dirty="0" err="1"/>
              <a:t>onclick</a:t>
            </a:r>
            <a:r>
              <a:rPr lang="en-US" sz="2500" dirty="0"/>
              <a:t>="</a:t>
            </a:r>
            <a:r>
              <a:rPr lang="en-US" sz="2500" dirty="0" err="1"/>
              <a:t>myFunction</a:t>
            </a:r>
            <a:r>
              <a:rPr lang="en-US" sz="2500" dirty="0"/>
              <a:t>()"&gt;Try it&lt;/button&gt;</a:t>
            </a:r>
          </a:p>
          <a:p>
            <a:pPr marL="914400" lvl="2" indent="0">
              <a:buNone/>
            </a:pPr>
            <a:r>
              <a:rPr lang="en-US" sz="2500" dirty="0" smtClean="0"/>
              <a:t>&lt;</a:t>
            </a:r>
            <a:r>
              <a:rPr lang="en-US" sz="2500" dirty="0"/>
              <a:t>p id="demo"&gt;&lt;/p&gt;</a:t>
            </a:r>
          </a:p>
          <a:p>
            <a:pPr marL="914400" lvl="2" indent="0">
              <a:buNone/>
            </a:pPr>
            <a:r>
              <a:rPr lang="en-US" sz="2500" dirty="0" smtClean="0"/>
              <a:t>&lt;</a:t>
            </a:r>
            <a:r>
              <a:rPr lang="en-US" sz="2500" dirty="0"/>
              <a:t>script&gt;</a:t>
            </a:r>
          </a:p>
          <a:p>
            <a:pPr marL="914400" lvl="2" indent="0">
              <a:buNone/>
            </a:pPr>
            <a:r>
              <a:rPr lang="en-US" sz="2500" dirty="0"/>
              <a:t>function </a:t>
            </a:r>
            <a:r>
              <a:rPr lang="en-US" sz="2500" dirty="0" err="1"/>
              <a:t>myFunction</a:t>
            </a:r>
            <a:r>
              <a:rPr lang="en-US" sz="2500" dirty="0"/>
              <a:t>() {</a:t>
            </a:r>
          </a:p>
          <a:p>
            <a:pPr marL="914400" lvl="2" indent="0">
              <a:buNone/>
            </a:pPr>
            <a:r>
              <a:rPr lang="en-US" sz="2500" dirty="0"/>
              <a:t>  </a:t>
            </a:r>
            <a:r>
              <a:rPr lang="en-US" sz="2500" dirty="0" err="1"/>
              <a:t>var</a:t>
            </a:r>
            <a:r>
              <a:rPr lang="en-US" sz="2500" dirty="0"/>
              <a:t> txt;</a:t>
            </a:r>
          </a:p>
          <a:p>
            <a:pPr marL="914400" lvl="2" indent="0">
              <a:buNone/>
            </a:pPr>
            <a:r>
              <a:rPr lang="en-US" sz="2500" dirty="0"/>
              <a:t>  </a:t>
            </a:r>
            <a:r>
              <a:rPr lang="en-US" sz="2500" dirty="0" err="1"/>
              <a:t>var</a:t>
            </a:r>
            <a:r>
              <a:rPr lang="en-US" sz="2500" dirty="0"/>
              <a:t> r = confirm("Press a button!");</a:t>
            </a:r>
          </a:p>
          <a:p>
            <a:pPr marL="914400" lvl="2" indent="0">
              <a:buNone/>
            </a:pPr>
            <a:r>
              <a:rPr lang="en-US" sz="2500" dirty="0"/>
              <a:t>  if (r == true) {</a:t>
            </a:r>
          </a:p>
          <a:p>
            <a:pPr marL="914400" lvl="2" indent="0">
              <a:buNone/>
            </a:pPr>
            <a:r>
              <a:rPr lang="en-US" sz="2500" dirty="0"/>
              <a:t>    txt = "You pressed OK!";</a:t>
            </a:r>
          </a:p>
          <a:p>
            <a:pPr marL="914400" lvl="2" indent="0">
              <a:buNone/>
            </a:pPr>
            <a:r>
              <a:rPr lang="en-US" sz="2500" dirty="0"/>
              <a:t>  } else {</a:t>
            </a:r>
          </a:p>
          <a:p>
            <a:pPr marL="914400" lvl="2" indent="0">
              <a:buNone/>
            </a:pPr>
            <a:r>
              <a:rPr lang="en-US" sz="2500" dirty="0"/>
              <a:t>    txt = "You pressed Cancel!";</a:t>
            </a:r>
          </a:p>
          <a:p>
            <a:pPr marL="914400" lvl="2" indent="0">
              <a:buNone/>
            </a:pPr>
            <a:r>
              <a:rPr lang="en-US" sz="2500" dirty="0"/>
              <a:t>  }</a:t>
            </a:r>
          </a:p>
          <a:p>
            <a:pPr marL="914400" lvl="2" indent="0">
              <a:buNone/>
            </a:pPr>
            <a:r>
              <a:rPr lang="en-US" sz="2500" dirty="0"/>
              <a:t>  </a:t>
            </a:r>
            <a:r>
              <a:rPr lang="en-US" sz="2500" dirty="0" err="1"/>
              <a:t>document.getElementById</a:t>
            </a:r>
            <a:r>
              <a:rPr lang="en-US" sz="2500" dirty="0"/>
              <a:t>("demo").</a:t>
            </a:r>
            <a:r>
              <a:rPr lang="en-US" sz="2500" dirty="0" err="1"/>
              <a:t>innerHTML</a:t>
            </a:r>
            <a:r>
              <a:rPr lang="en-US" sz="2500" dirty="0"/>
              <a:t> = txt;</a:t>
            </a:r>
          </a:p>
          <a:p>
            <a:pPr marL="914400" lvl="2" indent="0">
              <a:buNone/>
            </a:pPr>
            <a:r>
              <a:rPr lang="en-US" sz="2500" dirty="0"/>
              <a:t>}</a:t>
            </a:r>
          </a:p>
          <a:p>
            <a:pPr marL="914400" lvl="2" indent="0">
              <a:buNone/>
            </a:pPr>
            <a:r>
              <a:rPr lang="en-US" sz="2500" dirty="0"/>
              <a:t>&lt;/script&gt;</a:t>
            </a:r>
          </a:p>
          <a:p>
            <a:pPr marL="914400" lvl="2" indent="0">
              <a:buNone/>
            </a:pPr>
            <a:r>
              <a:rPr lang="en-US" sz="2500" dirty="0" smtClean="0"/>
              <a:t>&lt;/</a:t>
            </a:r>
            <a:r>
              <a:rPr lang="en-US" sz="2500" dirty="0"/>
              <a:t>body&gt;</a:t>
            </a:r>
          </a:p>
          <a:p>
            <a:pPr marL="914400" lvl="2" indent="0">
              <a:buNone/>
            </a:pPr>
            <a:r>
              <a:rPr lang="en-US" sz="2500" dirty="0"/>
              <a:t>&lt;/html&gt;</a:t>
            </a:r>
          </a:p>
          <a:p>
            <a:endParaRPr lang="en-US" dirty="0"/>
          </a:p>
        </p:txBody>
      </p:sp>
    </p:spTree>
    <p:extLst>
      <p:ext uri="{BB962C8B-B14F-4D97-AF65-F5344CB8AC3E}">
        <p14:creationId xmlns:p14="http://schemas.microsoft.com/office/powerpoint/2010/main" val="20565059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64234"/>
          </a:xfrm>
        </p:spPr>
        <p:txBody>
          <a:bodyPr>
            <a:normAutofit/>
          </a:bodyPr>
          <a:lstStyle/>
          <a:p>
            <a:r>
              <a:rPr lang="en-US" dirty="0" smtClean="0"/>
              <a:t>Prompt( )</a:t>
            </a:r>
            <a:endParaRPr lang="en-US" dirty="0"/>
          </a:p>
        </p:txBody>
      </p:sp>
      <p:sp>
        <p:nvSpPr>
          <p:cNvPr id="3" name="Content Placeholder 2"/>
          <p:cNvSpPr>
            <a:spLocks noGrp="1"/>
          </p:cNvSpPr>
          <p:nvPr>
            <p:ph idx="1"/>
          </p:nvPr>
        </p:nvSpPr>
        <p:spPr>
          <a:xfrm>
            <a:off x="1295401" y="1802675"/>
            <a:ext cx="9601196" cy="4073194"/>
          </a:xfrm>
        </p:spPr>
        <p:txBody>
          <a:bodyPr/>
          <a:lstStyle/>
          <a:p>
            <a:pPr fontAlgn="t"/>
            <a:r>
              <a:rPr lang="en-US" dirty="0" smtClean="0"/>
              <a:t>Prompt:-This </a:t>
            </a:r>
            <a:r>
              <a:rPr lang="en-US" dirty="0"/>
              <a:t>method can have two parameters, one with the question and one with the default answer. Unlike the </a:t>
            </a:r>
            <a:r>
              <a:rPr lang="en-US" i="1" dirty="0"/>
              <a:t>alert</a:t>
            </a:r>
            <a:r>
              <a:rPr lang="en-US" dirty="0"/>
              <a:t> method, the </a:t>
            </a:r>
            <a:r>
              <a:rPr lang="en-US" i="1" dirty="0"/>
              <a:t>prompt</a:t>
            </a:r>
            <a:r>
              <a:rPr lang="en-US" dirty="0"/>
              <a:t> method returns a result - the text user has entered in the window. </a:t>
            </a:r>
          </a:p>
          <a:p>
            <a:pPr lvl="1" fontAlgn="t"/>
            <a:r>
              <a:rPr lang="en-US" dirty="0" smtClean="0"/>
              <a:t>result </a:t>
            </a:r>
            <a:r>
              <a:rPr lang="en-US" dirty="0"/>
              <a:t>= prompt("Question?", "Answer");</a:t>
            </a:r>
          </a:p>
          <a:p>
            <a:pPr marL="0" indent="0">
              <a:buNone/>
            </a:pPr>
            <a:endParaRPr lang="en-US" dirty="0"/>
          </a:p>
        </p:txBody>
      </p:sp>
      <p:graphicFrame>
        <p:nvGraphicFramePr>
          <p:cNvPr id="4" name="Table 3"/>
          <p:cNvGraphicFramePr>
            <a:graphicFrameLocks noGrp="1"/>
          </p:cNvGraphicFramePr>
          <p:nvPr>
            <p:extLst/>
          </p:nvPr>
        </p:nvGraphicFramePr>
        <p:xfrm>
          <a:off x="1640114" y="3839272"/>
          <a:ext cx="8128000" cy="1463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54018853"/>
                    </a:ext>
                  </a:extLst>
                </a:gridCol>
                <a:gridCol w="4064000">
                  <a:extLst>
                    <a:ext uri="{9D8B030D-6E8A-4147-A177-3AD203B41FA5}">
                      <a16:colId xmlns:a16="http://schemas.microsoft.com/office/drawing/2014/main" val="3089058932"/>
                    </a:ext>
                  </a:extLst>
                </a:gridCol>
              </a:tblGrid>
              <a:tr h="370840">
                <a:tc>
                  <a:txBody>
                    <a:bodyPr/>
                    <a:lstStyle/>
                    <a:p>
                      <a:r>
                        <a:rPr lang="en-US" dirty="0" smtClean="0"/>
                        <a:t>	</a:t>
                      </a:r>
                      <a:r>
                        <a:rPr lang="en-US" dirty="0" smtClean="0">
                          <a:solidFill>
                            <a:schemeClr val="tx1"/>
                          </a:solidFill>
                        </a:rPr>
                        <a:t>&lt;script&gt; </a:t>
                      </a:r>
                    </a:p>
                    <a:p>
                      <a:r>
                        <a:rPr lang="en-US" dirty="0" smtClean="0">
                          <a:solidFill>
                            <a:schemeClr val="tx1"/>
                          </a:solidFill>
                        </a:rPr>
                        <a:t>  </a:t>
                      </a:r>
                    </a:p>
                    <a:p>
                      <a:r>
                        <a:rPr lang="en-US" dirty="0" err="1" smtClean="0">
                          <a:solidFill>
                            <a:schemeClr val="tx1"/>
                          </a:solidFill>
                        </a:rPr>
                        <a:t>ScriptPrompt</a:t>
                      </a:r>
                      <a:r>
                        <a:rPr lang="en-US" dirty="0" smtClean="0">
                          <a:solidFill>
                            <a:schemeClr val="tx1"/>
                          </a:solidFill>
                        </a:rPr>
                        <a:t> = prompt("Question", " Answer"); </a:t>
                      </a:r>
                    </a:p>
                    <a:p>
                      <a:r>
                        <a:rPr lang="en-US" dirty="0" smtClean="0">
                          <a:solidFill>
                            <a:schemeClr val="tx1"/>
                          </a:solidFill>
                        </a:rPr>
                        <a:t>&lt;/script&gt;</a:t>
                      </a:r>
                      <a:endParaRPr lang="en-US" dirty="0">
                        <a:solidFill>
                          <a:schemeClr val="tx1"/>
                        </a:solidFill>
                      </a:endParaRPr>
                    </a:p>
                  </a:txBody>
                  <a:tcPr>
                    <a:solidFill>
                      <a:schemeClr val="bg2"/>
                    </a:solidFill>
                  </a:tcPr>
                </a:tc>
                <a:tc>
                  <a:txBody>
                    <a:bodyPr/>
                    <a:lstStyle/>
                    <a:p>
                      <a:endParaRPr lang="en-US" dirty="0"/>
                    </a:p>
                  </a:txBody>
                  <a:tcPr/>
                </a:tc>
                <a:extLst>
                  <a:ext uri="{0D108BD9-81ED-4DB2-BD59-A6C34878D82A}">
                    <a16:rowId xmlns:a16="http://schemas.microsoft.com/office/drawing/2014/main" val="2337585230"/>
                  </a:ext>
                </a:extLst>
              </a:tr>
            </a:tbl>
          </a:graphicData>
        </a:graphic>
      </p:graphicFrame>
      <p:pic>
        <p:nvPicPr>
          <p:cNvPr id="5" name="Picture 4"/>
          <p:cNvPicPr>
            <a:picLocks noChangeAspect="1"/>
          </p:cNvPicPr>
          <p:nvPr/>
        </p:nvPicPr>
        <p:blipFill>
          <a:blip r:embed="rId2"/>
          <a:stretch>
            <a:fillRect/>
          </a:stretch>
        </p:blipFill>
        <p:spPr>
          <a:xfrm>
            <a:off x="5704114" y="3839272"/>
            <a:ext cx="4352925" cy="1562100"/>
          </a:xfrm>
          <a:prstGeom prst="rect">
            <a:avLst/>
          </a:prstGeom>
        </p:spPr>
      </p:pic>
    </p:spTree>
    <p:extLst>
      <p:ext uri="{BB962C8B-B14F-4D97-AF65-F5344CB8AC3E}">
        <p14:creationId xmlns:p14="http://schemas.microsoft.com/office/powerpoint/2010/main" val="23472334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8625"/>
            <a:ext cx="9601196" cy="575206"/>
          </a:xfrm>
        </p:spPr>
        <p:txBody>
          <a:bodyPr>
            <a:normAutofit fontScale="90000"/>
          </a:bodyPr>
          <a:lstStyle/>
          <a:p>
            <a:r>
              <a:rPr lang="en-NZ" dirty="0" smtClean="0">
                <a:solidFill>
                  <a:srgbClr val="181717"/>
                </a:solidFill>
              </a:rPr>
              <a:t>Function</a:t>
            </a:r>
            <a:endParaRPr lang="en-US" dirty="0"/>
          </a:p>
        </p:txBody>
      </p:sp>
      <p:sp>
        <p:nvSpPr>
          <p:cNvPr id="3" name="Content Placeholder 2"/>
          <p:cNvSpPr>
            <a:spLocks noGrp="1"/>
          </p:cNvSpPr>
          <p:nvPr>
            <p:ph idx="1"/>
          </p:nvPr>
        </p:nvSpPr>
        <p:spPr>
          <a:xfrm>
            <a:off x="1295401" y="1243831"/>
            <a:ext cx="9601196" cy="4632037"/>
          </a:xfrm>
        </p:spPr>
        <p:txBody>
          <a:bodyPr/>
          <a:lstStyle/>
          <a:p>
            <a:r>
              <a:rPr lang="en-NZ" sz="2000" dirty="0" smtClean="0"/>
              <a:t>Functions </a:t>
            </a:r>
            <a:r>
              <a:rPr lang="en-NZ" sz="2000" dirty="0"/>
              <a:t>are defined with the function keyword followed by the name and parentheses. Inside the parentheses you can, optionally, define any variables that are given to the function – these variables are called parameters of the function</a:t>
            </a:r>
            <a:r>
              <a:rPr lang="en-NZ" dirty="0" smtClean="0"/>
              <a:t>. </a:t>
            </a:r>
            <a:r>
              <a:rPr lang="en-NZ" sz="2000" dirty="0" smtClean="0">
                <a:solidFill>
                  <a:srgbClr val="181717"/>
                </a:solidFill>
              </a:rPr>
              <a:t>Function </a:t>
            </a:r>
            <a:r>
              <a:rPr lang="en-NZ" sz="2000" dirty="0">
                <a:solidFill>
                  <a:srgbClr val="181717"/>
                </a:solidFill>
              </a:rPr>
              <a:t>allows you to define a block of code, give it a name and then execute it as many times as you want</a:t>
            </a:r>
            <a:r>
              <a:rPr lang="en-NZ" sz="2000" dirty="0">
                <a:solidFill>
                  <a:srgbClr val="181717"/>
                </a:solidFill>
                <a:latin typeface="Verdana" panose="020B0604030504040204" pitchFamily="34" charset="0"/>
              </a:rPr>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7910184"/>
              </p:ext>
            </p:extLst>
          </p:nvPr>
        </p:nvGraphicFramePr>
        <p:xfrm>
          <a:off x="2873099" y="2744047"/>
          <a:ext cx="8128001" cy="3408559"/>
        </p:xfrm>
        <a:graphic>
          <a:graphicData uri="http://schemas.openxmlformats.org/drawingml/2006/table">
            <a:tbl>
              <a:tblPr firstRow="1" bandRow="1">
                <a:tableStyleId>{5C22544A-7EE6-4342-B048-85BDC9FD1C3A}</a:tableStyleId>
              </a:tblPr>
              <a:tblGrid>
                <a:gridCol w="2913747">
                  <a:extLst>
                    <a:ext uri="{9D8B030D-6E8A-4147-A177-3AD203B41FA5}">
                      <a16:colId xmlns:a16="http://schemas.microsoft.com/office/drawing/2014/main" val="4084677194"/>
                    </a:ext>
                  </a:extLst>
                </a:gridCol>
                <a:gridCol w="5214254">
                  <a:extLst>
                    <a:ext uri="{9D8B030D-6E8A-4147-A177-3AD203B41FA5}">
                      <a16:colId xmlns:a16="http://schemas.microsoft.com/office/drawing/2014/main" val="1718138710"/>
                    </a:ext>
                  </a:extLst>
                </a:gridCol>
              </a:tblGrid>
              <a:tr h="3408559">
                <a:tc>
                  <a:txBody>
                    <a:bodyPr/>
                    <a:lstStyle/>
                    <a:p>
                      <a:r>
                        <a:rPr lang="en-NZ" b="0" dirty="0" smtClean="0">
                          <a:solidFill>
                            <a:schemeClr val="tx1"/>
                          </a:solidFill>
                          <a:effectLst/>
                        </a:rPr>
                        <a:t>//defining a function</a:t>
                      </a:r>
                      <a:r>
                        <a:rPr lang="en-NZ" b="0" dirty="0" smtClean="0">
                          <a:solidFill>
                            <a:schemeClr val="tx1"/>
                          </a:solidFill>
                        </a:rPr>
                        <a:t> </a:t>
                      </a:r>
                    </a:p>
                    <a:p>
                      <a:r>
                        <a:rPr lang="en-NZ" b="0" dirty="0" smtClean="0">
                          <a:solidFill>
                            <a:schemeClr val="tx1"/>
                          </a:solidFill>
                          <a:effectLst/>
                        </a:rPr>
                        <a:t>function</a:t>
                      </a:r>
                      <a:r>
                        <a:rPr lang="en-NZ" b="0" dirty="0" smtClean="0">
                          <a:solidFill>
                            <a:schemeClr val="tx1"/>
                          </a:solidFill>
                        </a:rPr>
                        <a:t> &lt;function-name&gt;() { </a:t>
                      </a:r>
                    </a:p>
                    <a:p>
                      <a:r>
                        <a:rPr lang="en-NZ" b="0" dirty="0" smtClean="0">
                          <a:solidFill>
                            <a:schemeClr val="tx1"/>
                          </a:solidFill>
                          <a:effectLst/>
                        </a:rPr>
                        <a:t>// code to be executed</a:t>
                      </a:r>
                    </a:p>
                    <a:p>
                      <a:r>
                        <a:rPr lang="en-NZ" b="0" dirty="0" smtClean="0">
                          <a:solidFill>
                            <a:schemeClr val="tx1"/>
                          </a:solidFill>
                        </a:rPr>
                        <a:t> }; </a:t>
                      </a:r>
                    </a:p>
                    <a:p>
                      <a:r>
                        <a:rPr lang="en-NZ" b="0" dirty="0" smtClean="0">
                          <a:solidFill>
                            <a:schemeClr val="tx1"/>
                          </a:solidFill>
                          <a:effectLst/>
                        </a:rPr>
                        <a:t>//calling a function</a:t>
                      </a:r>
                      <a:r>
                        <a:rPr lang="en-NZ" b="0" dirty="0" smtClean="0">
                          <a:solidFill>
                            <a:schemeClr val="tx1"/>
                          </a:solidFill>
                        </a:rPr>
                        <a:t> </a:t>
                      </a:r>
                    </a:p>
                    <a:p>
                      <a:r>
                        <a:rPr lang="en-NZ" b="0" dirty="0" smtClean="0">
                          <a:solidFill>
                            <a:schemeClr val="tx1"/>
                          </a:solidFill>
                        </a:rPr>
                        <a:t>function-name()</a:t>
                      </a:r>
                      <a:endParaRPr lang="en-US" b="0" dirty="0">
                        <a:solidFill>
                          <a:schemeClr val="tx1"/>
                        </a:solidFill>
                      </a:endParaRPr>
                    </a:p>
                  </a:txBody>
                  <a:tcPr>
                    <a:solidFill>
                      <a:schemeClr val="bg2"/>
                    </a:solidFill>
                  </a:tcPr>
                </a:tc>
                <a:tc>
                  <a:txBody>
                    <a:bodyPr/>
                    <a:lstStyle/>
                    <a:p>
                      <a:r>
                        <a:rPr lang="en-US" b="0" dirty="0" smtClean="0">
                          <a:solidFill>
                            <a:schemeClr val="tx1"/>
                          </a:solidFill>
                        </a:rPr>
                        <a:t>&lt;!DOCTYPE html&gt;</a:t>
                      </a:r>
                    </a:p>
                    <a:p>
                      <a:r>
                        <a:rPr lang="en-US" b="0" dirty="0" smtClean="0">
                          <a:solidFill>
                            <a:schemeClr val="tx1"/>
                          </a:solidFill>
                        </a:rPr>
                        <a:t>&lt;html&gt;</a:t>
                      </a:r>
                    </a:p>
                    <a:p>
                      <a:r>
                        <a:rPr lang="en-US" b="0" dirty="0" smtClean="0">
                          <a:solidFill>
                            <a:schemeClr val="tx1"/>
                          </a:solidFill>
                        </a:rPr>
                        <a:t>&lt;body&gt;</a:t>
                      </a:r>
                    </a:p>
                    <a:p>
                      <a:r>
                        <a:rPr lang="en-US" b="0" dirty="0" smtClean="0">
                          <a:solidFill>
                            <a:schemeClr val="tx1"/>
                          </a:solidFill>
                        </a:rPr>
                        <a:t>	&lt;h1&gt;Demo: JavaScript function&lt;/h1&gt;</a:t>
                      </a:r>
                    </a:p>
                    <a:p>
                      <a:r>
                        <a:rPr lang="en-US" b="0" dirty="0" smtClean="0">
                          <a:solidFill>
                            <a:schemeClr val="tx1"/>
                          </a:solidFill>
                        </a:rPr>
                        <a:t>	&lt;script&gt;</a:t>
                      </a:r>
                    </a:p>
                    <a:p>
                      <a:r>
                        <a:rPr lang="en-US" b="0" dirty="0" smtClean="0">
                          <a:solidFill>
                            <a:schemeClr val="tx1"/>
                          </a:solidFill>
                        </a:rPr>
                        <a:t>		function </a:t>
                      </a:r>
                      <a:r>
                        <a:rPr lang="en-US" b="0" dirty="0" err="1" smtClean="0">
                          <a:solidFill>
                            <a:schemeClr val="tx1"/>
                          </a:solidFill>
                        </a:rPr>
                        <a:t>ShowMessage</a:t>
                      </a:r>
                      <a:r>
                        <a:rPr lang="en-US" b="0" dirty="0" smtClean="0">
                          <a:solidFill>
                            <a:schemeClr val="tx1"/>
                          </a:solidFill>
                        </a:rPr>
                        <a:t>() {</a:t>
                      </a:r>
                    </a:p>
                    <a:p>
                      <a:r>
                        <a:rPr lang="en-US" b="0" dirty="0" smtClean="0">
                          <a:solidFill>
                            <a:schemeClr val="tx1"/>
                          </a:solidFill>
                        </a:rPr>
                        <a:t>			alert("Hello World!");</a:t>
                      </a:r>
                    </a:p>
                    <a:p>
                      <a:r>
                        <a:rPr lang="en-US" b="0" dirty="0" smtClean="0">
                          <a:solidFill>
                            <a:schemeClr val="tx1"/>
                          </a:solidFill>
                        </a:rPr>
                        <a:t>		}</a:t>
                      </a:r>
                    </a:p>
                    <a:p>
                      <a:r>
                        <a:rPr lang="en-US" b="0" dirty="0" smtClean="0">
                          <a:solidFill>
                            <a:schemeClr val="tx1"/>
                          </a:solidFill>
                        </a:rPr>
                        <a:t>		</a:t>
                      </a:r>
                      <a:r>
                        <a:rPr lang="en-US" b="0" dirty="0" err="1" smtClean="0">
                          <a:solidFill>
                            <a:schemeClr val="tx1"/>
                          </a:solidFill>
                        </a:rPr>
                        <a:t>ShowMessage</a:t>
                      </a:r>
                      <a:r>
                        <a:rPr lang="en-US" b="0" dirty="0" smtClean="0">
                          <a:solidFill>
                            <a:schemeClr val="tx1"/>
                          </a:solidFill>
                        </a:rPr>
                        <a:t>();</a:t>
                      </a:r>
                    </a:p>
                    <a:p>
                      <a:r>
                        <a:rPr lang="en-US" b="0" dirty="0" smtClean="0">
                          <a:solidFill>
                            <a:schemeClr val="tx1"/>
                          </a:solidFill>
                        </a:rPr>
                        <a:t>    &lt;/script&gt;</a:t>
                      </a:r>
                    </a:p>
                    <a:p>
                      <a:r>
                        <a:rPr lang="en-US" b="0" dirty="0" smtClean="0">
                          <a:solidFill>
                            <a:schemeClr val="tx1"/>
                          </a:solidFill>
                        </a:rPr>
                        <a:t>&lt;/body&gt;</a:t>
                      </a:r>
                    </a:p>
                    <a:p>
                      <a:r>
                        <a:rPr lang="en-US" b="0" dirty="0" smtClean="0">
                          <a:solidFill>
                            <a:schemeClr val="tx1"/>
                          </a:solidFill>
                        </a:rPr>
                        <a:t>&lt;/html&gt;</a:t>
                      </a:r>
                      <a:endParaRPr lang="en-US" b="0" dirty="0">
                        <a:solidFill>
                          <a:schemeClr val="tx1"/>
                        </a:solidFill>
                      </a:endParaRPr>
                    </a:p>
                  </a:txBody>
                  <a:tcPr>
                    <a:solidFill>
                      <a:schemeClr val="bg2"/>
                    </a:solidFill>
                  </a:tcPr>
                </a:tc>
                <a:extLst>
                  <a:ext uri="{0D108BD9-81ED-4DB2-BD59-A6C34878D82A}">
                    <a16:rowId xmlns:a16="http://schemas.microsoft.com/office/drawing/2014/main" val="818677026"/>
                  </a:ext>
                </a:extLst>
              </a:tr>
            </a:tbl>
          </a:graphicData>
        </a:graphic>
      </p:graphicFrame>
    </p:spTree>
    <p:extLst>
      <p:ext uri="{BB962C8B-B14F-4D97-AF65-F5344CB8AC3E}">
        <p14:creationId xmlns:p14="http://schemas.microsoft.com/office/powerpoint/2010/main" val="28160957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982132"/>
            <a:ext cx="9601196" cy="4893736"/>
          </a:xfrm>
        </p:spPr>
        <p:txBody>
          <a:bodyPr>
            <a:noAutofit/>
          </a:bodyPr>
          <a:lstStyle/>
          <a:p>
            <a:pPr marL="914400" lvl="2" indent="0">
              <a:buNone/>
            </a:pPr>
            <a:r>
              <a:rPr lang="en-US" sz="1000" dirty="0"/>
              <a:t>	&lt;script&gt; </a:t>
            </a:r>
          </a:p>
          <a:p>
            <a:pPr marL="914400" lvl="2" indent="0">
              <a:buNone/>
            </a:pPr>
            <a:r>
              <a:rPr lang="en-US" sz="1000" dirty="0"/>
              <a:t>    function </a:t>
            </a:r>
            <a:r>
              <a:rPr lang="en-US" sz="1000" dirty="0" err="1"/>
              <a:t>sayHello</a:t>
            </a:r>
            <a:r>
              <a:rPr lang="en-US" sz="1000" dirty="0"/>
              <a:t>() </a:t>
            </a:r>
          </a:p>
          <a:p>
            <a:pPr marL="914400" lvl="2" indent="0">
              <a:buNone/>
            </a:pPr>
            <a:r>
              <a:rPr lang="en-US" sz="1000" dirty="0"/>
              <a:t>    { </a:t>
            </a:r>
          </a:p>
          <a:p>
            <a:pPr marL="914400" lvl="2" indent="0">
              <a:buNone/>
            </a:pPr>
            <a:r>
              <a:rPr lang="en-US" sz="1000" dirty="0"/>
              <a:t>        alert("Hello!"); </a:t>
            </a:r>
          </a:p>
          <a:p>
            <a:pPr marL="914400" lvl="2" indent="0">
              <a:buNone/>
            </a:pPr>
            <a:r>
              <a:rPr lang="en-US" sz="1000" dirty="0"/>
              <a:t>    } </a:t>
            </a:r>
          </a:p>
          <a:p>
            <a:pPr marL="914400" lvl="2" indent="0">
              <a:buNone/>
            </a:pPr>
            <a:r>
              <a:rPr lang="en-US" sz="1000" dirty="0"/>
              <a:t>    function say(text) </a:t>
            </a:r>
          </a:p>
          <a:p>
            <a:pPr marL="914400" lvl="2" indent="0">
              <a:buNone/>
            </a:pPr>
            <a:r>
              <a:rPr lang="en-US" sz="1000" dirty="0"/>
              <a:t>    { </a:t>
            </a:r>
          </a:p>
          <a:p>
            <a:pPr marL="914400" lvl="2" indent="0">
              <a:buNone/>
            </a:pPr>
            <a:r>
              <a:rPr lang="en-US" sz="1000" dirty="0"/>
              <a:t>        alert(text); </a:t>
            </a:r>
          </a:p>
          <a:p>
            <a:pPr marL="914400" lvl="2" indent="0">
              <a:buNone/>
            </a:pPr>
            <a:r>
              <a:rPr lang="en-US" sz="1000" dirty="0"/>
              <a:t>    } </a:t>
            </a:r>
          </a:p>
          <a:p>
            <a:pPr marL="914400" lvl="2" indent="0">
              <a:buNone/>
            </a:pPr>
            <a:r>
              <a:rPr lang="en-US" sz="1000" dirty="0"/>
              <a:t>    function </a:t>
            </a:r>
            <a:r>
              <a:rPr lang="en-US" sz="1000" dirty="0" err="1"/>
              <a:t>addNumbers</a:t>
            </a:r>
            <a:r>
              <a:rPr lang="en-US" sz="1000" dirty="0"/>
              <a:t>(a, b) </a:t>
            </a:r>
          </a:p>
          <a:p>
            <a:pPr marL="914400" lvl="2" indent="0">
              <a:buNone/>
            </a:pPr>
            <a:r>
              <a:rPr lang="en-US" sz="1000" dirty="0"/>
              <a:t>    { </a:t>
            </a:r>
          </a:p>
          <a:p>
            <a:pPr marL="914400" lvl="2" indent="0">
              <a:buNone/>
            </a:pPr>
            <a:r>
              <a:rPr lang="en-US" sz="1000" dirty="0"/>
              <a:t>          result = a + b; </a:t>
            </a:r>
          </a:p>
          <a:p>
            <a:pPr marL="914400" lvl="2" indent="0">
              <a:buNone/>
            </a:pPr>
            <a:r>
              <a:rPr lang="en-US" sz="1000" dirty="0"/>
              <a:t>          return result; </a:t>
            </a:r>
          </a:p>
          <a:p>
            <a:pPr marL="914400" lvl="2" indent="0">
              <a:buNone/>
            </a:pPr>
            <a:r>
              <a:rPr lang="en-US" sz="1000" dirty="0"/>
              <a:t>    } </a:t>
            </a:r>
          </a:p>
          <a:p>
            <a:pPr marL="914400" lvl="2" indent="0">
              <a:buNone/>
            </a:pPr>
            <a:r>
              <a:rPr lang="en-US" sz="1000" dirty="0"/>
              <a:t>    </a:t>
            </a:r>
            <a:r>
              <a:rPr lang="en-US" sz="1000" dirty="0" err="1"/>
              <a:t>sayHello</a:t>
            </a:r>
            <a:r>
              <a:rPr lang="en-US" sz="1000" dirty="0"/>
              <a:t>();  // calls the function </a:t>
            </a:r>
          </a:p>
          <a:p>
            <a:pPr marL="914400" lvl="2" indent="0">
              <a:buNone/>
            </a:pPr>
            <a:r>
              <a:rPr lang="en-US" sz="1000" dirty="0"/>
              <a:t>    say("How are you doing?");  // calls the function</a:t>
            </a:r>
          </a:p>
          <a:p>
            <a:pPr marL="914400" lvl="2" indent="0">
              <a:buNone/>
            </a:pPr>
            <a:r>
              <a:rPr lang="en-US" sz="1000" dirty="0"/>
              <a:t>    x= </a:t>
            </a:r>
            <a:r>
              <a:rPr lang="en-US" sz="1000" dirty="0" err="1"/>
              <a:t>addNumbers</a:t>
            </a:r>
            <a:r>
              <a:rPr lang="en-US" sz="1000" dirty="0"/>
              <a:t>(5, 17);  // calls the function</a:t>
            </a:r>
          </a:p>
          <a:p>
            <a:pPr marL="914400" lvl="2" indent="0">
              <a:buNone/>
            </a:pPr>
            <a:r>
              <a:rPr lang="en-US" sz="1000" dirty="0"/>
              <a:t>    alert(x); </a:t>
            </a:r>
          </a:p>
          <a:p>
            <a:pPr marL="914400" lvl="2" indent="0">
              <a:buNone/>
            </a:pPr>
            <a:r>
              <a:rPr lang="en-US" sz="1000" dirty="0"/>
              <a:t>&lt;/script&gt;</a:t>
            </a:r>
          </a:p>
          <a:p>
            <a:pPr marL="914400" lvl="2" indent="0">
              <a:buNone/>
            </a:pPr>
            <a:endParaRPr lang="en-US" sz="1000" dirty="0"/>
          </a:p>
        </p:txBody>
      </p:sp>
    </p:spTree>
    <p:extLst>
      <p:ext uri="{BB962C8B-B14F-4D97-AF65-F5344CB8AC3E}">
        <p14:creationId xmlns:p14="http://schemas.microsoft.com/office/powerpoint/2010/main" val="2913577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and global variables</a:t>
            </a:r>
          </a:p>
        </p:txBody>
      </p:sp>
      <p:sp>
        <p:nvSpPr>
          <p:cNvPr id="7" name="Oval 6"/>
          <p:cNvSpPr/>
          <p:nvPr/>
        </p:nvSpPr>
        <p:spPr>
          <a:xfrm>
            <a:off x="7471954" y="4356462"/>
            <a:ext cx="1815737" cy="815614"/>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3386808"/>
              </p:ext>
            </p:extLst>
          </p:nvPr>
        </p:nvGraphicFramePr>
        <p:xfrm>
          <a:off x="1295400" y="2481263"/>
          <a:ext cx="9601200" cy="283464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955618103"/>
                    </a:ext>
                  </a:extLst>
                </a:gridCol>
                <a:gridCol w="4800600">
                  <a:extLst>
                    <a:ext uri="{9D8B030D-6E8A-4147-A177-3AD203B41FA5}">
                      <a16:colId xmlns:a16="http://schemas.microsoft.com/office/drawing/2014/main" val="4132260619"/>
                    </a:ext>
                  </a:extLst>
                </a:gridCol>
              </a:tblGrid>
              <a:tr h="370840">
                <a:tc>
                  <a:txBody>
                    <a:bodyPr/>
                    <a:lstStyle/>
                    <a:p>
                      <a:pPr marL="285750" indent="-285750">
                        <a:buFont typeface="Arial" panose="020B0604020202020204" pitchFamily="34" charset="0"/>
                        <a:buChar char="•"/>
                      </a:pPr>
                      <a:r>
                        <a:rPr lang="en-US" sz="1800" b="0" dirty="0" smtClean="0">
                          <a:solidFill>
                            <a:schemeClr val="tx1"/>
                          </a:solidFill>
                          <a:effectLst/>
                          <a:latin typeface="+mj-lt"/>
                          <a:ea typeface="Calibri" panose="020F0502020204030204" pitchFamily="34" charset="0"/>
                          <a:cs typeface="Times New Roman" panose="02020603050405020304" pitchFamily="18" charset="0"/>
                        </a:rPr>
                        <a:t>Functions are independent parts of code, so they can create and use variables that already exist in the main code (or the code outside of any function). </a:t>
                      </a:r>
                    </a:p>
                    <a:p>
                      <a:pPr marL="285750" indent="-285750">
                        <a:buFont typeface="Arial" panose="020B0604020202020204" pitchFamily="34" charset="0"/>
                        <a:buChar char="•"/>
                      </a:pPr>
                      <a:r>
                        <a:rPr lang="en-US" sz="1800" b="0" dirty="0" smtClean="0">
                          <a:solidFill>
                            <a:schemeClr val="tx1"/>
                          </a:solidFill>
                          <a:effectLst/>
                          <a:latin typeface="+mj-lt"/>
                          <a:ea typeface="Calibri" panose="020F0502020204030204" pitchFamily="34" charset="0"/>
                          <a:cs typeface="Times New Roman" panose="02020603050405020304" pitchFamily="18" charset="0"/>
                        </a:rPr>
                        <a:t>Such variables are called </a:t>
                      </a:r>
                      <a:r>
                        <a:rPr lang="en-US" sz="1800" b="0" i="1" dirty="0" smtClean="0">
                          <a:solidFill>
                            <a:schemeClr val="tx1"/>
                          </a:solidFill>
                          <a:effectLst/>
                          <a:latin typeface="+mj-lt"/>
                          <a:ea typeface="Calibri" panose="020F0502020204030204" pitchFamily="34" charset="0"/>
                          <a:cs typeface="Times New Roman" panose="02020603050405020304" pitchFamily="18" charset="0"/>
                        </a:rPr>
                        <a:t>local variables</a:t>
                      </a:r>
                      <a:r>
                        <a:rPr lang="en-US" sz="1800" b="0" dirty="0" smtClean="0">
                          <a:solidFill>
                            <a:schemeClr val="tx1"/>
                          </a:solidFill>
                          <a:effectLst/>
                          <a:latin typeface="+mj-lt"/>
                          <a:ea typeface="Calibri" panose="020F0502020204030204" pitchFamily="34" charset="0"/>
                          <a:cs typeface="Times New Roman" panose="02020603050405020304" pitchFamily="18" charset="0"/>
                        </a:rPr>
                        <a:t>. To declare a local variable inside of the function use the </a:t>
                      </a:r>
                      <a:r>
                        <a:rPr lang="en-US" sz="1800" b="0" i="1" dirty="0" err="1" smtClean="0">
                          <a:solidFill>
                            <a:schemeClr val="tx1"/>
                          </a:solidFill>
                          <a:effectLst/>
                          <a:latin typeface="+mj-lt"/>
                          <a:ea typeface="Calibri" panose="020F0502020204030204" pitchFamily="34" charset="0"/>
                          <a:cs typeface="Times New Roman" panose="02020603050405020304" pitchFamily="18" charset="0"/>
                        </a:rPr>
                        <a:t>var</a:t>
                      </a:r>
                      <a:r>
                        <a:rPr lang="en-US" sz="1800" b="0" dirty="0" smtClean="0">
                          <a:solidFill>
                            <a:schemeClr val="tx1"/>
                          </a:solidFill>
                          <a:effectLst/>
                          <a:latin typeface="+mj-lt"/>
                          <a:ea typeface="Calibri" panose="020F0502020204030204" pitchFamily="34" charset="0"/>
                          <a:cs typeface="Times New Roman" panose="02020603050405020304" pitchFamily="18" charset="0"/>
                        </a:rPr>
                        <a:t> keyword.</a:t>
                      </a:r>
                    </a:p>
                    <a:p>
                      <a:pPr marL="285750" indent="-285750">
                        <a:buFont typeface="Arial" panose="020B0604020202020204" pitchFamily="34" charset="0"/>
                        <a:buChar char="•"/>
                      </a:pPr>
                      <a:r>
                        <a:rPr lang="en-US" sz="1800" b="0" dirty="0" smtClean="0">
                          <a:solidFill>
                            <a:schemeClr val="tx1"/>
                          </a:solidFill>
                          <a:effectLst/>
                          <a:latin typeface="+mj-lt"/>
                          <a:ea typeface="Calibri" panose="020F0502020204030204" pitchFamily="34" charset="0"/>
                          <a:cs typeface="Times New Roman" panose="02020603050405020304" pitchFamily="18" charset="0"/>
                        </a:rPr>
                        <a:t> Local variables are totally independent of the rest of the JavaScript code, as they are used only inside the function that they are declared in. </a:t>
                      </a:r>
                      <a:endParaRPr lang="en-US" b="0" dirty="0">
                        <a:solidFill>
                          <a:schemeClr val="tx1"/>
                        </a:solidFill>
                        <a:latin typeface="+mj-lt"/>
                      </a:endParaRPr>
                    </a:p>
                  </a:txBody>
                  <a:tcPr>
                    <a:noFill/>
                  </a:tcPr>
                </a:tc>
                <a:tc>
                  <a:txBody>
                    <a:bodyPr/>
                    <a:lstStyle/>
                    <a:p>
                      <a:r>
                        <a:rPr lang="en-NZ" b="0" dirty="0" smtClean="0">
                          <a:solidFill>
                            <a:schemeClr val="tx1"/>
                          </a:solidFill>
                        </a:rPr>
                        <a:t>number = 5; </a:t>
                      </a:r>
                    </a:p>
                    <a:p>
                      <a:r>
                        <a:rPr lang="en-NZ" b="0" dirty="0" smtClean="0">
                          <a:solidFill>
                            <a:schemeClr val="tx1"/>
                          </a:solidFill>
                        </a:rPr>
                        <a:t>function </a:t>
                      </a:r>
                      <a:r>
                        <a:rPr lang="en-NZ" b="0" dirty="0" err="1" smtClean="0">
                          <a:solidFill>
                            <a:schemeClr val="tx1"/>
                          </a:solidFill>
                        </a:rPr>
                        <a:t>showNumber</a:t>
                      </a:r>
                      <a:r>
                        <a:rPr lang="en-NZ" b="0" dirty="0" smtClean="0">
                          <a:solidFill>
                            <a:schemeClr val="tx1"/>
                          </a:solidFill>
                        </a:rPr>
                        <a:t>() </a:t>
                      </a:r>
                    </a:p>
                    <a:p>
                      <a:r>
                        <a:rPr lang="en-NZ" b="0" dirty="0" smtClean="0">
                          <a:solidFill>
                            <a:schemeClr val="tx1"/>
                          </a:solidFill>
                        </a:rPr>
                        <a:t>{ </a:t>
                      </a:r>
                    </a:p>
                    <a:p>
                      <a:r>
                        <a:rPr lang="en-NZ" b="0" dirty="0" smtClean="0">
                          <a:solidFill>
                            <a:schemeClr val="tx1"/>
                          </a:solidFill>
                        </a:rPr>
                        <a:t>    </a:t>
                      </a:r>
                      <a:r>
                        <a:rPr lang="en-NZ" b="0" dirty="0" err="1" smtClean="0">
                          <a:solidFill>
                            <a:schemeClr val="tx1"/>
                          </a:solidFill>
                        </a:rPr>
                        <a:t>var</a:t>
                      </a:r>
                      <a:r>
                        <a:rPr lang="en-NZ" b="0" dirty="0" smtClean="0">
                          <a:solidFill>
                            <a:schemeClr val="tx1"/>
                          </a:solidFill>
                        </a:rPr>
                        <a:t> number = 12;  // local variable</a:t>
                      </a:r>
                    </a:p>
                    <a:p>
                      <a:r>
                        <a:rPr lang="en-NZ" b="0" dirty="0" smtClean="0">
                          <a:solidFill>
                            <a:schemeClr val="tx1"/>
                          </a:solidFill>
                        </a:rPr>
                        <a:t>    alert(number); </a:t>
                      </a:r>
                    </a:p>
                    <a:p>
                      <a:r>
                        <a:rPr lang="en-NZ" b="0" dirty="0" smtClean="0">
                          <a:solidFill>
                            <a:schemeClr val="tx1"/>
                          </a:solidFill>
                        </a:rPr>
                        <a:t>} </a:t>
                      </a:r>
                    </a:p>
                    <a:p>
                      <a:r>
                        <a:rPr lang="en-NZ" b="0" dirty="0" smtClean="0">
                          <a:solidFill>
                            <a:schemeClr val="tx1"/>
                          </a:solidFill>
                        </a:rPr>
                        <a:t>alert(number); // 5   12    5</a:t>
                      </a:r>
                    </a:p>
                    <a:p>
                      <a:r>
                        <a:rPr lang="en-NZ" b="0" dirty="0" err="1" smtClean="0">
                          <a:solidFill>
                            <a:schemeClr val="tx1"/>
                          </a:solidFill>
                        </a:rPr>
                        <a:t>showNumber</a:t>
                      </a:r>
                      <a:r>
                        <a:rPr lang="en-NZ" b="0" dirty="0" smtClean="0">
                          <a:solidFill>
                            <a:schemeClr val="tx1"/>
                          </a:solidFill>
                        </a:rPr>
                        <a:t>(); // 12   5     12</a:t>
                      </a:r>
                    </a:p>
                    <a:p>
                      <a:r>
                        <a:rPr lang="en-NZ" b="0" dirty="0" smtClean="0">
                          <a:solidFill>
                            <a:schemeClr val="tx1"/>
                          </a:solidFill>
                        </a:rPr>
                        <a:t>alert(number); // 12  5     5</a:t>
                      </a:r>
                      <a:endParaRPr lang="en-NZ" b="0" dirty="0">
                        <a:solidFill>
                          <a:schemeClr val="tx1"/>
                        </a:solidFill>
                      </a:endParaRPr>
                    </a:p>
                  </a:txBody>
                  <a:tcPr>
                    <a:noFill/>
                  </a:tcPr>
                </a:tc>
                <a:extLst>
                  <a:ext uri="{0D108BD9-81ED-4DB2-BD59-A6C34878D82A}">
                    <a16:rowId xmlns:a16="http://schemas.microsoft.com/office/drawing/2014/main" val="862251419"/>
                  </a:ext>
                </a:extLst>
              </a:tr>
            </a:tbl>
          </a:graphicData>
        </a:graphic>
      </p:graphicFrame>
      <p:sp>
        <p:nvSpPr>
          <p:cNvPr id="8" name="TextBox 7"/>
          <p:cNvSpPr txBox="1"/>
          <p:nvPr/>
        </p:nvSpPr>
        <p:spPr>
          <a:xfrm>
            <a:off x="9301163" y="4371975"/>
            <a:ext cx="1595435" cy="369332"/>
          </a:xfrm>
          <a:prstGeom prst="rect">
            <a:avLst/>
          </a:prstGeom>
          <a:solidFill>
            <a:schemeClr val="accent5">
              <a:lumMod val="60000"/>
              <a:lumOff val="40000"/>
            </a:schemeClr>
          </a:solidFill>
        </p:spPr>
        <p:txBody>
          <a:bodyPr wrap="square" rtlCol="0">
            <a:spAutoFit/>
          </a:bodyPr>
          <a:lstStyle/>
          <a:p>
            <a:r>
              <a:rPr lang="en-US" dirty="0" smtClean="0">
                <a:solidFill>
                  <a:schemeClr val="accent4"/>
                </a:solidFill>
              </a:rPr>
              <a:t>How to get this</a:t>
            </a:r>
            <a:endParaRPr lang="en-US" dirty="0">
              <a:solidFill>
                <a:schemeClr val="accent4"/>
              </a:solidFill>
            </a:endParaRPr>
          </a:p>
        </p:txBody>
      </p:sp>
    </p:spTree>
    <p:extLst>
      <p:ext uri="{BB962C8B-B14F-4D97-AF65-F5344CB8AC3E}">
        <p14:creationId xmlns:p14="http://schemas.microsoft.com/office/powerpoint/2010/main" val="395773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23835382"/>
              </p:ext>
            </p:extLst>
          </p:nvPr>
        </p:nvGraphicFramePr>
        <p:xfrm>
          <a:off x="1295400" y="1084218"/>
          <a:ext cx="9601200" cy="4676502"/>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1552768309"/>
                    </a:ext>
                  </a:extLst>
                </a:gridCol>
                <a:gridCol w="4800600">
                  <a:extLst>
                    <a:ext uri="{9D8B030D-6E8A-4147-A177-3AD203B41FA5}">
                      <a16:colId xmlns:a16="http://schemas.microsoft.com/office/drawing/2014/main" val="108604876"/>
                    </a:ext>
                  </a:extLst>
                </a:gridCol>
              </a:tblGrid>
              <a:tr h="4676502">
                <a:tc>
                  <a:txBody>
                    <a:bodyPr/>
                    <a:lstStyle/>
                    <a:p>
                      <a:pPr marL="285750" indent="-285750">
                        <a:buFont typeface="Arial" panose="020B0604020202020204" pitchFamily="34" charset="0"/>
                        <a:buChar char="•"/>
                      </a:pPr>
                      <a:r>
                        <a:rPr lang="en-US" sz="1800" b="0" kern="1200" dirty="0" smtClean="0">
                          <a:solidFill>
                            <a:schemeClr val="tx1"/>
                          </a:solidFill>
                          <a:effectLst/>
                          <a:latin typeface="+mn-lt"/>
                          <a:ea typeface="+mn-ea"/>
                          <a:cs typeface="+mn-cs"/>
                        </a:rPr>
                        <a:t>Functions can normally return only one value with the return command</a:t>
                      </a:r>
                    </a:p>
                    <a:p>
                      <a:pPr marL="285750" indent="-285750">
                        <a:buFont typeface="Arial" panose="020B0604020202020204" pitchFamily="34" charset="0"/>
                        <a:buChar char="•"/>
                      </a:pPr>
                      <a:r>
                        <a:rPr lang="en-US" sz="1800" b="0" kern="1200" dirty="0" smtClean="0">
                          <a:solidFill>
                            <a:schemeClr val="tx1"/>
                          </a:solidFill>
                          <a:effectLst/>
                          <a:latin typeface="+mn-lt"/>
                          <a:ea typeface="+mn-ea"/>
                          <a:cs typeface="+mn-cs"/>
                        </a:rPr>
                        <a:t>Every variable that isn’t explicitly declared with </a:t>
                      </a:r>
                      <a:r>
                        <a:rPr lang="en-US" sz="1800" b="0" kern="1200" dirty="0" err="1" smtClean="0">
                          <a:solidFill>
                            <a:schemeClr val="tx1"/>
                          </a:solidFill>
                          <a:effectLst/>
                          <a:latin typeface="+mn-lt"/>
                          <a:ea typeface="+mn-ea"/>
                          <a:cs typeface="+mn-cs"/>
                        </a:rPr>
                        <a:t>var</a:t>
                      </a:r>
                      <a:r>
                        <a:rPr lang="en-US" sz="1800" b="0" kern="1200" dirty="0" smtClean="0">
                          <a:solidFill>
                            <a:schemeClr val="tx1"/>
                          </a:solidFill>
                          <a:effectLst/>
                          <a:latin typeface="+mn-lt"/>
                          <a:ea typeface="+mn-ea"/>
                          <a:cs typeface="+mn-cs"/>
                        </a:rPr>
                        <a:t> in the function will be considered a global variable</a:t>
                      </a:r>
                    </a:p>
                    <a:p>
                      <a:pPr marL="285750" indent="-285750">
                        <a:buFont typeface="Arial" panose="020B0604020202020204" pitchFamily="34" charset="0"/>
                        <a:buChar char="•"/>
                      </a:pPr>
                      <a:r>
                        <a:rPr lang="en-US" sz="1800" b="0" kern="1200" dirty="0" smtClean="0">
                          <a:solidFill>
                            <a:schemeClr val="tx1"/>
                          </a:solidFill>
                          <a:effectLst/>
                          <a:latin typeface="+mn-lt"/>
                          <a:ea typeface="+mn-ea"/>
                          <a:cs typeface="+mn-cs"/>
                        </a:rPr>
                        <a:t>Local and global variables can give you headaches if not used properly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smtClean="0">
                          <a:solidFill>
                            <a:schemeClr val="tx1"/>
                          </a:solidFill>
                          <a:effectLst/>
                          <a:latin typeface="+mn-lt"/>
                          <a:ea typeface="+mn-ea"/>
                          <a:cs typeface="+mn-cs"/>
                        </a:rPr>
                        <a:t>Also notice how the code is actually executed. It is read line by line and the functions are executed only when called. Functions can call other functions, but if you put all of your code inside functions and nothing as the main code, then nothing will happen.</a:t>
                      </a:r>
                    </a:p>
                    <a:p>
                      <a:pPr marL="285750" indent="-285750">
                        <a:buFont typeface="Arial" panose="020B0604020202020204" pitchFamily="34" charset="0"/>
                        <a:buChar char="•"/>
                      </a:pPr>
                      <a:endParaRPr lang="en-US" b="0" dirty="0">
                        <a:solidFill>
                          <a:schemeClr val="tx1"/>
                        </a:solidFill>
                      </a:endParaRPr>
                    </a:p>
                  </a:txBody>
                  <a:tcPr>
                    <a:solidFill>
                      <a:schemeClr val="bg2"/>
                    </a:solidFill>
                  </a:tcPr>
                </a:tc>
                <a:tc>
                  <a:txBody>
                    <a:bodyPr/>
                    <a:lstStyle/>
                    <a:p>
                      <a:r>
                        <a:rPr lang="en-NZ" b="0" dirty="0" smtClean="0">
                          <a:solidFill>
                            <a:schemeClr val="tx1"/>
                          </a:solidFill>
                        </a:rPr>
                        <a:t>number = 5; </a:t>
                      </a:r>
                    </a:p>
                    <a:p>
                      <a:r>
                        <a:rPr lang="en-NZ" b="0" dirty="0" smtClean="0">
                          <a:solidFill>
                            <a:schemeClr val="tx1"/>
                          </a:solidFill>
                        </a:rPr>
                        <a:t>function </a:t>
                      </a:r>
                      <a:r>
                        <a:rPr lang="en-NZ" b="0" dirty="0" err="1" smtClean="0">
                          <a:solidFill>
                            <a:schemeClr val="tx1"/>
                          </a:solidFill>
                        </a:rPr>
                        <a:t>addNumbers</a:t>
                      </a:r>
                      <a:r>
                        <a:rPr lang="en-NZ" b="0" dirty="0" smtClean="0">
                          <a:solidFill>
                            <a:schemeClr val="tx1"/>
                          </a:solidFill>
                        </a:rPr>
                        <a:t>(a, b) { </a:t>
                      </a:r>
                    </a:p>
                    <a:p>
                      <a:r>
                        <a:rPr lang="en-NZ" b="0" dirty="0" smtClean="0">
                          <a:solidFill>
                            <a:schemeClr val="tx1"/>
                          </a:solidFill>
                        </a:rPr>
                        <a:t>     number = a + b; // Not proper use of global variable here</a:t>
                      </a:r>
                    </a:p>
                    <a:p>
                      <a:r>
                        <a:rPr lang="en-NZ" b="0" dirty="0" smtClean="0">
                          <a:solidFill>
                            <a:schemeClr val="tx1"/>
                          </a:solidFill>
                        </a:rPr>
                        <a:t>     alert(number); } </a:t>
                      </a:r>
                    </a:p>
                    <a:p>
                      <a:r>
                        <a:rPr lang="en-NZ" b="0" dirty="0" err="1" smtClean="0">
                          <a:solidFill>
                            <a:schemeClr val="tx1"/>
                          </a:solidFill>
                        </a:rPr>
                        <a:t>addNumbers</a:t>
                      </a:r>
                      <a:r>
                        <a:rPr lang="en-NZ" b="0" dirty="0" smtClean="0">
                          <a:solidFill>
                            <a:schemeClr val="tx1"/>
                          </a:solidFill>
                        </a:rPr>
                        <a:t>(4, 2); // 6</a:t>
                      </a:r>
                    </a:p>
                    <a:p>
                      <a:r>
                        <a:rPr lang="en-NZ" b="0" dirty="0" smtClean="0">
                          <a:solidFill>
                            <a:schemeClr val="tx1"/>
                          </a:solidFill>
                        </a:rPr>
                        <a:t>alert(number); // 6</a:t>
                      </a:r>
                    </a:p>
                    <a:p>
                      <a:r>
                        <a:rPr lang="en-NZ" b="0" dirty="0" err="1" smtClean="0">
                          <a:solidFill>
                            <a:schemeClr val="tx1"/>
                          </a:solidFill>
                        </a:rPr>
                        <a:t>addNumbers</a:t>
                      </a:r>
                      <a:r>
                        <a:rPr lang="en-NZ" b="0" dirty="0" smtClean="0">
                          <a:solidFill>
                            <a:schemeClr val="tx1"/>
                          </a:solidFill>
                        </a:rPr>
                        <a:t>(2, 9); // 11</a:t>
                      </a:r>
                    </a:p>
                    <a:p>
                      <a:r>
                        <a:rPr lang="en-NZ" b="0" dirty="0" smtClean="0">
                          <a:solidFill>
                            <a:schemeClr val="tx1"/>
                          </a:solidFill>
                        </a:rPr>
                        <a:t>alert(number); // 11</a:t>
                      </a:r>
                    </a:p>
                    <a:p>
                      <a:endParaRPr lang="en-US" b="0" dirty="0">
                        <a:solidFill>
                          <a:schemeClr val="tx1"/>
                        </a:solidFill>
                      </a:endParaRPr>
                    </a:p>
                  </a:txBody>
                  <a:tcPr>
                    <a:noFill/>
                  </a:tcPr>
                </a:tc>
                <a:extLst>
                  <a:ext uri="{0D108BD9-81ED-4DB2-BD59-A6C34878D82A}">
                    <a16:rowId xmlns:a16="http://schemas.microsoft.com/office/drawing/2014/main" val="1516332046"/>
                  </a:ext>
                </a:extLst>
              </a:tr>
            </a:tbl>
          </a:graphicData>
        </a:graphic>
      </p:graphicFrame>
    </p:spTree>
    <p:extLst>
      <p:ext uri="{BB962C8B-B14F-4D97-AF65-F5344CB8AC3E}">
        <p14:creationId xmlns:p14="http://schemas.microsoft.com/office/powerpoint/2010/main" val="1343704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77" y="724958"/>
            <a:ext cx="9601196" cy="846668"/>
          </a:xfrm>
        </p:spPr>
        <p:txBody>
          <a:bodyPr/>
          <a:lstStyle/>
          <a:p>
            <a:r>
              <a:rPr lang="en-US" dirty="0" err="1" smtClean="0"/>
              <a:t>isNaN</a:t>
            </a:r>
            <a:r>
              <a:rPr lang="en-US" dirty="0" smtClean="0"/>
              <a:t>()</a:t>
            </a:r>
            <a:endParaRPr lang="en-US" dirty="0"/>
          </a:p>
        </p:txBody>
      </p:sp>
      <p:sp>
        <p:nvSpPr>
          <p:cNvPr id="3" name="Content Placeholder 2"/>
          <p:cNvSpPr>
            <a:spLocks noGrp="1"/>
          </p:cNvSpPr>
          <p:nvPr>
            <p:ph idx="1"/>
          </p:nvPr>
        </p:nvSpPr>
        <p:spPr>
          <a:xfrm>
            <a:off x="1295401" y="1571627"/>
            <a:ext cx="5162549" cy="4304242"/>
          </a:xfrm>
        </p:spPr>
        <p:txBody>
          <a:bodyPr>
            <a:normAutofit/>
          </a:bodyPr>
          <a:lstStyle/>
          <a:p>
            <a:r>
              <a:rPr lang="en-NZ" dirty="0"/>
              <a:t>JavaScript includes a function to test whether something is a number. The</a:t>
            </a:r>
          </a:p>
          <a:p>
            <a:r>
              <a:rPr lang="en-NZ" dirty="0"/>
              <a:t>function is called </a:t>
            </a:r>
            <a:r>
              <a:rPr lang="en-NZ" dirty="0" err="1"/>
              <a:t>isNaN</a:t>
            </a:r>
            <a:r>
              <a:rPr lang="en-NZ" dirty="0"/>
              <a:t>(), which stands for </a:t>
            </a:r>
            <a:r>
              <a:rPr lang="en-NZ" i="1" dirty="0"/>
              <a:t>is not a number. </a:t>
            </a:r>
            <a:r>
              <a:rPr lang="en-NZ" dirty="0"/>
              <a:t>This can be</a:t>
            </a:r>
          </a:p>
          <a:p>
            <a:r>
              <a:rPr lang="en-NZ" dirty="0"/>
              <a:t>added anywhere that you need to test to make sure something is a number</a:t>
            </a:r>
          </a:p>
          <a:p>
            <a:r>
              <a:rPr lang="en-NZ" dirty="0"/>
              <a:t>before working with it, like in the case of the </a:t>
            </a:r>
            <a:r>
              <a:rPr lang="en-NZ" dirty="0" err="1"/>
              <a:t>addNumbers</a:t>
            </a:r>
            <a:r>
              <a:rPr lang="en-NZ" dirty="0"/>
              <a:t>() function</a:t>
            </a:r>
            <a:endParaRPr lang="en-US" dirty="0"/>
          </a:p>
        </p:txBody>
      </p:sp>
      <p:sp>
        <p:nvSpPr>
          <p:cNvPr id="4" name="TextBox 3"/>
          <p:cNvSpPr txBox="1"/>
          <p:nvPr/>
        </p:nvSpPr>
        <p:spPr>
          <a:xfrm>
            <a:off x="6943725" y="1728788"/>
            <a:ext cx="3586163" cy="2585323"/>
          </a:xfrm>
          <a:prstGeom prst="rect">
            <a:avLst/>
          </a:prstGeom>
          <a:noFill/>
        </p:spPr>
        <p:txBody>
          <a:bodyPr wrap="square" rtlCol="0">
            <a:spAutoFit/>
          </a:bodyPr>
          <a:lstStyle/>
          <a:p>
            <a:r>
              <a:rPr lang="en-US"/>
              <a:t>function addNumbers(num1,num2) {</a:t>
            </a:r>
          </a:p>
          <a:p>
            <a:r>
              <a:rPr lang="en-US"/>
              <a:t>if (isNaN(num1)) {</a:t>
            </a:r>
          </a:p>
          <a:p>
            <a:r>
              <a:rPr lang="en-NZ"/>
              <a:t>alert(num1 + “ is not a number”);</a:t>
            </a:r>
          </a:p>
          <a:p>
            <a:r>
              <a:rPr lang="en-US"/>
              <a:t>} else if (isNaN(num2)) {</a:t>
            </a:r>
          </a:p>
          <a:p>
            <a:r>
              <a:rPr lang="en-NZ"/>
              <a:t>alert(num2 + “ is not a number”);</a:t>
            </a:r>
          </a:p>
          <a:p>
            <a:r>
              <a:rPr lang="en-US"/>
              <a:t>} else {</a:t>
            </a:r>
          </a:p>
          <a:p>
            <a:r>
              <a:rPr lang="en-US"/>
              <a:t>alert(num1+num2);</a:t>
            </a:r>
          </a:p>
          <a:p>
            <a:r>
              <a:rPr lang="en-US"/>
              <a:t>}</a:t>
            </a:r>
          </a:p>
          <a:p>
            <a:r>
              <a:rPr lang="en-US"/>
              <a:t>}</a:t>
            </a:r>
          </a:p>
        </p:txBody>
      </p:sp>
    </p:spTree>
    <p:extLst>
      <p:ext uri="{BB962C8B-B14F-4D97-AF65-F5344CB8AC3E}">
        <p14:creationId xmlns:p14="http://schemas.microsoft.com/office/powerpoint/2010/main" val="2179132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591" y="739244"/>
            <a:ext cx="9601196" cy="546631"/>
          </a:xfrm>
        </p:spPr>
        <p:txBody>
          <a:bodyPr>
            <a:normAutofit fontScale="90000"/>
          </a:bodyPr>
          <a:lstStyle/>
          <a:p>
            <a:r>
              <a:rPr lang="en-US" dirty="0"/>
              <a:t>Returning results from functions</a:t>
            </a:r>
          </a:p>
        </p:txBody>
      </p:sp>
      <p:sp>
        <p:nvSpPr>
          <p:cNvPr id="3" name="Content Placeholder 2"/>
          <p:cNvSpPr>
            <a:spLocks noGrp="1"/>
          </p:cNvSpPr>
          <p:nvPr>
            <p:ph idx="1"/>
          </p:nvPr>
        </p:nvSpPr>
        <p:spPr>
          <a:xfrm>
            <a:off x="685800" y="1528763"/>
            <a:ext cx="5186363" cy="4347105"/>
          </a:xfrm>
        </p:spPr>
        <p:txBody>
          <a:bodyPr>
            <a:normAutofit fontScale="70000" lnSpcReduction="20000"/>
          </a:bodyPr>
          <a:lstStyle/>
          <a:p>
            <a:r>
              <a:rPr lang="en-NZ" dirty="0"/>
              <a:t>The function that you created in this section sends an alert. But there </a:t>
            </a:r>
            <a:r>
              <a:rPr lang="en-NZ" dirty="0" smtClean="0"/>
              <a:t>are times </a:t>
            </a:r>
            <a:r>
              <a:rPr lang="en-NZ" dirty="0"/>
              <a:t>when you want to have the function send something back to you — </a:t>
            </a:r>
            <a:r>
              <a:rPr lang="en-NZ" dirty="0" smtClean="0"/>
              <a:t>to do </a:t>
            </a:r>
            <a:r>
              <a:rPr lang="en-NZ" dirty="0"/>
              <a:t>something and then return the results.</a:t>
            </a:r>
          </a:p>
          <a:p>
            <a:r>
              <a:rPr lang="en-NZ" dirty="0"/>
              <a:t>The return keyword is used to return results from a function. In </a:t>
            </a:r>
            <a:r>
              <a:rPr lang="en-NZ" dirty="0" smtClean="0"/>
              <a:t>the </a:t>
            </a:r>
            <a:r>
              <a:rPr lang="en-NZ" dirty="0" err="1" smtClean="0"/>
              <a:t>addNumbers</a:t>
            </a:r>
            <a:r>
              <a:rPr lang="en-NZ" dirty="0"/>
              <a:t>() function example shown, instead of using an alert() </a:t>
            </a:r>
            <a:r>
              <a:rPr lang="en-NZ" dirty="0" smtClean="0"/>
              <a:t>right within </a:t>
            </a:r>
            <a:r>
              <a:rPr lang="en-NZ" dirty="0"/>
              <a:t>the function you could return the result. Here’s an example:</a:t>
            </a:r>
          </a:p>
          <a:p>
            <a:pPr marL="457200" lvl="1" indent="0">
              <a:buNone/>
            </a:pPr>
            <a:r>
              <a:rPr lang="en-US" dirty="0"/>
              <a:t>function </a:t>
            </a:r>
            <a:r>
              <a:rPr lang="en-US" dirty="0" err="1"/>
              <a:t>addNumbers</a:t>
            </a:r>
            <a:r>
              <a:rPr lang="en-US" dirty="0"/>
              <a:t>(num1,num2) {</a:t>
            </a:r>
          </a:p>
          <a:p>
            <a:pPr marL="457200" lvl="1" indent="0">
              <a:buNone/>
            </a:pPr>
            <a:r>
              <a:rPr lang="en-US" dirty="0" err="1"/>
              <a:t>var</a:t>
            </a:r>
            <a:r>
              <a:rPr lang="en-US" dirty="0"/>
              <a:t> result = num1+num2;</a:t>
            </a:r>
          </a:p>
          <a:p>
            <a:pPr marL="457200" lvl="1" indent="0">
              <a:buNone/>
            </a:pPr>
            <a:r>
              <a:rPr lang="en-US" dirty="0"/>
              <a:t>return result;</a:t>
            </a:r>
          </a:p>
          <a:p>
            <a:pPr marL="457200" lvl="1" indent="0">
              <a:buNone/>
            </a:pPr>
            <a:r>
              <a:rPr lang="en-US" dirty="0"/>
              <a:t>}</a:t>
            </a:r>
          </a:p>
          <a:p>
            <a:pPr marL="0" indent="0">
              <a:buNone/>
            </a:pPr>
            <a:r>
              <a:rPr lang="en-NZ" dirty="0"/>
              <a:t>You can call the function just like before, but you now need to capture the</a:t>
            </a:r>
          </a:p>
          <a:p>
            <a:pPr marL="0" indent="0">
              <a:buNone/>
            </a:pPr>
            <a:r>
              <a:rPr lang="en-NZ" dirty="0"/>
              <a:t>result, typically into another variable, like this:</a:t>
            </a:r>
          </a:p>
          <a:p>
            <a:pPr marL="0" indent="0">
              <a:buNone/>
            </a:pPr>
            <a:r>
              <a:rPr lang="en-US" dirty="0" err="1"/>
              <a:t>var</a:t>
            </a:r>
            <a:r>
              <a:rPr lang="en-US" dirty="0"/>
              <a:t> </a:t>
            </a:r>
            <a:r>
              <a:rPr lang="en-US" dirty="0" err="1"/>
              <a:t>myResult</a:t>
            </a:r>
            <a:r>
              <a:rPr lang="en-US" dirty="0"/>
              <a:t> = </a:t>
            </a:r>
            <a:r>
              <a:rPr lang="en-US" dirty="0" err="1"/>
              <a:t>addNumbers</a:t>
            </a:r>
            <a:r>
              <a:rPr lang="en-US" dirty="0"/>
              <a:t>(49,2);</a:t>
            </a:r>
          </a:p>
        </p:txBody>
      </p:sp>
      <p:sp>
        <p:nvSpPr>
          <p:cNvPr id="4" name="TextBox 3"/>
          <p:cNvSpPr txBox="1"/>
          <p:nvPr/>
        </p:nvSpPr>
        <p:spPr>
          <a:xfrm>
            <a:off x="6215064" y="1285875"/>
            <a:ext cx="5086350" cy="5078313"/>
          </a:xfrm>
          <a:prstGeom prst="rect">
            <a:avLst/>
          </a:prstGeom>
          <a:noFill/>
        </p:spPr>
        <p:txBody>
          <a:bodyPr wrap="square" rtlCol="0">
            <a:spAutoFit/>
          </a:bodyPr>
          <a:lstStyle/>
          <a:p>
            <a:r>
              <a:rPr lang="en-US" dirty="0"/>
              <a:t>&lt;!</a:t>
            </a:r>
            <a:r>
              <a:rPr lang="en-US" dirty="0" err="1"/>
              <a:t>doctype</a:t>
            </a:r>
            <a:r>
              <a:rPr lang="en-US" dirty="0"/>
              <a:t> html&gt;</a:t>
            </a:r>
          </a:p>
          <a:p>
            <a:r>
              <a:rPr lang="en-US" dirty="0"/>
              <a:t>&lt;html&gt;</a:t>
            </a:r>
          </a:p>
          <a:p>
            <a:r>
              <a:rPr lang="en-US" dirty="0"/>
              <a:t>&lt;head&gt;</a:t>
            </a:r>
          </a:p>
          <a:p>
            <a:r>
              <a:rPr lang="en-US" dirty="0"/>
              <a:t>&lt;title&gt;JavaScript </a:t>
            </a:r>
            <a:r>
              <a:rPr lang="en-US" dirty="0" smtClean="0"/>
              <a:t>&lt;/</a:t>
            </a:r>
            <a:r>
              <a:rPr lang="en-US" dirty="0"/>
              <a:t>title&gt;</a:t>
            </a:r>
          </a:p>
          <a:p>
            <a:r>
              <a:rPr lang="en-US" dirty="0"/>
              <a:t>&lt;/head&gt;</a:t>
            </a:r>
          </a:p>
          <a:p>
            <a:r>
              <a:rPr lang="en-US" dirty="0"/>
              <a:t>&lt;body&gt;</a:t>
            </a:r>
          </a:p>
          <a:p>
            <a:r>
              <a:rPr lang="en-NZ" dirty="0"/>
              <a:t>&lt;h1&gt;Here’s another basic page&lt;/h1&gt;</a:t>
            </a:r>
          </a:p>
          <a:p>
            <a:r>
              <a:rPr lang="en-US" dirty="0"/>
              <a:t>&lt;script type=”text/</a:t>
            </a:r>
            <a:r>
              <a:rPr lang="en-US" dirty="0" err="1"/>
              <a:t>javascript</a:t>
            </a:r>
            <a:r>
              <a:rPr lang="en-US" dirty="0"/>
              <a:t>”&gt;</a:t>
            </a:r>
          </a:p>
          <a:p>
            <a:r>
              <a:rPr lang="en-US" dirty="0"/>
              <a:t>// Define the function</a:t>
            </a:r>
          </a:p>
          <a:p>
            <a:r>
              <a:rPr lang="en-US" dirty="0"/>
              <a:t>function </a:t>
            </a:r>
            <a:r>
              <a:rPr lang="en-US" dirty="0" err="1"/>
              <a:t>addNumbers</a:t>
            </a:r>
            <a:r>
              <a:rPr lang="en-US" dirty="0"/>
              <a:t>(num1,num2) {</a:t>
            </a:r>
          </a:p>
          <a:p>
            <a:r>
              <a:rPr lang="en-US" dirty="0" err="1"/>
              <a:t>var</a:t>
            </a:r>
            <a:r>
              <a:rPr lang="en-US" dirty="0"/>
              <a:t> result = num1+num2;</a:t>
            </a:r>
          </a:p>
          <a:p>
            <a:r>
              <a:rPr lang="en-US" dirty="0"/>
              <a:t>return result;</a:t>
            </a:r>
          </a:p>
          <a:p>
            <a:r>
              <a:rPr lang="en-US" dirty="0"/>
              <a:t>}</a:t>
            </a:r>
          </a:p>
          <a:p>
            <a:r>
              <a:rPr lang="en-US" dirty="0"/>
              <a:t>// Call the function</a:t>
            </a:r>
          </a:p>
          <a:p>
            <a:r>
              <a:rPr lang="en-US" dirty="0" err="1"/>
              <a:t>var</a:t>
            </a:r>
            <a:r>
              <a:rPr lang="en-US" dirty="0"/>
              <a:t> </a:t>
            </a:r>
            <a:r>
              <a:rPr lang="en-US" dirty="0" err="1"/>
              <a:t>myResult</a:t>
            </a:r>
            <a:r>
              <a:rPr lang="en-US" dirty="0"/>
              <a:t> = </a:t>
            </a:r>
            <a:r>
              <a:rPr lang="en-US" dirty="0" err="1"/>
              <a:t>addNumbers</a:t>
            </a:r>
            <a:r>
              <a:rPr lang="en-US" dirty="0"/>
              <a:t>(49,2);</a:t>
            </a:r>
          </a:p>
          <a:p>
            <a:r>
              <a:rPr lang="en-US" dirty="0"/>
              <a:t>&lt;/script&gt;</a:t>
            </a:r>
          </a:p>
          <a:p>
            <a:r>
              <a:rPr lang="en-US" dirty="0"/>
              <a:t>&lt;/body&gt;</a:t>
            </a:r>
          </a:p>
          <a:p>
            <a:r>
              <a:rPr lang="en-US" dirty="0"/>
              <a:t>&lt;/html&gt;</a:t>
            </a:r>
          </a:p>
        </p:txBody>
      </p:sp>
    </p:spTree>
    <p:extLst>
      <p:ext uri="{BB962C8B-B14F-4D97-AF65-F5344CB8AC3E}">
        <p14:creationId xmlns:p14="http://schemas.microsoft.com/office/powerpoint/2010/main" val="41050346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Self Study</a:t>
            </a:r>
            <a:br>
              <a:rPr lang="en-US" dirty="0" smtClean="0"/>
            </a:br>
            <a:endParaRPr lang="en-US" dirty="0"/>
          </a:p>
        </p:txBody>
      </p:sp>
      <p:sp>
        <p:nvSpPr>
          <p:cNvPr id="3" name="Content Placeholder 2"/>
          <p:cNvSpPr>
            <a:spLocks noGrp="1"/>
          </p:cNvSpPr>
          <p:nvPr>
            <p:ph idx="1"/>
          </p:nvPr>
        </p:nvSpPr>
        <p:spPr/>
        <p:txBody>
          <a:bodyPr/>
          <a:lstStyle/>
          <a:p>
            <a:r>
              <a:rPr lang="en-US" dirty="0">
                <a:hlinkClick r:id="rId2"/>
              </a:rPr>
              <a:t>https://www.w3schools.com/js/js_function_definition.asp</a:t>
            </a:r>
            <a:endParaRPr lang="en-US" dirty="0"/>
          </a:p>
        </p:txBody>
      </p:sp>
    </p:spTree>
    <p:extLst>
      <p:ext uri="{BB962C8B-B14F-4D97-AF65-F5344CB8AC3E}">
        <p14:creationId xmlns:p14="http://schemas.microsoft.com/office/powerpoint/2010/main" val="343804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3774" y="600891"/>
            <a:ext cx="10364451" cy="1206138"/>
          </a:xfrm>
        </p:spPr>
        <p:txBody>
          <a:bodyPr>
            <a:normAutofit fontScale="90000"/>
          </a:bodyPr>
          <a:lstStyle/>
          <a:p>
            <a:r>
              <a:rPr lang="en-US" altLang="en-US" sz="4000" b="1" u="sng" dirty="0">
                <a:latin typeface="Arial" panose="020B0604020202020204" pitchFamily="34" charset="0"/>
              </a:rPr>
              <a:t>Assembly Level </a:t>
            </a:r>
            <a:br>
              <a:rPr lang="en-US" altLang="en-US" sz="4000" b="1" u="sng" dirty="0">
                <a:latin typeface="Arial" panose="020B0604020202020204" pitchFamily="34" charset="0"/>
              </a:rPr>
            </a:br>
            <a:r>
              <a:rPr lang="en-US" altLang="en-US" sz="4000" b="1" u="sng" dirty="0">
                <a:latin typeface="Arial" panose="020B0604020202020204" pitchFamily="34" charset="0"/>
              </a:rPr>
              <a:t>Language </a:t>
            </a:r>
            <a:r>
              <a:rPr lang="en-US" altLang="en-US" sz="4000" b="1" u="sng" dirty="0" smtClean="0">
                <a:latin typeface="Arial" panose="020B0604020202020204" pitchFamily="34" charset="0"/>
              </a:rPr>
              <a:t>(cont.…):</a:t>
            </a:r>
            <a:endParaRPr lang="en-US" altLang="en-US" sz="4000" b="1" u="sng" dirty="0">
              <a:latin typeface="Arial" panose="020B0604020202020204" pitchFamily="34" charset="0"/>
            </a:endParaRPr>
          </a:p>
        </p:txBody>
      </p:sp>
      <p:sp>
        <p:nvSpPr>
          <p:cNvPr id="14339" name="Rectangle 3"/>
          <p:cNvSpPr>
            <a:spLocks noGrp="1" noChangeArrowheads="1"/>
          </p:cNvSpPr>
          <p:nvPr>
            <p:ph idx="1"/>
          </p:nvPr>
        </p:nvSpPr>
        <p:spPr>
          <a:xfrm>
            <a:off x="1981200" y="1972491"/>
            <a:ext cx="8229600" cy="4153673"/>
          </a:xfrm>
        </p:spPr>
        <p:txBody>
          <a:bodyPr>
            <a:normAutofit lnSpcReduction="10000"/>
          </a:bodyPr>
          <a:lstStyle/>
          <a:p>
            <a:pPr>
              <a:lnSpc>
                <a:spcPct val="80000"/>
              </a:lnSpc>
            </a:pPr>
            <a:r>
              <a:rPr lang="en-US" altLang="en-US" sz="1800" cap="none" dirty="0" smtClean="0"/>
              <a:t>A utility program called an </a:t>
            </a:r>
            <a:r>
              <a:rPr lang="en-US" altLang="en-US" sz="1800" b="1" cap="none" dirty="0" smtClean="0"/>
              <a:t>assembler</a:t>
            </a:r>
            <a:r>
              <a:rPr lang="en-US" altLang="en-US" sz="1800" cap="none" dirty="0" smtClean="0"/>
              <a:t>, is used to translate assembly language statements into the target computer's machine code. </a:t>
            </a:r>
          </a:p>
          <a:p>
            <a:pPr>
              <a:lnSpc>
                <a:spcPct val="80000"/>
              </a:lnSpc>
            </a:pPr>
            <a:r>
              <a:rPr lang="en-US" altLang="en-US" sz="1800" cap="none" dirty="0" smtClean="0"/>
              <a:t>The assembler performs a more or less isomorphic translation (a one-to-one mapping) from mnemonic statements into machine instructions and data. </a:t>
            </a:r>
          </a:p>
          <a:p>
            <a:pPr>
              <a:lnSpc>
                <a:spcPct val="80000"/>
              </a:lnSpc>
              <a:buFont typeface="Wingdings" panose="05000000000000000000" pitchFamily="2" charset="2"/>
              <a:buNone/>
            </a:pPr>
            <a:r>
              <a:rPr lang="en-US" altLang="en-US" sz="1800" cap="none" dirty="0" smtClean="0"/>
              <a:t>    </a:t>
            </a:r>
            <a:r>
              <a:rPr lang="en-US" altLang="en-US" sz="1800" b="1" u="sng" cap="none" dirty="0" smtClean="0"/>
              <a:t>Example:</a:t>
            </a:r>
            <a:r>
              <a:rPr lang="en-US" altLang="en-US" sz="1800" b="1" cap="none" dirty="0" smtClean="0"/>
              <a:t> assembly language representation is easier to remember (more </a:t>
            </a:r>
            <a:r>
              <a:rPr lang="en-US" altLang="en-US" sz="1800" b="1" i="1" cap="none" dirty="0" smtClean="0"/>
              <a:t>mnemonic</a:t>
            </a:r>
            <a:r>
              <a:rPr lang="en-US" altLang="en-US" sz="1800" b="1" cap="none" dirty="0" smtClean="0"/>
              <a:t>)</a:t>
            </a:r>
          </a:p>
          <a:p>
            <a:pPr>
              <a:lnSpc>
                <a:spcPct val="80000"/>
              </a:lnSpc>
              <a:buFont typeface="Wingdings" panose="05000000000000000000" pitchFamily="2" charset="2"/>
              <a:buNone/>
            </a:pPr>
            <a:endParaRPr lang="en-US" altLang="en-US" sz="1800" b="1" cap="none" dirty="0" smtClean="0"/>
          </a:p>
          <a:p>
            <a:pPr>
              <a:lnSpc>
                <a:spcPct val="80000"/>
              </a:lnSpc>
              <a:buFont typeface="Wingdings" panose="05000000000000000000" pitchFamily="2" charset="2"/>
              <a:buNone/>
            </a:pPr>
            <a:r>
              <a:rPr lang="en-US" altLang="en-US" sz="1800" cap="none" dirty="0" smtClean="0"/>
              <a:t>				</a:t>
            </a:r>
            <a:r>
              <a:rPr lang="en-US" altLang="en-US" sz="1800" b="1" cap="none" dirty="0" err="1" smtClean="0"/>
              <a:t>Mov</a:t>
            </a:r>
            <a:r>
              <a:rPr lang="en-US" altLang="en-US" sz="1800" b="1" cap="none" dirty="0" smtClean="0"/>
              <a:t> al, 061h </a:t>
            </a:r>
          </a:p>
          <a:p>
            <a:pPr>
              <a:lnSpc>
                <a:spcPct val="80000"/>
              </a:lnSpc>
              <a:buFont typeface="Wingdings" panose="05000000000000000000" pitchFamily="2" charset="2"/>
              <a:buNone/>
            </a:pPr>
            <a:r>
              <a:rPr lang="en-US" altLang="en-US" sz="1800" cap="none" dirty="0" smtClean="0"/>
              <a:t>  </a:t>
            </a:r>
          </a:p>
          <a:p>
            <a:pPr>
              <a:lnSpc>
                <a:spcPct val="80000"/>
              </a:lnSpc>
              <a:buFont typeface="Wingdings" panose="05000000000000000000" pitchFamily="2" charset="2"/>
              <a:buNone/>
            </a:pPr>
            <a:r>
              <a:rPr lang="en-US" altLang="en-US" sz="1800" cap="none" dirty="0" smtClean="0"/>
              <a:t>    this instruction means:</a:t>
            </a:r>
          </a:p>
          <a:p>
            <a:pPr>
              <a:lnSpc>
                <a:spcPct val="80000"/>
              </a:lnSpc>
              <a:buFont typeface="Wingdings" panose="05000000000000000000" pitchFamily="2" charset="2"/>
              <a:buNone/>
            </a:pPr>
            <a:r>
              <a:rPr lang="en-US" altLang="en-US" sz="1800" cap="none" dirty="0" smtClean="0"/>
              <a:t>     Move the hexadecimal value 61 (97 decimal) into the  processor register named "al". </a:t>
            </a:r>
          </a:p>
          <a:p>
            <a:pPr>
              <a:lnSpc>
                <a:spcPct val="80000"/>
              </a:lnSpc>
              <a:buFont typeface="Wingdings" panose="05000000000000000000" pitchFamily="2" charset="2"/>
              <a:buNone/>
            </a:pPr>
            <a:r>
              <a:rPr lang="en-US" altLang="en-US" sz="1800" cap="none" dirty="0" smtClean="0"/>
              <a:t>	</a:t>
            </a:r>
          </a:p>
          <a:p>
            <a:pPr>
              <a:lnSpc>
                <a:spcPct val="80000"/>
              </a:lnSpc>
              <a:buFont typeface="Wingdings" panose="05000000000000000000" pitchFamily="2" charset="2"/>
              <a:buNone/>
            </a:pPr>
            <a:r>
              <a:rPr lang="en-US" altLang="en-US" sz="1800" cap="none" dirty="0" smtClean="0"/>
              <a:t>     The mnemonic "</a:t>
            </a:r>
            <a:r>
              <a:rPr lang="en-US" altLang="en-US" sz="1800" cap="none" dirty="0" err="1" smtClean="0"/>
              <a:t>mov</a:t>
            </a:r>
            <a:r>
              <a:rPr lang="en-US" altLang="en-US" sz="1800" cap="none" dirty="0" smtClean="0"/>
              <a:t>" is an </a:t>
            </a:r>
            <a:r>
              <a:rPr lang="en-US" altLang="en-US" sz="1800" i="1" cap="none" dirty="0" smtClean="0"/>
              <a:t>operation code</a:t>
            </a:r>
            <a:r>
              <a:rPr lang="en-US" altLang="en-US" sz="1800" cap="none" dirty="0" smtClean="0"/>
              <a:t> or </a:t>
            </a:r>
            <a:r>
              <a:rPr lang="en-US" altLang="en-US" sz="1800" i="1" cap="none" dirty="0" smtClean="0"/>
              <a:t>opcode</a:t>
            </a:r>
            <a:r>
              <a:rPr lang="en-US" altLang="en-US" sz="1800" cap="none" dirty="0" smtClean="0"/>
              <a:t>, a comma-separated list of arguments or parameters follows the opcode; </a:t>
            </a:r>
            <a:endParaRPr lang="en-US" altLang="en-US" sz="1800" cap="none" dirty="0"/>
          </a:p>
        </p:txBody>
      </p:sp>
    </p:spTree>
    <p:extLst>
      <p:ext uri="{BB962C8B-B14F-4D97-AF65-F5344CB8AC3E}">
        <p14:creationId xmlns:p14="http://schemas.microsoft.com/office/powerpoint/2010/main" val="37189839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480908"/>
          </a:xfrm>
        </p:spPr>
        <p:txBody>
          <a:bodyPr>
            <a:normAutofit fontScale="90000"/>
          </a:bodyPr>
          <a:lstStyle/>
          <a:p>
            <a:r>
              <a:rPr lang="en-US" dirty="0"/>
              <a:t>JavaScript and Cookies</a:t>
            </a:r>
          </a:p>
        </p:txBody>
      </p:sp>
      <p:sp>
        <p:nvSpPr>
          <p:cNvPr id="3" name="Content Placeholder 2"/>
          <p:cNvSpPr>
            <a:spLocks noGrp="1"/>
          </p:cNvSpPr>
          <p:nvPr>
            <p:ph idx="1"/>
          </p:nvPr>
        </p:nvSpPr>
        <p:spPr>
          <a:xfrm>
            <a:off x="1295401" y="1658983"/>
            <a:ext cx="9601196" cy="4216885"/>
          </a:xfrm>
        </p:spPr>
        <p:txBody>
          <a:bodyPr>
            <a:normAutofit fontScale="85000" lnSpcReduction="10000"/>
          </a:bodyPr>
          <a:lstStyle/>
          <a:p>
            <a:r>
              <a:rPr lang="en-NZ" dirty="0"/>
              <a:t>Web Browsers and Servers use HTTP protocol to communicate and HTTP is a stateless protocol. But for a commercial website, it is required to maintain session information among different pages. For example, one user registration ends after completing many pages. But how to maintain users' session information across all the web pages.</a:t>
            </a:r>
          </a:p>
          <a:p>
            <a:r>
              <a:rPr lang="en-NZ" dirty="0"/>
              <a:t>In many situations, using cookies is the most efficient method of remembering and tracking preferences, purchases, commissions, and other information required for better visitor experience or site statistics</a:t>
            </a:r>
            <a:r>
              <a:rPr lang="en-NZ" dirty="0" smtClean="0"/>
              <a:t>.</a:t>
            </a:r>
          </a:p>
          <a:p>
            <a:r>
              <a:rPr lang="en-NZ" dirty="0"/>
              <a:t>The data contained in a cookie is automatically transmitted between the web browser and the web server, so CGI scripts on the server can read and write cookie values that are stored on the client.</a:t>
            </a:r>
          </a:p>
          <a:p>
            <a:r>
              <a:rPr lang="en-NZ" dirty="0"/>
              <a:t>JavaScript can also manipulate cookies using the </a:t>
            </a:r>
            <a:r>
              <a:rPr lang="en-NZ" b="1" dirty="0"/>
              <a:t>cookie</a:t>
            </a:r>
            <a:r>
              <a:rPr lang="en-NZ" dirty="0"/>
              <a:t> property of the </a:t>
            </a:r>
            <a:r>
              <a:rPr lang="en-NZ" b="1" dirty="0"/>
              <a:t>Document</a:t>
            </a:r>
            <a:r>
              <a:rPr lang="en-NZ" dirty="0"/>
              <a:t> object. JavaScript can read, create, modify, and delete the cookies that apply to the current web page.</a:t>
            </a:r>
          </a:p>
          <a:p>
            <a:endParaRPr lang="en-NZ" dirty="0"/>
          </a:p>
          <a:p>
            <a:endParaRPr lang="en-US" dirty="0"/>
          </a:p>
        </p:txBody>
      </p:sp>
    </p:spTree>
    <p:extLst>
      <p:ext uri="{BB962C8B-B14F-4D97-AF65-F5344CB8AC3E}">
        <p14:creationId xmlns:p14="http://schemas.microsoft.com/office/powerpoint/2010/main" val="637690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It Works ?</a:t>
            </a:r>
            <a:br>
              <a:rPr lang="en-US" dirty="0"/>
            </a:br>
            <a:endParaRPr lang="en-US" dirty="0"/>
          </a:p>
        </p:txBody>
      </p:sp>
      <p:sp>
        <p:nvSpPr>
          <p:cNvPr id="3" name="Content Placeholder 2"/>
          <p:cNvSpPr>
            <a:spLocks noGrp="1"/>
          </p:cNvSpPr>
          <p:nvPr>
            <p:ph idx="1"/>
          </p:nvPr>
        </p:nvSpPr>
        <p:spPr>
          <a:xfrm>
            <a:off x="1295401" y="1672046"/>
            <a:ext cx="9601196" cy="4203822"/>
          </a:xfrm>
        </p:spPr>
        <p:txBody>
          <a:bodyPr>
            <a:normAutofit fontScale="85000" lnSpcReduction="20000"/>
          </a:bodyPr>
          <a:lstStyle/>
          <a:p>
            <a:r>
              <a:rPr lang="en-NZ" dirty="0"/>
              <a:t>Your server sends some data to the visitor's browser in the form of a cookie. The browser may accept the cookie. If it does, it is stored as a plain text record on the visitor's hard drive. Now, when the visitor arrives at another page on your site, the browser sends the same cookie to the server for retrieval. Once retrieved, your server knows/remembers what was stored earlier.</a:t>
            </a:r>
          </a:p>
          <a:p>
            <a:r>
              <a:rPr lang="en-NZ" dirty="0"/>
              <a:t>Cookies are a plain text data record of 5 variable-length fields −</a:t>
            </a:r>
          </a:p>
          <a:p>
            <a:pPr lvl="1"/>
            <a:r>
              <a:rPr lang="en-NZ" b="1" dirty="0"/>
              <a:t>Expires</a:t>
            </a:r>
            <a:r>
              <a:rPr lang="en-NZ" dirty="0"/>
              <a:t> − The date the cookie will expire. If this is blank, the cookie will expire when the visitor quits the browser.</a:t>
            </a:r>
          </a:p>
          <a:p>
            <a:pPr lvl="1"/>
            <a:r>
              <a:rPr lang="en-NZ" b="1" dirty="0"/>
              <a:t>Domain</a:t>
            </a:r>
            <a:r>
              <a:rPr lang="en-NZ" dirty="0"/>
              <a:t> − The domain name of your site.</a:t>
            </a:r>
          </a:p>
          <a:p>
            <a:pPr lvl="1"/>
            <a:r>
              <a:rPr lang="en-NZ" b="1" dirty="0"/>
              <a:t>Path</a:t>
            </a:r>
            <a:r>
              <a:rPr lang="en-NZ" dirty="0"/>
              <a:t> − The path to the directory or web page that set the cookie. This may be blank if you want to retrieve the cookie from any directory or page.</a:t>
            </a:r>
          </a:p>
          <a:p>
            <a:pPr lvl="1"/>
            <a:r>
              <a:rPr lang="en-NZ" b="1" dirty="0"/>
              <a:t>Secure</a:t>
            </a:r>
            <a:r>
              <a:rPr lang="en-NZ" dirty="0"/>
              <a:t> − If this field contains the word "secure", then the cookie may only be retrieved with a secure server. If this field is blank, no such restriction exists.</a:t>
            </a:r>
          </a:p>
          <a:p>
            <a:pPr lvl="1"/>
            <a:r>
              <a:rPr lang="en-NZ" b="1" dirty="0"/>
              <a:t>Name=Value</a:t>
            </a:r>
            <a:r>
              <a:rPr lang="en-NZ" dirty="0"/>
              <a:t> − Cookies are set and retrieved in the form of key-value </a:t>
            </a:r>
            <a:r>
              <a:rPr lang="en-NZ" dirty="0" smtClean="0"/>
              <a:t>pairs</a:t>
            </a:r>
            <a:endParaRPr lang="en-NZ" dirty="0"/>
          </a:p>
        </p:txBody>
      </p:sp>
    </p:spTree>
    <p:extLst>
      <p:ext uri="{BB962C8B-B14F-4D97-AF65-F5344CB8AC3E}">
        <p14:creationId xmlns:p14="http://schemas.microsoft.com/office/powerpoint/2010/main" val="31652154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11537"/>
          </a:xfrm>
        </p:spPr>
        <p:txBody>
          <a:bodyPr>
            <a:normAutofit fontScale="90000"/>
          </a:bodyPr>
          <a:lstStyle/>
          <a:p>
            <a:r>
              <a:rPr lang="en-US" dirty="0"/>
              <a:t>JavaScript - Events</a:t>
            </a:r>
            <a:br>
              <a:rPr lang="en-US" dirty="0"/>
            </a:br>
            <a:endParaRPr lang="en-US" dirty="0"/>
          </a:p>
        </p:txBody>
      </p:sp>
      <p:sp>
        <p:nvSpPr>
          <p:cNvPr id="3" name="Content Placeholder 2"/>
          <p:cNvSpPr>
            <a:spLocks noGrp="1"/>
          </p:cNvSpPr>
          <p:nvPr>
            <p:ph idx="1"/>
          </p:nvPr>
        </p:nvSpPr>
        <p:spPr>
          <a:xfrm>
            <a:off x="1295401" y="1502229"/>
            <a:ext cx="9601196" cy="4373639"/>
          </a:xfrm>
        </p:spPr>
        <p:txBody>
          <a:bodyPr>
            <a:normAutofit fontScale="85000" lnSpcReduction="10000"/>
          </a:bodyPr>
          <a:lstStyle/>
          <a:p>
            <a:r>
              <a:rPr lang="en-NZ" dirty="0"/>
              <a:t>An event is something that happens when user interact with the web page, such as when he clicked a link or button, entered text into an input box or </a:t>
            </a:r>
            <a:r>
              <a:rPr lang="en-NZ" dirty="0" err="1"/>
              <a:t>textarea</a:t>
            </a:r>
            <a:r>
              <a:rPr lang="en-NZ" dirty="0"/>
              <a:t>, made selection in a select box, pressed key on the keyboard, moved the mouse pointer, submits a form, etc. In some cases, the Browser itself can trigger the events, such as the page load and unload events.</a:t>
            </a:r>
          </a:p>
          <a:p>
            <a:r>
              <a:rPr lang="en-NZ" dirty="0" smtClean="0"/>
              <a:t>When </a:t>
            </a:r>
            <a:r>
              <a:rPr lang="en-NZ" dirty="0"/>
              <a:t>an event occur, you can use a JavaScript event handler (or an event listener) to detect them and perform specific task or set of tasks. By convention, the names for event handlers always begin with the word "on", so an event handler for the click event is called </a:t>
            </a:r>
            <a:r>
              <a:rPr lang="en-NZ" dirty="0" err="1"/>
              <a:t>onclick</a:t>
            </a:r>
            <a:r>
              <a:rPr lang="en-NZ" dirty="0"/>
              <a:t>, similarly an event handler for the load event is called </a:t>
            </a:r>
            <a:r>
              <a:rPr lang="en-NZ" dirty="0" err="1"/>
              <a:t>onload</a:t>
            </a:r>
            <a:r>
              <a:rPr lang="en-NZ" dirty="0"/>
              <a:t>, event handler for the blur event is called </a:t>
            </a:r>
            <a:r>
              <a:rPr lang="en-NZ" dirty="0" err="1"/>
              <a:t>onblur</a:t>
            </a:r>
            <a:r>
              <a:rPr lang="en-NZ" dirty="0"/>
              <a:t>, and so on.</a:t>
            </a:r>
          </a:p>
          <a:p>
            <a:r>
              <a:rPr lang="en-NZ" dirty="0" smtClean="0"/>
              <a:t>There </a:t>
            </a:r>
            <a:r>
              <a:rPr lang="en-NZ" dirty="0"/>
              <a:t>are several ways to assign an event handler. The simplest way is to add them directly to the start tag of the HTML elements using the special event-handler attributes. For example, to assign a click handler for a button element, we can use </a:t>
            </a:r>
            <a:r>
              <a:rPr lang="en-NZ" dirty="0" err="1"/>
              <a:t>onclick</a:t>
            </a:r>
            <a:r>
              <a:rPr lang="en-NZ" dirty="0"/>
              <a:t> attribute, like this</a:t>
            </a:r>
            <a:r>
              <a:rPr lang="en-NZ" dirty="0" smtClean="0"/>
              <a:t>:</a:t>
            </a:r>
            <a:r>
              <a:rPr lang="en-NZ" dirty="0"/>
              <a:t> &lt;button type="button" </a:t>
            </a:r>
            <a:r>
              <a:rPr lang="en-NZ" dirty="0" err="1"/>
              <a:t>onclick</a:t>
            </a:r>
            <a:r>
              <a:rPr lang="en-NZ" dirty="0"/>
              <a:t>="alert('Hello World!')"&gt;Click Me&lt;/button&gt;</a:t>
            </a:r>
            <a:endParaRPr lang="en-US" dirty="0" smtClean="0">
              <a:hlinkClick r:id="rId2"/>
            </a:endParaRPr>
          </a:p>
          <a:p>
            <a:r>
              <a:rPr lang="en-US" dirty="0" smtClean="0">
                <a:hlinkClick r:id="rId2"/>
              </a:rPr>
              <a:t>https</a:t>
            </a:r>
            <a:r>
              <a:rPr lang="en-US" dirty="0">
                <a:hlinkClick r:id="rId2"/>
              </a:rPr>
              <a:t>://www.tutorialspoint.com/html/html_events_ref.htm</a:t>
            </a:r>
            <a:endParaRPr lang="en-US" dirty="0"/>
          </a:p>
        </p:txBody>
      </p:sp>
      <p:sp>
        <p:nvSpPr>
          <p:cNvPr id="4" name="TextBox 3"/>
          <p:cNvSpPr txBox="1"/>
          <p:nvPr/>
        </p:nvSpPr>
        <p:spPr>
          <a:xfrm>
            <a:off x="8321040" y="5512526"/>
            <a:ext cx="2442754" cy="369332"/>
          </a:xfrm>
          <a:prstGeom prst="rect">
            <a:avLst/>
          </a:prstGeom>
          <a:solidFill>
            <a:srgbClr val="FFABAB"/>
          </a:solidFill>
        </p:spPr>
        <p:txBody>
          <a:bodyPr wrap="square" rtlCol="0">
            <a:spAutoFit/>
          </a:bodyPr>
          <a:lstStyle/>
          <a:p>
            <a:r>
              <a:rPr lang="en-US" dirty="0" smtClean="0"/>
              <a:t>Details Later</a:t>
            </a:r>
            <a:endParaRPr lang="en-US" dirty="0"/>
          </a:p>
        </p:txBody>
      </p:sp>
    </p:spTree>
    <p:extLst>
      <p:ext uri="{BB962C8B-B14F-4D97-AF65-F5344CB8AC3E}">
        <p14:creationId xmlns:p14="http://schemas.microsoft.com/office/powerpoint/2010/main" val="19575327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64234"/>
          </a:xfrm>
        </p:spPr>
        <p:txBody>
          <a:bodyPr>
            <a:normAutofit/>
          </a:bodyPr>
          <a:lstStyle/>
          <a:p>
            <a:r>
              <a:rPr lang="en-US" b="1" dirty="0"/>
              <a:t>Selection statement: if .. </a:t>
            </a:r>
            <a:r>
              <a:rPr lang="en-US" b="1" dirty="0" smtClean="0"/>
              <a:t>else</a:t>
            </a:r>
            <a:endParaRPr lang="en-US" dirty="0"/>
          </a:p>
        </p:txBody>
      </p:sp>
      <p:sp>
        <p:nvSpPr>
          <p:cNvPr id="3" name="Content Placeholder 2"/>
          <p:cNvSpPr>
            <a:spLocks noGrp="1"/>
          </p:cNvSpPr>
          <p:nvPr>
            <p:ph idx="1"/>
          </p:nvPr>
        </p:nvSpPr>
        <p:spPr>
          <a:xfrm>
            <a:off x="1295401" y="1802675"/>
            <a:ext cx="7339148" cy="4073194"/>
          </a:xfrm>
        </p:spPr>
        <p:txBody>
          <a:bodyPr/>
          <a:lstStyle/>
          <a:p>
            <a:r>
              <a:rPr lang="en-NZ" dirty="0"/>
              <a:t>Conditional statements are used to decide the flow of execution based on different conditions. If a condition is true, you can perform one action and if the condition is false, you can perform another action</a:t>
            </a:r>
            <a:r>
              <a:rPr lang="en-NZ" dirty="0" smtClean="0"/>
              <a:t>.</a:t>
            </a:r>
          </a:p>
          <a:p>
            <a:r>
              <a:rPr lang="en-NZ" dirty="0"/>
              <a:t>There are mainly three types of conditional statements in JavaScript.</a:t>
            </a:r>
          </a:p>
          <a:p>
            <a:pPr lvl="1"/>
            <a:r>
              <a:rPr lang="en-NZ" dirty="0"/>
              <a:t>If statement</a:t>
            </a:r>
          </a:p>
          <a:p>
            <a:pPr lvl="1"/>
            <a:r>
              <a:rPr lang="en-NZ" dirty="0"/>
              <a:t>If…Else statement</a:t>
            </a:r>
          </a:p>
          <a:p>
            <a:pPr lvl="1"/>
            <a:r>
              <a:rPr lang="en-NZ" dirty="0"/>
              <a:t>If…Else If…Else statement</a:t>
            </a:r>
          </a:p>
          <a:p>
            <a:endParaRPr lang="en-US" dirty="0"/>
          </a:p>
        </p:txBody>
      </p:sp>
      <p:pic>
        <p:nvPicPr>
          <p:cNvPr id="6" name="Picture 5"/>
          <p:cNvPicPr>
            <a:picLocks noChangeAspect="1"/>
          </p:cNvPicPr>
          <p:nvPr/>
        </p:nvPicPr>
        <p:blipFill>
          <a:blip r:embed="rId2"/>
          <a:stretch>
            <a:fillRect/>
          </a:stretch>
        </p:blipFill>
        <p:spPr>
          <a:xfrm>
            <a:off x="8255726" y="2416629"/>
            <a:ext cx="3108960" cy="3347054"/>
          </a:xfrm>
          <a:prstGeom prst="rect">
            <a:avLst/>
          </a:prstGeom>
        </p:spPr>
      </p:pic>
    </p:spTree>
    <p:extLst>
      <p:ext uri="{BB962C8B-B14F-4D97-AF65-F5344CB8AC3E}">
        <p14:creationId xmlns:p14="http://schemas.microsoft.com/office/powerpoint/2010/main" val="7158863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nvPr>
        </p:nvGraphicFramePr>
        <p:xfrm>
          <a:off x="4241048" y="3362960"/>
          <a:ext cx="3709903" cy="1706880"/>
        </p:xfrm>
        <a:graphic>
          <a:graphicData uri="http://schemas.openxmlformats.org/drawingml/2006/table">
            <a:tbl>
              <a:tblPr>
                <a:tableStyleId>{5C22544A-7EE6-4342-B048-85BDC9FD1C3A}</a:tableStyleId>
              </a:tblPr>
              <a:tblGrid>
                <a:gridCol w="1222784">
                  <a:extLst>
                    <a:ext uri="{9D8B030D-6E8A-4147-A177-3AD203B41FA5}">
                      <a16:colId xmlns:a16="http://schemas.microsoft.com/office/drawing/2014/main" val="2990839010"/>
                    </a:ext>
                  </a:extLst>
                </a:gridCol>
                <a:gridCol w="2487119">
                  <a:extLst>
                    <a:ext uri="{9D8B030D-6E8A-4147-A177-3AD203B41FA5}">
                      <a16:colId xmlns:a16="http://schemas.microsoft.com/office/drawing/2014/main" val="3318207141"/>
                    </a:ext>
                  </a:extLst>
                </a:gridCol>
              </a:tblGrid>
              <a:tr h="0">
                <a:tc>
                  <a:txBody>
                    <a:bodyPr/>
                    <a:lstStyle/>
                    <a:p>
                      <a:pPr algn="just">
                        <a:spcAft>
                          <a:spcPts val="0"/>
                        </a:spcAft>
                      </a:pPr>
                      <a:r>
                        <a:rPr lang="en-US" sz="1100">
                          <a:effectLst/>
                        </a:rPr>
                        <a:t>Operator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algn="just">
                        <a:spcAft>
                          <a:spcPts val="0"/>
                        </a:spcAft>
                      </a:pPr>
                      <a:r>
                        <a:rPr lang="en-US" sz="11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4173667973"/>
                  </a:ext>
                </a:extLst>
              </a:tr>
              <a:tr h="0">
                <a:tc>
                  <a:txBody>
                    <a:bodyPr/>
                    <a:lstStyle/>
                    <a:p>
                      <a:pPr algn="just">
                        <a:spcAft>
                          <a:spcPts val="0"/>
                        </a:spcAft>
                      </a:pPr>
                      <a:r>
                        <a:rPr lang="en-US" sz="1100">
                          <a:effectLst/>
                        </a:rPr>
                        <a:t>&lt;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Less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920991356"/>
                  </a:ext>
                </a:extLst>
              </a:tr>
              <a:tr h="0">
                <a:tc>
                  <a:txBody>
                    <a:bodyPr/>
                    <a:lstStyle/>
                    <a:p>
                      <a:pPr algn="just">
                        <a:spcAft>
                          <a:spcPts val="0"/>
                        </a:spcAft>
                      </a:pPr>
                      <a:r>
                        <a:rPr lang="en-US" sz="1100">
                          <a:effectLst/>
                        </a:rPr>
                        <a:t>&lt;=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Less or equal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2461549293"/>
                  </a:ext>
                </a:extLst>
              </a:tr>
              <a:tr h="0">
                <a:tc>
                  <a:txBody>
                    <a:bodyPr/>
                    <a:lstStyle/>
                    <a:p>
                      <a:pPr algn="just">
                        <a:spcAft>
                          <a:spcPts val="0"/>
                        </a:spcAft>
                      </a:pPr>
                      <a:r>
                        <a:rPr lang="en-US" sz="11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Equal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871084147"/>
                  </a:ext>
                </a:extLst>
              </a:tr>
              <a:tr h="0">
                <a:tc>
                  <a:txBody>
                    <a:bodyPr/>
                    <a:lstStyle/>
                    <a:p>
                      <a:pPr algn="just">
                        <a:spcAft>
                          <a:spcPts val="0"/>
                        </a:spcAft>
                      </a:pPr>
                      <a:r>
                        <a:rPr lang="en-US" sz="1100">
                          <a:effectLst/>
                        </a:rPr>
                        <a:t>&gt;=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Bigger or equal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992671030"/>
                  </a:ext>
                </a:extLst>
              </a:tr>
              <a:tr h="0">
                <a:tc>
                  <a:txBody>
                    <a:bodyPr/>
                    <a:lstStyle/>
                    <a:p>
                      <a:pPr algn="just">
                        <a:spcAft>
                          <a:spcPts val="0"/>
                        </a:spcAft>
                      </a:pPr>
                      <a:r>
                        <a:rPr lang="en-US" sz="1100">
                          <a:effectLst/>
                        </a:rPr>
                        <a:t>&gt;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rPr>
                        <a:t>Bigger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977269192"/>
                  </a:ext>
                </a:extLst>
              </a:tr>
              <a:tr h="0">
                <a:tc>
                  <a:txBody>
                    <a:bodyPr/>
                    <a:lstStyle/>
                    <a:p>
                      <a:pPr algn="just">
                        <a:spcAft>
                          <a:spcPts val="0"/>
                        </a:spcAft>
                      </a:pPr>
                      <a:r>
                        <a:rPr lang="en-US" sz="11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dirty="0">
                          <a:effectLst/>
                        </a:rPr>
                        <a:t>Not equal (different)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99149420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7174482"/>
              </p:ext>
            </p:extLst>
          </p:nvPr>
        </p:nvGraphicFramePr>
        <p:xfrm>
          <a:off x="1679303" y="1175657"/>
          <a:ext cx="8128000" cy="455893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42573167"/>
                    </a:ext>
                  </a:extLst>
                </a:gridCol>
                <a:gridCol w="4064000">
                  <a:extLst>
                    <a:ext uri="{9D8B030D-6E8A-4147-A177-3AD203B41FA5}">
                      <a16:colId xmlns:a16="http://schemas.microsoft.com/office/drawing/2014/main" val="415072394"/>
                    </a:ext>
                  </a:extLst>
                </a:gridCol>
              </a:tblGrid>
              <a:tr h="4558937">
                <a:tc>
                  <a:txBody>
                    <a:bodyPr/>
                    <a:lstStyle/>
                    <a:p>
                      <a:pPr marL="0" indent="0" fontAlgn="t">
                        <a:buNone/>
                      </a:pPr>
                      <a:r>
                        <a:rPr lang="en-US" b="0" dirty="0" smtClean="0">
                          <a:solidFill>
                            <a:schemeClr val="tx1"/>
                          </a:solidFill>
                        </a:rPr>
                        <a:t>&lt;script type="text/</a:t>
                      </a:r>
                      <a:r>
                        <a:rPr lang="en-US" b="0" dirty="0" err="1" smtClean="0">
                          <a:solidFill>
                            <a:schemeClr val="tx1"/>
                          </a:solidFill>
                        </a:rPr>
                        <a:t>javascript</a:t>
                      </a:r>
                      <a:r>
                        <a:rPr lang="en-US" b="0" dirty="0" smtClean="0">
                          <a:solidFill>
                            <a:schemeClr val="tx1"/>
                          </a:solidFill>
                        </a:rPr>
                        <a:t>" language="</a:t>
                      </a:r>
                      <a:r>
                        <a:rPr lang="en-US" b="0" dirty="0" err="1" smtClean="0">
                          <a:solidFill>
                            <a:schemeClr val="tx1"/>
                          </a:solidFill>
                        </a:rPr>
                        <a:t>javascript</a:t>
                      </a:r>
                      <a:r>
                        <a:rPr lang="en-US" b="0" dirty="0" smtClean="0">
                          <a:solidFill>
                            <a:schemeClr val="tx1"/>
                          </a:solidFill>
                        </a:rPr>
                        <a:t>"&gt; </a:t>
                      </a:r>
                    </a:p>
                    <a:p>
                      <a:pPr marL="0" indent="0" fontAlgn="t">
                        <a:buNone/>
                      </a:pPr>
                      <a:r>
                        <a:rPr lang="en-US" b="0" dirty="0" smtClean="0">
                          <a:solidFill>
                            <a:schemeClr val="tx1"/>
                          </a:solidFill>
                        </a:rPr>
                        <a:t>    </a:t>
                      </a:r>
                      <a:r>
                        <a:rPr lang="en-US" b="0" dirty="0" err="1" smtClean="0">
                          <a:solidFill>
                            <a:schemeClr val="tx1"/>
                          </a:solidFill>
                        </a:rPr>
                        <a:t>yearOfBirth</a:t>
                      </a:r>
                      <a:r>
                        <a:rPr lang="en-US" b="0" dirty="0" smtClean="0">
                          <a:solidFill>
                            <a:schemeClr val="tx1"/>
                          </a:solidFill>
                        </a:rPr>
                        <a:t> = prompt("Your year of birth?", "1986"); </a:t>
                      </a:r>
                    </a:p>
                    <a:p>
                      <a:pPr marL="0" indent="0" fontAlgn="t">
                        <a:buNone/>
                      </a:pPr>
                      <a:r>
                        <a:rPr lang="en-US" b="0" dirty="0" smtClean="0">
                          <a:solidFill>
                            <a:schemeClr val="tx1"/>
                          </a:solidFill>
                        </a:rPr>
                        <a:t>    if (</a:t>
                      </a:r>
                      <a:r>
                        <a:rPr lang="en-US" b="0" dirty="0" err="1" smtClean="0">
                          <a:solidFill>
                            <a:schemeClr val="tx1"/>
                          </a:solidFill>
                        </a:rPr>
                        <a:t>yearOfBirth</a:t>
                      </a:r>
                      <a:r>
                        <a:rPr lang="en-US" b="0" dirty="0" smtClean="0">
                          <a:solidFill>
                            <a:schemeClr val="tx1"/>
                          </a:solidFill>
                        </a:rPr>
                        <a:t> == 1986) { </a:t>
                      </a:r>
                    </a:p>
                    <a:p>
                      <a:pPr marL="0" indent="0" fontAlgn="t">
                        <a:buNone/>
                      </a:pPr>
                      <a:r>
                        <a:rPr lang="en-US" b="0" dirty="0" smtClean="0">
                          <a:solidFill>
                            <a:schemeClr val="tx1"/>
                          </a:solidFill>
                        </a:rPr>
                        <a:t>         alert("You were born the same year as me!"); } </a:t>
                      </a:r>
                    </a:p>
                    <a:p>
                      <a:pPr marL="0" indent="0" fontAlgn="t">
                        <a:buNone/>
                      </a:pPr>
                      <a:r>
                        <a:rPr lang="en-US" b="0" dirty="0" smtClean="0">
                          <a:solidFill>
                            <a:schemeClr val="tx1"/>
                          </a:solidFill>
                        </a:rPr>
                        <a:t>&lt;/script&gt;</a:t>
                      </a:r>
                    </a:p>
                    <a:p>
                      <a:endParaRPr lang="en-US" dirty="0"/>
                    </a:p>
                  </a:txBody>
                  <a:tcPr>
                    <a:solidFill>
                      <a:schemeClr val="bg2"/>
                    </a:solidFill>
                  </a:tcPr>
                </a:tc>
                <a:tc>
                  <a:txBody>
                    <a:bodyPr/>
                    <a:lstStyle/>
                    <a:p>
                      <a:endParaRPr lang="en-US" dirty="0"/>
                    </a:p>
                  </a:txBody>
                  <a:tcPr>
                    <a:solidFill>
                      <a:schemeClr val="bg2"/>
                    </a:solidFill>
                  </a:tcPr>
                </a:tc>
                <a:extLst>
                  <a:ext uri="{0D108BD9-81ED-4DB2-BD59-A6C34878D82A}">
                    <a16:rowId xmlns:a16="http://schemas.microsoft.com/office/drawing/2014/main" val="1385425633"/>
                  </a:ext>
                </a:extLst>
              </a:tr>
            </a:tbl>
          </a:graphicData>
        </a:graphic>
      </p:graphicFrame>
      <p:pic>
        <p:nvPicPr>
          <p:cNvPr id="7" name="Picture 6"/>
          <p:cNvPicPr>
            <a:picLocks noChangeAspect="1"/>
          </p:cNvPicPr>
          <p:nvPr/>
        </p:nvPicPr>
        <p:blipFill>
          <a:blip r:embed="rId2"/>
          <a:stretch>
            <a:fillRect/>
          </a:stretch>
        </p:blipFill>
        <p:spPr>
          <a:xfrm>
            <a:off x="4363254" y="3538084"/>
            <a:ext cx="4248150" cy="1685925"/>
          </a:xfrm>
          <a:prstGeom prst="rect">
            <a:avLst/>
          </a:prstGeom>
        </p:spPr>
      </p:pic>
    </p:spTree>
    <p:extLst>
      <p:ext uri="{BB962C8B-B14F-4D97-AF65-F5344CB8AC3E}">
        <p14:creationId xmlns:p14="http://schemas.microsoft.com/office/powerpoint/2010/main" val="7071713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7276788"/>
              </p:ext>
            </p:extLst>
          </p:nvPr>
        </p:nvGraphicFramePr>
        <p:xfrm>
          <a:off x="1295400" y="2557463"/>
          <a:ext cx="2532017" cy="2595880"/>
        </p:xfrm>
        <a:graphic>
          <a:graphicData uri="http://schemas.openxmlformats.org/drawingml/2006/table">
            <a:tbl>
              <a:tblPr firstRow="1" bandRow="1">
                <a:tableStyleId>{5C22544A-7EE6-4342-B048-85BDC9FD1C3A}</a:tableStyleId>
              </a:tblPr>
              <a:tblGrid>
                <a:gridCol w="938349">
                  <a:extLst>
                    <a:ext uri="{9D8B030D-6E8A-4147-A177-3AD203B41FA5}">
                      <a16:colId xmlns:a16="http://schemas.microsoft.com/office/drawing/2014/main" val="3567398403"/>
                    </a:ext>
                  </a:extLst>
                </a:gridCol>
                <a:gridCol w="1593668">
                  <a:extLst>
                    <a:ext uri="{9D8B030D-6E8A-4147-A177-3AD203B41FA5}">
                      <a16:colId xmlns:a16="http://schemas.microsoft.com/office/drawing/2014/main" val="3380182669"/>
                    </a:ext>
                  </a:extLst>
                </a:gridCol>
              </a:tblGrid>
              <a:tr h="370840">
                <a:tc>
                  <a:txBody>
                    <a:bodyPr/>
                    <a:lstStyle/>
                    <a:p>
                      <a:pPr algn="just">
                        <a:spcAft>
                          <a:spcPts val="0"/>
                        </a:spcAft>
                      </a:pPr>
                      <a:r>
                        <a:rPr lang="en-US" sz="1100" b="1" dirty="0">
                          <a:effectLst/>
                          <a:latin typeface="Verdana" panose="020B0604030504040204" pitchFamily="34" charset="0"/>
                          <a:ea typeface="Calibri" panose="020F0502020204030204" pitchFamily="34" charset="0"/>
                          <a:cs typeface="Times New Roman" panose="02020603050405020304" pitchFamily="18" charset="0"/>
                        </a:rPr>
                        <a:t>Operator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tc>
                  <a:txBody>
                    <a:bodyPr/>
                    <a:lstStyle/>
                    <a:p>
                      <a:pPr algn="just">
                        <a:spcAft>
                          <a:spcPts val="0"/>
                        </a:spcAft>
                      </a:pPr>
                      <a:r>
                        <a:rPr lang="en-US" sz="1100" b="1" dirty="0">
                          <a:effectLst/>
                          <a:latin typeface="Verdana" panose="020B0604030504040204" pitchFamily="34" charset="0"/>
                          <a:ea typeface="Calibri" panose="020F0502020204030204" pitchFamily="34" charset="0"/>
                          <a:cs typeface="Times New Roman" panose="02020603050405020304" pitchFamily="18" charset="0"/>
                        </a:rPr>
                        <a:t>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b"/>
                </a:tc>
                <a:extLst>
                  <a:ext uri="{0D108BD9-81ED-4DB2-BD59-A6C34878D82A}">
                    <a16:rowId xmlns:a16="http://schemas.microsoft.com/office/drawing/2014/main" val="1452979703"/>
                  </a:ext>
                </a:extLst>
              </a:tr>
              <a:tr h="370840">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&lt;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Less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070939442"/>
                  </a:ext>
                </a:extLst>
              </a:tr>
              <a:tr h="370840">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&lt;=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Less or equal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044061050"/>
                  </a:ext>
                </a:extLst>
              </a:tr>
              <a:tr h="370840">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Equal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470360904"/>
                  </a:ext>
                </a:extLst>
              </a:tr>
              <a:tr h="370840">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Bigger or equal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917969275"/>
                  </a:ext>
                </a:extLst>
              </a:tr>
              <a:tr h="370840">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&gt;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Bigger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1180794277"/>
                  </a:ext>
                </a:extLst>
              </a:tr>
              <a:tr h="370840">
                <a:tc>
                  <a:txBody>
                    <a:bodyPr/>
                    <a:lstStyle/>
                    <a:p>
                      <a:pPr algn="just">
                        <a:spcAft>
                          <a:spcPts val="0"/>
                        </a:spcAft>
                      </a:pPr>
                      <a:r>
                        <a:rPr lang="en-US" sz="1100">
                          <a:effectLst/>
                          <a:latin typeface="Verdana" panose="020B0604030504040204" pitchFamily="34" charset="0"/>
                          <a:ea typeface="Calibri" panose="020F0502020204030204" pitchFamily="34" charset="0"/>
                          <a:cs typeface="Times New Roman" panose="02020603050405020304" pitchFamily="18" charset="0"/>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tc>
                  <a:txBody>
                    <a:bodyPr/>
                    <a:lstStyle/>
                    <a:p>
                      <a:pPr algn="just">
                        <a:spcAft>
                          <a:spcPts val="0"/>
                        </a:spcAft>
                      </a:pPr>
                      <a:r>
                        <a:rPr lang="en-US" sz="1100" dirty="0">
                          <a:effectLst/>
                          <a:latin typeface="Verdana" panose="020B0604030504040204" pitchFamily="34" charset="0"/>
                          <a:ea typeface="Calibri" panose="020F0502020204030204" pitchFamily="34" charset="0"/>
                          <a:cs typeface="Times New Roman" panose="02020603050405020304" pitchFamily="18" charset="0"/>
                        </a:rPr>
                        <a:t>Not equal (different)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tc>
                <a:extLst>
                  <a:ext uri="{0D108BD9-81ED-4DB2-BD59-A6C34878D82A}">
                    <a16:rowId xmlns:a16="http://schemas.microsoft.com/office/drawing/2014/main" val="31677705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49908603"/>
              </p:ext>
            </p:extLst>
          </p:nvPr>
        </p:nvGraphicFramePr>
        <p:xfrm>
          <a:off x="4180114" y="2391711"/>
          <a:ext cx="6622869" cy="3383280"/>
        </p:xfrm>
        <a:graphic>
          <a:graphicData uri="http://schemas.openxmlformats.org/drawingml/2006/table">
            <a:tbl>
              <a:tblPr firstRow="1" bandRow="1">
                <a:tableStyleId>{5C22544A-7EE6-4342-B048-85BDC9FD1C3A}</a:tableStyleId>
              </a:tblPr>
              <a:tblGrid>
                <a:gridCol w="6622869">
                  <a:extLst>
                    <a:ext uri="{9D8B030D-6E8A-4147-A177-3AD203B41FA5}">
                      <a16:colId xmlns:a16="http://schemas.microsoft.com/office/drawing/2014/main" val="510759168"/>
                    </a:ext>
                  </a:extLst>
                </a:gridCol>
              </a:tblGrid>
              <a:tr h="1187512">
                <a:tc>
                  <a:txBody>
                    <a:bodyPr/>
                    <a:lstStyle/>
                    <a:p>
                      <a:pPr fontAlgn="t"/>
                      <a:r>
                        <a:rPr lang="en-US" sz="1800" b="0" kern="1200" dirty="0" smtClean="0">
                          <a:solidFill>
                            <a:schemeClr val="tx1"/>
                          </a:solidFill>
                          <a:effectLst/>
                          <a:latin typeface="+mn-lt"/>
                          <a:ea typeface="+mn-ea"/>
                          <a:cs typeface="+mn-cs"/>
                        </a:rPr>
                        <a:t>Outcomes is a </a:t>
                      </a:r>
                      <a:r>
                        <a:rPr lang="en-US" sz="1800" b="0" kern="1200" dirty="0" err="1" smtClean="0">
                          <a:solidFill>
                            <a:schemeClr val="tx1"/>
                          </a:solidFill>
                          <a:effectLst/>
                          <a:latin typeface="+mn-lt"/>
                          <a:ea typeface="+mn-ea"/>
                          <a:cs typeface="+mn-cs"/>
                        </a:rPr>
                        <a:t>boolean</a:t>
                      </a:r>
                      <a:r>
                        <a:rPr lang="en-US" sz="1800" b="0" kern="1200" dirty="0" smtClean="0">
                          <a:solidFill>
                            <a:schemeClr val="tx1"/>
                          </a:solidFill>
                          <a:effectLst/>
                          <a:latin typeface="+mn-lt"/>
                          <a:ea typeface="+mn-ea"/>
                          <a:cs typeface="+mn-cs"/>
                        </a:rPr>
                        <a:t> type (true or false) which is either true or false</a:t>
                      </a:r>
                    </a:p>
                    <a:p>
                      <a:pPr fontAlgn="t"/>
                      <a:r>
                        <a:rPr lang="en-US" sz="1800" b="0" kern="1200" dirty="0" smtClean="0">
                          <a:solidFill>
                            <a:schemeClr val="tx1"/>
                          </a:solidFill>
                          <a:effectLst/>
                          <a:latin typeface="+mn-lt"/>
                          <a:ea typeface="+mn-ea"/>
                          <a:cs typeface="+mn-cs"/>
                        </a:rPr>
                        <a:t>A = B;    // assignment operator</a:t>
                      </a:r>
                    </a:p>
                    <a:p>
                      <a:pPr fontAlgn="t"/>
                      <a:r>
                        <a:rPr lang="en-US" sz="1800" b="0" kern="1200" dirty="0" smtClean="0">
                          <a:solidFill>
                            <a:schemeClr val="tx1"/>
                          </a:solidFill>
                          <a:effectLst/>
                          <a:latin typeface="+mn-lt"/>
                          <a:ea typeface="+mn-ea"/>
                          <a:cs typeface="+mn-cs"/>
                        </a:rPr>
                        <a:t>if (A == B)     // equality operator</a:t>
                      </a:r>
                    </a:p>
                    <a:p>
                      <a:pPr fontAlgn="t"/>
                      <a:r>
                        <a:rPr lang="en-US" sz="1800" b="0" kern="1200" dirty="0" smtClean="0">
                          <a:solidFill>
                            <a:schemeClr val="tx1"/>
                          </a:solidFill>
                          <a:effectLst/>
                          <a:latin typeface="+mn-lt"/>
                          <a:ea typeface="+mn-ea"/>
                          <a:cs typeface="+mn-cs"/>
                        </a:rPr>
                        <a:t>All of these operators result in true or false values. For example, here’s how you could check several conditions:</a:t>
                      </a:r>
                    </a:p>
                    <a:p>
                      <a:pPr fontAlgn="t"/>
                      <a:r>
                        <a:rPr lang="en-US" sz="1800" b="0" kern="1200" dirty="0" smtClean="0">
                          <a:solidFill>
                            <a:schemeClr val="tx1"/>
                          </a:solidFill>
                          <a:effectLst/>
                          <a:latin typeface="+mn-lt"/>
                          <a:ea typeface="+mn-ea"/>
                          <a:cs typeface="+mn-cs"/>
                        </a:rPr>
                        <a:t> </a:t>
                      </a:r>
                    </a:p>
                    <a:p>
                      <a:pPr fontAlgn="t"/>
                      <a:r>
                        <a:rPr lang="en-US" sz="1800" b="0" kern="1200" dirty="0" smtClean="0">
                          <a:solidFill>
                            <a:schemeClr val="tx1"/>
                          </a:solidFill>
                          <a:effectLst/>
                          <a:latin typeface="+mn-lt"/>
                          <a:ea typeface="+mn-ea"/>
                          <a:cs typeface="+mn-cs"/>
                        </a:rPr>
                        <a:t>number = 15; </a:t>
                      </a:r>
                    </a:p>
                    <a:p>
                      <a:pPr fontAlgn="t"/>
                      <a:r>
                        <a:rPr lang="en-US" sz="1800" b="0" kern="1200" dirty="0" smtClean="0">
                          <a:solidFill>
                            <a:schemeClr val="tx1"/>
                          </a:solidFill>
                          <a:effectLst/>
                          <a:latin typeface="+mn-lt"/>
                          <a:ea typeface="+mn-ea"/>
                          <a:cs typeface="+mn-cs"/>
                        </a:rPr>
                        <a:t>if (number &gt; 10) {    }     // true </a:t>
                      </a:r>
                    </a:p>
                    <a:p>
                      <a:pPr fontAlgn="t"/>
                      <a:r>
                        <a:rPr lang="en-US" sz="1800" b="0" kern="1200" dirty="0" smtClean="0">
                          <a:solidFill>
                            <a:schemeClr val="tx1"/>
                          </a:solidFill>
                          <a:effectLst/>
                          <a:latin typeface="+mn-lt"/>
                          <a:ea typeface="+mn-ea"/>
                          <a:cs typeface="+mn-cs"/>
                        </a:rPr>
                        <a:t>if (number != 39) {   }     // true </a:t>
                      </a:r>
                    </a:p>
                    <a:p>
                      <a:pPr fontAlgn="t"/>
                      <a:r>
                        <a:rPr lang="en-US" sz="1800" b="0" kern="1200" dirty="0" smtClean="0">
                          <a:solidFill>
                            <a:schemeClr val="tx1"/>
                          </a:solidFill>
                          <a:effectLst/>
                          <a:latin typeface="+mn-lt"/>
                          <a:ea typeface="+mn-ea"/>
                          <a:cs typeface="+mn-cs"/>
                        </a:rPr>
                        <a:t>if (number &lt;= 15) {   }   // true </a:t>
                      </a:r>
                    </a:p>
                    <a:p>
                      <a:pPr fontAlgn="t"/>
                      <a:r>
                        <a:rPr lang="en-US" sz="1800" b="0" kern="1200" dirty="0" smtClean="0">
                          <a:solidFill>
                            <a:schemeClr val="tx1"/>
                          </a:solidFill>
                          <a:effectLst/>
                          <a:latin typeface="+mn-lt"/>
                          <a:ea typeface="+mn-ea"/>
                          <a:cs typeface="+mn-cs"/>
                        </a:rPr>
                        <a:t>if (number == 10) {   }   // false</a:t>
                      </a:r>
                    </a:p>
                    <a:p>
                      <a:endParaRPr lang="en-US" dirty="0">
                        <a:solidFill>
                          <a:schemeClr val="tx1"/>
                        </a:solidFill>
                      </a:endParaRPr>
                    </a:p>
                  </a:txBody>
                  <a:tcPr>
                    <a:solidFill>
                      <a:schemeClr val="bg2"/>
                    </a:solidFill>
                  </a:tcPr>
                </a:tc>
                <a:extLst>
                  <a:ext uri="{0D108BD9-81ED-4DB2-BD59-A6C34878D82A}">
                    <a16:rowId xmlns:a16="http://schemas.microsoft.com/office/drawing/2014/main" val="235836842"/>
                  </a:ext>
                </a:extLst>
              </a:tr>
            </a:tbl>
          </a:graphicData>
        </a:graphic>
      </p:graphicFrame>
    </p:spTree>
    <p:extLst>
      <p:ext uri="{BB962C8B-B14F-4D97-AF65-F5344CB8AC3E}">
        <p14:creationId xmlns:p14="http://schemas.microsoft.com/office/powerpoint/2010/main" val="28788576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Page-19 &amp; Exercise 2</a:t>
            </a:r>
            <a:endParaRPr lang="en-US" dirty="0"/>
          </a:p>
        </p:txBody>
      </p:sp>
      <p:sp>
        <p:nvSpPr>
          <p:cNvPr id="7" name="Content Placeholder 6"/>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4848225" y="2295524"/>
            <a:ext cx="2495550" cy="2302601"/>
          </a:xfrm>
          <a:prstGeom prst="rect">
            <a:avLst/>
          </a:prstGeom>
        </p:spPr>
      </p:pic>
    </p:spTree>
    <p:extLst>
      <p:ext uri="{BB962C8B-B14F-4D97-AF65-F5344CB8AC3E}">
        <p14:creationId xmlns:p14="http://schemas.microsoft.com/office/powerpoint/2010/main" val="30098913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1295401" y="2635310"/>
            <a:ext cx="9601196" cy="3318936"/>
          </a:xfrm>
        </p:spPr>
        <p:txBody>
          <a:bodyPr/>
          <a:lstStyle/>
          <a:p>
            <a:pPr marL="0" indent="0">
              <a:buNone/>
            </a:pPr>
            <a:r>
              <a:rPr lang="en-US" dirty="0" smtClean="0"/>
              <a:t>Use the if-else statement to check if the weather is good for mowing or not.</a:t>
            </a:r>
          </a:p>
          <a:p>
            <a:r>
              <a:rPr lang="en-US" dirty="0" smtClean="0"/>
              <a:t>Create two local variable with value</a:t>
            </a:r>
          </a:p>
          <a:p>
            <a:r>
              <a:rPr lang="en-US" dirty="0" smtClean="0"/>
              <a:t>If temperature is above 30 , alert it’s too hot to mow</a:t>
            </a:r>
          </a:p>
          <a:p>
            <a:r>
              <a:rPr lang="en-US" dirty="0" smtClean="0"/>
              <a:t>Else If weather is raining alert its raining , can’t mow</a:t>
            </a:r>
          </a:p>
          <a:p>
            <a:r>
              <a:rPr lang="en-US" dirty="0" smtClean="0"/>
              <a:t>Else alert let’s mow</a:t>
            </a:r>
            <a:endParaRPr lang="en-US" dirty="0"/>
          </a:p>
        </p:txBody>
      </p:sp>
    </p:spTree>
    <p:extLst>
      <p:ext uri="{BB962C8B-B14F-4D97-AF65-F5344CB8AC3E}">
        <p14:creationId xmlns:p14="http://schemas.microsoft.com/office/powerpoint/2010/main" val="5016625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75231"/>
          </a:xfrm>
        </p:spPr>
        <p:txBody>
          <a:bodyPr>
            <a:normAutofit fontScale="90000"/>
          </a:bodyPr>
          <a:lstStyle/>
          <a:p>
            <a:r>
              <a:rPr lang="en-US" b="1" dirty="0"/>
              <a:t>Iteration statements: looping through code</a:t>
            </a:r>
            <a:br>
              <a:rPr lang="en-US" b="1" dirty="0"/>
            </a:br>
            <a:endParaRPr lang="en-US" dirty="0"/>
          </a:p>
        </p:txBody>
      </p:sp>
      <p:sp>
        <p:nvSpPr>
          <p:cNvPr id="3" name="Content Placeholder 2"/>
          <p:cNvSpPr>
            <a:spLocks noGrp="1"/>
          </p:cNvSpPr>
          <p:nvPr>
            <p:ph idx="1"/>
          </p:nvPr>
        </p:nvSpPr>
        <p:spPr>
          <a:xfrm>
            <a:off x="1295401" y="1757363"/>
            <a:ext cx="4319587" cy="4118505"/>
          </a:xfrm>
        </p:spPr>
        <p:txBody>
          <a:bodyPr>
            <a:normAutofit lnSpcReduction="10000"/>
          </a:bodyPr>
          <a:lstStyle/>
          <a:p>
            <a:r>
              <a:rPr lang="en-NZ" dirty="0"/>
              <a:t>Loops are useful when you have to execute the same lines of code repeatedly, for a specific number of times or as long as a specific condition is true. Suppose you want to type a ‘Hello’ message 100 times in your webpage. Of course, you will have to copy and paste the same line 100 times. Instead, if you use loops, you can complete this task in just 3 or 4 lines.</a:t>
            </a:r>
            <a:endParaRPr lang="en-US" dirty="0"/>
          </a:p>
        </p:txBody>
      </p:sp>
      <p:pic>
        <p:nvPicPr>
          <p:cNvPr id="4" name="Picture 3"/>
          <p:cNvPicPr>
            <a:picLocks noChangeAspect="1"/>
          </p:cNvPicPr>
          <p:nvPr/>
        </p:nvPicPr>
        <p:blipFill>
          <a:blip r:embed="rId2"/>
          <a:stretch>
            <a:fillRect/>
          </a:stretch>
        </p:blipFill>
        <p:spPr>
          <a:xfrm>
            <a:off x="5614988" y="1757363"/>
            <a:ext cx="5572125" cy="4057650"/>
          </a:xfrm>
          <a:prstGeom prst="rect">
            <a:avLst/>
          </a:prstGeom>
        </p:spPr>
      </p:pic>
    </p:spTree>
    <p:extLst>
      <p:ext uri="{BB962C8B-B14F-4D97-AF65-F5344CB8AC3E}">
        <p14:creationId xmlns:p14="http://schemas.microsoft.com/office/powerpoint/2010/main" val="17788879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for </a:t>
            </a:r>
            <a:r>
              <a:rPr lang="en-US" b="1" dirty="0" smtClean="0"/>
              <a:t>loop</a:t>
            </a:r>
            <a:endParaRPr lang="en-US" dirty="0"/>
          </a:p>
        </p:txBody>
      </p:sp>
      <p:sp>
        <p:nvSpPr>
          <p:cNvPr id="3" name="Content Placeholder 2"/>
          <p:cNvSpPr>
            <a:spLocks noGrp="1"/>
          </p:cNvSpPr>
          <p:nvPr>
            <p:ph idx="1"/>
          </p:nvPr>
        </p:nvSpPr>
        <p:spPr>
          <a:xfrm>
            <a:off x="1295401" y="2556932"/>
            <a:ext cx="5776912" cy="3318936"/>
          </a:xfrm>
        </p:spPr>
        <p:txBody>
          <a:bodyPr/>
          <a:lstStyle/>
          <a:p>
            <a:r>
              <a:rPr lang="en-NZ" dirty="0"/>
              <a:t>The statement1 is executed first even before executing the looping code. So, this statement is normally used to assign values to variables that will be used inside the loop.</a:t>
            </a:r>
          </a:p>
          <a:p>
            <a:r>
              <a:rPr lang="en-NZ" dirty="0"/>
              <a:t>The statement2 is the condition to execute the loop.</a:t>
            </a:r>
          </a:p>
          <a:p>
            <a:r>
              <a:rPr lang="en-NZ" dirty="0"/>
              <a:t>The statement3 is executed every time after the looping code is executed.</a:t>
            </a:r>
          </a:p>
        </p:txBody>
      </p:sp>
      <p:pic>
        <p:nvPicPr>
          <p:cNvPr id="4" name="Picture 3"/>
          <p:cNvPicPr>
            <a:picLocks noChangeAspect="1"/>
          </p:cNvPicPr>
          <p:nvPr/>
        </p:nvPicPr>
        <p:blipFill>
          <a:blip r:embed="rId2"/>
          <a:stretch>
            <a:fillRect/>
          </a:stretch>
        </p:blipFill>
        <p:spPr>
          <a:xfrm>
            <a:off x="7072313" y="3000375"/>
            <a:ext cx="3629025" cy="2495550"/>
          </a:xfrm>
          <a:prstGeom prst="rect">
            <a:avLst/>
          </a:prstGeom>
        </p:spPr>
      </p:pic>
    </p:spTree>
    <p:extLst>
      <p:ext uri="{BB962C8B-B14F-4D97-AF65-F5344CB8AC3E}">
        <p14:creationId xmlns:p14="http://schemas.microsoft.com/office/powerpoint/2010/main" val="953480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05000" y="811213"/>
            <a:ext cx="8229600" cy="788988"/>
          </a:xfrm>
        </p:spPr>
        <p:txBody>
          <a:bodyPr/>
          <a:lstStyle/>
          <a:p>
            <a:r>
              <a:rPr lang="en-US" altLang="en-US" sz="4000" b="1" u="sng" dirty="0">
                <a:latin typeface="Arial" panose="020B0604020202020204" pitchFamily="34" charset="0"/>
              </a:rPr>
              <a:t>Example (Adds 2 numbers):</a:t>
            </a:r>
          </a:p>
        </p:txBody>
      </p:sp>
      <p:sp>
        <p:nvSpPr>
          <p:cNvPr id="20483" name="Rectangle 3"/>
          <p:cNvSpPr>
            <a:spLocks noGrp="1" noChangeArrowheads="1"/>
          </p:cNvSpPr>
          <p:nvPr>
            <p:ph idx="1"/>
          </p:nvPr>
        </p:nvSpPr>
        <p:spPr>
          <a:xfrm>
            <a:off x="1905000" y="1600201"/>
            <a:ext cx="8229600" cy="3921125"/>
          </a:xfrm>
        </p:spPr>
        <p:txBody>
          <a:bodyPr/>
          <a:lstStyle/>
          <a:p>
            <a:pPr>
              <a:lnSpc>
                <a:spcPct val="90000"/>
              </a:lnSpc>
              <a:buFont typeface="Wingdings" panose="05000000000000000000" pitchFamily="2" charset="2"/>
              <a:buNone/>
            </a:pPr>
            <a:r>
              <a:rPr lang="en-US" altLang="en-US" sz="2400" b="1" dirty="0">
                <a:latin typeface="Courier New" panose="02070309020205020404" pitchFamily="49" charset="0"/>
              </a:rPr>
              <a:t>name </a:t>
            </a:r>
            <a:r>
              <a:rPr lang="en-US" altLang="en-US" sz="2400" b="1" dirty="0">
                <a:solidFill>
                  <a:srgbClr val="800080"/>
                </a:solidFill>
                <a:latin typeface="Courier New" panose="02070309020205020404" pitchFamily="49" charset="0"/>
              </a:rPr>
              <a:t>"add"</a:t>
            </a:r>
            <a:r>
              <a:rPr lang="en-US" altLang="en-US" sz="2400" b="1" dirty="0">
                <a:latin typeface="Courier New" panose="02070309020205020404" pitchFamily="49" charset="0"/>
              </a:rPr>
              <a:t> </a:t>
            </a:r>
          </a:p>
          <a:p>
            <a:pPr>
              <a:lnSpc>
                <a:spcPct val="90000"/>
              </a:lnSpc>
              <a:buFont typeface="Wingdings" panose="05000000000000000000" pitchFamily="2" charset="2"/>
              <a:buNone/>
            </a:pPr>
            <a:r>
              <a:rPr lang="en-US" altLang="en-US" sz="2400" b="1" dirty="0" err="1">
                <a:solidFill>
                  <a:srgbClr val="0000FF"/>
                </a:solidFill>
                <a:latin typeface="Courier New" panose="02070309020205020404" pitchFamily="49" charset="0"/>
              </a:rPr>
              <a:t>mov</a:t>
            </a:r>
            <a:r>
              <a:rPr lang="en-US" altLang="en-US" sz="2400" b="1" dirty="0">
                <a:latin typeface="Courier New" panose="02070309020205020404" pitchFamily="49" charset="0"/>
              </a:rPr>
              <a:t> </a:t>
            </a:r>
            <a:r>
              <a:rPr lang="en-US" altLang="en-US" sz="2400" b="1" dirty="0">
                <a:solidFill>
                  <a:srgbClr val="C80000"/>
                </a:solidFill>
                <a:latin typeface="Courier New" panose="02070309020205020404" pitchFamily="49" charset="0"/>
              </a:rPr>
              <a:t>al</a:t>
            </a:r>
            <a:r>
              <a:rPr lang="en-US" altLang="en-US" sz="2400" b="1" dirty="0">
                <a:latin typeface="Courier New" panose="02070309020205020404" pitchFamily="49" charset="0"/>
              </a:rPr>
              <a:t>, 5 		</a:t>
            </a:r>
            <a:r>
              <a:rPr lang="en-US" altLang="en-US" sz="2400" b="1" dirty="0">
                <a:solidFill>
                  <a:srgbClr val="008000"/>
                </a:solidFill>
                <a:latin typeface="Terminal"/>
              </a:rPr>
              <a:t>; bin=00000101b </a:t>
            </a:r>
            <a:endParaRPr lang="en-US" altLang="en-US" sz="2400" b="1" dirty="0">
              <a:latin typeface="Courier New" panose="02070309020205020404" pitchFamily="49" charset="0"/>
            </a:endParaRPr>
          </a:p>
          <a:p>
            <a:pPr>
              <a:lnSpc>
                <a:spcPct val="90000"/>
              </a:lnSpc>
              <a:buFont typeface="Wingdings" panose="05000000000000000000" pitchFamily="2" charset="2"/>
              <a:buNone/>
            </a:pPr>
            <a:r>
              <a:rPr lang="en-US" altLang="en-US" sz="2400" b="1" dirty="0" err="1">
                <a:solidFill>
                  <a:srgbClr val="0000FF"/>
                </a:solidFill>
                <a:latin typeface="Courier New" panose="02070309020205020404" pitchFamily="49" charset="0"/>
              </a:rPr>
              <a:t>mov</a:t>
            </a:r>
            <a:r>
              <a:rPr lang="en-US" altLang="en-US" sz="2400" b="1" dirty="0">
                <a:latin typeface="Courier New" panose="02070309020205020404" pitchFamily="49" charset="0"/>
              </a:rPr>
              <a:t> </a:t>
            </a:r>
            <a:r>
              <a:rPr lang="en-US" altLang="en-US" sz="2400" b="1" dirty="0" err="1">
                <a:solidFill>
                  <a:srgbClr val="C80000"/>
                </a:solidFill>
                <a:latin typeface="Courier New" panose="02070309020205020404" pitchFamily="49" charset="0"/>
              </a:rPr>
              <a:t>bl</a:t>
            </a:r>
            <a:r>
              <a:rPr lang="en-US" altLang="en-US" sz="2400" b="1" dirty="0">
                <a:latin typeface="Courier New" panose="02070309020205020404" pitchFamily="49" charset="0"/>
              </a:rPr>
              <a:t>, 10 	</a:t>
            </a:r>
            <a:r>
              <a:rPr lang="en-US" altLang="en-US" sz="2400" b="1" dirty="0">
                <a:solidFill>
                  <a:srgbClr val="008000"/>
                </a:solidFill>
                <a:latin typeface="Terminal"/>
              </a:rPr>
              <a:t>; hex=0ah or bin=00001010b </a:t>
            </a:r>
            <a:endParaRPr lang="en-US" altLang="en-US" sz="2400" b="1" dirty="0">
              <a:latin typeface="Courier New" panose="02070309020205020404" pitchFamily="49" charset="0"/>
            </a:endParaRPr>
          </a:p>
          <a:p>
            <a:pPr>
              <a:lnSpc>
                <a:spcPct val="90000"/>
              </a:lnSpc>
              <a:buFont typeface="Wingdings" panose="05000000000000000000" pitchFamily="2" charset="2"/>
              <a:buNone/>
            </a:pPr>
            <a:r>
              <a:rPr lang="en-US" altLang="en-US" sz="2400" b="1" dirty="0">
                <a:solidFill>
                  <a:srgbClr val="0000FF"/>
                </a:solidFill>
                <a:latin typeface="Courier New" panose="02070309020205020404" pitchFamily="49" charset="0"/>
              </a:rPr>
              <a:t>add</a:t>
            </a:r>
            <a:r>
              <a:rPr lang="en-US" altLang="en-US" sz="2400" b="1" dirty="0">
                <a:latin typeface="Courier New" panose="02070309020205020404" pitchFamily="49" charset="0"/>
              </a:rPr>
              <a:t> </a:t>
            </a:r>
            <a:r>
              <a:rPr lang="en-US" altLang="en-US" sz="2400" b="1" dirty="0" err="1">
                <a:solidFill>
                  <a:srgbClr val="C80000"/>
                </a:solidFill>
                <a:latin typeface="Courier New" panose="02070309020205020404" pitchFamily="49" charset="0"/>
              </a:rPr>
              <a:t>bl</a:t>
            </a:r>
            <a:r>
              <a:rPr lang="en-US" altLang="en-US" sz="2400" b="1" dirty="0">
                <a:latin typeface="Courier New" panose="02070309020205020404" pitchFamily="49" charset="0"/>
              </a:rPr>
              <a:t>, </a:t>
            </a:r>
            <a:r>
              <a:rPr lang="en-US" altLang="en-US" sz="2400" b="1" dirty="0">
                <a:solidFill>
                  <a:srgbClr val="C80000"/>
                </a:solidFill>
                <a:latin typeface="Courier New" panose="02070309020205020404" pitchFamily="49" charset="0"/>
              </a:rPr>
              <a:t>al</a:t>
            </a:r>
            <a:r>
              <a:rPr lang="en-US" altLang="en-US" sz="2400" b="1" dirty="0">
                <a:latin typeface="Courier New" panose="02070309020205020404" pitchFamily="49" charset="0"/>
              </a:rPr>
              <a:t> 	</a:t>
            </a:r>
            <a:r>
              <a:rPr lang="en-US" altLang="en-US" sz="2400" b="1" dirty="0">
                <a:solidFill>
                  <a:srgbClr val="008000"/>
                </a:solidFill>
                <a:latin typeface="Terminal"/>
              </a:rPr>
              <a:t>; 5 + 10 = 15 (decimal) or </a:t>
            </a:r>
            <a:r>
              <a:rPr lang="en-US" altLang="en-US" sz="2400" b="1" dirty="0" smtClean="0">
                <a:solidFill>
                  <a:srgbClr val="008000"/>
                </a:solidFill>
                <a:latin typeface="Terminal"/>
              </a:rPr>
              <a:t>				  							  hex=0fh </a:t>
            </a:r>
            <a:r>
              <a:rPr lang="en-US" altLang="en-US" sz="2400" b="1" dirty="0">
                <a:solidFill>
                  <a:srgbClr val="008000"/>
                </a:solidFill>
                <a:latin typeface="Terminal"/>
              </a:rPr>
              <a:t>or  </a:t>
            </a:r>
          </a:p>
          <a:p>
            <a:pPr>
              <a:lnSpc>
                <a:spcPct val="90000"/>
              </a:lnSpc>
              <a:buFont typeface="Wingdings" panose="05000000000000000000" pitchFamily="2" charset="2"/>
              <a:buNone/>
            </a:pPr>
            <a:r>
              <a:rPr lang="en-US" altLang="en-US" sz="2400" b="1" dirty="0">
                <a:solidFill>
                  <a:srgbClr val="008000"/>
                </a:solidFill>
                <a:latin typeface="Terminal"/>
              </a:rPr>
              <a:t>                                   bin=00001111b</a:t>
            </a:r>
            <a:r>
              <a:rPr lang="en-US" altLang="en-US" sz="1600" b="1" dirty="0">
                <a:solidFill>
                  <a:srgbClr val="008000"/>
                </a:solidFill>
                <a:latin typeface="Terminal"/>
              </a:rPr>
              <a:t> </a:t>
            </a: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24300816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585913" y="1443841"/>
            <a:ext cx="8729662" cy="3970318"/>
          </a:xfrm>
          <a:prstGeom prst="rect">
            <a:avLst/>
          </a:prstGeom>
        </p:spPr>
        <p:txBody>
          <a:bodyPr wrap="square">
            <a:spAutoFit/>
          </a:bodyPr>
          <a:lstStyle/>
          <a:p>
            <a:r>
              <a:rPr lang="en-NZ" dirty="0"/>
              <a:t>&lt;!</a:t>
            </a:r>
            <a:r>
              <a:rPr lang="en-NZ" dirty="0" err="1"/>
              <a:t>doctype</a:t>
            </a:r>
            <a:r>
              <a:rPr lang="en-NZ" dirty="0"/>
              <a:t> html&gt;</a:t>
            </a:r>
          </a:p>
          <a:p>
            <a:r>
              <a:rPr lang="en-NZ" dirty="0"/>
              <a:t>&lt;html&gt;</a:t>
            </a:r>
          </a:p>
          <a:p>
            <a:r>
              <a:rPr lang="en-NZ" dirty="0"/>
              <a:t>&lt;head&gt;</a:t>
            </a:r>
          </a:p>
          <a:p>
            <a:r>
              <a:rPr lang="en-NZ" dirty="0"/>
              <a:t>&lt;title&gt;JavaScript Chapter 2&lt;/title&gt;</a:t>
            </a:r>
          </a:p>
          <a:p>
            <a:r>
              <a:rPr lang="en-NZ" dirty="0"/>
              <a:t>&lt;/head&gt;</a:t>
            </a:r>
          </a:p>
          <a:p>
            <a:r>
              <a:rPr lang="en-NZ" dirty="0"/>
              <a:t>&lt;body&gt;</a:t>
            </a:r>
          </a:p>
          <a:p>
            <a:r>
              <a:rPr lang="en-NZ" dirty="0"/>
              <a:t>&lt;h1&gt;Here’s another basic page&lt;/h1&gt;</a:t>
            </a:r>
          </a:p>
          <a:p>
            <a:r>
              <a:rPr lang="en-NZ" dirty="0"/>
              <a:t>&lt;script&gt;</a:t>
            </a:r>
          </a:p>
          <a:p>
            <a:r>
              <a:rPr lang="en-NZ" dirty="0"/>
              <a:t>for (</a:t>
            </a:r>
            <a:r>
              <a:rPr lang="en-NZ" dirty="0" err="1"/>
              <a:t>i</a:t>
            </a:r>
            <a:r>
              <a:rPr lang="en-NZ" dirty="0"/>
              <a:t> = 0; </a:t>
            </a:r>
            <a:r>
              <a:rPr lang="en-NZ" dirty="0" err="1"/>
              <a:t>i</a:t>
            </a:r>
            <a:r>
              <a:rPr lang="en-NZ" dirty="0"/>
              <a:t> &lt; 10; </a:t>
            </a:r>
            <a:r>
              <a:rPr lang="en-NZ" dirty="0" err="1"/>
              <a:t>i</a:t>
            </a:r>
            <a:r>
              <a:rPr lang="en-NZ" dirty="0"/>
              <a:t>++) {</a:t>
            </a:r>
          </a:p>
          <a:p>
            <a:r>
              <a:rPr lang="en-NZ" dirty="0"/>
              <a:t>alert("The variable </a:t>
            </a:r>
            <a:r>
              <a:rPr lang="en-NZ" dirty="0" err="1"/>
              <a:t>i</a:t>
            </a:r>
            <a:r>
              <a:rPr lang="en-NZ" dirty="0"/>
              <a:t> is currently set to" + " "+ </a:t>
            </a:r>
            <a:r>
              <a:rPr lang="en-NZ" dirty="0" err="1"/>
              <a:t>i</a:t>
            </a:r>
            <a:r>
              <a:rPr lang="en-NZ" dirty="0"/>
              <a:t>);</a:t>
            </a:r>
          </a:p>
          <a:p>
            <a:r>
              <a:rPr lang="en-NZ" dirty="0"/>
              <a:t>}</a:t>
            </a:r>
          </a:p>
          <a:p>
            <a:r>
              <a:rPr lang="en-NZ" dirty="0"/>
              <a:t>&lt;/script&gt;</a:t>
            </a:r>
          </a:p>
          <a:p>
            <a:r>
              <a:rPr lang="en-NZ" dirty="0"/>
              <a:t>&lt;/body&gt;</a:t>
            </a:r>
          </a:p>
          <a:p>
            <a:r>
              <a:rPr lang="en-NZ" dirty="0"/>
              <a:t>&lt;/html&gt;</a:t>
            </a:r>
            <a:endParaRPr lang="en-US" dirty="0"/>
          </a:p>
        </p:txBody>
      </p:sp>
    </p:spTree>
    <p:extLst>
      <p:ext uri="{BB962C8B-B14F-4D97-AF65-F5344CB8AC3E}">
        <p14:creationId xmlns:p14="http://schemas.microsoft.com/office/powerpoint/2010/main" val="36111767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976491"/>
              </p:ext>
            </p:extLst>
          </p:nvPr>
        </p:nvGraphicFramePr>
        <p:xfrm>
          <a:off x="500063" y="700088"/>
          <a:ext cx="11187111" cy="5614987"/>
        </p:xfrm>
        <a:graphic>
          <a:graphicData uri="http://schemas.openxmlformats.org/drawingml/2006/table">
            <a:tbl>
              <a:tblPr firstRow="1" bandRow="1">
                <a:tableStyleId>{5C22544A-7EE6-4342-B048-85BDC9FD1C3A}</a:tableStyleId>
              </a:tblPr>
              <a:tblGrid>
                <a:gridCol w="6364889">
                  <a:extLst>
                    <a:ext uri="{9D8B030D-6E8A-4147-A177-3AD203B41FA5}">
                      <a16:colId xmlns:a16="http://schemas.microsoft.com/office/drawing/2014/main" val="2300401548"/>
                    </a:ext>
                  </a:extLst>
                </a:gridCol>
                <a:gridCol w="4822222">
                  <a:extLst>
                    <a:ext uri="{9D8B030D-6E8A-4147-A177-3AD203B41FA5}">
                      <a16:colId xmlns:a16="http://schemas.microsoft.com/office/drawing/2014/main" val="1063468815"/>
                    </a:ext>
                  </a:extLst>
                </a:gridCol>
              </a:tblGrid>
              <a:tr h="5614987">
                <a:tc>
                  <a:txBody>
                    <a:bodyPr/>
                    <a:lstStyle/>
                    <a:p>
                      <a:r>
                        <a:rPr lang="en-US" b="0" dirty="0" smtClean="0">
                          <a:solidFill>
                            <a:schemeClr val="tx1"/>
                          </a:solidFill>
                        </a:rPr>
                        <a:t>&lt;html&gt;</a:t>
                      </a:r>
                    </a:p>
                    <a:p>
                      <a:r>
                        <a:rPr lang="en-US" b="0" dirty="0" smtClean="0">
                          <a:solidFill>
                            <a:schemeClr val="tx1"/>
                          </a:solidFill>
                        </a:rPr>
                        <a:t>&lt;head&gt;</a:t>
                      </a:r>
                    </a:p>
                    <a:p>
                      <a:r>
                        <a:rPr lang="en-US" b="0" dirty="0" smtClean="0">
                          <a:solidFill>
                            <a:schemeClr val="tx1"/>
                          </a:solidFill>
                        </a:rPr>
                        <a:t>	&lt;script type="text/</a:t>
                      </a:r>
                      <a:r>
                        <a:rPr lang="en-US" b="0" dirty="0" err="1" smtClean="0">
                          <a:solidFill>
                            <a:schemeClr val="tx1"/>
                          </a:solidFill>
                        </a:rPr>
                        <a:t>javascript</a:t>
                      </a:r>
                      <a:r>
                        <a:rPr lang="en-US" b="0" dirty="0" smtClean="0">
                          <a:solidFill>
                            <a:schemeClr val="tx1"/>
                          </a:solidFill>
                        </a:rPr>
                        <a:t>"&gt;</a:t>
                      </a:r>
                    </a:p>
                    <a:p>
                      <a:r>
                        <a:rPr lang="en-US" b="0" dirty="0" smtClean="0">
                          <a:solidFill>
                            <a:schemeClr val="tx1"/>
                          </a:solidFill>
                        </a:rPr>
                        <a:t>		</a:t>
                      </a:r>
                      <a:r>
                        <a:rPr lang="en-US" b="0" dirty="0" err="1" smtClean="0">
                          <a:solidFill>
                            <a:schemeClr val="tx1"/>
                          </a:solidFill>
                        </a:rPr>
                        <a:t>var</a:t>
                      </a:r>
                      <a:r>
                        <a:rPr lang="en-US" b="0" dirty="0" smtClean="0">
                          <a:solidFill>
                            <a:schemeClr val="tx1"/>
                          </a:solidFill>
                        </a:rPr>
                        <a:t> students = new Array("John", "Ann", "Aaron", "Edwin", "Elizabeth");</a:t>
                      </a:r>
                    </a:p>
                    <a:p>
                      <a:r>
                        <a:rPr lang="en-US" b="0" dirty="0" smtClean="0">
                          <a:solidFill>
                            <a:schemeClr val="tx1"/>
                          </a:solidFill>
                        </a:rPr>
                        <a:t>		</a:t>
                      </a:r>
                      <a:r>
                        <a:rPr lang="en-US" b="0" dirty="0" err="1" smtClean="0">
                          <a:solidFill>
                            <a:schemeClr val="tx1"/>
                          </a:solidFill>
                        </a:rPr>
                        <a:t>document.write</a:t>
                      </a:r>
                      <a:r>
                        <a:rPr lang="en-US" b="0" dirty="0" smtClean="0">
                          <a:solidFill>
                            <a:schemeClr val="tx1"/>
                          </a:solidFill>
                        </a:rPr>
                        <a:t>("&lt;b&gt;Using for loops &lt;/b&gt;&lt;</a:t>
                      </a:r>
                      <a:r>
                        <a:rPr lang="en-US" b="0" dirty="0" err="1" smtClean="0">
                          <a:solidFill>
                            <a:schemeClr val="tx1"/>
                          </a:solidFill>
                        </a:rPr>
                        <a:t>br</a:t>
                      </a:r>
                      <a:r>
                        <a:rPr lang="en-US" b="0" dirty="0" smtClean="0">
                          <a:solidFill>
                            <a:schemeClr val="tx1"/>
                          </a:solidFill>
                        </a:rPr>
                        <a:t> /&gt;");</a:t>
                      </a:r>
                    </a:p>
                    <a:p>
                      <a:r>
                        <a:rPr lang="en-US" b="0" dirty="0" smtClean="0">
                          <a:solidFill>
                            <a:schemeClr val="tx1"/>
                          </a:solidFill>
                        </a:rPr>
                        <a:t>		for (</a:t>
                      </a:r>
                      <a:r>
                        <a:rPr lang="en-US" b="0" dirty="0" err="1" smtClean="0">
                          <a:solidFill>
                            <a:schemeClr val="tx1"/>
                          </a:solidFill>
                        </a:rPr>
                        <a:t>i</a:t>
                      </a:r>
                      <a:r>
                        <a:rPr lang="en-US" b="0" dirty="0" smtClean="0">
                          <a:solidFill>
                            <a:schemeClr val="tx1"/>
                          </a:solidFill>
                        </a:rPr>
                        <a:t>=0;i&lt;</a:t>
                      </a:r>
                      <a:r>
                        <a:rPr lang="en-US" b="0" dirty="0" err="1" smtClean="0">
                          <a:solidFill>
                            <a:schemeClr val="tx1"/>
                          </a:solidFill>
                        </a:rPr>
                        <a:t>students.length;i</a:t>
                      </a:r>
                      <a:r>
                        <a:rPr lang="en-US" b="0" dirty="0" smtClean="0">
                          <a:solidFill>
                            <a:schemeClr val="tx1"/>
                          </a:solidFill>
                        </a:rPr>
                        <a:t>++)</a:t>
                      </a:r>
                    </a:p>
                    <a:p>
                      <a:r>
                        <a:rPr lang="en-US" b="0" dirty="0" smtClean="0">
                          <a:solidFill>
                            <a:schemeClr val="tx1"/>
                          </a:solidFill>
                        </a:rPr>
                        <a:t>		{</a:t>
                      </a:r>
                    </a:p>
                    <a:p>
                      <a:r>
                        <a:rPr lang="en-US" b="0" dirty="0" smtClean="0">
                          <a:solidFill>
                            <a:schemeClr val="tx1"/>
                          </a:solidFill>
                        </a:rPr>
                        <a:t>		</a:t>
                      </a:r>
                      <a:r>
                        <a:rPr lang="en-US" b="0" dirty="0" err="1" smtClean="0">
                          <a:solidFill>
                            <a:schemeClr val="tx1"/>
                          </a:solidFill>
                        </a:rPr>
                        <a:t>document.write</a:t>
                      </a:r>
                      <a:r>
                        <a:rPr lang="en-US" b="0" dirty="0" smtClean="0">
                          <a:solidFill>
                            <a:schemeClr val="tx1"/>
                          </a:solidFill>
                        </a:rPr>
                        <a:t>(students[</a:t>
                      </a:r>
                      <a:r>
                        <a:rPr lang="en-US" b="0" dirty="0" err="1" smtClean="0">
                          <a:solidFill>
                            <a:schemeClr val="tx1"/>
                          </a:solidFill>
                        </a:rPr>
                        <a:t>i</a:t>
                      </a:r>
                      <a:r>
                        <a:rPr lang="en-US" b="0" dirty="0" smtClean="0">
                          <a:solidFill>
                            <a:schemeClr val="tx1"/>
                          </a:solidFill>
                        </a:rPr>
                        <a:t>] + "&lt;</a:t>
                      </a:r>
                      <a:r>
                        <a:rPr lang="en-US" b="0" dirty="0" err="1" smtClean="0">
                          <a:solidFill>
                            <a:schemeClr val="tx1"/>
                          </a:solidFill>
                        </a:rPr>
                        <a:t>br</a:t>
                      </a:r>
                      <a:r>
                        <a:rPr lang="en-US" b="0" dirty="0" smtClean="0">
                          <a:solidFill>
                            <a:schemeClr val="tx1"/>
                          </a:solidFill>
                        </a:rPr>
                        <a:t> /&gt;");</a:t>
                      </a:r>
                    </a:p>
                    <a:p>
                      <a:r>
                        <a:rPr lang="en-US" b="0" dirty="0" smtClean="0">
                          <a:solidFill>
                            <a:schemeClr val="tx1"/>
                          </a:solidFill>
                        </a:rPr>
                        <a:t>		}</a:t>
                      </a:r>
                    </a:p>
                    <a:p>
                      <a:r>
                        <a:rPr lang="en-US" b="0" dirty="0" smtClean="0">
                          <a:solidFill>
                            <a:schemeClr val="tx1"/>
                          </a:solidFill>
                        </a:rPr>
                        <a:t>	&lt;/script&gt;</a:t>
                      </a:r>
                    </a:p>
                    <a:p>
                      <a:r>
                        <a:rPr lang="en-US" b="0" dirty="0" smtClean="0">
                          <a:solidFill>
                            <a:schemeClr val="tx1"/>
                          </a:solidFill>
                        </a:rPr>
                        <a:t>&lt;/head&gt;</a:t>
                      </a:r>
                    </a:p>
                    <a:p>
                      <a:r>
                        <a:rPr lang="en-US" b="0" dirty="0" smtClean="0">
                          <a:solidFill>
                            <a:schemeClr val="tx1"/>
                          </a:solidFill>
                        </a:rPr>
                        <a:t>&lt;body&gt;</a:t>
                      </a:r>
                    </a:p>
                    <a:p>
                      <a:r>
                        <a:rPr lang="en-US" b="0" dirty="0" smtClean="0">
                          <a:solidFill>
                            <a:schemeClr val="tx1"/>
                          </a:solidFill>
                        </a:rPr>
                        <a:t>&lt;/body&gt;</a:t>
                      </a:r>
                    </a:p>
                    <a:p>
                      <a:r>
                        <a:rPr lang="en-US" b="0" dirty="0" smtClean="0">
                          <a:solidFill>
                            <a:schemeClr val="tx1"/>
                          </a:solidFill>
                        </a:rPr>
                        <a:t>&lt;/html&gt;</a:t>
                      </a:r>
                      <a:endParaRPr lang="en-US" b="0" dirty="0">
                        <a:solidFill>
                          <a:schemeClr val="tx1"/>
                        </a:solidFill>
                      </a:endParaRPr>
                    </a:p>
                  </a:txBody>
                  <a:tcPr>
                    <a:solidFill>
                      <a:schemeClr val="bg2"/>
                    </a:solidFill>
                  </a:tcPr>
                </a:tc>
                <a:tc>
                  <a:txBody>
                    <a:bodyPr/>
                    <a:lstStyle/>
                    <a:p>
                      <a:endParaRPr lang="en-US" dirty="0"/>
                    </a:p>
                  </a:txBody>
                  <a:tcPr>
                    <a:solidFill>
                      <a:schemeClr val="bg2"/>
                    </a:solidFill>
                  </a:tcPr>
                </a:tc>
                <a:extLst>
                  <a:ext uri="{0D108BD9-81ED-4DB2-BD59-A6C34878D82A}">
                    <a16:rowId xmlns:a16="http://schemas.microsoft.com/office/drawing/2014/main" val="335590306"/>
                  </a:ext>
                </a:extLst>
              </a:tr>
            </a:tbl>
          </a:graphicData>
        </a:graphic>
      </p:graphicFrame>
      <p:pic>
        <p:nvPicPr>
          <p:cNvPr id="5" name="Picture 4"/>
          <p:cNvPicPr>
            <a:picLocks noChangeAspect="1"/>
          </p:cNvPicPr>
          <p:nvPr/>
        </p:nvPicPr>
        <p:blipFill>
          <a:blip r:embed="rId2"/>
          <a:stretch>
            <a:fillRect/>
          </a:stretch>
        </p:blipFill>
        <p:spPr>
          <a:xfrm>
            <a:off x="7000876" y="2795587"/>
            <a:ext cx="2290762" cy="2047876"/>
          </a:xfrm>
          <a:prstGeom prst="rect">
            <a:avLst/>
          </a:prstGeom>
        </p:spPr>
      </p:pic>
    </p:spTree>
    <p:extLst>
      <p:ext uri="{BB962C8B-B14F-4D97-AF65-F5344CB8AC3E}">
        <p14:creationId xmlns:p14="http://schemas.microsoft.com/office/powerpoint/2010/main" val="25883140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while loop</a:t>
            </a:r>
            <a:endParaRPr lang="en-US" dirty="0"/>
          </a:p>
        </p:txBody>
      </p:sp>
      <p:sp>
        <p:nvSpPr>
          <p:cNvPr id="3" name="Content Placeholder 2"/>
          <p:cNvSpPr>
            <a:spLocks noGrp="1"/>
          </p:cNvSpPr>
          <p:nvPr>
            <p:ph idx="1"/>
          </p:nvPr>
        </p:nvSpPr>
        <p:spPr>
          <a:xfrm>
            <a:off x="1295401" y="2556932"/>
            <a:ext cx="7062787" cy="3318936"/>
          </a:xfrm>
        </p:spPr>
        <p:txBody>
          <a:bodyPr/>
          <a:lstStyle/>
          <a:p>
            <a:r>
              <a:rPr lang="en-NZ" dirty="0"/>
              <a:t>The “while loop” is executed as long as the specified condition is true. Inside the while loop, you should include the statement that will end the loop at some point of time. Otherwise, your loop will never end and your browser may crash.</a:t>
            </a:r>
            <a:endParaRPr lang="en-US" dirty="0"/>
          </a:p>
        </p:txBody>
      </p:sp>
      <p:pic>
        <p:nvPicPr>
          <p:cNvPr id="4" name="Picture 3"/>
          <p:cNvPicPr>
            <a:picLocks noChangeAspect="1"/>
          </p:cNvPicPr>
          <p:nvPr/>
        </p:nvPicPr>
        <p:blipFill>
          <a:blip r:embed="rId2"/>
          <a:stretch>
            <a:fillRect/>
          </a:stretch>
        </p:blipFill>
        <p:spPr>
          <a:xfrm>
            <a:off x="6586537" y="4086225"/>
            <a:ext cx="3833813" cy="1939925"/>
          </a:xfrm>
          <a:prstGeom prst="rect">
            <a:avLst/>
          </a:prstGeom>
        </p:spPr>
      </p:pic>
    </p:spTree>
    <p:extLst>
      <p:ext uri="{BB962C8B-B14F-4D97-AF65-F5344CB8AC3E}">
        <p14:creationId xmlns:p14="http://schemas.microsoft.com/office/powerpoint/2010/main" val="42373368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do…while loop</a:t>
            </a:r>
            <a:endParaRPr lang="en-US" dirty="0"/>
          </a:p>
        </p:txBody>
      </p:sp>
      <p:sp>
        <p:nvSpPr>
          <p:cNvPr id="3" name="Content Placeholder 2"/>
          <p:cNvSpPr>
            <a:spLocks noGrp="1"/>
          </p:cNvSpPr>
          <p:nvPr>
            <p:ph idx="1"/>
          </p:nvPr>
        </p:nvSpPr>
        <p:spPr/>
        <p:txBody>
          <a:bodyPr/>
          <a:lstStyle/>
          <a:p>
            <a:r>
              <a:rPr lang="en-NZ" dirty="0"/>
              <a:t>The do…while loop is very similar to while loop. The only difference is that in do…while loop, the block of code gets executed once even before checking the condition.</a:t>
            </a:r>
            <a:endParaRPr lang="en-US" dirty="0"/>
          </a:p>
        </p:txBody>
      </p:sp>
      <p:pic>
        <p:nvPicPr>
          <p:cNvPr id="4" name="Picture 3"/>
          <p:cNvPicPr>
            <a:picLocks noChangeAspect="1"/>
          </p:cNvPicPr>
          <p:nvPr/>
        </p:nvPicPr>
        <p:blipFill>
          <a:blip r:embed="rId2"/>
          <a:stretch>
            <a:fillRect/>
          </a:stretch>
        </p:blipFill>
        <p:spPr>
          <a:xfrm>
            <a:off x="4929189" y="3629025"/>
            <a:ext cx="3348036" cy="2246843"/>
          </a:xfrm>
          <a:prstGeom prst="rect">
            <a:avLst/>
          </a:prstGeom>
        </p:spPr>
      </p:pic>
    </p:spTree>
    <p:extLst>
      <p:ext uri="{BB962C8B-B14F-4D97-AF65-F5344CB8AC3E}">
        <p14:creationId xmlns:p14="http://schemas.microsoft.com/office/powerpoint/2010/main" val="18506171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982132"/>
            <a:ext cx="6333308" cy="4893736"/>
          </a:xfrm>
        </p:spPr>
        <p:txBody>
          <a:bodyPr>
            <a:normAutofit fontScale="70000" lnSpcReduction="20000"/>
          </a:bodyPr>
          <a:lstStyle/>
          <a:p>
            <a:pPr marL="457200" lvl="1" indent="0">
              <a:buNone/>
            </a:pPr>
            <a:r>
              <a:rPr lang="en-US" dirty="0"/>
              <a:t>&lt;html&gt;</a:t>
            </a:r>
          </a:p>
          <a:p>
            <a:pPr marL="457200" lvl="1" indent="0">
              <a:buNone/>
            </a:pPr>
            <a:r>
              <a:rPr lang="en-US" dirty="0"/>
              <a:t>&lt;head&gt;</a:t>
            </a:r>
          </a:p>
          <a:p>
            <a:pPr marL="457200" lvl="1" indent="0">
              <a:buNone/>
            </a:pPr>
            <a:r>
              <a:rPr lang="en-US" dirty="0"/>
              <a:t>	&lt;script type="text/</a:t>
            </a:r>
            <a:r>
              <a:rPr lang="en-US" dirty="0" err="1"/>
              <a:t>javascript</a:t>
            </a:r>
            <a:r>
              <a:rPr lang="en-US" dirty="0"/>
              <a:t>"&gt;</a:t>
            </a:r>
          </a:p>
          <a:p>
            <a:pPr marL="457200" lvl="1" indent="0">
              <a:buNone/>
            </a:pPr>
            <a:r>
              <a:rPr lang="en-US" dirty="0"/>
              <a:t>		</a:t>
            </a:r>
            <a:r>
              <a:rPr lang="en-US" dirty="0" err="1"/>
              <a:t>document.write</a:t>
            </a:r>
            <a:r>
              <a:rPr lang="en-US" dirty="0"/>
              <a:t>("&lt;b&gt;Using do...while loops &lt;/b&gt;&lt;</a:t>
            </a:r>
            <a:r>
              <a:rPr lang="en-US" dirty="0" err="1"/>
              <a:t>br</a:t>
            </a:r>
            <a:r>
              <a:rPr lang="en-US" dirty="0"/>
              <a:t> /&gt;");</a:t>
            </a:r>
          </a:p>
          <a:p>
            <a:pPr marL="457200" lvl="1" indent="0">
              <a:buNone/>
            </a:pPr>
            <a:r>
              <a:rPr lang="en-US" dirty="0"/>
              <a:t>		</a:t>
            </a:r>
            <a:r>
              <a:rPr lang="en-US" dirty="0" err="1"/>
              <a:t>var</a:t>
            </a:r>
            <a:r>
              <a:rPr lang="en-US" dirty="0"/>
              <a:t> </a:t>
            </a:r>
            <a:r>
              <a:rPr lang="en-US" dirty="0" err="1"/>
              <a:t>i</a:t>
            </a:r>
            <a:r>
              <a:rPr lang="en-US" dirty="0"/>
              <a:t> = 2;</a:t>
            </a:r>
          </a:p>
          <a:p>
            <a:pPr marL="457200" lvl="1" indent="0">
              <a:buNone/>
            </a:pPr>
            <a:r>
              <a:rPr lang="en-US" dirty="0"/>
              <a:t>		</a:t>
            </a:r>
            <a:r>
              <a:rPr lang="en-US" dirty="0" err="1"/>
              <a:t>document.write</a:t>
            </a:r>
            <a:r>
              <a:rPr lang="en-US" dirty="0"/>
              <a:t>("Even numbers less than 20&lt;</a:t>
            </a:r>
            <a:r>
              <a:rPr lang="en-US" dirty="0" err="1"/>
              <a:t>br</a:t>
            </a:r>
            <a:r>
              <a:rPr lang="en-US" dirty="0"/>
              <a:t> /&gt;");</a:t>
            </a:r>
          </a:p>
          <a:p>
            <a:pPr marL="457200" lvl="1" indent="0">
              <a:buNone/>
            </a:pPr>
            <a:r>
              <a:rPr lang="en-US" dirty="0"/>
              <a:t>		do</a:t>
            </a:r>
          </a:p>
          <a:p>
            <a:pPr marL="457200" lvl="1" indent="0">
              <a:buNone/>
            </a:pPr>
            <a:r>
              <a:rPr lang="en-US" dirty="0"/>
              <a:t>		{</a:t>
            </a:r>
          </a:p>
          <a:p>
            <a:pPr marL="457200" lvl="1" indent="0">
              <a:buNone/>
            </a:pPr>
            <a:r>
              <a:rPr lang="en-US" dirty="0"/>
              <a:t>			</a:t>
            </a:r>
            <a:r>
              <a:rPr lang="en-US" dirty="0" err="1"/>
              <a:t>document.write</a:t>
            </a:r>
            <a:r>
              <a:rPr lang="en-US" dirty="0"/>
              <a:t>(</a:t>
            </a:r>
            <a:r>
              <a:rPr lang="en-US" dirty="0" err="1"/>
              <a:t>i</a:t>
            </a:r>
            <a:r>
              <a:rPr lang="en-US" dirty="0"/>
              <a:t> + "&lt;</a:t>
            </a:r>
            <a:r>
              <a:rPr lang="en-US" dirty="0" err="1"/>
              <a:t>br</a:t>
            </a:r>
            <a:r>
              <a:rPr lang="en-US" dirty="0"/>
              <a:t> /&gt;");</a:t>
            </a:r>
          </a:p>
          <a:p>
            <a:pPr marL="457200" lvl="1" indent="0">
              <a:buNone/>
            </a:pPr>
            <a:r>
              <a:rPr lang="en-US" dirty="0"/>
              <a:t>			</a:t>
            </a:r>
            <a:r>
              <a:rPr lang="en-US" dirty="0" err="1"/>
              <a:t>i</a:t>
            </a:r>
            <a:r>
              <a:rPr lang="en-US" dirty="0"/>
              <a:t> = </a:t>
            </a:r>
            <a:r>
              <a:rPr lang="en-US" dirty="0" err="1"/>
              <a:t>i</a:t>
            </a:r>
            <a:r>
              <a:rPr lang="en-US" dirty="0"/>
              <a:t> + 2;</a:t>
            </a:r>
          </a:p>
          <a:p>
            <a:pPr marL="457200" lvl="1" indent="0">
              <a:buNone/>
            </a:pPr>
            <a:r>
              <a:rPr lang="en-US" dirty="0"/>
              <a:t>		}while(</a:t>
            </a:r>
            <a:r>
              <a:rPr lang="en-US" dirty="0" err="1"/>
              <a:t>i</a:t>
            </a:r>
            <a:r>
              <a:rPr lang="en-US" dirty="0"/>
              <a:t>&lt;20)</a:t>
            </a:r>
          </a:p>
          <a:p>
            <a:pPr marL="457200" lvl="1" indent="0">
              <a:buNone/>
            </a:pPr>
            <a:r>
              <a:rPr lang="en-US" dirty="0"/>
              <a:t>	&lt;/script&gt;</a:t>
            </a:r>
          </a:p>
          <a:p>
            <a:pPr marL="457200" lvl="1" indent="0">
              <a:buNone/>
            </a:pPr>
            <a:r>
              <a:rPr lang="en-US" dirty="0"/>
              <a:t>&lt;/head&gt;</a:t>
            </a:r>
          </a:p>
          <a:p>
            <a:pPr marL="457200" lvl="1" indent="0">
              <a:buNone/>
            </a:pPr>
            <a:r>
              <a:rPr lang="en-US" dirty="0"/>
              <a:t>&lt;body&gt;</a:t>
            </a:r>
          </a:p>
          <a:p>
            <a:pPr marL="457200" lvl="1" indent="0">
              <a:buNone/>
            </a:pPr>
            <a:r>
              <a:rPr lang="en-US" dirty="0"/>
              <a:t>&lt;/body&gt;</a:t>
            </a:r>
          </a:p>
          <a:p>
            <a:pPr marL="457200" lvl="1" indent="0">
              <a:buNone/>
            </a:pPr>
            <a:r>
              <a:rPr lang="en-US" dirty="0"/>
              <a:t>&lt;/html&gt;</a:t>
            </a:r>
          </a:p>
        </p:txBody>
      </p:sp>
      <p:sp>
        <p:nvSpPr>
          <p:cNvPr id="4" name="TextBox 3"/>
          <p:cNvSpPr txBox="1"/>
          <p:nvPr/>
        </p:nvSpPr>
        <p:spPr>
          <a:xfrm>
            <a:off x="7406640" y="2612571"/>
            <a:ext cx="3749040" cy="3139321"/>
          </a:xfrm>
          <a:prstGeom prst="rect">
            <a:avLst/>
          </a:prstGeom>
          <a:noFill/>
        </p:spPr>
        <p:txBody>
          <a:bodyPr wrap="square" rtlCol="0">
            <a:spAutoFit/>
          </a:bodyPr>
          <a:lstStyle/>
          <a:p>
            <a:r>
              <a:rPr lang="en-NZ" b="1" dirty="0"/>
              <a:t>Using do...while loops </a:t>
            </a:r>
            <a:r>
              <a:rPr lang="en-NZ" dirty="0"/>
              <a:t/>
            </a:r>
            <a:br>
              <a:rPr lang="en-NZ" dirty="0"/>
            </a:br>
            <a:r>
              <a:rPr lang="en-NZ" dirty="0"/>
              <a:t>Even numbers less than 20</a:t>
            </a:r>
            <a:br>
              <a:rPr lang="en-NZ" dirty="0"/>
            </a:br>
            <a:r>
              <a:rPr lang="en-NZ" dirty="0"/>
              <a:t>2</a:t>
            </a:r>
            <a:br>
              <a:rPr lang="en-NZ" dirty="0"/>
            </a:br>
            <a:r>
              <a:rPr lang="en-NZ" dirty="0"/>
              <a:t>4</a:t>
            </a:r>
            <a:br>
              <a:rPr lang="en-NZ" dirty="0"/>
            </a:br>
            <a:r>
              <a:rPr lang="en-NZ" dirty="0"/>
              <a:t>6</a:t>
            </a:r>
            <a:br>
              <a:rPr lang="en-NZ" dirty="0"/>
            </a:br>
            <a:r>
              <a:rPr lang="en-NZ" dirty="0"/>
              <a:t>8</a:t>
            </a:r>
            <a:br>
              <a:rPr lang="en-NZ" dirty="0"/>
            </a:br>
            <a:r>
              <a:rPr lang="en-NZ" dirty="0"/>
              <a:t>10</a:t>
            </a:r>
            <a:br>
              <a:rPr lang="en-NZ" dirty="0"/>
            </a:br>
            <a:r>
              <a:rPr lang="en-NZ" dirty="0"/>
              <a:t>12</a:t>
            </a:r>
            <a:br>
              <a:rPr lang="en-NZ" dirty="0"/>
            </a:br>
            <a:r>
              <a:rPr lang="en-NZ" dirty="0"/>
              <a:t>14</a:t>
            </a:r>
            <a:br>
              <a:rPr lang="en-NZ" dirty="0"/>
            </a:br>
            <a:r>
              <a:rPr lang="en-NZ" dirty="0"/>
              <a:t>16</a:t>
            </a:r>
            <a:br>
              <a:rPr lang="en-NZ" dirty="0"/>
            </a:br>
            <a:r>
              <a:rPr lang="en-NZ" dirty="0"/>
              <a:t>18</a:t>
            </a:r>
            <a:endParaRPr lang="en-US" dirty="0"/>
          </a:p>
        </p:txBody>
      </p:sp>
    </p:spTree>
    <p:extLst>
      <p:ext uri="{BB962C8B-B14F-4D97-AF65-F5344CB8AC3E}">
        <p14:creationId xmlns:p14="http://schemas.microsoft.com/office/powerpoint/2010/main" val="39714919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a:t>
            </a:r>
            <a:endParaRPr lang="en-US" dirty="0"/>
          </a:p>
        </p:txBody>
      </p:sp>
      <p:sp>
        <p:nvSpPr>
          <p:cNvPr id="3" name="Content Placeholder 2"/>
          <p:cNvSpPr>
            <a:spLocks noGrp="1"/>
          </p:cNvSpPr>
          <p:nvPr>
            <p:ph idx="1"/>
          </p:nvPr>
        </p:nvSpPr>
        <p:spPr>
          <a:xfrm>
            <a:off x="1295401" y="1985554"/>
            <a:ext cx="6254930" cy="3890314"/>
          </a:xfrm>
        </p:spPr>
        <p:txBody>
          <a:bodyPr>
            <a:normAutofit lnSpcReduction="10000"/>
          </a:bodyPr>
          <a:lstStyle/>
          <a:p>
            <a:r>
              <a:rPr lang="en-NZ" dirty="0"/>
              <a:t>The </a:t>
            </a:r>
            <a:r>
              <a:rPr lang="en-NZ" b="1" dirty="0"/>
              <a:t>switch</a:t>
            </a:r>
            <a:r>
              <a:rPr lang="en-NZ" dirty="0"/>
              <a:t> is a conditional statement like if statement. Switch is useful when you want to execute one of the multiple code blocks based on the return value of a specified expression</a:t>
            </a:r>
            <a:r>
              <a:rPr lang="en-NZ" dirty="0" smtClean="0"/>
              <a:t>.</a:t>
            </a:r>
          </a:p>
          <a:p>
            <a:r>
              <a:rPr lang="en-NZ" dirty="0" smtClean="0"/>
              <a:t>The </a:t>
            </a:r>
            <a:r>
              <a:rPr lang="en-NZ" dirty="0"/>
              <a:t>switch can includes multiple cases where each case represents a particular value. Code under particular case will be executed when case value is equal to the return value of switch expression. If none of the cases match with switch expression value then the default case will be executed.</a:t>
            </a:r>
            <a:endParaRPr lang="en-US" dirty="0"/>
          </a:p>
        </p:txBody>
      </p:sp>
      <p:pic>
        <p:nvPicPr>
          <p:cNvPr id="4" name="Picture 3"/>
          <p:cNvPicPr>
            <a:picLocks noChangeAspect="1"/>
          </p:cNvPicPr>
          <p:nvPr/>
        </p:nvPicPr>
        <p:blipFill>
          <a:blip r:embed="rId2"/>
          <a:stretch>
            <a:fillRect/>
          </a:stretch>
        </p:blipFill>
        <p:spPr>
          <a:xfrm>
            <a:off x="7550331" y="2008718"/>
            <a:ext cx="3371850" cy="3867150"/>
          </a:xfrm>
          <a:prstGeom prst="rect">
            <a:avLst/>
          </a:prstGeom>
          <a:ln w="38100">
            <a:solidFill>
              <a:schemeClr val="tx2"/>
            </a:solidFill>
          </a:ln>
        </p:spPr>
      </p:pic>
    </p:spTree>
    <p:extLst>
      <p:ext uri="{BB962C8B-B14F-4D97-AF65-F5344CB8AC3E}">
        <p14:creationId xmlns:p14="http://schemas.microsoft.com/office/powerpoint/2010/main" val="25160413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11091"/>
          </a:xfrm>
        </p:spPr>
        <p:txBody>
          <a:bodyPr>
            <a:normAutofit fontScale="90000"/>
          </a:bodyPr>
          <a:lstStyle/>
          <a:p>
            <a:endParaRPr lang="en-US" dirty="0"/>
          </a:p>
        </p:txBody>
      </p:sp>
      <p:sp>
        <p:nvSpPr>
          <p:cNvPr id="3" name="Content Placeholder 2"/>
          <p:cNvSpPr>
            <a:spLocks noGrp="1"/>
          </p:cNvSpPr>
          <p:nvPr>
            <p:ph idx="1"/>
          </p:nvPr>
        </p:nvSpPr>
        <p:spPr/>
        <p:txBody>
          <a:bodyPr/>
          <a:lstStyle/>
          <a:p>
            <a:r>
              <a:rPr lang="en-NZ" dirty="0"/>
              <a:t>The switch statement can also include an expression</a:t>
            </a:r>
            <a:r>
              <a:rPr lang="en-NZ" dirty="0" smtClean="0"/>
              <a:t>.</a:t>
            </a:r>
          </a:p>
          <a:p>
            <a:endParaRPr lang="en-NZ" dirty="0" smtClean="0"/>
          </a:p>
          <a:p>
            <a:r>
              <a:rPr lang="en-NZ" dirty="0"/>
              <a:t>The switch can also contain string type expression</a:t>
            </a:r>
            <a:r>
              <a:rPr lang="en-NZ" dirty="0" smtClean="0"/>
              <a:t>.</a:t>
            </a:r>
          </a:p>
          <a:p>
            <a:endParaRPr lang="en-NZ" dirty="0" smtClean="0"/>
          </a:p>
          <a:p>
            <a:r>
              <a:rPr lang="en-NZ" dirty="0"/>
              <a:t>Multiple cases can be combined in a switch statement</a:t>
            </a:r>
            <a:r>
              <a:rPr lang="en-NZ" dirty="0" smtClean="0"/>
              <a:t>.</a:t>
            </a:r>
          </a:p>
          <a:p>
            <a:endParaRPr lang="en-US" dirty="0"/>
          </a:p>
        </p:txBody>
      </p:sp>
      <p:pic>
        <p:nvPicPr>
          <p:cNvPr id="4" name="Picture 3"/>
          <p:cNvPicPr>
            <a:picLocks noChangeAspect="1"/>
          </p:cNvPicPr>
          <p:nvPr/>
        </p:nvPicPr>
        <p:blipFill>
          <a:blip r:embed="rId2"/>
          <a:stretch>
            <a:fillRect/>
          </a:stretch>
        </p:blipFill>
        <p:spPr>
          <a:xfrm>
            <a:off x="8233476" y="2285999"/>
            <a:ext cx="3109846" cy="695325"/>
          </a:xfrm>
          <a:prstGeom prst="rect">
            <a:avLst/>
          </a:prstGeom>
          <a:ln w="28575">
            <a:solidFill>
              <a:schemeClr val="tx1"/>
            </a:solidFill>
          </a:ln>
        </p:spPr>
      </p:pic>
      <p:pic>
        <p:nvPicPr>
          <p:cNvPr id="5" name="Picture 4"/>
          <p:cNvPicPr>
            <a:picLocks noChangeAspect="1"/>
          </p:cNvPicPr>
          <p:nvPr/>
        </p:nvPicPr>
        <p:blipFill>
          <a:blip r:embed="rId3"/>
          <a:stretch>
            <a:fillRect/>
          </a:stretch>
        </p:blipFill>
        <p:spPr>
          <a:xfrm>
            <a:off x="8233477" y="3252257"/>
            <a:ext cx="3109846" cy="1414191"/>
          </a:xfrm>
          <a:prstGeom prst="rect">
            <a:avLst/>
          </a:prstGeom>
          <a:ln w="28575">
            <a:solidFill>
              <a:schemeClr val="tx1"/>
            </a:solidFill>
          </a:ln>
        </p:spPr>
      </p:pic>
      <p:pic>
        <p:nvPicPr>
          <p:cNvPr id="6" name="Picture 5"/>
          <p:cNvPicPr>
            <a:picLocks noChangeAspect="1"/>
          </p:cNvPicPr>
          <p:nvPr/>
        </p:nvPicPr>
        <p:blipFill>
          <a:blip r:embed="rId4"/>
          <a:stretch>
            <a:fillRect/>
          </a:stretch>
        </p:blipFill>
        <p:spPr>
          <a:xfrm>
            <a:off x="8233476" y="4937381"/>
            <a:ext cx="3109846" cy="1352550"/>
          </a:xfrm>
          <a:prstGeom prst="rect">
            <a:avLst/>
          </a:prstGeom>
          <a:ln w="28575">
            <a:solidFill>
              <a:schemeClr val="tx1"/>
            </a:solidFill>
          </a:ln>
        </p:spPr>
      </p:pic>
    </p:spTree>
    <p:extLst>
      <p:ext uri="{BB962C8B-B14F-4D97-AF65-F5344CB8AC3E}">
        <p14:creationId xmlns:p14="http://schemas.microsoft.com/office/powerpoint/2010/main" val="38135885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a:xfrm>
            <a:off x="1295401" y="2076994"/>
            <a:ext cx="9601196" cy="3798874"/>
          </a:xfrm>
        </p:spPr>
        <p:txBody>
          <a:bodyPr>
            <a:normAutofit fontScale="70000" lnSpcReduction="20000"/>
          </a:bodyPr>
          <a:lstStyle/>
          <a:p>
            <a:pPr fontAlgn="t"/>
            <a:r>
              <a:rPr lang="en-US" b="1" dirty="0" smtClean="0"/>
              <a:t>Question </a:t>
            </a:r>
            <a:r>
              <a:rPr lang="en-US" b="1" dirty="0"/>
              <a:t>3.1: </a:t>
            </a:r>
            <a:r>
              <a:rPr lang="en-US" dirty="0"/>
              <a:t>What is the value of the variable </a:t>
            </a:r>
            <a:r>
              <a:rPr lang="en-US" i="1" dirty="0"/>
              <a:t>number</a:t>
            </a:r>
            <a:r>
              <a:rPr lang="en-US" dirty="0"/>
              <a:t> after running the following code?</a:t>
            </a:r>
          </a:p>
          <a:p>
            <a:pPr marL="457200" lvl="1" indent="0" fontAlgn="t">
              <a:buNone/>
            </a:pPr>
            <a:r>
              <a:rPr lang="en-US" dirty="0"/>
              <a:t>number = 15; </a:t>
            </a:r>
          </a:p>
          <a:p>
            <a:pPr marL="457200" lvl="1" indent="0" fontAlgn="t">
              <a:buNone/>
            </a:pPr>
            <a:r>
              <a:rPr lang="en-US" dirty="0"/>
              <a:t>number += 10; </a:t>
            </a:r>
          </a:p>
          <a:p>
            <a:pPr marL="457200" lvl="1" indent="0" fontAlgn="t">
              <a:buNone/>
            </a:pPr>
            <a:r>
              <a:rPr lang="en-US" dirty="0"/>
              <a:t>number /= number;   // number = number / number</a:t>
            </a:r>
          </a:p>
          <a:p>
            <a:pPr fontAlgn="t"/>
            <a:r>
              <a:rPr lang="en-US" b="1" dirty="0"/>
              <a:t> </a:t>
            </a:r>
            <a:r>
              <a:rPr lang="en-US" b="1" dirty="0" smtClean="0"/>
              <a:t>Question </a:t>
            </a:r>
            <a:r>
              <a:rPr lang="en-US" b="1" dirty="0"/>
              <a:t>3.2:</a:t>
            </a:r>
            <a:r>
              <a:rPr lang="en-US" dirty="0"/>
              <a:t> How many times would the message “Hello!” be displayed to the user in the following </a:t>
            </a:r>
            <a:r>
              <a:rPr lang="en-US" b="1" dirty="0"/>
              <a:t>for</a:t>
            </a:r>
            <a:r>
              <a:rPr lang="en-US" dirty="0"/>
              <a:t> loop?</a:t>
            </a:r>
          </a:p>
          <a:p>
            <a:pPr marL="457200" lvl="1" indent="0" fontAlgn="t">
              <a:buNone/>
            </a:pPr>
            <a:r>
              <a:rPr lang="en-US" dirty="0"/>
              <a:t>for (</a:t>
            </a:r>
            <a:r>
              <a:rPr lang="en-US" dirty="0" err="1"/>
              <a:t>i</a:t>
            </a:r>
            <a:r>
              <a:rPr lang="en-US" dirty="0"/>
              <a:t> = 1; </a:t>
            </a:r>
            <a:r>
              <a:rPr lang="en-US" dirty="0" err="1"/>
              <a:t>i</a:t>
            </a:r>
            <a:r>
              <a:rPr lang="en-US" dirty="0"/>
              <a:t> &lt;=10; </a:t>
            </a:r>
            <a:r>
              <a:rPr lang="en-US" dirty="0" err="1"/>
              <a:t>i</a:t>
            </a:r>
            <a:r>
              <a:rPr lang="en-US" dirty="0"/>
              <a:t>= </a:t>
            </a:r>
            <a:r>
              <a:rPr lang="en-US" dirty="0" err="1"/>
              <a:t>i</a:t>
            </a:r>
            <a:r>
              <a:rPr lang="en-US" dirty="0"/>
              <a:t> * 2) { </a:t>
            </a:r>
          </a:p>
          <a:p>
            <a:pPr marL="457200" lvl="1" indent="0" fontAlgn="t">
              <a:buNone/>
            </a:pPr>
            <a:r>
              <a:rPr lang="en-US" dirty="0"/>
              <a:t>     alert("Hello!"); </a:t>
            </a:r>
          </a:p>
          <a:p>
            <a:pPr marL="457200" lvl="1" indent="0" fontAlgn="t">
              <a:buNone/>
            </a:pPr>
            <a:r>
              <a:rPr lang="en-US" dirty="0"/>
              <a:t>}</a:t>
            </a:r>
          </a:p>
          <a:p>
            <a:pPr fontAlgn="t"/>
            <a:r>
              <a:rPr lang="en-US" b="1" dirty="0" smtClean="0"/>
              <a:t>Question </a:t>
            </a:r>
            <a:r>
              <a:rPr lang="en-US" b="1" dirty="0"/>
              <a:t>3.3:</a:t>
            </a:r>
            <a:r>
              <a:rPr lang="en-US" dirty="0"/>
              <a:t> How many times would the message “Hello!” be displayed to the user in the following </a:t>
            </a:r>
            <a:r>
              <a:rPr lang="en-US" b="1" dirty="0"/>
              <a:t>while</a:t>
            </a:r>
            <a:r>
              <a:rPr lang="en-US" dirty="0"/>
              <a:t> loop?</a:t>
            </a:r>
          </a:p>
          <a:p>
            <a:pPr marL="457200" lvl="1" indent="0" fontAlgn="t">
              <a:buNone/>
            </a:pPr>
            <a:r>
              <a:rPr lang="en-US" dirty="0"/>
              <a:t>while (true) { </a:t>
            </a:r>
          </a:p>
          <a:p>
            <a:pPr marL="457200" lvl="1" indent="0" fontAlgn="t">
              <a:buNone/>
            </a:pPr>
            <a:r>
              <a:rPr lang="en-US" dirty="0"/>
              <a:t>     alert("Hello!"); </a:t>
            </a:r>
            <a:r>
              <a:rPr lang="en-US" dirty="0" smtClean="0"/>
              <a:t>}</a:t>
            </a:r>
          </a:p>
          <a:p>
            <a:pPr marL="457200" lvl="1" indent="0" fontAlgn="t">
              <a:buNone/>
            </a:pPr>
            <a:endParaRPr lang="en-US" dirty="0"/>
          </a:p>
        </p:txBody>
      </p:sp>
    </p:spTree>
    <p:extLst>
      <p:ext uri="{BB962C8B-B14F-4D97-AF65-F5344CB8AC3E}">
        <p14:creationId xmlns:p14="http://schemas.microsoft.com/office/powerpoint/2010/main" val="24826838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NZ" b="1" dirty="0"/>
              <a:t>Using while loops </a:t>
            </a:r>
            <a:r>
              <a:rPr lang="en-NZ" b="1" dirty="0" smtClean="0"/>
              <a:t>create a </a:t>
            </a:r>
            <a:r>
              <a:rPr lang="en-NZ" dirty="0" smtClean="0"/>
              <a:t>Fibonacci </a:t>
            </a:r>
            <a:r>
              <a:rPr lang="en-NZ" dirty="0"/>
              <a:t>series less than 40</a:t>
            </a:r>
            <a:endParaRPr lang="en-US" dirty="0"/>
          </a:p>
        </p:txBody>
      </p:sp>
    </p:spTree>
    <p:extLst>
      <p:ext uri="{BB962C8B-B14F-4D97-AF65-F5344CB8AC3E}">
        <p14:creationId xmlns:p14="http://schemas.microsoft.com/office/powerpoint/2010/main" val="42225789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view page source</a:t>
            </a:r>
          </a:p>
          <a:p>
            <a:pPr marL="0" indent="0">
              <a:buNone/>
            </a:pPr>
            <a:r>
              <a:rPr lang="en-US" dirty="0" smtClean="0"/>
              <a:t> </a:t>
            </a:r>
            <a:r>
              <a:rPr lang="en-US" dirty="0">
                <a:hlinkClick r:id="rId2"/>
              </a:rPr>
              <a:t>https://www.webnots.com/view-webpage-source-css-in-google-chrome</a:t>
            </a:r>
            <a:r>
              <a:rPr lang="en-US" dirty="0" smtClean="0">
                <a:hlinkClick r:id="rId2"/>
              </a:rPr>
              <a:t>/</a:t>
            </a:r>
            <a:endParaRPr lang="en-US" dirty="0" smtClean="0"/>
          </a:p>
          <a:p>
            <a:r>
              <a:rPr lang="en-US" dirty="0">
                <a:solidFill>
                  <a:schemeClr val="tx1"/>
                </a:solidFill>
                <a:hlinkClick r:id="rId3"/>
              </a:rPr>
              <a:t>https://opentechschool.github.io/js-beginners-1/page1.html</a:t>
            </a:r>
            <a:endParaRPr lang="en-US" dirty="0">
              <a:solidFill>
                <a:schemeClr val="tx1"/>
              </a:solidFill>
            </a:endParaRPr>
          </a:p>
          <a:p>
            <a:r>
              <a:rPr lang="en-US" dirty="0">
                <a:hlinkClick r:id="rId4"/>
              </a:rPr>
              <a:t>https://www.learn-js.org/en/Variables_and_Types</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947579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2826</TotalTime>
  <Words>5971</Words>
  <Application>Microsoft Office PowerPoint</Application>
  <PresentationFormat>Widescreen</PresentationFormat>
  <Paragraphs>902</Paragraphs>
  <Slides>99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99</vt:i4>
      </vt:variant>
    </vt:vector>
  </HeadingPairs>
  <TitlesOfParts>
    <vt:vector size="111" baseType="lpstr">
      <vt:lpstr>Arial</vt:lpstr>
      <vt:lpstr>Calibri</vt:lpstr>
      <vt:lpstr>Courier New</vt:lpstr>
      <vt:lpstr>Garamond</vt:lpstr>
      <vt:lpstr>Monotype Corsiva</vt:lpstr>
      <vt:lpstr>roboto</vt:lpstr>
      <vt:lpstr>Segoe UI</vt:lpstr>
      <vt:lpstr>Terminal</vt:lpstr>
      <vt:lpstr>Times New Roman</vt:lpstr>
      <vt:lpstr>Verdana</vt:lpstr>
      <vt:lpstr>Wingdings</vt:lpstr>
      <vt:lpstr>Organic</vt:lpstr>
      <vt:lpstr>JavaScript</vt:lpstr>
      <vt:lpstr>Computer Programming Languages</vt:lpstr>
      <vt:lpstr>Computer Programming Languages (Contd…):</vt:lpstr>
      <vt:lpstr>Non-computational languages:</vt:lpstr>
      <vt:lpstr>Machine language:</vt:lpstr>
      <vt:lpstr>Machine language:</vt:lpstr>
      <vt:lpstr>Assembly Level Language:</vt:lpstr>
      <vt:lpstr>Assembly Level  Language (cont.…):</vt:lpstr>
      <vt:lpstr>Example (Adds 2 numbers):</vt:lpstr>
      <vt:lpstr>High-level language:</vt:lpstr>
      <vt:lpstr>High-level language  (Contd…):</vt:lpstr>
      <vt:lpstr>Example (C program to add 2 numbers):</vt:lpstr>
      <vt:lpstr>PowerPoint Presentation</vt:lpstr>
      <vt:lpstr>PowerPoint Presentation</vt:lpstr>
      <vt:lpstr>JavaScript</vt:lpstr>
      <vt:lpstr>PowerPoint Presentation</vt:lpstr>
      <vt:lpstr>Advantages of JavaScript </vt:lpstr>
      <vt:lpstr>PowerPoint Presentation</vt:lpstr>
      <vt:lpstr>PowerPoint Presentation</vt:lpstr>
      <vt:lpstr>Essence of the JavaScript console</vt:lpstr>
      <vt:lpstr>PowerPoint Presentation</vt:lpstr>
      <vt:lpstr>Adding the JavaScript tag </vt:lpstr>
      <vt:lpstr>Adding JavaScript to a page’s HTML</vt:lpstr>
      <vt:lpstr>PowerPoint Presentation</vt:lpstr>
      <vt:lpstr>Using external JavaScript</vt:lpstr>
      <vt:lpstr>PowerPoint Presentation</vt:lpstr>
      <vt:lpstr>JavaScript Output </vt:lpstr>
      <vt:lpstr>Using innerHTML</vt:lpstr>
      <vt:lpstr>Using document.write()</vt:lpstr>
      <vt:lpstr>PowerPoint Presentation</vt:lpstr>
      <vt:lpstr>Using window.alert() </vt:lpstr>
      <vt:lpstr>Using Console.log() </vt:lpstr>
      <vt:lpstr>JavaScript Keywords</vt:lpstr>
      <vt:lpstr>Variables in JavaScript </vt:lpstr>
      <vt:lpstr>PowerPoint Presentation</vt:lpstr>
      <vt:lpstr>PowerPoint Presentation</vt:lpstr>
      <vt:lpstr>JavaScript Identifiers </vt:lpstr>
      <vt:lpstr>The Assignment Operator</vt:lpstr>
      <vt:lpstr>JavaScript Data Types</vt:lpstr>
      <vt:lpstr>JavaScript Arithmetic Operators  </vt:lpstr>
      <vt:lpstr>JavaScript Assignment Operators Assignment operators assign values to JavaScript variables.</vt:lpstr>
      <vt:lpstr>Explain Output</vt:lpstr>
      <vt:lpstr>PowerPoint Presentation</vt:lpstr>
      <vt:lpstr>String</vt:lpstr>
      <vt:lpstr>String-Methods</vt:lpstr>
      <vt:lpstr>JavaScript Number </vt:lpstr>
      <vt:lpstr>Number Properties </vt:lpstr>
      <vt:lpstr>PowerPoint Presentation</vt:lpstr>
      <vt:lpstr>number_methods</vt:lpstr>
      <vt:lpstr>JavaScript Boolean </vt:lpstr>
      <vt:lpstr>JavaScript Object </vt:lpstr>
      <vt:lpstr>Create Object using Object Literal Syntax</vt:lpstr>
      <vt:lpstr>Access JavaScript Object Properties &amp; Methods </vt:lpstr>
      <vt:lpstr>Object Constructor</vt:lpstr>
      <vt:lpstr>Date ( )</vt:lpstr>
      <vt:lpstr>PowerPoint Presentation</vt:lpstr>
      <vt:lpstr>JavaScript Break and Continue </vt:lpstr>
      <vt:lpstr>this in JavaScript </vt:lpstr>
      <vt:lpstr>Global Scope</vt:lpstr>
      <vt:lpstr>call() &amp; apply()</vt:lpstr>
      <vt:lpstr>Error handling in JavaScript </vt:lpstr>
      <vt:lpstr>PowerPoint Presentation</vt:lpstr>
      <vt:lpstr>PowerPoint Presentation</vt:lpstr>
      <vt:lpstr>throw Use throw keyword to raise a custom error.</vt:lpstr>
      <vt:lpstr>JavaScript strict mode </vt:lpstr>
      <vt:lpstr>JavaScript Hoisting </vt:lpstr>
      <vt:lpstr>Practice</vt:lpstr>
      <vt:lpstr>Sending an alert to the screen</vt:lpstr>
      <vt:lpstr>Alert using variable</vt:lpstr>
      <vt:lpstr>Confirm( )</vt:lpstr>
      <vt:lpstr>PowerPoint Presentation</vt:lpstr>
      <vt:lpstr>Prompt( )</vt:lpstr>
      <vt:lpstr>Function</vt:lpstr>
      <vt:lpstr>PowerPoint Presentation</vt:lpstr>
      <vt:lpstr>Local and global variables</vt:lpstr>
      <vt:lpstr>PowerPoint Presentation</vt:lpstr>
      <vt:lpstr>isNaN()</vt:lpstr>
      <vt:lpstr>Returning results from functions</vt:lpstr>
      <vt:lpstr>Self Study </vt:lpstr>
      <vt:lpstr>JavaScript and Cookies</vt:lpstr>
      <vt:lpstr>How It Works ? </vt:lpstr>
      <vt:lpstr>JavaScript - Events </vt:lpstr>
      <vt:lpstr>Selection statement: if .. else</vt:lpstr>
      <vt:lpstr>PowerPoint Presentation</vt:lpstr>
      <vt:lpstr>PowerPoint Presentation</vt:lpstr>
      <vt:lpstr>Page-19 &amp; Exercise 2</vt:lpstr>
      <vt:lpstr>Activity</vt:lpstr>
      <vt:lpstr>Iteration statements: looping through code </vt:lpstr>
      <vt:lpstr>for loop</vt:lpstr>
      <vt:lpstr>PowerPoint Presentation</vt:lpstr>
      <vt:lpstr>PowerPoint Presentation</vt:lpstr>
      <vt:lpstr>while loop</vt:lpstr>
      <vt:lpstr>do…while loop</vt:lpstr>
      <vt:lpstr>PowerPoint Presentation</vt:lpstr>
      <vt:lpstr>Switch </vt:lpstr>
      <vt:lpstr>PowerPoint Presentation</vt:lpstr>
      <vt:lpstr>Exercise 3</vt:lpstr>
      <vt:lpstr>Activity</vt:lpstr>
      <vt:lpstr>PowerPoint Presentation</vt:lpstr>
    </vt:vector>
  </TitlesOfParts>
  <Company>ATC New Zealand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Dipti Kartikeya</dc:creator>
  <cp:lastModifiedBy>Dipti Kartikeya</cp:lastModifiedBy>
  <cp:revision>94</cp:revision>
  <dcterms:created xsi:type="dcterms:W3CDTF">2019-04-09T01:19:00Z</dcterms:created>
  <dcterms:modified xsi:type="dcterms:W3CDTF">2019-04-17T21:55:14Z</dcterms:modified>
</cp:coreProperties>
</file>