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9" r:id="rId4"/>
    <p:sldId id="258" r:id="rId5"/>
    <p:sldId id="260" r:id="rId6"/>
    <p:sldId id="261" r:id="rId7"/>
    <p:sldId id="262" r:id="rId8"/>
    <p:sldId id="263" r:id="rId9"/>
    <p:sldId id="264" r:id="rId10"/>
    <p:sldId id="265" r:id="rId11"/>
    <p:sldId id="266" r:id="rId12"/>
    <p:sldId id="288" r:id="rId13"/>
    <p:sldId id="267" r:id="rId14"/>
    <p:sldId id="268" r:id="rId15"/>
    <p:sldId id="271" r:id="rId16"/>
    <p:sldId id="269" r:id="rId17"/>
    <p:sldId id="270"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9" r:id="rId35"/>
    <p:sldId id="290" r:id="rId36"/>
    <p:sldId id="291" r:id="rId37"/>
    <p:sldId id="292" r:id="rId38"/>
    <p:sldId id="301" r:id="rId39"/>
    <p:sldId id="293" r:id="rId40"/>
    <p:sldId id="294" r:id="rId41"/>
    <p:sldId id="295" r:id="rId42"/>
    <p:sldId id="296" r:id="rId43"/>
    <p:sldId id="297" r:id="rId44"/>
    <p:sldId id="298" r:id="rId45"/>
    <p:sldId id="299" r:id="rId46"/>
    <p:sldId id="302" r:id="rId47"/>
    <p:sldId id="303" r:id="rId48"/>
    <p:sldId id="304" r:id="rId49"/>
    <p:sldId id="305" r:id="rId50"/>
    <p:sldId id="306" r:id="rId51"/>
    <p:sldId id="307" r:id="rId52"/>
    <p:sldId id="310" r:id="rId53"/>
    <p:sldId id="308" r:id="rId54"/>
    <p:sldId id="309" r:id="rId55"/>
    <p:sldId id="311" r:id="rId56"/>
    <p:sldId id="312" r:id="rId57"/>
    <p:sldId id="313" r:id="rId58"/>
    <p:sldId id="314" r:id="rId59"/>
    <p:sldId id="315"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96AA"/>
    <a:srgbClr val="4BD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4929DF7-3B77-4EAF-8348-8E1D696306FC}"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E1F6B4-BBF5-404A-B1D7-A8D34834F4DB}" type="slidenum">
              <a:rPr lang="en-US" smtClean="0"/>
              <a:t>‹#›</a:t>
            </a:fld>
            <a:endParaRPr lang="en-US"/>
          </a:p>
        </p:txBody>
      </p:sp>
    </p:spTree>
    <p:extLst>
      <p:ext uri="{BB962C8B-B14F-4D97-AF65-F5344CB8AC3E}">
        <p14:creationId xmlns:p14="http://schemas.microsoft.com/office/powerpoint/2010/main" val="299791645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4929DF7-3B77-4EAF-8348-8E1D696306FC}"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E1F6B4-BBF5-404A-B1D7-A8D34834F4DB}" type="slidenum">
              <a:rPr lang="en-US" smtClean="0"/>
              <a:t>‹#›</a:t>
            </a:fld>
            <a:endParaRPr lang="en-US"/>
          </a:p>
        </p:txBody>
      </p:sp>
    </p:spTree>
    <p:extLst>
      <p:ext uri="{BB962C8B-B14F-4D97-AF65-F5344CB8AC3E}">
        <p14:creationId xmlns:p14="http://schemas.microsoft.com/office/powerpoint/2010/main" val="3960998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4929DF7-3B77-4EAF-8348-8E1D696306FC}"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E1F6B4-BBF5-404A-B1D7-A8D34834F4D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98609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4929DF7-3B77-4EAF-8348-8E1D696306FC}"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E1F6B4-BBF5-404A-B1D7-A8D34834F4DB}" type="slidenum">
              <a:rPr lang="en-US" smtClean="0"/>
              <a:t>‹#›</a:t>
            </a:fld>
            <a:endParaRPr lang="en-US"/>
          </a:p>
        </p:txBody>
      </p:sp>
    </p:spTree>
    <p:extLst>
      <p:ext uri="{BB962C8B-B14F-4D97-AF65-F5344CB8AC3E}">
        <p14:creationId xmlns:p14="http://schemas.microsoft.com/office/powerpoint/2010/main" val="2449777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4929DF7-3B77-4EAF-8348-8E1D696306FC}"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E1F6B4-BBF5-404A-B1D7-A8D34834F4D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07888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4929DF7-3B77-4EAF-8348-8E1D696306FC}"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E1F6B4-BBF5-404A-B1D7-A8D34834F4DB}" type="slidenum">
              <a:rPr lang="en-US" smtClean="0"/>
              <a:t>‹#›</a:t>
            </a:fld>
            <a:endParaRPr lang="en-US"/>
          </a:p>
        </p:txBody>
      </p:sp>
    </p:spTree>
    <p:extLst>
      <p:ext uri="{BB962C8B-B14F-4D97-AF65-F5344CB8AC3E}">
        <p14:creationId xmlns:p14="http://schemas.microsoft.com/office/powerpoint/2010/main" val="34937516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929DF7-3B77-4EAF-8348-8E1D696306FC}"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E1F6B4-BBF5-404A-B1D7-A8D34834F4DB}" type="slidenum">
              <a:rPr lang="en-US" smtClean="0"/>
              <a:t>‹#›</a:t>
            </a:fld>
            <a:endParaRPr lang="en-US"/>
          </a:p>
        </p:txBody>
      </p:sp>
    </p:spTree>
    <p:extLst>
      <p:ext uri="{BB962C8B-B14F-4D97-AF65-F5344CB8AC3E}">
        <p14:creationId xmlns:p14="http://schemas.microsoft.com/office/powerpoint/2010/main" val="953040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929DF7-3B77-4EAF-8348-8E1D696306FC}"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E1F6B4-BBF5-404A-B1D7-A8D34834F4DB}" type="slidenum">
              <a:rPr lang="en-US" smtClean="0"/>
              <a:t>‹#›</a:t>
            </a:fld>
            <a:endParaRPr lang="en-US"/>
          </a:p>
        </p:txBody>
      </p:sp>
    </p:spTree>
    <p:extLst>
      <p:ext uri="{BB962C8B-B14F-4D97-AF65-F5344CB8AC3E}">
        <p14:creationId xmlns:p14="http://schemas.microsoft.com/office/powerpoint/2010/main" val="3789101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pattFill prst="pct50">
          <a:fgClr>
            <a:schemeClr val="bg2"/>
          </a:fgClr>
          <a:bgClr>
            <a:schemeClr val="bg1"/>
          </a:bgClr>
        </a:patt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64929DF7-3B77-4EAF-8348-8E1D696306FC}" type="datetimeFigureOut">
              <a:rPr lang="en-US" smtClean="0"/>
              <a:t>4/17/2019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E1F6B4-BBF5-404A-B1D7-A8D34834F4DB}" type="slidenum">
              <a:rPr lang="en-US" smtClean="0"/>
              <a:t>‹#›</a:t>
            </a:fld>
            <a:endParaRPr lang="en-US"/>
          </a:p>
        </p:txBody>
      </p:sp>
    </p:spTree>
    <p:extLst>
      <p:ext uri="{BB962C8B-B14F-4D97-AF65-F5344CB8AC3E}">
        <p14:creationId xmlns:p14="http://schemas.microsoft.com/office/powerpoint/2010/main" val="684461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929DF7-3B77-4EAF-8348-8E1D696306FC}"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E1F6B4-BBF5-404A-B1D7-A8D34834F4DB}" type="slidenum">
              <a:rPr lang="en-US" smtClean="0"/>
              <a:t>‹#›</a:t>
            </a:fld>
            <a:endParaRPr lang="en-US"/>
          </a:p>
        </p:txBody>
      </p:sp>
    </p:spTree>
    <p:extLst>
      <p:ext uri="{BB962C8B-B14F-4D97-AF65-F5344CB8AC3E}">
        <p14:creationId xmlns:p14="http://schemas.microsoft.com/office/powerpoint/2010/main" val="1001261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4929DF7-3B77-4EAF-8348-8E1D696306FC}"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E1F6B4-BBF5-404A-B1D7-A8D34834F4DB}" type="slidenum">
              <a:rPr lang="en-US" smtClean="0"/>
              <a:t>‹#›</a:t>
            </a:fld>
            <a:endParaRPr lang="en-US"/>
          </a:p>
        </p:txBody>
      </p:sp>
    </p:spTree>
    <p:extLst>
      <p:ext uri="{BB962C8B-B14F-4D97-AF65-F5344CB8AC3E}">
        <p14:creationId xmlns:p14="http://schemas.microsoft.com/office/powerpoint/2010/main" val="55882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4929DF7-3B77-4EAF-8348-8E1D696306FC}"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E1F6B4-BBF5-404A-B1D7-A8D34834F4DB}" type="slidenum">
              <a:rPr lang="en-US" smtClean="0"/>
              <a:t>‹#›</a:t>
            </a:fld>
            <a:endParaRPr lang="en-US"/>
          </a:p>
        </p:txBody>
      </p:sp>
    </p:spTree>
    <p:extLst>
      <p:ext uri="{BB962C8B-B14F-4D97-AF65-F5344CB8AC3E}">
        <p14:creationId xmlns:p14="http://schemas.microsoft.com/office/powerpoint/2010/main" val="4050761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4929DF7-3B77-4EAF-8348-8E1D696306FC}" type="datetimeFigureOut">
              <a:rPr lang="en-US" smtClean="0"/>
              <a:t>4/17/2019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E1F6B4-BBF5-404A-B1D7-A8D34834F4DB}" type="slidenum">
              <a:rPr lang="en-US" smtClean="0"/>
              <a:t>‹#›</a:t>
            </a:fld>
            <a:endParaRPr lang="en-US"/>
          </a:p>
        </p:txBody>
      </p:sp>
    </p:spTree>
    <p:extLst>
      <p:ext uri="{BB962C8B-B14F-4D97-AF65-F5344CB8AC3E}">
        <p14:creationId xmlns:p14="http://schemas.microsoft.com/office/powerpoint/2010/main" val="3052569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4929DF7-3B77-4EAF-8348-8E1D696306FC}" type="datetimeFigureOut">
              <a:rPr lang="en-US" smtClean="0"/>
              <a:t>4/17/2019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E1F6B4-BBF5-404A-B1D7-A8D34834F4DB}" type="slidenum">
              <a:rPr lang="en-US" smtClean="0"/>
              <a:t>‹#›</a:t>
            </a:fld>
            <a:endParaRPr lang="en-US"/>
          </a:p>
        </p:txBody>
      </p:sp>
    </p:spTree>
    <p:extLst>
      <p:ext uri="{BB962C8B-B14F-4D97-AF65-F5344CB8AC3E}">
        <p14:creationId xmlns:p14="http://schemas.microsoft.com/office/powerpoint/2010/main" val="3225720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929DF7-3B77-4EAF-8348-8E1D696306FC}" type="datetimeFigureOut">
              <a:rPr lang="en-US" smtClean="0"/>
              <a:t>4/17/2019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E1F6B4-BBF5-404A-B1D7-A8D34834F4DB}" type="slidenum">
              <a:rPr lang="en-US" smtClean="0"/>
              <a:t>‹#›</a:t>
            </a:fld>
            <a:endParaRPr lang="en-US"/>
          </a:p>
        </p:txBody>
      </p:sp>
    </p:spTree>
    <p:extLst>
      <p:ext uri="{BB962C8B-B14F-4D97-AF65-F5344CB8AC3E}">
        <p14:creationId xmlns:p14="http://schemas.microsoft.com/office/powerpoint/2010/main" val="270648794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4929DF7-3B77-4EAF-8348-8E1D696306FC}"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E1F6B4-BBF5-404A-B1D7-A8D34834F4DB}" type="slidenum">
              <a:rPr lang="en-US" smtClean="0"/>
              <a:t>‹#›</a:t>
            </a:fld>
            <a:endParaRPr lang="en-US"/>
          </a:p>
        </p:txBody>
      </p:sp>
    </p:spTree>
    <p:extLst>
      <p:ext uri="{BB962C8B-B14F-4D97-AF65-F5344CB8AC3E}">
        <p14:creationId xmlns:p14="http://schemas.microsoft.com/office/powerpoint/2010/main" val="343992457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4929DF7-3B77-4EAF-8348-8E1D696306FC}"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E1F6B4-BBF5-404A-B1D7-A8D34834F4DB}" type="slidenum">
              <a:rPr lang="en-US" smtClean="0"/>
              <a:t>‹#›</a:t>
            </a:fld>
            <a:endParaRPr lang="en-US"/>
          </a:p>
        </p:txBody>
      </p:sp>
    </p:spTree>
    <p:extLst>
      <p:ext uri="{BB962C8B-B14F-4D97-AF65-F5344CB8AC3E}">
        <p14:creationId xmlns:p14="http://schemas.microsoft.com/office/powerpoint/2010/main" val="1769455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4929DF7-3B77-4EAF-8348-8E1D696306FC}" type="datetimeFigureOut">
              <a:rPr lang="en-US" smtClean="0"/>
              <a:t>4/17/2019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6E1F6B4-BBF5-404A-B1D7-A8D34834F4DB}" type="slidenum">
              <a:rPr lang="en-US" smtClean="0"/>
              <a:t>‹#›</a:t>
            </a:fld>
            <a:endParaRPr lang="en-US"/>
          </a:p>
        </p:txBody>
      </p:sp>
    </p:spTree>
    <p:extLst>
      <p:ext uri="{BB962C8B-B14F-4D97-AF65-F5344CB8AC3E}">
        <p14:creationId xmlns:p14="http://schemas.microsoft.com/office/powerpoint/2010/main" val="1332349737"/>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61"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4.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5.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www.w3schools.com/js/js_cookies.as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w3schools.com/js/js_array_sort.as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w3schools.com/js/js_array_methods.as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Script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40526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p:txBody>
          <a:bodyPr/>
          <a:lstStyle/>
          <a:p>
            <a:r>
              <a:rPr lang="en-US" dirty="0" smtClean="0"/>
              <a:t>Create an array of student Name (min 5 names)</a:t>
            </a:r>
          </a:p>
          <a:p>
            <a:r>
              <a:rPr lang="en-US" dirty="0" smtClean="0"/>
              <a:t>Get the number how many students in array using length property</a:t>
            </a:r>
          </a:p>
          <a:p>
            <a:r>
              <a:rPr lang="en-US" dirty="0" smtClean="0"/>
              <a:t>Sort the array</a:t>
            </a:r>
          </a:p>
          <a:p>
            <a:r>
              <a:rPr lang="en-US" dirty="0" smtClean="0"/>
              <a:t>Reverse the array</a:t>
            </a:r>
          </a:p>
          <a:p>
            <a:r>
              <a:rPr lang="en-US" dirty="0" smtClean="0"/>
              <a:t>Use pop method</a:t>
            </a:r>
          </a:p>
          <a:p>
            <a:r>
              <a:rPr lang="en-US" dirty="0" smtClean="0"/>
              <a:t>Use push method</a:t>
            </a:r>
          </a:p>
          <a:p>
            <a:endParaRPr lang="en-US" dirty="0"/>
          </a:p>
          <a:p>
            <a:pPr marL="0" indent="0">
              <a:buNone/>
            </a:pPr>
            <a:r>
              <a:rPr lang="en-US" dirty="0" smtClean="0"/>
              <a:t>Note remember to display an array after each method</a:t>
            </a:r>
            <a:endParaRPr lang="en-US" dirty="0"/>
          </a:p>
        </p:txBody>
      </p:sp>
    </p:spTree>
    <p:extLst>
      <p:ext uri="{BB962C8B-B14F-4D97-AF65-F5344CB8AC3E}">
        <p14:creationId xmlns:p14="http://schemas.microsoft.com/office/powerpoint/2010/main" val="512306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JavaScript DOM</a:t>
            </a:r>
            <a:br>
              <a:rPr lang="en-US" b="1" dirty="0"/>
            </a:br>
            <a:endParaRPr lang="en-US" dirty="0"/>
          </a:p>
        </p:txBody>
      </p:sp>
      <p:sp>
        <p:nvSpPr>
          <p:cNvPr id="3" name="Content Placeholder 2"/>
          <p:cNvSpPr>
            <a:spLocks noGrp="1"/>
          </p:cNvSpPr>
          <p:nvPr>
            <p:ph idx="1"/>
          </p:nvPr>
        </p:nvSpPr>
        <p:spPr>
          <a:xfrm>
            <a:off x="677334" y="1302327"/>
            <a:ext cx="3271211" cy="4739035"/>
          </a:xfrm>
        </p:spPr>
        <p:txBody>
          <a:bodyPr/>
          <a:lstStyle/>
          <a:p>
            <a:r>
              <a:rPr lang="en-NZ" dirty="0"/>
              <a:t>JavaScript can access all the elements in a webpage making use of Document Object Model (DOM). In fact, the web browser creates a DOM of the webpage when the page is loaded. The DOM model is created as a tree of objects like this:</a:t>
            </a:r>
            <a:endParaRPr lang="en-US" dirty="0"/>
          </a:p>
        </p:txBody>
      </p:sp>
      <p:pic>
        <p:nvPicPr>
          <p:cNvPr id="4" name="Picture 3"/>
          <p:cNvPicPr>
            <a:picLocks noChangeAspect="1"/>
          </p:cNvPicPr>
          <p:nvPr/>
        </p:nvPicPr>
        <p:blipFill>
          <a:blip r:embed="rId2"/>
          <a:stretch>
            <a:fillRect/>
          </a:stretch>
        </p:blipFill>
        <p:spPr>
          <a:xfrm>
            <a:off x="4056351" y="1302327"/>
            <a:ext cx="7210425" cy="4181475"/>
          </a:xfrm>
          <a:prstGeom prst="rect">
            <a:avLst/>
          </a:prstGeom>
        </p:spPr>
      </p:pic>
    </p:spTree>
    <p:extLst>
      <p:ext uri="{BB962C8B-B14F-4D97-AF65-F5344CB8AC3E}">
        <p14:creationId xmlns:p14="http://schemas.microsoft.com/office/powerpoint/2010/main" val="15607951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677334" y="2172494"/>
            <a:ext cx="8118210" cy="3857625"/>
          </a:xfrm>
          <a:prstGeom prst="rect">
            <a:avLst/>
          </a:prstGeom>
        </p:spPr>
      </p:pic>
    </p:spTree>
    <p:extLst>
      <p:ext uri="{BB962C8B-B14F-4D97-AF65-F5344CB8AC3E}">
        <p14:creationId xmlns:p14="http://schemas.microsoft.com/office/powerpoint/2010/main" val="21750836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NZ" dirty="0"/>
              <a:t>With the object model, JavaScript gets all the power it needs to create dynamic HTML:</a:t>
            </a:r>
          </a:p>
          <a:p>
            <a:r>
              <a:rPr lang="en-NZ" dirty="0"/>
              <a:t>JavaScript can change all the HTML elements in the page</a:t>
            </a:r>
          </a:p>
          <a:p>
            <a:r>
              <a:rPr lang="en-NZ" dirty="0"/>
              <a:t>JavaScript can change all the HTML attributes in the page</a:t>
            </a:r>
          </a:p>
          <a:p>
            <a:r>
              <a:rPr lang="en-NZ" dirty="0"/>
              <a:t>JavaScript can change all the CSS styles in the page</a:t>
            </a:r>
          </a:p>
          <a:p>
            <a:r>
              <a:rPr lang="en-NZ" dirty="0"/>
              <a:t>JavaScript can remove existing HTML elements and attributes</a:t>
            </a:r>
          </a:p>
          <a:p>
            <a:r>
              <a:rPr lang="en-NZ" dirty="0"/>
              <a:t>JavaScript can add new HTML elements and attributes</a:t>
            </a:r>
          </a:p>
          <a:p>
            <a:r>
              <a:rPr lang="en-NZ" dirty="0"/>
              <a:t>JavaScript can react to all existing HTML events in the page</a:t>
            </a:r>
          </a:p>
          <a:p>
            <a:r>
              <a:rPr lang="en-NZ" dirty="0"/>
              <a:t>JavaScript can create new HTML events in the page</a:t>
            </a:r>
          </a:p>
          <a:p>
            <a:pPr marL="0" indent="0">
              <a:buNone/>
            </a:pPr>
            <a:r>
              <a:rPr lang="en-US" dirty="0" smtClean="0"/>
              <a:t>Note : Already covered</a:t>
            </a:r>
          </a:p>
          <a:p>
            <a:pPr marL="0" indent="0">
              <a:buNone/>
            </a:pPr>
            <a:r>
              <a:rPr lang="en-US" dirty="0"/>
              <a:t>	</a:t>
            </a:r>
            <a:r>
              <a:rPr lang="en-US" dirty="0" smtClean="0"/>
              <a:t> </a:t>
            </a:r>
            <a:r>
              <a:rPr lang="en-NZ" dirty="0" err="1"/>
              <a:t>getElementById</a:t>
            </a:r>
            <a:r>
              <a:rPr lang="en-NZ" dirty="0"/>
              <a:t> method used id="demo" to find the element</a:t>
            </a:r>
            <a:r>
              <a:rPr lang="en-NZ" dirty="0" smtClean="0"/>
              <a:t>. </a:t>
            </a:r>
          </a:p>
          <a:p>
            <a:pPr marL="0" indent="0">
              <a:buNone/>
            </a:pPr>
            <a:r>
              <a:rPr lang="en-NZ" dirty="0"/>
              <a:t> </a:t>
            </a:r>
            <a:r>
              <a:rPr lang="en-NZ" dirty="0" smtClean="0"/>
              <a:t>        The </a:t>
            </a:r>
            <a:r>
              <a:rPr lang="en-NZ" dirty="0" err="1"/>
              <a:t>innerHTML</a:t>
            </a:r>
            <a:r>
              <a:rPr lang="en-NZ" dirty="0"/>
              <a:t> property is useful for getting or replacing the content of HTML elements</a:t>
            </a:r>
            <a:endParaRPr lang="en-US" dirty="0"/>
          </a:p>
          <a:p>
            <a:pPr marL="0" indent="0">
              <a:buNone/>
            </a:pPr>
            <a:endParaRPr lang="en-NZ" dirty="0" smtClean="0"/>
          </a:p>
          <a:p>
            <a:pPr marL="0" indent="0">
              <a:buNone/>
            </a:pPr>
            <a:endParaRPr lang="en-US" dirty="0"/>
          </a:p>
        </p:txBody>
      </p:sp>
    </p:spTree>
    <p:extLst>
      <p:ext uri="{BB962C8B-B14F-4D97-AF65-F5344CB8AC3E}">
        <p14:creationId xmlns:p14="http://schemas.microsoft.com/office/powerpoint/2010/main" val="7851917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7908"/>
            <a:ext cx="8596668" cy="561693"/>
          </a:xfrm>
        </p:spPr>
        <p:txBody>
          <a:bodyPr>
            <a:normAutofit fontScale="90000"/>
          </a:bodyPr>
          <a:lstStyle/>
          <a:p>
            <a:r>
              <a:rPr lang="en-US" b="1" dirty="0"/>
              <a:t>Selecting the Topmost </a:t>
            </a:r>
            <a:r>
              <a:rPr lang="en-US" b="1" dirty="0" smtClean="0"/>
              <a:t>Elements</a:t>
            </a:r>
            <a:endParaRPr lang="en-US" dirty="0"/>
          </a:p>
        </p:txBody>
      </p:sp>
      <p:sp>
        <p:nvSpPr>
          <p:cNvPr id="3" name="Content Placeholder 2"/>
          <p:cNvSpPr>
            <a:spLocks noGrp="1"/>
          </p:cNvSpPr>
          <p:nvPr>
            <p:ph idx="1"/>
          </p:nvPr>
        </p:nvSpPr>
        <p:spPr>
          <a:xfrm>
            <a:off x="677334" y="807014"/>
            <a:ext cx="6083684" cy="6050985"/>
          </a:xfrm>
        </p:spPr>
        <p:txBody>
          <a:bodyPr>
            <a:normAutofit fontScale="77500" lnSpcReduction="20000"/>
          </a:bodyPr>
          <a:lstStyle/>
          <a:p>
            <a:pPr marL="0" indent="0">
              <a:buNone/>
            </a:pPr>
            <a:r>
              <a:rPr lang="en-US" dirty="0"/>
              <a:t>&lt;!DOCTYPE html&gt;</a:t>
            </a:r>
          </a:p>
          <a:p>
            <a:pPr marL="0" indent="0">
              <a:buNone/>
            </a:pPr>
            <a:r>
              <a:rPr lang="en-US" dirty="0" smtClean="0"/>
              <a:t>&lt;html </a:t>
            </a:r>
            <a:r>
              <a:rPr lang="en-US" dirty="0" err="1" smtClean="0"/>
              <a:t>lang</a:t>
            </a:r>
            <a:r>
              <a:rPr lang="en-US" dirty="0" smtClean="0"/>
              <a:t>="</a:t>
            </a:r>
            <a:r>
              <a:rPr lang="en-US" dirty="0" err="1" smtClean="0"/>
              <a:t>en</a:t>
            </a:r>
            <a:r>
              <a:rPr lang="en-US" dirty="0" smtClean="0"/>
              <a:t>"&gt;</a:t>
            </a:r>
          </a:p>
          <a:p>
            <a:pPr marL="0" indent="0">
              <a:buNone/>
            </a:pPr>
            <a:r>
              <a:rPr lang="en-US" dirty="0" smtClean="0"/>
              <a:t>&lt;</a:t>
            </a:r>
            <a:r>
              <a:rPr lang="en-US" dirty="0"/>
              <a:t>head&gt;</a:t>
            </a:r>
          </a:p>
          <a:p>
            <a:pPr marL="0" indent="0">
              <a:buNone/>
            </a:pPr>
            <a:r>
              <a:rPr lang="en-US" dirty="0"/>
              <a:t>    &lt;meta charset="utf-8"&gt;</a:t>
            </a:r>
          </a:p>
          <a:p>
            <a:pPr marL="0" indent="0">
              <a:buNone/>
            </a:pPr>
            <a:r>
              <a:rPr lang="en-US" dirty="0"/>
              <a:t>    &lt;title&gt;JS Select Topmost Elements&lt;/title&gt;</a:t>
            </a:r>
          </a:p>
          <a:p>
            <a:pPr marL="0" indent="0">
              <a:buNone/>
            </a:pPr>
            <a:r>
              <a:rPr lang="en-US" dirty="0"/>
              <a:t>&lt;/head&gt;</a:t>
            </a:r>
          </a:p>
          <a:p>
            <a:pPr marL="0" indent="0">
              <a:buNone/>
            </a:pPr>
            <a:r>
              <a:rPr lang="en-US" dirty="0"/>
              <a:t>&lt;body&gt;</a:t>
            </a:r>
          </a:p>
          <a:p>
            <a:pPr marL="0" indent="0">
              <a:buNone/>
            </a:pPr>
            <a:r>
              <a:rPr lang="en-US" dirty="0"/>
              <a:t>    &lt;script&gt;</a:t>
            </a:r>
          </a:p>
          <a:p>
            <a:pPr marL="0" indent="0">
              <a:buNone/>
            </a:pPr>
            <a:r>
              <a:rPr lang="en-US" dirty="0"/>
              <a:t>    // Display </a:t>
            </a:r>
            <a:r>
              <a:rPr lang="en-US" dirty="0" err="1"/>
              <a:t>lang</a:t>
            </a:r>
            <a:r>
              <a:rPr lang="en-US" dirty="0"/>
              <a:t> attribute value of html element</a:t>
            </a:r>
          </a:p>
          <a:p>
            <a:pPr marL="0" indent="0">
              <a:buNone/>
            </a:pPr>
            <a:r>
              <a:rPr lang="en-US" dirty="0"/>
              <a:t>    alert(</a:t>
            </a:r>
            <a:r>
              <a:rPr lang="en-US" dirty="0" err="1"/>
              <a:t>document.documentElement.getAttribute</a:t>
            </a:r>
            <a:r>
              <a:rPr lang="en-US" dirty="0"/>
              <a:t>("</a:t>
            </a:r>
            <a:r>
              <a:rPr lang="en-US" dirty="0" err="1"/>
              <a:t>lang</a:t>
            </a:r>
            <a:r>
              <a:rPr lang="en-US" dirty="0"/>
              <a:t>")); // Outputs: </a:t>
            </a:r>
            <a:r>
              <a:rPr lang="en-US" dirty="0" err="1"/>
              <a:t>en</a:t>
            </a:r>
            <a:endParaRPr lang="en-US" dirty="0"/>
          </a:p>
          <a:p>
            <a:pPr marL="0" indent="0">
              <a:buNone/>
            </a:pPr>
            <a:r>
              <a:rPr lang="en-US" dirty="0"/>
              <a:t>    </a:t>
            </a:r>
          </a:p>
          <a:p>
            <a:pPr marL="0" indent="0">
              <a:buNone/>
            </a:pPr>
            <a:r>
              <a:rPr lang="en-US" dirty="0"/>
              <a:t>    // Set background color of body element</a:t>
            </a:r>
          </a:p>
          <a:p>
            <a:pPr marL="0" indent="0">
              <a:buNone/>
            </a:pPr>
            <a:r>
              <a:rPr lang="en-US" dirty="0"/>
              <a:t>    </a:t>
            </a:r>
            <a:r>
              <a:rPr lang="en-US" dirty="0" err="1"/>
              <a:t>document.body.style.background</a:t>
            </a:r>
            <a:r>
              <a:rPr lang="en-US" dirty="0"/>
              <a:t> = "yellow";</a:t>
            </a:r>
          </a:p>
          <a:p>
            <a:pPr marL="0" indent="0">
              <a:buNone/>
            </a:pPr>
            <a:r>
              <a:rPr lang="en-US" dirty="0"/>
              <a:t>    </a:t>
            </a:r>
          </a:p>
          <a:p>
            <a:pPr marL="0" indent="0">
              <a:buNone/>
            </a:pPr>
            <a:r>
              <a:rPr lang="en-US" dirty="0"/>
              <a:t>    // Display tag name of the head element's first child</a:t>
            </a:r>
          </a:p>
          <a:p>
            <a:pPr marL="0" indent="0">
              <a:buNone/>
            </a:pPr>
            <a:r>
              <a:rPr lang="en-US" dirty="0"/>
              <a:t>    alert(</a:t>
            </a:r>
            <a:r>
              <a:rPr lang="en-US" dirty="0" err="1"/>
              <a:t>document.head.firstElementChild.nodeName</a:t>
            </a:r>
            <a:r>
              <a:rPr lang="en-US" dirty="0"/>
              <a:t>); // Outputs: meta</a:t>
            </a:r>
          </a:p>
          <a:p>
            <a:pPr marL="0" indent="0">
              <a:buNone/>
            </a:pPr>
            <a:r>
              <a:rPr lang="en-US" dirty="0"/>
              <a:t>    &lt;/script&gt;</a:t>
            </a:r>
          </a:p>
          <a:p>
            <a:pPr marL="0" indent="0">
              <a:buNone/>
            </a:pPr>
            <a:r>
              <a:rPr lang="en-US" dirty="0"/>
              <a:t>&lt;/body&gt;</a:t>
            </a:r>
          </a:p>
          <a:p>
            <a:pPr marL="0" indent="0">
              <a:buNone/>
            </a:pPr>
            <a:r>
              <a:rPr lang="en-US" dirty="0"/>
              <a:t>&lt;/html&gt;</a:t>
            </a:r>
          </a:p>
        </p:txBody>
      </p:sp>
      <p:sp>
        <p:nvSpPr>
          <p:cNvPr id="4" name="TextBox 3"/>
          <p:cNvSpPr txBox="1"/>
          <p:nvPr/>
        </p:nvSpPr>
        <p:spPr>
          <a:xfrm>
            <a:off x="5167745" y="807015"/>
            <a:ext cx="4807527" cy="2246769"/>
          </a:xfrm>
          <a:prstGeom prst="rect">
            <a:avLst/>
          </a:prstGeom>
          <a:noFill/>
          <a:ln w="19050">
            <a:solidFill>
              <a:schemeClr val="tx1"/>
            </a:solidFill>
          </a:ln>
        </p:spPr>
        <p:txBody>
          <a:bodyPr wrap="square" rtlCol="0">
            <a:spAutoFit/>
          </a:bodyPr>
          <a:lstStyle/>
          <a:p>
            <a:pPr marL="285750" indent="-285750">
              <a:buFont typeface="Arial" panose="020B0604020202020204" pitchFamily="34" charset="0"/>
              <a:buChar char="•"/>
            </a:pPr>
            <a:r>
              <a:rPr lang="en-NZ" sz="1400" dirty="0"/>
              <a:t>The topmost elements in an HTML document are available directly as document properties. For example, the &lt;html&gt; element can be accessed with </a:t>
            </a:r>
            <a:r>
              <a:rPr lang="en-NZ" sz="1400" dirty="0" err="1" smtClean="0"/>
              <a:t>document.documentElement</a:t>
            </a:r>
            <a:r>
              <a:rPr lang="en-NZ" sz="1400" dirty="0" smtClean="0"/>
              <a:t> </a:t>
            </a:r>
            <a:r>
              <a:rPr lang="en-NZ" sz="1400" dirty="0"/>
              <a:t>property, whereas the &lt;head&gt; element can be accessed with </a:t>
            </a:r>
            <a:r>
              <a:rPr lang="en-NZ" sz="1400" dirty="0" err="1"/>
              <a:t>document.head</a:t>
            </a:r>
            <a:r>
              <a:rPr lang="en-NZ" sz="1400" dirty="0"/>
              <a:t> property, and the &lt;body&gt; element can be accessed with </a:t>
            </a:r>
            <a:r>
              <a:rPr lang="en-NZ" sz="1400" dirty="0" err="1"/>
              <a:t>document.body</a:t>
            </a:r>
            <a:r>
              <a:rPr lang="en-NZ" sz="1400" dirty="0"/>
              <a:t> </a:t>
            </a:r>
            <a:r>
              <a:rPr lang="en-NZ" sz="1400" dirty="0" smtClean="0"/>
              <a:t>property.</a:t>
            </a:r>
          </a:p>
          <a:p>
            <a:pPr marL="285750" indent="-285750">
              <a:buFont typeface="Arial" panose="020B0604020202020204" pitchFamily="34" charset="0"/>
              <a:buChar char="•"/>
            </a:pPr>
            <a:r>
              <a:rPr lang="en-NZ" sz="1400" dirty="0" smtClean="0"/>
              <a:t> </a:t>
            </a:r>
            <a:r>
              <a:rPr lang="en-NZ" sz="1400" dirty="0"/>
              <a:t>But, be careful. If </a:t>
            </a:r>
            <a:r>
              <a:rPr lang="en-NZ" sz="1400" dirty="0" err="1"/>
              <a:t>document.body</a:t>
            </a:r>
            <a:r>
              <a:rPr lang="en-NZ" sz="1400" dirty="0"/>
              <a:t> is used before the &lt;body&gt; tag (e.g. inside the &lt;head&gt;), it will return null instead of the body element</a:t>
            </a:r>
            <a:r>
              <a:rPr lang="en-NZ" sz="1400" dirty="0" smtClean="0"/>
              <a:t>.</a:t>
            </a:r>
            <a:endParaRPr lang="en-US" sz="1400" dirty="0"/>
          </a:p>
        </p:txBody>
      </p:sp>
      <p:pic>
        <p:nvPicPr>
          <p:cNvPr id="7" name="Picture 6"/>
          <p:cNvPicPr>
            <a:picLocks noChangeAspect="1"/>
          </p:cNvPicPr>
          <p:nvPr/>
        </p:nvPicPr>
        <p:blipFill>
          <a:blip r:embed="rId2"/>
          <a:stretch>
            <a:fillRect/>
          </a:stretch>
        </p:blipFill>
        <p:spPr>
          <a:xfrm>
            <a:off x="7416078" y="3860798"/>
            <a:ext cx="1571625" cy="1371600"/>
          </a:xfrm>
          <a:prstGeom prst="rect">
            <a:avLst/>
          </a:prstGeom>
          <a:ln>
            <a:solidFill>
              <a:schemeClr val="tx1"/>
            </a:solidFill>
          </a:ln>
        </p:spPr>
      </p:pic>
    </p:spTree>
    <p:extLst>
      <p:ext uri="{BB962C8B-B14F-4D97-AF65-F5344CB8AC3E}">
        <p14:creationId xmlns:p14="http://schemas.microsoft.com/office/powerpoint/2010/main" val="20098002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normAutofit fontScale="90000"/>
          </a:bodyPr>
          <a:lstStyle/>
          <a:p>
            <a:r>
              <a:rPr lang="en-US" b="1" dirty="0"/>
              <a:t>Selecting Elements by ID</a:t>
            </a:r>
            <a:br>
              <a:rPr lang="en-US" b="1" dirty="0"/>
            </a:br>
            <a:endParaRPr lang="en-US" dirty="0"/>
          </a:p>
        </p:txBody>
      </p:sp>
      <p:sp>
        <p:nvSpPr>
          <p:cNvPr id="3" name="Content Placeholder 2"/>
          <p:cNvSpPr>
            <a:spLocks noGrp="1"/>
          </p:cNvSpPr>
          <p:nvPr>
            <p:ph idx="1"/>
          </p:nvPr>
        </p:nvSpPr>
        <p:spPr>
          <a:xfrm>
            <a:off x="677334" y="1371600"/>
            <a:ext cx="7053502" cy="5292435"/>
          </a:xfrm>
        </p:spPr>
        <p:txBody>
          <a:bodyPr>
            <a:normAutofit fontScale="85000" lnSpcReduction="20000"/>
          </a:bodyPr>
          <a:lstStyle/>
          <a:p>
            <a:pPr marL="400050" lvl="1" indent="0">
              <a:buNone/>
            </a:pPr>
            <a:r>
              <a:rPr lang="en-US" dirty="0"/>
              <a:t>&lt;!DOCTYPE html&gt;</a:t>
            </a:r>
          </a:p>
          <a:p>
            <a:pPr marL="400050" lvl="1" indent="0">
              <a:buNone/>
            </a:pPr>
            <a:r>
              <a:rPr lang="en-US" dirty="0"/>
              <a:t>&lt;html </a:t>
            </a:r>
            <a:r>
              <a:rPr lang="en-US" dirty="0" err="1"/>
              <a:t>lang</a:t>
            </a:r>
            <a:r>
              <a:rPr lang="en-US" dirty="0"/>
              <a:t>="</a:t>
            </a:r>
            <a:r>
              <a:rPr lang="en-US" dirty="0" err="1"/>
              <a:t>en</a:t>
            </a:r>
            <a:r>
              <a:rPr lang="en-US" dirty="0"/>
              <a:t>"&gt;</a:t>
            </a:r>
          </a:p>
          <a:p>
            <a:pPr marL="400050" lvl="1" indent="0">
              <a:buNone/>
            </a:pPr>
            <a:r>
              <a:rPr lang="en-US" dirty="0"/>
              <a:t>&lt;head&gt;</a:t>
            </a:r>
          </a:p>
          <a:p>
            <a:pPr marL="400050" lvl="1" indent="0">
              <a:buNone/>
            </a:pPr>
            <a:r>
              <a:rPr lang="en-US" dirty="0"/>
              <a:t>    &lt;meta charset="utf-8"&gt;</a:t>
            </a:r>
          </a:p>
          <a:p>
            <a:pPr marL="400050" lvl="1" indent="0">
              <a:buNone/>
            </a:pPr>
            <a:r>
              <a:rPr lang="en-US" dirty="0"/>
              <a:t>    &lt;title&gt;JS Select Element by ID&lt;/title&gt;</a:t>
            </a:r>
          </a:p>
          <a:p>
            <a:pPr marL="400050" lvl="1" indent="0">
              <a:buNone/>
            </a:pPr>
            <a:r>
              <a:rPr lang="en-US" dirty="0"/>
              <a:t>&lt;/head&gt;</a:t>
            </a:r>
          </a:p>
          <a:p>
            <a:pPr marL="400050" lvl="1" indent="0">
              <a:buNone/>
            </a:pPr>
            <a:r>
              <a:rPr lang="en-US" dirty="0"/>
              <a:t>&lt;body&gt;</a:t>
            </a:r>
          </a:p>
          <a:p>
            <a:pPr marL="400050" lvl="1" indent="0">
              <a:buNone/>
            </a:pPr>
            <a:r>
              <a:rPr lang="en-US" dirty="0"/>
              <a:t>    &lt;p id="mark"&gt;This is a paragraph of text.&lt;/p&gt;</a:t>
            </a:r>
          </a:p>
          <a:p>
            <a:pPr marL="400050" lvl="1" indent="0">
              <a:buNone/>
            </a:pPr>
            <a:r>
              <a:rPr lang="en-US" dirty="0"/>
              <a:t>    &lt;p&gt;This is another paragraph of text.&lt;/p&gt;</a:t>
            </a:r>
          </a:p>
          <a:p>
            <a:pPr marL="400050" lvl="1" indent="0">
              <a:buNone/>
            </a:pPr>
            <a:r>
              <a:rPr lang="en-US" dirty="0" smtClean="0"/>
              <a:t>    </a:t>
            </a:r>
            <a:r>
              <a:rPr lang="en-US" dirty="0"/>
              <a:t>&lt;script&gt;</a:t>
            </a:r>
          </a:p>
          <a:p>
            <a:pPr marL="400050" lvl="1" indent="0">
              <a:buNone/>
            </a:pPr>
            <a:r>
              <a:rPr lang="en-US" dirty="0"/>
              <a:t>    // Selecting element with id mark </a:t>
            </a:r>
          </a:p>
          <a:p>
            <a:pPr marL="400050" lvl="1" indent="0">
              <a:buNone/>
            </a:pPr>
            <a:r>
              <a:rPr lang="en-US" dirty="0"/>
              <a:t>    </a:t>
            </a:r>
            <a:r>
              <a:rPr lang="en-US" dirty="0" err="1"/>
              <a:t>var</a:t>
            </a:r>
            <a:r>
              <a:rPr lang="en-US" dirty="0"/>
              <a:t> match = </a:t>
            </a:r>
            <a:r>
              <a:rPr lang="en-US" dirty="0" err="1"/>
              <a:t>document.getElementById</a:t>
            </a:r>
            <a:r>
              <a:rPr lang="en-US" dirty="0"/>
              <a:t>("mark");</a:t>
            </a:r>
          </a:p>
          <a:p>
            <a:pPr marL="400050" lvl="1" indent="0">
              <a:buNone/>
            </a:pPr>
            <a:r>
              <a:rPr lang="en-US" dirty="0" smtClean="0"/>
              <a:t>// </a:t>
            </a:r>
            <a:r>
              <a:rPr lang="en-US" dirty="0"/>
              <a:t>Highlighting element's background</a:t>
            </a:r>
          </a:p>
          <a:p>
            <a:pPr marL="400050" lvl="1" indent="0">
              <a:buNone/>
            </a:pPr>
            <a:r>
              <a:rPr lang="en-US" dirty="0"/>
              <a:t>    </a:t>
            </a:r>
            <a:r>
              <a:rPr lang="en-US" dirty="0" err="1"/>
              <a:t>match.style.background</a:t>
            </a:r>
            <a:r>
              <a:rPr lang="en-US" dirty="0"/>
              <a:t> = "yellow";</a:t>
            </a:r>
          </a:p>
          <a:p>
            <a:pPr marL="400050" lvl="1" indent="0">
              <a:buNone/>
            </a:pPr>
            <a:r>
              <a:rPr lang="en-US" dirty="0"/>
              <a:t>    &lt;/script&gt;</a:t>
            </a:r>
          </a:p>
          <a:p>
            <a:pPr marL="400050" lvl="1" indent="0">
              <a:buNone/>
            </a:pPr>
            <a:r>
              <a:rPr lang="en-US" dirty="0"/>
              <a:t>&lt;/body&gt;</a:t>
            </a:r>
          </a:p>
          <a:p>
            <a:pPr marL="400050" lvl="1" indent="0">
              <a:buNone/>
            </a:pPr>
            <a:r>
              <a:rPr lang="en-US" dirty="0"/>
              <a:t>&lt;/html&gt;</a:t>
            </a:r>
          </a:p>
        </p:txBody>
      </p:sp>
    </p:spTree>
    <p:extLst>
      <p:ext uri="{BB962C8B-B14F-4D97-AF65-F5344CB8AC3E}">
        <p14:creationId xmlns:p14="http://schemas.microsoft.com/office/powerpoint/2010/main" val="23238033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5855"/>
          </a:xfrm>
        </p:spPr>
        <p:txBody>
          <a:bodyPr>
            <a:normAutofit fontScale="90000"/>
          </a:bodyPr>
          <a:lstStyle/>
          <a:p>
            <a:r>
              <a:rPr lang="en-US" b="1" dirty="0" err="1"/>
              <a:t>getElementsByTagName</a:t>
            </a:r>
            <a:r>
              <a:rPr lang="en-US" b="1" dirty="0"/>
              <a:t/>
            </a:r>
            <a:br>
              <a:rPr lang="en-US" b="1" dirty="0"/>
            </a:br>
            <a:endParaRPr lang="en-US" dirty="0"/>
          </a:p>
        </p:txBody>
      </p:sp>
      <p:sp>
        <p:nvSpPr>
          <p:cNvPr id="3" name="Content Placeholder 2"/>
          <p:cNvSpPr>
            <a:spLocks noGrp="1"/>
          </p:cNvSpPr>
          <p:nvPr>
            <p:ph idx="1"/>
          </p:nvPr>
        </p:nvSpPr>
        <p:spPr>
          <a:xfrm>
            <a:off x="677334" y="1385455"/>
            <a:ext cx="6554739" cy="5375563"/>
          </a:xfrm>
        </p:spPr>
        <p:txBody>
          <a:bodyPr>
            <a:normAutofit fontScale="85000" lnSpcReduction="20000"/>
          </a:bodyPr>
          <a:lstStyle/>
          <a:p>
            <a:pPr marL="0" indent="0">
              <a:buNone/>
            </a:pPr>
            <a:r>
              <a:rPr lang="en-US" dirty="0"/>
              <a:t>&lt;html&gt;</a:t>
            </a:r>
          </a:p>
          <a:p>
            <a:pPr marL="0" indent="0">
              <a:buNone/>
            </a:pPr>
            <a:r>
              <a:rPr lang="en-US" dirty="0"/>
              <a:t>&lt;head&gt;</a:t>
            </a:r>
          </a:p>
          <a:p>
            <a:pPr marL="0" indent="0">
              <a:buNone/>
            </a:pPr>
            <a:r>
              <a:rPr lang="en-US" dirty="0"/>
              <a:t>	&lt;title&gt;DOM!!!&lt;/title&gt;</a:t>
            </a:r>
          </a:p>
          <a:p>
            <a:pPr marL="0" indent="0">
              <a:buNone/>
            </a:pPr>
            <a:r>
              <a:rPr lang="en-US" dirty="0"/>
              <a:t>&lt;/head&gt;</a:t>
            </a:r>
          </a:p>
          <a:p>
            <a:pPr marL="0" indent="0">
              <a:buNone/>
            </a:pPr>
            <a:r>
              <a:rPr lang="en-US" dirty="0"/>
              <a:t>&lt;body&gt;</a:t>
            </a:r>
          </a:p>
          <a:p>
            <a:pPr marL="0" indent="0">
              <a:buNone/>
            </a:pPr>
            <a:r>
              <a:rPr lang="en-US" dirty="0"/>
              <a:t>  &lt;h1&gt;Welcome&lt;/h1&gt;</a:t>
            </a:r>
          </a:p>
          <a:p>
            <a:pPr marL="0" indent="0">
              <a:buNone/>
            </a:pPr>
            <a:r>
              <a:rPr lang="en-US" dirty="0"/>
              <a:t>  &lt;p&gt;This is the welcome message.&lt;/p&gt;</a:t>
            </a:r>
          </a:p>
          <a:p>
            <a:pPr marL="0" indent="0">
              <a:buNone/>
            </a:pPr>
            <a:r>
              <a:rPr lang="en-US" dirty="0"/>
              <a:t>  &lt;h2&gt;Technology&lt;/h2&gt;</a:t>
            </a:r>
          </a:p>
          <a:p>
            <a:pPr marL="0" indent="0">
              <a:buNone/>
            </a:pPr>
            <a:r>
              <a:rPr lang="en-US" dirty="0"/>
              <a:t>  &lt;p id="second"&gt;This is the technology section.&lt;/p&gt;</a:t>
            </a:r>
          </a:p>
          <a:p>
            <a:pPr marL="0" indent="0">
              <a:buNone/>
            </a:pPr>
            <a:r>
              <a:rPr lang="en-US" dirty="0"/>
              <a:t>  &lt;script type="text/</a:t>
            </a:r>
            <a:r>
              <a:rPr lang="en-US" dirty="0" err="1"/>
              <a:t>javascript</a:t>
            </a:r>
            <a:r>
              <a:rPr lang="en-US" dirty="0"/>
              <a:t>"&gt;</a:t>
            </a:r>
          </a:p>
          <a:p>
            <a:pPr marL="0" indent="0">
              <a:buNone/>
            </a:pPr>
            <a:r>
              <a:rPr lang="en-US" dirty="0"/>
              <a:t>	</a:t>
            </a:r>
            <a:r>
              <a:rPr lang="en-US" dirty="0" err="1"/>
              <a:t>var</a:t>
            </a:r>
            <a:r>
              <a:rPr lang="en-US" dirty="0"/>
              <a:t> paragraphs = </a:t>
            </a:r>
            <a:r>
              <a:rPr lang="en-US" dirty="0" err="1"/>
              <a:t>document.getElementsByTagName</a:t>
            </a:r>
            <a:r>
              <a:rPr lang="en-US" dirty="0"/>
              <a:t>("p");</a:t>
            </a:r>
          </a:p>
          <a:p>
            <a:pPr marL="0" indent="0">
              <a:buNone/>
            </a:pPr>
            <a:r>
              <a:rPr lang="en-US" dirty="0"/>
              <a:t>    alert("Content in the second paragraph is " + paragraphs[1].</a:t>
            </a:r>
            <a:r>
              <a:rPr lang="en-US" dirty="0" err="1"/>
              <a:t>innerHTML</a:t>
            </a:r>
            <a:r>
              <a:rPr lang="en-US" dirty="0"/>
              <a:t>);</a:t>
            </a:r>
          </a:p>
          <a:p>
            <a:pPr marL="0" indent="0">
              <a:buNone/>
            </a:pPr>
            <a:r>
              <a:rPr lang="en-US" dirty="0"/>
              <a:t>    </a:t>
            </a:r>
            <a:r>
              <a:rPr lang="en-US" dirty="0" err="1"/>
              <a:t>document.getElementById</a:t>
            </a:r>
            <a:r>
              <a:rPr lang="en-US" dirty="0"/>
              <a:t>("second").</a:t>
            </a:r>
            <a:r>
              <a:rPr lang="en-US" dirty="0" err="1"/>
              <a:t>innerHTML</a:t>
            </a:r>
            <a:r>
              <a:rPr lang="en-US" dirty="0"/>
              <a:t> = "The </a:t>
            </a:r>
            <a:r>
              <a:rPr lang="en-US" dirty="0" err="1"/>
              <a:t>orginal</a:t>
            </a:r>
            <a:r>
              <a:rPr lang="en-US" dirty="0"/>
              <a:t> message is changed.";</a:t>
            </a:r>
          </a:p>
          <a:p>
            <a:pPr marL="0" indent="0">
              <a:buNone/>
            </a:pPr>
            <a:r>
              <a:rPr lang="en-US" dirty="0"/>
              <a:t>  &lt;/script&gt;</a:t>
            </a:r>
          </a:p>
          <a:p>
            <a:pPr marL="0" indent="0">
              <a:buNone/>
            </a:pPr>
            <a:r>
              <a:rPr lang="en-US" dirty="0"/>
              <a:t>&lt;/body&gt;</a:t>
            </a:r>
          </a:p>
          <a:p>
            <a:pPr marL="0" indent="0">
              <a:buNone/>
            </a:pPr>
            <a:r>
              <a:rPr lang="en-US" dirty="0"/>
              <a:t>&lt;/html&gt;</a:t>
            </a:r>
          </a:p>
        </p:txBody>
      </p:sp>
      <p:sp>
        <p:nvSpPr>
          <p:cNvPr id="4" name="Oval 3"/>
          <p:cNvSpPr/>
          <p:nvPr/>
        </p:nvSpPr>
        <p:spPr>
          <a:xfrm>
            <a:off x="1579418" y="4765964"/>
            <a:ext cx="845127" cy="56803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663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a:t>Selecting Elements by Class Name</a:t>
            </a:r>
            <a:br>
              <a:rPr lang="en-NZ" b="1" dirty="0"/>
            </a:br>
            <a:endParaRPr lang="en-US" dirty="0"/>
          </a:p>
        </p:txBody>
      </p:sp>
      <p:sp>
        <p:nvSpPr>
          <p:cNvPr id="3" name="Content Placeholder 2"/>
          <p:cNvSpPr>
            <a:spLocks noGrp="1"/>
          </p:cNvSpPr>
          <p:nvPr>
            <p:ph idx="1"/>
          </p:nvPr>
        </p:nvSpPr>
        <p:spPr/>
        <p:txBody>
          <a:bodyPr>
            <a:normAutofit/>
          </a:bodyPr>
          <a:lstStyle/>
          <a:p>
            <a:pPr marL="0" indent="0">
              <a:buNone/>
            </a:pP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149604145"/>
              </p:ext>
            </p:extLst>
          </p:nvPr>
        </p:nvGraphicFramePr>
        <p:xfrm>
          <a:off x="4518468" y="3207904"/>
          <a:ext cx="914400" cy="771525"/>
        </p:xfrm>
        <a:graphic>
          <a:graphicData uri="http://schemas.openxmlformats.org/presentationml/2006/ole">
            <mc:AlternateContent xmlns:mc="http://schemas.openxmlformats.org/markup-compatibility/2006">
              <mc:Choice xmlns:v="urn:schemas-microsoft-com:vml" Requires="v">
                <p:oleObj spid="_x0000_s1040" name="Document" showAsIcon="1" r:id="rId3" imgW="914400" imgH="771480" progId="Word.Document.12">
                  <p:embed/>
                </p:oleObj>
              </mc:Choice>
              <mc:Fallback>
                <p:oleObj name="Document" showAsIcon="1" r:id="rId3" imgW="914400" imgH="771480" progId="Word.Document.12">
                  <p:embed/>
                  <p:pic>
                    <p:nvPicPr>
                      <p:cNvPr id="0" name=""/>
                      <p:cNvPicPr/>
                      <p:nvPr/>
                    </p:nvPicPr>
                    <p:blipFill>
                      <a:blip r:embed="rId4"/>
                      <a:stretch>
                        <a:fillRect/>
                      </a:stretch>
                    </p:blipFill>
                    <p:spPr>
                      <a:xfrm>
                        <a:off x="4518468" y="3207904"/>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4907986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NZ" b="1" dirty="0"/>
              <a:t>Selecting Elements with CSS Selectors</a:t>
            </a:r>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1298064734"/>
              </p:ext>
            </p:extLst>
          </p:nvPr>
        </p:nvGraphicFramePr>
        <p:xfrm>
          <a:off x="5460134" y="3396096"/>
          <a:ext cx="914400" cy="771525"/>
        </p:xfrm>
        <a:graphic>
          <a:graphicData uri="http://schemas.openxmlformats.org/presentationml/2006/ole">
            <mc:AlternateContent xmlns:mc="http://schemas.openxmlformats.org/markup-compatibility/2006">
              <mc:Choice xmlns:v="urn:schemas-microsoft-com:vml" Requires="v">
                <p:oleObj spid="_x0000_s2063" name="Document" showAsIcon="1" r:id="rId3" imgW="914400" imgH="771480" progId="Word.Document.12">
                  <p:embed/>
                </p:oleObj>
              </mc:Choice>
              <mc:Fallback>
                <p:oleObj name="Document" showAsIcon="1" r:id="rId3" imgW="914400" imgH="771480" progId="Word.Document.12">
                  <p:embed/>
                  <p:pic>
                    <p:nvPicPr>
                      <p:cNvPr id="0" name=""/>
                      <p:cNvPicPr/>
                      <p:nvPr/>
                    </p:nvPicPr>
                    <p:blipFill>
                      <a:blip r:embed="rId4"/>
                      <a:stretch>
                        <a:fillRect/>
                      </a:stretch>
                    </p:blipFill>
                    <p:spPr>
                      <a:xfrm>
                        <a:off x="5460134" y="3396096"/>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7824117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Styling DOM Elements in JavaScript</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NZ" dirty="0"/>
              <a:t>You can also apply style on HTML elements to change the visual presentation of HTML documents dynamically using JavaScript. </a:t>
            </a:r>
            <a:endParaRPr lang="en-NZ" dirty="0" smtClean="0"/>
          </a:p>
          <a:p>
            <a:r>
              <a:rPr lang="en-NZ" dirty="0" smtClean="0"/>
              <a:t>You </a:t>
            </a:r>
            <a:r>
              <a:rPr lang="en-NZ" dirty="0"/>
              <a:t>can set almost all the styles for the elements like, fonts, </a:t>
            </a:r>
            <a:r>
              <a:rPr lang="en-NZ" dirty="0" err="1"/>
              <a:t>colors</a:t>
            </a:r>
            <a:r>
              <a:rPr lang="en-NZ" dirty="0"/>
              <a:t>, margins, borders, background images, text alignment, width and height, position, and so on</a:t>
            </a:r>
            <a:r>
              <a:rPr lang="en-NZ" dirty="0" smtClean="0"/>
              <a:t>.</a:t>
            </a:r>
          </a:p>
          <a:p>
            <a:r>
              <a:rPr lang="en-NZ" dirty="0"/>
              <a:t>Many CSS properties, such as font-size, background-image, text-decoration, etc. contain hyphens (-) in their names. Since, in JavaScript hyphen is a reserved operator and it is interpreted as a minus sign, so it is not possible to write an expression, like: </a:t>
            </a:r>
            <a:r>
              <a:rPr lang="en-NZ" dirty="0" err="1"/>
              <a:t>elem.style.font</a:t>
            </a:r>
            <a:r>
              <a:rPr lang="en-NZ" dirty="0"/>
              <a:t>-size</a:t>
            </a:r>
          </a:p>
          <a:p>
            <a:r>
              <a:rPr lang="en-NZ" dirty="0" smtClean="0"/>
              <a:t>Therefore</a:t>
            </a:r>
            <a:r>
              <a:rPr lang="en-NZ" dirty="0"/>
              <a:t>, in JavaScript, the CSS property names that contain one or more hyphens are converted to </a:t>
            </a:r>
            <a:r>
              <a:rPr lang="en-NZ" dirty="0" err="1"/>
              <a:t>intercapitalized</a:t>
            </a:r>
            <a:r>
              <a:rPr lang="en-NZ" dirty="0"/>
              <a:t> style word. It is done by removing the hyphens and capitalizing the letter immediately following each hyphen, thus the CSS property font-size becomes the DOM property </a:t>
            </a:r>
            <a:r>
              <a:rPr lang="en-NZ" dirty="0" err="1"/>
              <a:t>fontSize</a:t>
            </a:r>
            <a:r>
              <a:rPr lang="en-NZ" dirty="0"/>
              <a:t>, border-left-style becomes </a:t>
            </a:r>
            <a:r>
              <a:rPr lang="en-NZ" dirty="0" err="1"/>
              <a:t>borderLeftStyle</a:t>
            </a:r>
            <a:r>
              <a:rPr lang="en-NZ" dirty="0"/>
              <a:t>, and so </a:t>
            </a:r>
            <a:r>
              <a:rPr lang="en-NZ" dirty="0" smtClean="0"/>
              <a:t>on</a:t>
            </a:r>
            <a:endParaRPr lang="en-US" dirty="0"/>
          </a:p>
        </p:txBody>
      </p:sp>
    </p:spTree>
    <p:extLst>
      <p:ext uri="{BB962C8B-B14F-4D97-AF65-F5344CB8AC3E}">
        <p14:creationId xmlns:p14="http://schemas.microsoft.com/office/powerpoint/2010/main" val="1063972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3" name="Content Placeholder 2"/>
          <p:cNvSpPr>
            <a:spLocks noGrp="1"/>
          </p:cNvSpPr>
          <p:nvPr>
            <p:ph idx="1"/>
          </p:nvPr>
        </p:nvSpPr>
        <p:spPr>
          <a:xfrm>
            <a:off x="677333" y="2160589"/>
            <a:ext cx="9901571" cy="3880773"/>
          </a:xfrm>
        </p:spPr>
        <p:txBody>
          <a:bodyPr/>
          <a:lstStyle/>
          <a:p>
            <a:r>
              <a:rPr lang="en-NZ" dirty="0"/>
              <a:t>An array is an object that can store a </a:t>
            </a:r>
            <a:r>
              <a:rPr lang="en-NZ" b="1" dirty="0"/>
              <a:t>collection of items</a:t>
            </a:r>
            <a:r>
              <a:rPr lang="en-NZ" dirty="0"/>
              <a:t>. Arrays become really useful when you need to store large amounts of data of the same type. </a:t>
            </a:r>
            <a:endParaRPr lang="en-NZ" dirty="0" smtClean="0"/>
          </a:p>
          <a:p>
            <a:r>
              <a:rPr lang="en-NZ" dirty="0" smtClean="0"/>
              <a:t>Suppose </a:t>
            </a:r>
            <a:r>
              <a:rPr lang="en-NZ" dirty="0"/>
              <a:t>you want to store details of 500 employees. If you are using variables, you will have to create 500 variables whereas you can do the same with a single array</a:t>
            </a:r>
            <a:r>
              <a:rPr lang="en-NZ" dirty="0" smtClean="0"/>
              <a:t>.</a:t>
            </a:r>
          </a:p>
          <a:p>
            <a:r>
              <a:rPr lang="en-NZ" dirty="0" smtClean="0"/>
              <a:t> </a:t>
            </a:r>
            <a:r>
              <a:rPr lang="en-NZ" dirty="0"/>
              <a:t>You can access the items in an array by referring to its </a:t>
            </a:r>
            <a:r>
              <a:rPr lang="en-NZ" b="1" dirty="0" smtClean="0"/>
              <a:t>index number</a:t>
            </a:r>
            <a:r>
              <a:rPr lang="en-NZ" dirty="0"/>
              <a:t> and the index of the first element of an array is </a:t>
            </a:r>
            <a:r>
              <a:rPr lang="en-NZ" dirty="0" smtClean="0"/>
              <a:t>zero</a:t>
            </a:r>
          </a:p>
          <a:p>
            <a:r>
              <a:rPr lang="en-NZ" dirty="0"/>
              <a:t>Spaces and line breaks are not important. A declaration can span multiple lines</a:t>
            </a:r>
            <a:endParaRPr lang="en-US" dirty="0"/>
          </a:p>
        </p:txBody>
      </p:sp>
      <p:pic>
        <p:nvPicPr>
          <p:cNvPr id="4" name="Picture 3"/>
          <p:cNvPicPr>
            <a:picLocks noChangeAspect="1"/>
          </p:cNvPicPr>
          <p:nvPr/>
        </p:nvPicPr>
        <p:blipFill>
          <a:blip r:embed="rId2"/>
          <a:stretch>
            <a:fillRect/>
          </a:stretch>
        </p:blipFill>
        <p:spPr>
          <a:xfrm>
            <a:off x="1200297" y="4484025"/>
            <a:ext cx="3676650" cy="1060791"/>
          </a:xfrm>
          <a:prstGeom prst="rect">
            <a:avLst/>
          </a:prstGeom>
          <a:noFill/>
        </p:spPr>
      </p:pic>
      <p:pic>
        <p:nvPicPr>
          <p:cNvPr id="5" name="Picture 4"/>
          <p:cNvPicPr>
            <a:picLocks noChangeAspect="1"/>
          </p:cNvPicPr>
          <p:nvPr/>
        </p:nvPicPr>
        <p:blipFill>
          <a:blip r:embed="rId3"/>
          <a:stretch>
            <a:fillRect/>
          </a:stretch>
        </p:blipFill>
        <p:spPr>
          <a:xfrm>
            <a:off x="1031411" y="5544816"/>
            <a:ext cx="5269294" cy="912255"/>
          </a:xfrm>
          <a:prstGeom prst="rect">
            <a:avLst/>
          </a:prstGeom>
        </p:spPr>
      </p:pic>
      <p:pic>
        <p:nvPicPr>
          <p:cNvPr id="7" name="Picture 6"/>
          <p:cNvPicPr>
            <a:picLocks noChangeAspect="1"/>
          </p:cNvPicPr>
          <p:nvPr/>
        </p:nvPicPr>
        <p:blipFill>
          <a:blip r:embed="rId4"/>
          <a:stretch>
            <a:fillRect/>
          </a:stretch>
        </p:blipFill>
        <p:spPr>
          <a:xfrm>
            <a:off x="3824288" y="516171"/>
            <a:ext cx="4286250" cy="1171575"/>
          </a:xfrm>
          <a:prstGeom prst="rect">
            <a:avLst/>
          </a:prstGeom>
        </p:spPr>
      </p:pic>
    </p:spTree>
    <p:extLst>
      <p:ext uri="{BB962C8B-B14F-4D97-AF65-F5344CB8AC3E}">
        <p14:creationId xmlns:p14="http://schemas.microsoft.com/office/powerpoint/2010/main" val="2279298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609600"/>
            <a:ext cx="8596668" cy="6248399"/>
          </a:xfrm>
        </p:spPr>
        <p:txBody>
          <a:bodyPr>
            <a:normAutofit fontScale="62500" lnSpcReduction="20000"/>
          </a:bodyPr>
          <a:lstStyle/>
          <a:p>
            <a:pPr marL="0" indent="0">
              <a:buNone/>
            </a:pPr>
            <a:r>
              <a:rPr lang="en-US" dirty="0"/>
              <a:t>&lt;!DOCTYPE html&gt;</a:t>
            </a:r>
          </a:p>
          <a:p>
            <a:pPr marL="0" indent="0">
              <a:buNone/>
            </a:pPr>
            <a:r>
              <a:rPr lang="en-US" dirty="0"/>
              <a:t>&lt;html </a:t>
            </a:r>
            <a:r>
              <a:rPr lang="en-US" dirty="0" err="1"/>
              <a:t>lang</a:t>
            </a:r>
            <a:r>
              <a:rPr lang="en-US" dirty="0"/>
              <a:t>="</a:t>
            </a:r>
            <a:r>
              <a:rPr lang="en-US" dirty="0" err="1"/>
              <a:t>en</a:t>
            </a:r>
            <a:r>
              <a:rPr lang="en-US" dirty="0"/>
              <a:t>"&gt;</a:t>
            </a:r>
          </a:p>
          <a:p>
            <a:pPr marL="0" indent="0">
              <a:buNone/>
            </a:pPr>
            <a:r>
              <a:rPr lang="en-US" dirty="0"/>
              <a:t>&lt;head&gt;</a:t>
            </a:r>
          </a:p>
          <a:p>
            <a:pPr marL="0" indent="0">
              <a:buNone/>
            </a:pPr>
            <a:r>
              <a:rPr lang="en-US" dirty="0"/>
              <a:t>    &lt;meta charset="utf-8"&gt;</a:t>
            </a:r>
          </a:p>
          <a:p>
            <a:pPr marL="0" indent="0">
              <a:buNone/>
            </a:pPr>
            <a:r>
              <a:rPr lang="en-US" dirty="0"/>
              <a:t>    &lt;title&gt;JavaScript Add Inline Styles to an Element&lt;/title&gt;</a:t>
            </a:r>
          </a:p>
          <a:p>
            <a:pPr marL="0" indent="0">
              <a:buNone/>
            </a:pPr>
            <a:r>
              <a:rPr lang="en-US" dirty="0"/>
              <a:t>&lt;/head&gt;</a:t>
            </a:r>
          </a:p>
          <a:p>
            <a:pPr marL="0" indent="0">
              <a:buNone/>
            </a:pPr>
            <a:r>
              <a:rPr lang="en-US" dirty="0"/>
              <a:t>&lt;body&gt;</a:t>
            </a:r>
          </a:p>
          <a:p>
            <a:pPr marL="0" indent="0">
              <a:buNone/>
            </a:pPr>
            <a:r>
              <a:rPr lang="en-US" dirty="0"/>
              <a:t>    &lt;p id="intro"&gt;This is a paragraph.&lt;/p&gt;</a:t>
            </a:r>
          </a:p>
          <a:p>
            <a:pPr marL="0" indent="0">
              <a:buNone/>
            </a:pPr>
            <a:r>
              <a:rPr lang="en-US" dirty="0"/>
              <a:t>    &lt;p&gt;This is another paragraph.&lt;/p&gt;</a:t>
            </a:r>
          </a:p>
          <a:p>
            <a:pPr marL="0" indent="0">
              <a:buNone/>
            </a:pPr>
            <a:r>
              <a:rPr lang="en-US" dirty="0"/>
              <a:t>    &lt;button type="button" </a:t>
            </a:r>
            <a:r>
              <a:rPr lang="en-US" dirty="0" err="1"/>
              <a:t>onclick</a:t>
            </a:r>
            <a:r>
              <a:rPr lang="en-US" dirty="0"/>
              <a:t>="</a:t>
            </a:r>
            <a:r>
              <a:rPr lang="en-US" dirty="0" err="1"/>
              <a:t>setStyle</a:t>
            </a:r>
            <a:r>
              <a:rPr lang="en-US" dirty="0"/>
              <a:t>()"&gt;Set intro paragraph styles&lt;/button&gt;</a:t>
            </a:r>
          </a:p>
          <a:p>
            <a:pPr marL="0" indent="0">
              <a:buNone/>
            </a:pPr>
            <a:r>
              <a:rPr lang="en-US" dirty="0"/>
              <a:t>      </a:t>
            </a:r>
          </a:p>
          <a:p>
            <a:pPr marL="0" indent="0">
              <a:buNone/>
            </a:pPr>
            <a:r>
              <a:rPr lang="en-US" dirty="0"/>
              <a:t>    &lt;script&gt;</a:t>
            </a:r>
          </a:p>
          <a:p>
            <a:pPr marL="0" indent="0">
              <a:buNone/>
            </a:pPr>
            <a:r>
              <a:rPr lang="en-US" dirty="0"/>
              <a:t>    function </a:t>
            </a:r>
            <a:r>
              <a:rPr lang="en-US" dirty="0" err="1"/>
              <a:t>setStyle</a:t>
            </a:r>
            <a:r>
              <a:rPr lang="en-US" dirty="0"/>
              <a:t>() {</a:t>
            </a:r>
          </a:p>
          <a:p>
            <a:pPr marL="0" indent="0">
              <a:buNone/>
            </a:pPr>
            <a:r>
              <a:rPr lang="en-US" dirty="0"/>
              <a:t>        // Selecting element</a:t>
            </a:r>
          </a:p>
          <a:p>
            <a:pPr marL="0" indent="0">
              <a:buNone/>
            </a:pPr>
            <a:r>
              <a:rPr lang="en-US" dirty="0"/>
              <a:t>        </a:t>
            </a:r>
            <a:r>
              <a:rPr lang="en-US" dirty="0" err="1"/>
              <a:t>var</a:t>
            </a:r>
            <a:r>
              <a:rPr lang="en-US" dirty="0"/>
              <a:t> </a:t>
            </a:r>
            <a:r>
              <a:rPr lang="en-US" dirty="0" err="1"/>
              <a:t>elem</a:t>
            </a:r>
            <a:r>
              <a:rPr lang="en-US" dirty="0"/>
              <a:t> = </a:t>
            </a:r>
            <a:r>
              <a:rPr lang="en-US" dirty="0" err="1"/>
              <a:t>document.getElementById</a:t>
            </a:r>
            <a:r>
              <a:rPr lang="en-US" dirty="0"/>
              <a:t>("intro");</a:t>
            </a:r>
          </a:p>
          <a:p>
            <a:pPr marL="0" indent="0">
              <a:buNone/>
            </a:pPr>
            <a:r>
              <a:rPr lang="en-US" dirty="0"/>
              <a:t>         </a:t>
            </a:r>
          </a:p>
          <a:p>
            <a:pPr marL="0" indent="0">
              <a:buNone/>
            </a:pPr>
            <a:r>
              <a:rPr lang="en-US" dirty="0"/>
              <a:t>        // Appling styles on element</a:t>
            </a:r>
          </a:p>
          <a:p>
            <a:pPr marL="0" indent="0">
              <a:buNone/>
            </a:pPr>
            <a:r>
              <a:rPr lang="en-US" dirty="0"/>
              <a:t>        </a:t>
            </a:r>
            <a:r>
              <a:rPr lang="en-US" dirty="0" err="1"/>
              <a:t>elem.style.color</a:t>
            </a:r>
            <a:r>
              <a:rPr lang="en-US" dirty="0"/>
              <a:t> = "blue";</a:t>
            </a:r>
          </a:p>
          <a:p>
            <a:pPr marL="0" indent="0">
              <a:buNone/>
            </a:pPr>
            <a:r>
              <a:rPr lang="en-US" dirty="0"/>
              <a:t>        </a:t>
            </a:r>
            <a:r>
              <a:rPr lang="en-US" dirty="0" err="1"/>
              <a:t>elem.style.fontSize</a:t>
            </a:r>
            <a:r>
              <a:rPr lang="en-US" dirty="0"/>
              <a:t> = "18px";</a:t>
            </a:r>
          </a:p>
          <a:p>
            <a:pPr marL="0" indent="0">
              <a:buNone/>
            </a:pPr>
            <a:r>
              <a:rPr lang="en-US" dirty="0"/>
              <a:t>        </a:t>
            </a:r>
            <a:r>
              <a:rPr lang="en-US" dirty="0" err="1"/>
              <a:t>elem.style.fontWeight</a:t>
            </a:r>
            <a:r>
              <a:rPr lang="en-US" dirty="0"/>
              <a:t> = "bold";</a:t>
            </a:r>
          </a:p>
          <a:p>
            <a:pPr marL="0" indent="0">
              <a:buNone/>
            </a:pPr>
            <a:r>
              <a:rPr lang="en-US" dirty="0"/>
              <a:t>    }</a:t>
            </a:r>
          </a:p>
          <a:p>
            <a:pPr marL="0" indent="0">
              <a:buNone/>
            </a:pPr>
            <a:r>
              <a:rPr lang="en-US" dirty="0"/>
              <a:t>    &lt;/script&gt;</a:t>
            </a:r>
          </a:p>
          <a:p>
            <a:pPr marL="0" indent="0">
              <a:buNone/>
            </a:pPr>
            <a:r>
              <a:rPr lang="en-US" dirty="0"/>
              <a:t>&lt;/body&gt;</a:t>
            </a:r>
          </a:p>
          <a:p>
            <a:pPr marL="0" indent="0">
              <a:buNone/>
            </a:pPr>
            <a:r>
              <a:rPr lang="en-US" dirty="0"/>
              <a:t>&lt;/html&gt; </a:t>
            </a:r>
          </a:p>
        </p:txBody>
      </p:sp>
      <p:sp>
        <p:nvSpPr>
          <p:cNvPr id="4" name="TextBox 3"/>
          <p:cNvSpPr txBox="1"/>
          <p:nvPr/>
        </p:nvSpPr>
        <p:spPr>
          <a:xfrm>
            <a:off x="7370618" y="2784764"/>
            <a:ext cx="2812473" cy="646331"/>
          </a:xfrm>
          <a:prstGeom prst="rect">
            <a:avLst/>
          </a:prstGeom>
          <a:noFill/>
        </p:spPr>
        <p:txBody>
          <a:bodyPr wrap="square" rtlCol="0">
            <a:spAutoFit/>
          </a:bodyPr>
          <a:lstStyle/>
          <a:p>
            <a:r>
              <a:rPr lang="en-US" dirty="0" smtClean="0"/>
              <a:t>Note : DOM styling not in detail</a:t>
            </a:r>
            <a:endParaRPr lang="en-US" dirty="0"/>
          </a:p>
        </p:txBody>
      </p:sp>
    </p:spTree>
    <p:extLst>
      <p:ext uri="{BB962C8B-B14F-4D97-AF65-F5344CB8AC3E}">
        <p14:creationId xmlns:p14="http://schemas.microsoft.com/office/powerpoint/2010/main" val="37750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515" y="103840"/>
            <a:ext cx="3811539" cy="1032233"/>
          </a:xfrm>
        </p:spPr>
        <p:txBody>
          <a:bodyPr>
            <a:normAutofit fontScale="90000"/>
          </a:bodyPr>
          <a:lstStyle/>
          <a:p>
            <a:pPr fontAlgn="base"/>
            <a:r>
              <a:rPr lang="en-US" b="1" dirty="0"/>
              <a:t>JavaScript DOM Get Set Attributes</a:t>
            </a:r>
          </a:p>
        </p:txBody>
      </p:sp>
      <p:sp>
        <p:nvSpPr>
          <p:cNvPr id="3" name="Content Placeholder 2"/>
          <p:cNvSpPr>
            <a:spLocks noGrp="1"/>
          </p:cNvSpPr>
          <p:nvPr>
            <p:ph idx="1"/>
          </p:nvPr>
        </p:nvSpPr>
        <p:spPr>
          <a:xfrm>
            <a:off x="677334" y="1745673"/>
            <a:ext cx="3395902" cy="4295690"/>
          </a:xfrm>
        </p:spPr>
        <p:txBody>
          <a:bodyPr/>
          <a:lstStyle/>
          <a:p>
            <a:r>
              <a:rPr lang="en-NZ" dirty="0"/>
              <a:t>The </a:t>
            </a:r>
            <a:r>
              <a:rPr lang="en-NZ" dirty="0" smtClean="0"/>
              <a:t>attributes</a:t>
            </a:r>
            <a:r>
              <a:rPr lang="en-NZ" dirty="0"/>
              <a:t> are special words used inside the start tag of an HTML element to control the tag's </a:t>
            </a:r>
            <a:r>
              <a:rPr lang="en-NZ" dirty="0" smtClean="0"/>
              <a:t>behaviour </a:t>
            </a:r>
            <a:r>
              <a:rPr lang="en-NZ" dirty="0"/>
              <a:t>or provides additional information about the tag</a:t>
            </a:r>
            <a:r>
              <a:rPr lang="en-NZ" dirty="0" smtClean="0"/>
              <a:t>.</a:t>
            </a:r>
          </a:p>
          <a:p>
            <a:r>
              <a:rPr lang="en-NZ" dirty="0"/>
              <a:t>The </a:t>
            </a:r>
            <a:r>
              <a:rPr lang="en-NZ" dirty="0" err="1"/>
              <a:t>getAttribute</a:t>
            </a:r>
            <a:r>
              <a:rPr lang="en-NZ" dirty="0"/>
              <a:t>() method is used to get the current value of a attribute on the element.</a:t>
            </a:r>
            <a:endParaRPr lang="en-US" dirty="0"/>
          </a:p>
          <a:p>
            <a:r>
              <a:rPr lang="en-NZ" dirty="0"/>
              <a:t>If the specified attribute does not exist on the element, it will return null</a:t>
            </a:r>
            <a:endParaRPr lang="en-NZ" dirty="0" smtClean="0"/>
          </a:p>
          <a:p>
            <a:endParaRPr lang="en-US" dirty="0"/>
          </a:p>
        </p:txBody>
      </p:sp>
      <p:sp>
        <p:nvSpPr>
          <p:cNvPr id="9" name="TextBox 8"/>
          <p:cNvSpPr txBox="1"/>
          <p:nvPr/>
        </p:nvSpPr>
        <p:spPr>
          <a:xfrm>
            <a:off x="5929746" y="0"/>
            <a:ext cx="5832764" cy="7294305"/>
          </a:xfrm>
          <a:prstGeom prst="rect">
            <a:avLst/>
          </a:prstGeom>
          <a:solidFill>
            <a:schemeClr val="bg2"/>
          </a:solidFill>
        </p:spPr>
        <p:txBody>
          <a:bodyPr wrap="square" rtlCol="0">
            <a:spAutoFit/>
          </a:bodyPr>
          <a:lstStyle/>
          <a:p>
            <a:r>
              <a:rPr lang="en-US" dirty="0"/>
              <a:t>&lt;!DOCTYPE html&gt;</a:t>
            </a:r>
          </a:p>
          <a:p>
            <a:r>
              <a:rPr lang="en-US" dirty="0"/>
              <a:t>&lt;html </a:t>
            </a:r>
            <a:r>
              <a:rPr lang="en-US" dirty="0" err="1"/>
              <a:t>lang</a:t>
            </a:r>
            <a:r>
              <a:rPr lang="en-US" dirty="0"/>
              <a:t>="</a:t>
            </a:r>
            <a:r>
              <a:rPr lang="en-US" dirty="0" err="1"/>
              <a:t>en</a:t>
            </a:r>
            <a:r>
              <a:rPr lang="en-US" dirty="0"/>
              <a:t>"&gt;</a:t>
            </a:r>
          </a:p>
          <a:p>
            <a:r>
              <a:rPr lang="en-US" dirty="0"/>
              <a:t>&lt;head&gt;</a:t>
            </a:r>
          </a:p>
          <a:p>
            <a:r>
              <a:rPr lang="en-US" dirty="0"/>
              <a:t>    &lt;meta charset="utf-8"&gt;</a:t>
            </a:r>
          </a:p>
          <a:p>
            <a:r>
              <a:rPr lang="en-US" dirty="0"/>
              <a:t>    &lt;title&gt;JavaScript Get the Value of an Attribute&lt;/title&gt;</a:t>
            </a:r>
          </a:p>
          <a:p>
            <a:r>
              <a:rPr lang="en-US" dirty="0"/>
              <a:t>&lt;/head&gt;</a:t>
            </a:r>
          </a:p>
          <a:p>
            <a:r>
              <a:rPr lang="en-US" dirty="0"/>
              <a:t>&lt;body&gt;</a:t>
            </a:r>
          </a:p>
          <a:p>
            <a:r>
              <a:rPr lang="en-US" dirty="0"/>
              <a:t>    &lt;p&gt;&lt;a </a:t>
            </a:r>
            <a:r>
              <a:rPr lang="en-US" dirty="0" err="1"/>
              <a:t>href</a:t>
            </a:r>
            <a:r>
              <a:rPr lang="en-US" dirty="0"/>
              <a:t>="https://www.google.com/" target="_blank" id="</a:t>
            </a:r>
            <a:r>
              <a:rPr lang="en-US" dirty="0" err="1"/>
              <a:t>myLink</a:t>
            </a:r>
            <a:r>
              <a:rPr lang="en-US" dirty="0"/>
              <a:t>"&gt;Google&lt;/a&gt;&lt;/p&gt;</a:t>
            </a:r>
          </a:p>
          <a:p>
            <a:endParaRPr lang="en-US" dirty="0"/>
          </a:p>
          <a:p>
            <a:r>
              <a:rPr lang="en-US" dirty="0"/>
              <a:t>    &lt;script&gt;</a:t>
            </a:r>
          </a:p>
          <a:p>
            <a:r>
              <a:rPr lang="en-US" dirty="0"/>
              <a:t>        // Selecting the element by ID attribute</a:t>
            </a:r>
          </a:p>
          <a:p>
            <a:r>
              <a:rPr lang="en-US" dirty="0"/>
              <a:t>        </a:t>
            </a:r>
            <a:r>
              <a:rPr lang="en-US" dirty="0" err="1"/>
              <a:t>var</a:t>
            </a:r>
            <a:r>
              <a:rPr lang="en-US" dirty="0"/>
              <a:t> link = </a:t>
            </a:r>
            <a:r>
              <a:rPr lang="en-US" dirty="0" err="1"/>
              <a:t>document.getElementById</a:t>
            </a:r>
            <a:r>
              <a:rPr lang="en-US" dirty="0"/>
              <a:t>("</a:t>
            </a:r>
            <a:r>
              <a:rPr lang="en-US" dirty="0" err="1"/>
              <a:t>myLink</a:t>
            </a:r>
            <a:r>
              <a:rPr lang="en-US" dirty="0"/>
              <a:t>");</a:t>
            </a:r>
          </a:p>
          <a:p>
            <a:r>
              <a:rPr lang="en-US" dirty="0"/>
              <a:t>        </a:t>
            </a:r>
          </a:p>
          <a:p>
            <a:r>
              <a:rPr lang="en-US" dirty="0"/>
              <a:t>        // Getting the attributes values</a:t>
            </a:r>
          </a:p>
          <a:p>
            <a:r>
              <a:rPr lang="en-US" dirty="0"/>
              <a:t>        </a:t>
            </a:r>
            <a:r>
              <a:rPr lang="en-US" dirty="0" err="1"/>
              <a:t>var</a:t>
            </a:r>
            <a:r>
              <a:rPr lang="en-US" dirty="0"/>
              <a:t> </a:t>
            </a:r>
            <a:r>
              <a:rPr lang="en-US" dirty="0" err="1"/>
              <a:t>href</a:t>
            </a:r>
            <a:r>
              <a:rPr lang="en-US" dirty="0"/>
              <a:t> = </a:t>
            </a:r>
            <a:r>
              <a:rPr lang="en-US" dirty="0" err="1"/>
              <a:t>link.getAttribute</a:t>
            </a:r>
            <a:r>
              <a:rPr lang="en-US" dirty="0"/>
              <a:t>("</a:t>
            </a:r>
            <a:r>
              <a:rPr lang="en-US" dirty="0" err="1"/>
              <a:t>href</a:t>
            </a:r>
            <a:r>
              <a:rPr lang="en-US" dirty="0"/>
              <a:t>");</a:t>
            </a:r>
          </a:p>
          <a:p>
            <a:r>
              <a:rPr lang="en-US" dirty="0"/>
              <a:t>        </a:t>
            </a:r>
            <a:r>
              <a:rPr lang="en-US" dirty="0" err="1"/>
              <a:t>document.write</a:t>
            </a:r>
            <a:r>
              <a:rPr lang="en-US" dirty="0"/>
              <a:t>(</a:t>
            </a:r>
            <a:r>
              <a:rPr lang="en-US" dirty="0" err="1"/>
              <a:t>href</a:t>
            </a:r>
            <a:r>
              <a:rPr lang="en-US" dirty="0"/>
              <a:t>); // Prints: https://www.google.com/</a:t>
            </a:r>
          </a:p>
          <a:p>
            <a:r>
              <a:rPr lang="en-US" dirty="0"/>
              <a:t>        </a:t>
            </a:r>
            <a:r>
              <a:rPr lang="en-US" dirty="0" err="1"/>
              <a:t>document.write</a:t>
            </a:r>
            <a:r>
              <a:rPr lang="en-US" dirty="0"/>
              <a:t>("&lt;</a:t>
            </a:r>
            <a:r>
              <a:rPr lang="en-US" dirty="0" err="1"/>
              <a:t>br</a:t>
            </a:r>
            <a:r>
              <a:rPr lang="en-US" dirty="0"/>
              <a:t>&gt;");</a:t>
            </a:r>
          </a:p>
          <a:p>
            <a:r>
              <a:rPr lang="en-US" dirty="0"/>
              <a:t>        </a:t>
            </a:r>
          </a:p>
          <a:p>
            <a:r>
              <a:rPr lang="en-US" dirty="0"/>
              <a:t>        </a:t>
            </a:r>
            <a:r>
              <a:rPr lang="en-US" dirty="0" err="1"/>
              <a:t>var</a:t>
            </a:r>
            <a:r>
              <a:rPr lang="en-US" dirty="0"/>
              <a:t> target = </a:t>
            </a:r>
            <a:r>
              <a:rPr lang="en-US" dirty="0" err="1"/>
              <a:t>link.getAttribute</a:t>
            </a:r>
            <a:r>
              <a:rPr lang="en-US" dirty="0"/>
              <a:t>("target");</a:t>
            </a:r>
          </a:p>
          <a:p>
            <a:r>
              <a:rPr lang="en-US" dirty="0"/>
              <a:t>        </a:t>
            </a:r>
            <a:r>
              <a:rPr lang="en-US" dirty="0" err="1"/>
              <a:t>document.write</a:t>
            </a:r>
            <a:r>
              <a:rPr lang="en-US" dirty="0"/>
              <a:t>(target); // Prints: _blank</a:t>
            </a:r>
          </a:p>
          <a:p>
            <a:r>
              <a:rPr lang="en-US" dirty="0"/>
              <a:t>    &lt;/script&gt;</a:t>
            </a:r>
          </a:p>
          <a:p>
            <a:r>
              <a:rPr lang="en-US" dirty="0"/>
              <a:t>&lt;/body&gt;</a:t>
            </a:r>
          </a:p>
          <a:p>
            <a:r>
              <a:rPr lang="en-US" dirty="0"/>
              <a:t>&lt;/html&gt; </a:t>
            </a:r>
          </a:p>
        </p:txBody>
      </p:sp>
    </p:spTree>
    <p:extLst>
      <p:ext uri="{BB962C8B-B14F-4D97-AF65-F5344CB8AC3E}">
        <p14:creationId xmlns:p14="http://schemas.microsoft.com/office/powerpoint/2010/main" val="29323371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95745"/>
          </a:xfrm>
        </p:spPr>
        <p:txBody>
          <a:bodyPr>
            <a:normAutofit fontScale="90000"/>
          </a:bodyPr>
          <a:lstStyle/>
          <a:p>
            <a:r>
              <a:rPr lang="en-US" b="1" dirty="0"/>
              <a:t>Setting Attributes on Elements</a:t>
            </a:r>
            <a:br>
              <a:rPr lang="en-US" b="1" dirty="0"/>
            </a:br>
            <a:endParaRPr lang="en-US" dirty="0"/>
          </a:p>
        </p:txBody>
      </p:sp>
      <p:sp>
        <p:nvSpPr>
          <p:cNvPr id="3" name="Content Placeholder 2"/>
          <p:cNvSpPr>
            <a:spLocks noGrp="1"/>
          </p:cNvSpPr>
          <p:nvPr>
            <p:ph idx="1"/>
          </p:nvPr>
        </p:nvSpPr>
        <p:spPr>
          <a:xfrm>
            <a:off x="677334" y="1704109"/>
            <a:ext cx="8596668" cy="4862946"/>
          </a:xfrm>
        </p:spPr>
        <p:txBody>
          <a:bodyPr>
            <a:normAutofit fontScale="62500" lnSpcReduction="20000"/>
          </a:bodyPr>
          <a:lstStyle/>
          <a:p>
            <a:r>
              <a:rPr lang="en-US" dirty="0"/>
              <a:t>&lt;!DOCTYPE html&gt;</a:t>
            </a:r>
          </a:p>
          <a:p>
            <a:r>
              <a:rPr lang="en-US" dirty="0"/>
              <a:t>&lt;html </a:t>
            </a:r>
            <a:r>
              <a:rPr lang="en-US" dirty="0" err="1"/>
              <a:t>lang</a:t>
            </a:r>
            <a:r>
              <a:rPr lang="en-US" dirty="0"/>
              <a:t>="</a:t>
            </a:r>
            <a:r>
              <a:rPr lang="en-US" dirty="0" err="1"/>
              <a:t>en</a:t>
            </a:r>
            <a:r>
              <a:rPr lang="en-US" dirty="0"/>
              <a:t>"&gt;</a:t>
            </a:r>
          </a:p>
          <a:p>
            <a:r>
              <a:rPr lang="en-US" dirty="0"/>
              <a:t>&lt;head&gt;</a:t>
            </a:r>
          </a:p>
          <a:p>
            <a:r>
              <a:rPr lang="en-US" dirty="0"/>
              <a:t>    &lt;meta charset="utf-8"&gt;</a:t>
            </a:r>
          </a:p>
          <a:p>
            <a:r>
              <a:rPr lang="en-US" dirty="0"/>
              <a:t>    &lt;title&gt;JavaScript Remove an Attribute from an Element&lt;/title&gt;</a:t>
            </a:r>
          </a:p>
          <a:p>
            <a:r>
              <a:rPr lang="en-US" dirty="0"/>
              <a:t>&lt;/head&gt;</a:t>
            </a:r>
          </a:p>
          <a:p>
            <a:r>
              <a:rPr lang="en-US" dirty="0"/>
              <a:t>&lt;body&gt;</a:t>
            </a:r>
          </a:p>
          <a:p>
            <a:r>
              <a:rPr lang="en-US" dirty="0"/>
              <a:t>    &lt;p&gt;&lt;a </a:t>
            </a:r>
            <a:r>
              <a:rPr lang="en-US" dirty="0" err="1"/>
              <a:t>href</a:t>
            </a:r>
            <a:r>
              <a:rPr lang="en-US" dirty="0"/>
              <a:t>="https://www.google.com/" id="</a:t>
            </a:r>
            <a:r>
              <a:rPr lang="en-US" dirty="0" err="1"/>
              <a:t>myLink</a:t>
            </a:r>
            <a:r>
              <a:rPr lang="en-US" dirty="0"/>
              <a:t>"&gt;Google&lt;/a&gt;&lt;/p&gt;</a:t>
            </a:r>
          </a:p>
          <a:p>
            <a:endParaRPr lang="en-US" dirty="0"/>
          </a:p>
          <a:p>
            <a:r>
              <a:rPr lang="en-US" dirty="0"/>
              <a:t>    &lt;script&gt;</a:t>
            </a:r>
          </a:p>
          <a:p>
            <a:r>
              <a:rPr lang="en-US" dirty="0"/>
              <a:t>        // Selecting the element</a:t>
            </a:r>
          </a:p>
          <a:p>
            <a:r>
              <a:rPr lang="en-US" dirty="0"/>
              <a:t>        </a:t>
            </a:r>
            <a:r>
              <a:rPr lang="en-US" dirty="0" err="1"/>
              <a:t>var</a:t>
            </a:r>
            <a:r>
              <a:rPr lang="en-US" dirty="0"/>
              <a:t> link = </a:t>
            </a:r>
            <a:r>
              <a:rPr lang="en-US" dirty="0" err="1"/>
              <a:t>document.getElementById</a:t>
            </a:r>
            <a:r>
              <a:rPr lang="en-US" dirty="0"/>
              <a:t>("</a:t>
            </a:r>
            <a:r>
              <a:rPr lang="en-US" dirty="0" err="1"/>
              <a:t>myLink</a:t>
            </a:r>
            <a:r>
              <a:rPr lang="en-US" dirty="0"/>
              <a:t>");</a:t>
            </a:r>
          </a:p>
          <a:p>
            <a:r>
              <a:rPr lang="en-US" dirty="0"/>
              <a:t>        </a:t>
            </a:r>
          </a:p>
          <a:p>
            <a:r>
              <a:rPr lang="en-US" dirty="0"/>
              <a:t>        // Removing the </a:t>
            </a:r>
            <a:r>
              <a:rPr lang="en-US" dirty="0" err="1"/>
              <a:t>href</a:t>
            </a:r>
            <a:r>
              <a:rPr lang="en-US" dirty="0"/>
              <a:t> attribute</a:t>
            </a:r>
          </a:p>
          <a:p>
            <a:r>
              <a:rPr lang="en-US" dirty="0"/>
              <a:t>        </a:t>
            </a:r>
            <a:r>
              <a:rPr lang="en-US" dirty="0" err="1"/>
              <a:t>link.setAttribute</a:t>
            </a:r>
            <a:r>
              <a:rPr lang="en-US" dirty="0"/>
              <a:t>("</a:t>
            </a:r>
            <a:r>
              <a:rPr lang="en-US" dirty="0" err="1"/>
              <a:t>href</a:t>
            </a:r>
            <a:r>
              <a:rPr lang="en-US" dirty="0"/>
              <a:t>", "https://visioncollege.ac.nz/");</a:t>
            </a:r>
          </a:p>
          <a:p>
            <a:r>
              <a:rPr lang="en-US" dirty="0"/>
              <a:t>    &lt;/script&gt;</a:t>
            </a:r>
          </a:p>
          <a:p>
            <a:r>
              <a:rPr lang="en-US" dirty="0"/>
              <a:t>&lt;/body&gt;</a:t>
            </a:r>
          </a:p>
          <a:p>
            <a:r>
              <a:rPr lang="en-US" dirty="0"/>
              <a:t>&lt;/html&gt; </a:t>
            </a:r>
          </a:p>
        </p:txBody>
      </p:sp>
      <p:sp>
        <p:nvSpPr>
          <p:cNvPr id="4" name="TextBox 3"/>
          <p:cNvSpPr txBox="1"/>
          <p:nvPr/>
        </p:nvSpPr>
        <p:spPr>
          <a:xfrm>
            <a:off x="5846618" y="2076548"/>
            <a:ext cx="4100946" cy="2031325"/>
          </a:xfrm>
          <a:prstGeom prst="rect">
            <a:avLst/>
          </a:prstGeom>
          <a:noFill/>
          <a:ln>
            <a:solidFill>
              <a:schemeClr val="tx1"/>
            </a:solidFill>
          </a:ln>
        </p:spPr>
        <p:txBody>
          <a:bodyPr wrap="square" rtlCol="0">
            <a:spAutoFit/>
          </a:bodyPr>
          <a:lstStyle/>
          <a:p>
            <a:r>
              <a:rPr lang="en-NZ" dirty="0"/>
              <a:t>The </a:t>
            </a:r>
            <a:r>
              <a:rPr lang="en-NZ" dirty="0" err="1"/>
              <a:t>setAttribute</a:t>
            </a:r>
            <a:r>
              <a:rPr lang="en-NZ" dirty="0"/>
              <a:t>() method is used to set an attribute on the specified </a:t>
            </a:r>
            <a:r>
              <a:rPr lang="en-NZ" dirty="0" smtClean="0"/>
              <a:t>element</a:t>
            </a:r>
          </a:p>
          <a:p>
            <a:r>
              <a:rPr lang="en-NZ" dirty="0" smtClean="0"/>
              <a:t>you </a:t>
            </a:r>
            <a:r>
              <a:rPr lang="en-NZ" dirty="0"/>
              <a:t>can use the </a:t>
            </a:r>
            <a:r>
              <a:rPr lang="en-NZ" dirty="0" err="1"/>
              <a:t>setAttribute</a:t>
            </a:r>
            <a:r>
              <a:rPr lang="en-NZ" dirty="0"/>
              <a:t>() method to update or change the value of an existing attribute on an HTML element</a:t>
            </a:r>
            <a:endParaRPr lang="en-US" dirty="0"/>
          </a:p>
        </p:txBody>
      </p:sp>
    </p:spTree>
    <p:extLst>
      <p:ext uri="{BB962C8B-B14F-4D97-AF65-F5344CB8AC3E}">
        <p14:creationId xmlns:p14="http://schemas.microsoft.com/office/powerpoint/2010/main" val="7085384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Removing Attributes from Elements</a:t>
            </a:r>
            <a:br>
              <a:rPr lang="en-US" b="1" dirty="0"/>
            </a:br>
            <a:endParaRPr lang="en-US" dirty="0"/>
          </a:p>
        </p:txBody>
      </p:sp>
      <p:sp>
        <p:nvSpPr>
          <p:cNvPr id="3" name="Content Placeholder 2"/>
          <p:cNvSpPr>
            <a:spLocks noGrp="1"/>
          </p:cNvSpPr>
          <p:nvPr>
            <p:ph idx="1"/>
          </p:nvPr>
        </p:nvSpPr>
        <p:spPr>
          <a:xfrm>
            <a:off x="677334" y="1440873"/>
            <a:ext cx="8596668" cy="4600489"/>
          </a:xfrm>
        </p:spPr>
        <p:txBody>
          <a:bodyPr>
            <a:normAutofit fontScale="55000" lnSpcReduction="20000"/>
          </a:bodyPr>
          <a:lstStyle/>
          <a:p>
            <a:pPr marL="0" indent="0">
              <a:buNone/>
            </a:pPr>
            <a:r>
              <a:rPr lang="en-US" dirty="0"/>
              <a:t>&lt;!DOCTYPE html&gt;</a:t>
            </a:r>
          </a:p>
          <a:p>
            <a:pPr marL="0" indent="0">
              <a:buNone/>
            </a:pPr>
            <a:r>
              <a:rPr lang="en-US" dirty="0"/>
              <a:t>&lt;html </a:t>
            </a:r>
            <a:r>
              <a:rPr lang="en-US" dirty="0" err="1"/>
              <a:t>lang</a:t>
            </a:r>
            <a:r>
              <a:rPr lang="en-US" dirty="0"/>
              <a:t>="</a:t>
            </a:r>
            <a:r>
              <a:rPr lang="en-US" dirty="0" err="1"/>
              <a:t>en</a:t>
            </a:r>
            <a:r>
              <a:rPr lang="en-US" dirty="0"/>
              <a:t>"&gt;</a:t>
            </a:r>
          </a:p>
          <a:p>
            <a:pPr marL="0" indent="0">
              <a:buNone/>
            </a:pPr>
            <a:r>
              <a:rPr lang="en-US" dirty="0"/>
              <a:t>&lt;head&gt;</a:t>
            </a:r>
          </a:p>
          <a:p>
            <a:pPr marL="0" indent="0">
              <a:buNone/>
            </a:pPr>
            <a:r>
              <a:rPr lang="en-US" dirty="0"/>
              <a:t>    &lt;meta charset="utf-8"&gt;</a:t>
            </a:r>
          </a:p>
          <a:p>
            <a:pPr marL="0" indent="0">
              <a:buNone/>
            </a:pPr>
            <a:r>
              <a:rPr lang="en-US" dirty="0"/>
              <a:t>    &lt;title&gt;JavaScript Change the Value of an Attribute&lt;/title&gt;</a:t>
            </a:r>
          </a:p>
          <a:p>
            <a:pPr marL="0" indent="0">
              <a:buNone/>
            </a:pPr>
            <a:r>
              <a:rPr lang="en-US" dirty="0"/>
              <a:t>&lt;/head&gt;</a:t>
            </a:r>
          </a:p>
          <a:p>
            <a:pPr marL="0" indent="0">
              <a:buNone/>
            </a:pPr>
            <a:r>
              <a:rPr lang="en-US" dirty="0"/>
              <a:t>&lt;body&gt;</a:t>
            </a:r>
          </a:p>
          <a:p>
            <a:pPr marL="0" indent="0">
              <a:buNone/>
            </a:pPr>
            <a:r>
              <a:rPr lang="en-US" dirty="0"/>
              <a:t>    &lt;p&gt;&lt;a </a:t>
            </a:r>
            <a:r>
              <a:rPr lang="en-US" dirty="0" err="1"/>
              <a:t>href</a:t>
            </a:r>
            <a:r>
              <a:rPr lang="en-US" dirty="0"/>
              <a:t>="#" id="</a:t>
            </a:r>
            <a:r>
              <a:rPr lang="en-US" dirty="0" err="1"/>
              <a:t>myLink</a:t>
            </a:r>
            <a:r>
              <a:rPr lang="en-US" dirty="0"/>
              <a:t>"&gt;Tutorial Republic&lt;/a&gt;&lt;/p&gt;</a:t>
            </a:r>
          </a:p>
          <a:p>
            <a:pPr marL="0" indent="0">
              <a:buNone/>
            </a:pPr>
            <a:endParaRPr lang="en-US" dirty="0"/>
          </a:p>
          <a:p>
            <a:pPr marL="0" indent="0">
              <a:buNone/>
            </a:pPr>
            <a:r>
              <a:rPr lang="en-US" dirty="0"/>
              <a:t>    &lt;script&gt;</a:t>
            </a:r>
          </a:p>
          <a:p>
            <a:pPr marL="0" indent="0">
              <a:buNone/>
            </a:pPr>
            <a:r>
              <a:rPr lang="en-US" dirty="0"/>
              <a:t>        // Selecting the element</a:t>
            </a:r>
          </a:p>
          <a:p>
            <a:pPr marL="0" indent="0">
              <a:buNone/>
            </a:pPr>
            <a:r>
              <a:rPr lang="en-US" dirty="0"/>
              <a:t>        </a:t>
            </a:r>
            <a:r>
              <a:rPr lang="en-US" dirty="0" err="1"/>
              <a:t>var</a:t>
            </a:r>
            <a:r>
              <a:rPr lang="en-US" dirty="0"/>
              <a:t> link = </a:t>
            </a:r>
            <a:r>
              <a:rPr lang="en-US" dirty="0" err="1"/>
              <a:t>document.getElementById</a:t>
            </a:r>
            <a:r>
              <a:rPr lang="en-US" dirty="0"/>
              <a:t>("</a:t>
            </a:r>
            <a:r>
              <a:rPr lang="en-US" dirty="0" err="1"/>
              <a:t>myLink</a:t>
            </a:r>
            <a:r>
              <a:rPr lang="en-US" dirty="0"/>
              <a:t>");</a:t>
            </a:r>
          </a:p>
          <a:p>
            <a:pPr marL="0" indent="0">
              <a:buNone/>
            </a:pPr>
            <a:r>
              <a:rPr lang="en-US" dirty="0"/>
              <a:t>        </a:t>
            </a:r>
          </a:p>
          <a:p>
            <a:pPr marL="0" indent="0">
              <a:buNone/>
            </a:pPr>
            <a:r>
              <a:rPr lang="en-US" dirty="0"/>
              <a:t>        // Changing the </a:t>
            </a:r>
            <a:r>
              <a:rPr lang="en-US" dirty="0" err="1"/>
              <a:t>href</a:t>
            </a:r>
            <a:r>
              <a:rPr lang="en-US" dirty="0"/>
              <a:t> attribute value</a:t>
            </a:r>
          </a:p>
          <a:p>
            <a:pPr marL="0" indent="0">
              <a:buNone/>
            </a:pPr>
            <a:r>
              <a:rPr lang="en-US" dirty="0"/>
              <a:t>        </a:t>
            </a:r>
            <a:r>
              <a:rPr lang="en-US" dirty="0" err="1"/>
              <a:t>link.removeAttribute</a:t>
            </a:r>
            <a:r>
              <a:rPr lang="en-US" dirty="0"/>
              <a:t>("</a:t>
            </a:r>
            <a:r>
              <a:rPr lang="en-US" dirty="0" err="1"/>
              <a:t>href</a:t>
            </a:r>
            <a:r>
              <a:rPr lang="en-US" dirty="0"/>
              <a:t>");</a:t>
            </a:r>
          </a:p>
          <a:p>
            <a:pPr marL="0" indent="0">
              <a:buNone/>
            </a:pPr>
            <a:r>
              <a:rPr lang="en-US" dirty="0"/>
              <a:t>    &lt;/script&gt;</a:t>
            </a:r>
          </a:p>
          <a:p>
            <a:pPr marL="0" indent="0">
              <a:buNone/>
            </a:pPr>
            <a:r>
              <a:rPr lang="en-US" dirty="0"/>
              <a:t>&lt;/body&gt;</a:t>
            </a:r>
          </a:p>
          <a:p>
            <a:pPr marL="0" indent="0">
              <a:buNone/>
            </a:pPr>
            <a:r>
              <a:rPr lang="en-US" dirty="0"/>
              <a:t>&lt;/html&gt; </a:t>
            </a:r>
          </a:p>
        </p:txBody>
      </p:sp>
      <p:sp>
        <p:nvSpPr>
          <p:cNvPr id="4" name="TextBox 3"/>
          <p:cNvSpPr txBox="1"/>
          <p:nvPr/>
        </p:nvSpPr>
        <p:spPr>
          <a:xfrm>
            <a:off x="5292436" y="2147844"/>
            <a:ext cx="4765963" cy="2031325"/>
          </a:xfrm>
          <a:prstGeom prst="rect">
            <a:avLst/>
          </a:prstGeom>
          <a:noFill/>
        </p:spPr>
        <p:txBody>
          <a:bodyPr wrap="square" rtlCol="0">
            <a:spAutoFit/>
          </a:bodyPr>
          <a:lstStyle/>
          <a:p>
            <a:r>
              <a:rPr lang="en-NZ"/>
              <a:t>The removeAttribute() method is used to remove an attribute from the specified element.</a:t>
            </a:r>
          </a:p>
          <a:p>
            <a:endParaRPr lang="en-NZ"/>
          </a:p>
          <a:p>
            <a:r>
              <a:rPr lang="en-NZ"/>
              <a:t>The JavaScript code in the following example will remove the href attribute from an anchor element.</a:t>
            </a:r>
            <a:endParaRPr lang="en-US" dirty="0"/>
          </a:p>
        </p:txBody>
      </p:sp>
    </p:spTree>
    <p:extLst>
      <p:ext uri="{BB962C8B-B14F-4D97-AF65-F5344CB8AC3E}">
        <p14:creationId xmlns:p14="http://schemas.microsoft.com/office/powerpoint/2010/main" val="16544643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0436"/>
          </a:xfrm>
        </p:spPr>
        <p:txBody>
          <a:bodyPr>
            <a:normAutofit fontScale="90000"/>
          </a:bodyPr>
          <a:lstStyle/>
          <a:p>
            <a:r>
              <a:rPr lang="en-US" b="1" dirty="0"/>
              <a:t>Manipulating DOM Elements in JavaScript</a:t>
            </a:r>
            <a:br>
              <a:rPr lang="en-US" b="1" dirty="0"/>
            </a:br>
            <a:endParaRPr lang="en-US" dirty="0"/>
          </a:p>
        </p:txBody>
      </p:sp>
      <p:sp>
        <p:nvSpPr>
          <p:cNvPr id="3" name="Content Placeholder 2"/>
          <p:cNvSpPr>
            <a:spLocks noGrp="1"/>
          </p:cNvSpPr>
          <p:nvPr>
            <p:ph idx="1"/>
          </p:nvPr>
        </p:nvSpPr>
        <p:spPr>
          <a:xfrm>
            <a:off x="193964" y="1191491"/>
            <a:ext cx="8354290" cy="5666509"/>
          </a:xfrm>
        </p:spPr>
        <p:txBody>
          <a:bodyPr>
            <a:normAutofit/>
          </a:bodyPr>
          <a:lstStyle/>
          <a:p>
            <a:pPr marL="0" indent="0">
              <a:buNone/>
            </a:pPr>
            <a:r>
              <a:rPr lang="en-US" dirty="0">
                <a:solidFill>
                  <a:srgbClr val="5F6364"/>
                </a:solidFill>
                <a:latin typeface="Consolas" panose="020B0609020204030204" pitchFamily="49" charset="0"/>
              </a:rPr>
              <a:t>&lt;</a:t>
            </a:r>
            <a:r>
              <a:rPr lang="en-US" dirty="0">
                <a:solidFill>
                  <a:srgbClr val="990055"/>
                </a:solidFill>
                <a:latin typeface="Consolas" panose="020B0609020204030204" pitchFamily="49" charset="0"/>
              </a:rPr>
              <a:t>div </a:t>
            </a:r>
            <a:r>
              <a:rPr lang="en-US" dirty="0">
                <a:solidFill>
                  <a:srgbClr val="669900"/>
                </a:solidFill>
                <a:latin typeface="Consolas" panose="020B0609020204030204" pitchFamily="49" charset="0"/>
              </a:rPr>
              <a:t>id</a:t>
            </a:r>
            <a:r>
              <a:rPr lang="en-US" dirty="0">
                <a:solidFill>
                  <a:srgbClr val="5F6364"/>
                </a:solidFill>
                <a:latin typeface="Consolas" panose="020B0609020204030204" pitchFamily="49" charset="0"/>
              </a:rPr>
              <a:t>="</a:t>
            </a:r>
            <a:r>
              <a:rPr lang="en-US" dirty="0">
                <a:solidFill>
                  <a:srgbClr val="0077AA"/>
                </a:solidFill>
                <a:latin typeface="Consolas" panose="020B0609020204030204" pitchFamily="49" charset="0"/>
              </a:rPr>
              <a:t>main</a:t>
            </a:r>
            <a:r>
              <a:rPr lang="en-US" dirty="0">
                <a:solidFill>
                  <a:srgbClr val="5F6364"/>
                </a:solidFill>
                <a:latin typeface="Consolas" panose="020B0609020204030204" pitchFamily="49" charset="0"/>
              </a:rPr>
              <a:t>"&gt;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indent="0">
              <a:buNone/>
            </a:pPr>
            <a:r>
              <a:rPr lang="en-US" dirty="0" smtClean="0">
                <a:solidFill>
                  <a:srgbClr val="5F6364"/>
                </a:solidFill>
                <a:latin typeface="Consolas" panose="020B0609020204030204" pitchFamily="49" charset="0"/>
              </a:rPr>
              <a:t>&lt;</a:t>
            </a:r>
            <a:r>
              <a:rPr lang="en-US" dirty="0">
                <a:solidFill>
                  <a:srgbClr val="990055"/>
                </a:solidFill>
                <a:latin typeface="Consolas" panose="020B0609020204030204" pitchFamily="49" charset="0"/>
              </a:rPr>
              <a:t>h1 </a:t>
            </a:r>
            <a:r>
              <a:rPr lang="en-US" dirty="0">
                <a:solidFill>
                  <a:srgbClr val="669900"/>
                </a:solidFill>
                <a:latin typeface="Consolas" panose="020B0609020204030204" pitchFamily="49" charset="0"/>
              </a:rPr>
              <a:t>id</a:t>
            </a:r>
            <a:r>
              <a:rPr lang="en-US" dirty="0">
                <a:solidFill>
                  <a:srgbClr val="5F6364"/>
                </a:solidFill>
                <a:latin typeface="Consolas" panose="020B0609020204030204" pitchFamily="49" charset="0"/>
              </a:rPr>
              <a:t>="</a:t>
            </a:r>
            <a:r>
              <a:rPr lang="en-US" dirty="0">
                <a:solidFill>
                  <a:srgbClr val="0077AA"/>
                </a:solidFill>
                <a:latin typeface="Consolas" panose="020B0609020204030204" pitchFamily="49" charset="0"/>
              </a:rPr>
              <a:t>title</a:t>
            </a:r>
            <a:r>
              <a:rPr lang="en-US" dirty="0">
                <a:solidFill>
                  <a:srgbClr val="5F6364"/>
                </a:solidFill>
                <a:latin typeface="Consolas" panose="020B0609020204030204" pitchFamily="49" charset="0"/>
              </a:rPr>
              <a:t>"&gt;</a:t>
            </a:r>
            <a:r>
              <a:rPr lang="en-US" dirty="0">
                <a:solidFill>
                  <a:srgbClr val="000000"/>
                </a:solidFill>
                <a:latin typeface="Consolas" panose="020B0609020204030204" pitchFamily="49" charset="0"/>
              </a:rPr>
              <a:t>Hello World!</a:t>
            </a:r>
            <a:r>
              <a:rPr lang="en-US" dirty="0">
                <a:solidFill>
                  <a:srgbClr val="5F6364"/>
                </a:solidFill>
                <a:latin typeface="Consolas" panose="020B0609020204030204" pitchFamily="49" charset="0"/>
              </a:rPr>
              <a:t>&lt;/</a:t>
            </a:r>
            <a:r>
              <a:rPr lang="en-US" dirty="0">
                <a:solidFill>
                  <a:srgbClr val="990055"/>
                </a:solidFill>
                <a:latin typeface="Consolas" panose="020B0609020204030204" pitchFamily="49" charset="0"/>
              </a:rPr>
              <a:t>h1</a:t>
            </a:r>
            <a:r>
              <a:rPr lang="en-US" dirty="0" smtClean="0">
                <a:solidFill>
                  <a:srgbClr val="5F6364"/>
                </a:solidFill>
                <a:latin typeface="Consolas" panose="020B0609020204030204" pitchFamily="49" charset="0"/>
              </a:rPr>
              <a:t>&gt;</a:t>
            </a:r>
          </a:p>
          <a:p>
            <a:pPr marL="0" indent="0">
              <a:buNone/>
            </a:pPr>
            <a:r>
              <a:rPr lang="en-US" dirty="0" smtClean="0">
                <a:solidFill>
                  <a:srgbClr val="000000"/>
                </a:solidFill>
                <a:latin typeface="Consolas" panose="020B0609020204030204" pitchFamily="49" charset="0"/>
              </a:rPr>
              <a:t> </a:t>
            </a:r>
            <a:r>
              <a:rPr lang="en-US" dirty="0">
                <a:solidFill>
                  <a:srgbClr val="5F6364"/>
                </a:solidFill>
                <a:latin typeface="Consolas" panose="020B0609020204030204" pitchFamily="49" charset="0"/>
              </a:rPr>
              <a:t>&lt;</a:t>
            </a:r>
            <a:r>
              <a:rPr lang="en-US" dirty="0">
                <a:solidFill>
                  <a:srgbClr val="990055"/>
                </a:solidFill>
                <a:latin typeface="Consolas" panose="020B0609020204030204" pitchFamily="49" charset="0"/>
              </a:rPr>
              <a:t>p </a:t>
            </a:r>
            <a:r>
              <a:rPr lang="en-US" dirty="0">
                <a:solidFill>
                  <a:srgbClr val="669900"/>
                </a:solidFill>
                <a:latin typeface="Consolas" panose="020B0609020204030204" pitchFamily="49" charset="0"/>
              </a:rPr>
              <a:t>id</a:t>
            </a:r>
            <a:r>
              <a:rPr lang="en-US" dirty="0">
                <a:solidFill>
                  <a:srgbClr val="5F6364"/>
                </a:solidFill>
                <a:latin typeface="Consolas" panose="020B0609020204030204" pitchFamily="49" charset="0"/>
              </a:rPr>
              <a:t>="</a:t>
            </a:r>
            <a:r>
              <a:rPr lang="en-US" dirty="0">
                <a:solidFill>
                  <a:srgbClr val="0077AA"/>
                </a:solidFill>
                <a:latin typeface="Consolas" panose="020B0609020204030204" pitchFamily="49" charset="0"/>
              </a:rPr>
              <a:t>hint</a:t>
            </a:r>
            <a:r>
              <a:rPr lang="en-US" dirty="0">
                <a:solidFill>
                  <a:srgbClr val="5F6364"/>
                </a:solidFill>
                <a:latin typeface="Consolas" panose="020B0609020204030204" pitchFamily="49" charset="0"/>
              </a:rPr>
              <a:t>"&gt;</a:t>
            </a:r>
            <a:r>
              <a:rPr lang="en-US" dirty="0">
                <a:solidFill>
                  <a:srgbClr val="000000"/>
                </a:solidFill>
                <a:latin typeface="Consolas" panose="020B0609020204030204" pitchFamily="49" charset="0"/>
              </a:rPr>
              <a:t>This is a simple paragraph.</a:t>
            </a:r>
            <a:r>
              <a:rPr lang="en-US" dirty="0">
                <a:solidFill>
                  <a:srgbClr val="5F6364"/>
                </a:solidFill>
                <a:latin typeface="Consolas" panose="020B0609020204030204" pitchFamily="49" charset="0"/>
              </a:rPr>
              <a:t>&lt;/</a:t>
            </a:r>
            <a:r>
              <a:rPr lang="en-US" dirty="0">
                <a:solidFill>
                  <a:srgbClr val="990055"/>
                </a:solidFill>
                <a:latin typeface="Consolas" panose="020B0609020204030204" pitchFamily="49" charset="0"/>
              </a:rPr>
              <a:t>p</a:t>
            </a:r>
            <a:r>
              <a:rPr lang="en-US" dirty="0">
                <a:solidFill>
                  <a:srgbClr val="5F6364"/>
                </a:solidFill>
                <a:latin typeface="Consolas" panose="020B0609020204030204" pitchFamily="49" charset="0"/>
              </a:rPr>
              <a:t>&gt;</a:t>
            </a:r>
            <a:r>
              <a:rPr lang="en-US" dirty="0">
                <a:solidFill>
                  <a:srgbClr val="000000"/>
                </a:solidFill>
                <a:latin typeface="Consolas" panose="020B0609020204030204" pitchFamily="49" charset="0"/>
              </a:rPr>
              <a:t> </a:t>
            </a:r>
            <a:r>
              <a:rPr lang="en-US" dirty="0">
                <a:solidFill>
                  <a:srgbClr val="5F6364"/>
                </a:solidFill>
                <a:latin typeface="Consolas" panose="020B0609020204030204" pitchFamily="49" charset="0"/>
              </a:rPr>
              <a:t>&lt;/</a:t>
            </a:r>
            <a:r>
              <a:rPr lang="en-US" dirty="0">
                <a:solidFill>
                  <a:srgbClr val="990055"/>
                </a:solidFill>
                <a:latin typeface="Consolas" panose="020B0609020204030204" pitchFamily="49" charset="0"/>
              </a:rPr>
              <a:t>div</a:t>
            </a:r>
            <a:r>
              <a:rPr lang="en-US" dirty="0" smtClean="0">
                <a:solidFill>
                  <a:srgbClr val="5F6364"/>
                </a:solidFill>
                <a:latin typeface="Consolas" panose="020B0609020204030204" pitchFamily="49" charset="0"/>
              </a:rPr>
              <a:t>&gt;</a:t>
            </a:r>
          </a:p>
          <a:p>
            <a:pPr marL="0" indent="0">
              <a:buNone/>
            </a:pPr>
            <a:r>
              <a:rPr lang="en-US" dirty="0" smtClean="0">
                <a:solidFill>
                  <a:srgbClr val="000000"/>
                </a:solidFill>
                <a:latin typeface="Consolas" panose="020B0609020204030204" pitchFamily="49" charset="0"/>
              </a:rPr>
              <a:t> </a:t>
            </a:r>
            <a:r>
              <a:rPr lang="en-US" dirty="0">
                <a:solidFill>
                  <a:srgbClr val="5F6364"/>
                </a:solidFill>
                <a:latin typeface="Consolas" panose="020B0609020204030204" pitchFamily="49" charset="0"/>
              </a:rPr>
              <a:t>&lt;</a:t>
            </a:r>
            <a:r>
              <a:rPr lang="en-US" dirty="0">
                <a:solidFill>
                  <a:srgbClr val="990055"/>
                </a:solidFill>
                <a:latin typeface="Consolas" panose="020B0609020204030204" pitchFamily="49" charset="0"/>
              </a:rPr>
              <a:t>script</a:t>
            </a:r>
            <a:r>
              <a:rPr lang="en-US" dirty="0" smtClean="0">
                <a:solidFill>
                  <a:srgbClr val="5F6364"/>
                </a:solidFill>
                <a:latin typeface="Consolas" panose="020B0609020204030204" pitchFamily="49" charset="0"/>
              </a:rPr>
              <a:t>&gt;</a:t>
            </a:r>
          </a:p>
          <a:p>
            <a:pPr marL="0" indent="0">
              <a:buNone/>
            </a:pPr>
            <a:r>
              <a:rPr lang="en-US" dirty="0" smtClean="0">
                <a:solidFill>
                  <a:srgbClr val="000000"/>
                </a:solidFill>
                <a:latin typeface="Consolas" panose="020B0609020204030204" pitchFamily="49" charset="0"/>
              </a:rPr>
              <a:t> </a:t>
            </a:r>
            <a:r>
              <a:rPr lang="en-US" dirty="0">
                <a:solidFill>
                  <a:srgbClr val="999999"/>
                </a:solidFill>
                <a:latin typeface="Consolas" panose="020B0609020204030204" pitchFamily="49" charset="0"/>
              </a:rPr>
              <a:t>// Creating a new div element </a:t>
            </a:r>
            <a:r>
              <a:rPr lang="en-US" dirty="0" err="1">
                <a:solidFill>
                  <a:srgbClr val="0077AA"/>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newDiv</a:t>
            </a:r>
            <a:r>
              <a:rPr lang="en-US" dirty="0">
                <a:solidFill>
                  <a:srgbClr val="000000"/>
                </a:solidFill>
                <a:latin typeface="Consolas" panose="020B0609020204030204" pitchFamily="49" charset="0"/>
              </a:rPr>
              <a:t> </a:t>
            </a:r>
            <a:r>
              <a:rPr lang="en-US" dirty="0">
                <a:solidFill>
                  <a:srgbClr val="A67F59"/>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document</a:t>
            </a:r>
            <a:r>
              <a:rPr lang="en-US" dirty="0" err="1">
                <a:solidFill>
                  <a:srgbClr val="5F6364"/>
                </a:solidFill>
                <a:latin typeface="Consolas" panose="020B0609020204030204" pitchFamily="49" charset="0"/>
              </a:rPr>
              <a:t>.</a:t>
            </a:r>
            <a:r>
              <a:rPr lang="en-US" dirty="0" err="1">
                <a:solidFill>
                  <a:srgbClr val="DD4A68"/>
                </a:solidFill>
                <a:latin typeface="Consolas" panose="020B0609020204030204" pitchFamily="49" charset="0"/>
              </a:rPr>
              <a:t>createElement</a:t>
            </a:r>
            <a:r>
              <a:rPr lang="en-US" dirty="0">
                <a:solidFill>
                  <a:srgbClr val="5F6364"/>
                </a:solidFill>
                <a:latin typeface="Consolas" panose="020B0609020204030204" pitchFamily="49" charset="0"/>
              </a:rPr>
              <a:t>(</a:t>
            </a:r>
            <a:r>
              <a:rPr lang="en-US" dirty="0">
                <a:solidFill>
                  <a:srgbClr val="669900"/>
                </a:solidFill>
                <a:latin typeface="Consolas" panose="020B0609020204030204" pitchFamily="49" charset="0"/>
              </a:rPr>
              <a:t>"div"</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indent="0">
              <a:buNone/>
            </a:pPr>
            <a:r>
              <a:rPr lang="en-US" dirty="0" smtClean="0">
                <a:solidFill>
                  <a:srgbClr val="999999"/>
                </a:solidFill>
                <a:latin typeface="Consolas" panose="020B0609020204030204" pitchFamily="49" charset="0"/>
              </a:rPr>
              <a:t>// </a:t>
            </a:r>
            <a:r>
              <a:rPr lang="en-US" dirty="0">
                <a:solidFill>
                  <a:srgbClr val="999999"/>
                </a:solidFill>
                <a:latin typeface="Consolas" panose="020B0609020204030204" pitchFamily="49" charset="0"/>
              </a:rPr>
              <a:t>Creating a text node </a:t>
            </a:r>
            <a:endParaRPr lang="en-US" dirty="0" smtClean="0">
              <a:solidFill>
                <a:srgbClr val="999999"/>
              </a:solidFill>
              <a:latin typeface="Consolas" panose="020B0609020204030204" pitchFamily="49" charset="0"/>
            </a:endParaRPr>
          </a:p>
          <a:p>
            <a:pPr marL="0" indent="0">
              <a:buNone/>
            </a:pPr>
            <a:r>
              <a:rPr lang="en-US" dirty="0" err="1" smtClean="0">
                <a:solidFill>
                  <a:srgbClr val="0077AA"/>
                </a:solidFill>
                <a:latin typeface="Consolas" panose="020B0609020204030204" pitchFamily="49" charset="0"/>
              </a:rPr>
              <a:t>var</a:t>
            </a: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newContent</a:t>
            </a:r>
            <a:r>
              <a:rPr lang="en-US" dirty="0">
                <a:solidFill>
                  <a:srgbClr val="000000"/>
                </a:solidFill>
                <a:latin typeface="Consolas" panose="020B0609020204030204" pitchFamily="49" charset="0"/>
              </a:rPr>
              <a:t> </a:t>
            </a:r>
            <a:r>
              <a:rPr lang="en-US" dirty="0">
                <a:solidFill>
                  <a:srgbClr val="A67F59"/>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document</a:t>
            </a:r>
            <a:r>
              <a:rPr lang="en-US" dirty="0" err="1">
                <a:solidFill>
                  <a:srgbClr val="5F6364"/>
                </a:solidFill>
                <a:latin typeface="Consolas" panose="020B0609020204030204" pitchFamily="49" charset="0"/>
              </a:rPr>
              <a:t>.</a:t>
            </a:r>
            <a:r>
              <a:rPr lang="en-US" dirty="0" err="1">
                <a:solidFill>
                  <a:srgbClr val="DD4A68"/>
                </a:solidFill>
                <a:latin typeface="Consolas" panose="020B0609020204030204" pitchFamily="49" charset="0"/>
              </a:rPr>
              <a:t>createTextNode</a:t>
            </a:r>
            <a:r>
              <a:rPr lang="en-US" dirty="0">
                <a:solidFill>
                  <a:srgbClr val="5F6364"/>
                </a:solidFill>
                <a:latin typeface="Consolas" panose="020B0609020204030204" pitchFamily="49" charset="0"/>
              </a:rPr>
              <a:t>(</a:t>
            </a:r>
            <a:r>
              <a:rPr lang="en-US" dirty="0">
                <a:solidFill>
                  <a:srgbClr val="669900"/>
                </a:solidFill>
                <a:latin typeface="Consolas" panose="020B0609020204030204" pitchFamily="49" charset="0"/>
              </a:rPr>
              <a:t>"Hi, how are you doing</a:t>
            </a:r>
            <a:r>
              <a:rPr lang="en-US" dirty="0" smtClean="0">
                <a:solidFill>
                  <a:srgbClr val="669900"/>
                </a:solidFill>
                <a:latin typeface="Consolas" panose="020B0609020204030204" pitchFamily="49" charset="0"/>
              </a:rPr>
              <a:t>?"</a:t>
            </a:r>
            <a:r>
              <a:rPr lang="en-US" dirty="0" smtClean="0">
                <a:solidFill>
                  <a:srgbClr val="5F6364"/>
                </a:solidFill>
                <a:latin typeface="Consolas" panose="020B0609020204030204" pitchFamily="49" charset="0"/>
              </a:rPr>
              <a:t>);</a:t>
            </a:r>
          </a:p>
          <a:p>
            <a:pPr marL="0" indent="0">
              <a:buNone/>
            </a:pPr>
            <a:r>
              <a:rPr lang="en-US" dirty="0" smtClean="0">
                <a:solidFill>
                  <a:srgbClr val="000000"/>
                </a:solidFill>
                <a:latin typeface="Consolas" panose="020B0609020204030204" pitchFamily="49" charset="0"/>
              </a:rPr>
              <a:t> </a:t>
            </a:r>
            <a:r>
              <a:rPr lang="en-US" dirty="0">
                <a:solidFill>
                  <a:srgbClr val="999999"/>
                </a:solidFill>
                <a:latin typeface="Consolas" panose="020B0609020204030204" pitchFamily="49" charset="0"/>
              </a:rPr>
              <a:t>// Adding the text node to the newly created div</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newDiv</a:t>
            </a:r>
            <a:r>
              <a:rPr lang="en-US" dirty="0" err="1">
                <a:solidFill>
                  <a:srgbClr val="5F6364"/>
                </a:solidFill>
                <a:latin typeface="Consolas" panose="020B0609020204030204" pitchFamily="49" charset="0"/>
              </a:rPr>
              <a:t>.</a:t>
            </a:r>
            <a:r>
              <a:rPr lang="en-US" dirty="0" err="1">
                <a:solidFill>
                  <a:srgbClr val="DD4A68"/>
                </a:solidFill>
                <a:latin typeface="Consolas" panose="020B0609020204030204" pitchFamily="49" charset="0"/>
              </a:rPr>
              <a:t>appendChild</a:t>
            </a:r>
            <a:r>
              <a:rPr lang="en-US" dirty="0">
                <a:solidFill>
                  <a:srgbClr val="5F6364"/>
                </a:solidFill>
                <a:latin typeface="Consolas" panose="020B0609020204030204" pitchFamily="49" charset="0"/>
              </a:rPr>
              <a:t>(</a:t>
            </a:r>
            <a:r>
              <a:rPr lang="en-US" dirty="0" err="1">
                <a:solidFill>
                  <a:srgbClr val="000000"/>
                </a:solidFill>
                <a:latin typeface="Consolas" panose="020B0609020204030204" pitchFamily="49" charset="0"/>
              </a:rPr>
              <a:t>newContent</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indent="0">
              <a:buNone/>
            </a:pPr>
            <a:r>
              <a:rPr lang="en-US" dirty="0" smtClean="0">
                <a:solidFill>
                  <a:srgbClr val="999999"/>
                </a:solidFill>
                <a:latin typeface="Consolas" panose="020B0609020204030204" pitchFamily="49" charset="0"/>
              </a:rPr>
              <a:t>// </a:t>
            </a:r>
            <a:r>
              <a:rPr lang="en-US" dirty="0">
                <a:solidFill>
                  <a:srgbClr val="999999"/>
                </a:solidFill>
                <a:latin typeface="Consolas" panose="020B0609020204030204" pitchFamily="49" charset="0"/>
              </a:rPr>
              <a:t>Adding the newly created element and its content into the DOM </a:t>
            </a:r>
            <a:endParaRPr lang="en-US" dirty="0" smtClean="0">
              <a:solidFill>
                <a:srgbClr val="999999"/>
              </a:solidFill>
              <a:latin typeface="Consolas" panose="020B0609020204030204" pitchFamily="49" charset="0"/>
            </a:endParaRPr>
          </a:p>
          <a:p>
            <a:pPr marL="0" indent="0">
              <a:buNone/>
            </a:pPr>
            <a:r>
              <a:rPr lang="en-US" dirty="0" err="1" smtClean="0">
                <a:solidFill>
                  <a:srgbClr val="0077AA"/>
                </a:solidFill>
                <a:latin typeface="Consolas" panose="020B0609020204030204" pitchFamily="49" charset="0"/>
              </a:rPr>
              <a:t>var</a:t>
            </a: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currentDiv</a:t>
            </a:r>
            <a:r>
              <a:rPr lang="en-US" dirty="0">
                <a:solidFill>
                  <a:srgbClr val="000000"/>
                </a:solidFill>
                <a:latin typeface="Consolas" panose="020B0609020204030204" pitchFamily="49" charset="0"/>
              </a:rPr>
              <a:t> </a:t>
            </a:r>
            <a:r>
              <a:rPr lang="en-US" dirty="0">
                <a:solidFill>
                  <a:srgbClr val="A67F59"/>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document</a:t>
            </a:r>
            <a:r>
              <a:rPr lang="en-US" dirty="0" err="1">
                <a:solidFill>
                  <a:srgbClr val="5F6364"/>
                </a:solidFill>
                <a:latin typeface="Consolas" panose="020B0609020204030204" pitchFamily="49" charset="0"/>
              </a:rPr>
              <a:t>.</a:t>
            </a:r>
            <a:r>
              <a:rPr lang="en-US" dirty="0" err="1">
                <a:solidFill>
                  <a:srgbClr val="DD4A68"/>
                </a:solidFill>
                <a:latin typeface="Consolas" panose="020B0609020204030204" pitchFamily="49" charset="0"/>
              </a:rPr>
              <a:t>getElementById</a:t>
            </a:r>
            <a:r>
              <a:rPr lang="en-US" dirty="0">
                <a:solidFill>
                  <a:srgbClr val="5F6364"/>
                </a:solidFill>
                <a:latin typeface="Consolas" panose="020B0609020204030204" pitchFamily="49" charset="0"/>
              </a:rPr>
              <a:t>(</a:t>
            </a:r>
            <a:r>
              <a:rPr lang="en-US" dirty="0">
                <a:solidFill>
                  <a:srgbClr val="669900"/>
                </a:solidFill>
                <a:latin typeface="Consolas" panose="020B0609020204030204" pitchFamily="49" charset="0"/>
              </a:rPr>
              <a:t>"main"</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indent="0">
              <a:buNone/>
            </a:pPr>
            <a:r>
              <a:rPr lang="en-US" dirty="0" err="1" smtClean="0">
                <a:solidFill>
                  <a:srgbClr val="000000"/>
                </a:solidFill>
                <a:latin typeface="Consolas" panose="020B0609020204030204" pitchFamily="49" charset="0"/>
              </a:rPr>
              <a:t>document</a:t>
            </a:r>
            <a:r>
              <a:rPr lang="en-US" dirty="0" err="1" smtClean="0">
                <a:solidFill>
                  <a:srgbClr val="5F6364"/>
                </a:solidFill>
                <a:latin typeface="Consolas" panose="020B0609020204030204" pitchFamily="49" charset="0"/>
              </a:rPr>
              <a:t>.</a:t>
            </a:r>
            <a:r>
              <a:rPr lang="en-US" dirty="0" err="1" smtClean="0">
                <a:solidFill>
                  <a:srgbClr val="000000"/>
                </a:solidFill>
                <a:latin typeface="Consolas" panose="020B0609020204030204" pitchFamily="49" charset="0"/>
              </a:rPr>
              <a:t>body</a:t>
            </a:r>
            <a:r>
              <a:rPr lang="en-US" dirty="0" err="1" smtClean="0">
                <a:solidFill>
                  <a:srgbClr val="5F6364"/>
                </a:solidFill>
                <a:latin typeface="Consolas" panose="020B0609020204030204" pitchFamily="49" charset="0"/>
              </a:rPr>
              <a:t>.</a:t>
            </a:r>
            <a:r>
              <a:rPr lang="en-US" dirty="0" err="1" smtClean="0">
                <a:solidFill>
                  <a:srgbClr val="DD4A68"/>
                </a:solidFill>
                <a:latin typeface="Consolas" panose="020B0609020204030204" pitchFamily="49" charset="0"/>
              </a:rPr>
              <a:t>appendChild</a:t>
            </a:r>
            <a:r>
              <a:rPr lang="en-US" dirty="0" smtClean="0">
                <a:solidFill>
                  <a:srgbClr val="5F6364"/>
                </a:solidFill>
                <a:latin typeface="Consolas" panose="020B0609020204030204" pitchFamily="49" charset="0"/>
              </a:rPr>
              <a:t>(</a:t>
            </a:r>
            <a:r>
              <a:rPr lang="en-US" dirty="0" err="1" smtClean="0">
                <a:solidFill>
                  <a:srgbClr val="000000"/>
                </a:solidFill>
                <a:latin typeface="Consolas" panose="020B0609020204030204" pitchFamily="49" charset="0"/>
              </a:rPr>
              <a:t>newDiv</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currentDiv</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indent="0">
              <a:buNone/>
            </a:pPr>
            <a:r>
              <a:rPr lang="en-US" dirty="0" smtClean="0">
                <a:solidFill>
                  <a:srgbClr val="5F6364"/>
                </a:solidFill>
                <a:latin typeface="Consolas" panose="020B0609020204030204" pitchFamily="49" charset="0"/>
              </a:rPr>
              <a:t>&lt;/</a:t>
            </a:r>
            <a:r>
              <a:rPr lang="en-US" dirty="0">
                <a:solidFill>
                  <a:srgbClr val="990055"/>
                </a:solidFill>
                <a:latin typeface="Consolas" panose="020B0609020204030204" pitchFamily="49" charset="0"/>
              </a:rPr>
              <a:t>script</a:t>
            </a:r>
            <a:r>
              <a:rPr lang="en-US" dirty="0">
                <a:solidFill>
                  <a:srgbClr val="5F6364"/>
                </a:solidFill>
                <a:latin typeface="Consolas" panose="020B0609020204030204" pitchFamily="49" charset="0"/>
              </a:rPr>
              <a:t>&gt;</a:t>
            </a:r>
            <a:endParaRPr lang="en-US" dirty="0"/>
          </a:p>
        </p:txBody>
      </p:sp>
      <p:sp>
        <p:nvSpPr>
          <p:cNvPr id="4" name="TextBox 3"/>
          <p:cNvSpPr txBox="1"/>
          <p:nvPr/>
        </p:nvSpPr>
        <p:spPr>
          <a:xfrm>
            <a:off x="7589136" y="1427018"/>
            <a:ext cx="3743883" cy="3754874"/>
          </a:xfrm>
          <a:prstGeom prst="rect">
            <a:avLst/>
          </a:prstGeom>
          <a:noFill/>
          <a:ln w="3175">
            <a:solidFill>
              <a:schemeClr val="tx1"/>
            </a:solidFill>
          </a:ln>
        </p:spPr>
        <p:txBody>
          <a:bodyPr wrap="square" rtlCol="0">
            <a:spAutoFit/>
          </a:bodyPr>
          <a:lstStyle/>
          <a:p>
            <a:r>
              <a:rPr lang="en-NZ" sz="1400" u="sng" dirty="0">
                <a:latin typeface="Century Gothic" panose="020B0502020202020204" pitchFamily="34" charset="0"/>
              </a:rPr>
              <a:t>Adding New Elements to DOM</a:t>
            </a:r>
          </a:p>
          <a:p>
            <a:endParaRPr lang="en-NZ" sz="1400" dirty="0" smtClean="0">
              <a:latin typeface="Century Gothic" panose="020B0502020202020204" pitchFamily="34" charset="0"/>
            </a:endParaRPr>
          </a:p>
          <a:p>
            <a:pPr marL="285750" indent="-285750">
              <a:buFont typeface="Arial" panose="020B0604020202020204" pitchFamily="34" charset="0"/>
              <a:buChar char="•"/>
            </a:pPr>
            <a:r>
              <a:rPr lang="en-NZ" sz="1400" dirty="0" smtClean="0">
                <a:latin typeface="Century Gothic" panose="020B0502020202020204" pitchFamily="34" charset="0"/>
              </a:rPr>
              <a:t>You </a:t>
            </a:r>
            <a:r>
              <a:rPr lang="en-NZ" sz="1400" dirty="0">
                <a:latin typeface="Century Gothic" panose="020B0502020202020204" pitchFamily="34" charset="0"/>
              </a:rPr>
              <a:t>can explicitly create new element in an HTML document, using the </a:t>
            </a:r>
            <a:r>
              <a:rPr lang="en-NZ" sz="1400" dirty="0" err="1">
                <a:latin typeface="Century Gothic" panose="020B0502020202020204" pitchFamily="34" charset="0"/>
              </a:rPr>
              <a:t>document.createElement</a:t>
            </a:r>
            <a:r>
              <a:rPr lang="en-NZ" sz="1400" dirty="0">
                <a:latin typeface="Century Gothic" panose="020B0502020202020204" pitchFamily="34" charset="0"/>
              </a:rPr>
              <a:t>() method. </a:t>
            </a:r>
            <a:endParaRPr lang="en-NZ" sz="1400" dirty="0" smtClean="0">
              <a:latin typeface="Century Gothic" panose="020B0502020202020204" pitchFamily="34" charset="0"/>
            </a:endParaRPr>
          </a:p>
          <a:p>
            <a:pPr marL="285750" indent="-285750">
              <a:buFont typeface="Arial" panose="020B0604020202020204" pitchFamily="34" charset="0"/>
              <a:buChar char="•"/>
            </a:pPr>
            <a:r>
              <a:rPr lang="en-NZ" sz="1400" dirty="0" smtClean="0">
                <a:latin typeface="Century Gothic" panose="020B0502020202020204" pitchFamily="34" charset="0"/>
              </a:rPr>
              <a:t>This </a:t>
            </a:r>
            <a:r>
              <a:rPr lang="en-NZ" sz="1400" dirty="0">
                <a:latin typeface="Century Gothic" panose="020B0502020202020204" pitchFamily="34" charset="0"/>
              </a:rPr>
              <a:t>method creates a new element, but it doesn't add it to the DOM; you'll have to do that in a separate </a:t>
            </a:r>
            <a:r>
              <a:rPr lang="en-NZ" sz="1400" dirty="0" smtClean="0">
                <a:latin typeface="Century Gothic" panose="020B0502020202020204" pitchFamily="34" charset="0"/>
              </a:rPr>
              <a:t>step</a:t>
            </a:r>
          </a:p>
          <a:p>
            <a:pPr marL="285750" indent="-285750">
              <a:buFont typeface="Arial" panose="020B0604020202020204" pitchFamily="34" charset="0"/>
              <a:buChar char="•"/>
            </a:pPr>
            <a:r>
              <a:rPr lang="en-NZ" sz="1400" dirty="0">
                <a:latin typeface="Century Gothic" panose="020B0502020202020204" pitchFamily="34" charset="0"/>
              </a:rPr>
              <a:t>The </a:t>
            </a:r>
            <a:r>
              <a:rPr lang="en-NZ" sz="1400" dirty="0" err="1">
                <a:latin typeface="Century Gothic" panose="020B0502020202020204" pitchFamily="34" charset="0"/>
              </a:rPr>
              <a:t>appendChild</a:t>
            </a:r>
            <a:r>
              <a:rPr lang="en-NZ" sz="1400" dirty="0">
                <a:latin typeface="Century Gothic" panose="020B0502020202020204" pitchFamily="34" charset="0"/>
              </a:rPr>
              <a:t>() method adds the new element at the end of any other children of a specified parent </a:t>
            </a:r>
            <a:r>
              <a:rPr lang="en-NZ" sz="1400" dirty="0" smtClean="0">
                <a:latin typeface="Century Gothic" panose="020B0502020202020204" pitchFamily="34" charset="0"/>
              </a:rPr>
              <a:t>node.</a:t>
            </a:r>
          </a:p>
          <a:p>
            <a:pPr marL="285750" indent="-285750">
              <a:buFont typeface="Arial" panose="020B0604020202020204" pitchFamily="34" charset="0"/>
              <a:buChar char="•"/>
            </a:pPr>
            <a:r>
              <a:rPr lang="en-NZ" sz="1400" dirty="0" smtClean="0">
                <a:latin typeface="Century Gothic" panose="020B0502020202020204" pitchFamily="34" charset="0"/>
              </a:rPr>
              <a:t>However</a:t>
            </a:r>
            <a:r>
              <a:rPr lang="en-NZ" sz="1400" dirty="0">
                <a:latin typeface="Century Gothic" panose="020B0502020202020204" pitchFamily="34" charset="0"/>
              </a:rPr>
              <a:t>, if you want to add the new element at the beginning of any other children you can use the </a:t>
            </a:r>
            <a:r>
              <a:rPr lang="en-NZ" sz="1400" dirty="0" err="1">
                <a:latin typeface="Century Gothic" panose="020B0502020202020204" pitchFamily="34" charset="0"/>
              </a:rPr>
              <a:t>insertBefore</a:t>
            </a:r>
            <a:r>
              <a:rPr lang="en-NZ" sz="1400" dirty="0">
                <a:latin typeface="Century Gothic" panose="020B0502020202020204" pitchFamily="34" charset="0"/>
              </a:rPr>
              <a:t>() method</a:t>
            </a:r>
            <a:endParaRPr lang="en-NZ" sz="1400" dirty="0" smtClean="0">
              <a:latin typeface="Century Gothic" panose="020B0502020202020204" pitchFamily="34" charset="0"/>
            </a:endParaRPr>
          </a:p>
          <a:p>
            <a:pPr marL="285750" indent="-285750">
              <a:buFont typeface="Arial" panose="020B0604020202020204" pitchFamily="34" charset="0"/>
              <a:buChar char="•"/>
            </a:pPr>
            <a:endParaRPr lang="en-US" sz="1400" dirty="0">
              <a:latin typeface="Century Gothic" panose="020B0502020202020204" pitchFamily="34" charset="0"/>
            </a:endParaRPr>
          </a:p>
        </p:txBody>
      </p:sp>
    </p:spTree>
    <p:extLst>
      <p:ext uri="{BB962C8B-B14F-4D97-AF65-F5344CB8AC3E}">
        <p14:creationId xmlns:p14="http://schemas.microsoft.com/office/powerpoint/2010/main" val="15228816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60218" y="387926"/>
            <a:ext cx="7897091" cy="6470073"/>
          </a:xfrm>
        </p:spPr>
        <p:txBody>
          <a:bodyPr>
            <a:normAutofit fontScale="85000" lnSpcReduction="10000"/>
          </a:bodyPr>
          <a:lstStyle/>
          <a:p>
            <a:pPr marL="0" indent="0">
              <a:buNone/>
            </a:pPr>
            <a:r>
              <a:rPr lang="en-US" dirty="0">
                <a:solidFill>
                  <a:srgbClr val="999999"/>
                </a:solidFill>
                <a:latin typeface="Consolas" panose="020B0609020204030204" pitchFamily="49" charset="0"/>
              </a:rPr>
              <a:t>&lt;!-- </a:t>
            </a:r>
            <a:r>
              <a:rPr lang="en-US" dirty="0" err="1">
                <a:solidFill>
                  <a:srgbClr val="999999"/>
                </a:solidFill>
                <a:latin typeface="Consolas" panose="020B0609020204030204" pitchFamily="49" charset="0"/>
              </a:rPr>
              <a:t>beforebegin</a:t>
            </a:r>
            <a:r>
              <a:rPr lang="en-US" dirty="0">
                <a:solidFill>
                  <a:srgbClr val="999999"/>
                </a:solidFill>
                <a:latin typeface="Consolas" panose="020B0609020204030204" pitchFamily="49" charset="0"/>
              </a:rPr>
              <a:t> --&gt;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indent="0">
              <a:buNone/>
            </a:pPr>
            <a:r>
              <a:rPr lang="en-US" dirty="0" smtClean="0">
                <a:solidFill>
                  <a:srgbClr val="5F6364"/>
                </a:solidFill>
                <a:latin typeface="Consolas" panose="020B0609020204030204" pitchFamily="49" charset="0"/>
              </a:rPr>
              <a:t>&lt;</a:t>
            </a:r>
            <a:r>
              <a:rPr lang="en-US" dirty="0">
                <a:solidFill>
                  <a:srgbClr val="990055"/>
                </a:solidFill>
                <a:latin typeface="Consolas" panose="020B0609020204030204" pitchFamily="49" charset="0"/>
              </a:rPr>
              <a:t>div </a:t>
            </a:r>
            <a:r>
              <a:rPr lang="en-US" dirty="0">
                <a:solidFill>
                  <a:srgbClr val="669900"/>
                </a:solidFill>
                <a:latin typeface="Consolas" panose="020B0609020204030204" pitchFamily="49" charset="0"/>
              </a:rPr>
              <a:t>id</a:t>
            </a:r>
            <a:r>
              <a:rPr lang="en-US" dirty="0">
                <a:solidFill>
                  <a:srgbClr val="5F6364"/>
                </a:solidFill>
                <a:latin typeface="Consolas" panose="020B0609020204030204" pitchFamily="49" charset="0"/>
              </a:rPr>
              <a:t>="</a:t>
            </a:r>
            <a:r>
              <a:rPr lang="en-US" dirty="0">
                <a:solidFill>
                  <a:srgbClr val="0077AA"/>
                </a:solidFill>
                <a:latin typeface="Consolas" panose="020B0609020204030204" pitchFamily="49" charset="0"/>
              </a:rPr>
              <a:t>main</a:t>
            </a:r>
            <a:r>
              <a:rPr lang="en-US" dirty="0">
                <a:solidFill>
                  <a:srgbClr val="5F6364"/>
                </a:solidFill>
                <a:latin typeface="Consolas" panose="020B0609020204030204" pitchFamily="49" charset="0"/>
              </a:rPr>
              <a:t>"&gt;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indent="0">
              <a:buNone/>
            </a:pPr>
            <a:r>
              <a:rPr lang="en-US" dirty="0" smtClean="0">
                <a:solidFill>
                  <a:srgbClr val="999999"/>
                </a:solidFill>
                <a:latin typeface="Consolas" panose="020B0609020204030204" pitchFamily="49" charset="0"/>
              </a:rPr>
              <a:t>&lt;!-- </a:t>
            </a:r>
            <a:r>
              <a:rPr lang="en-US" dirty="0" err="1">
                <a:solidFill>
                  <a:srgbClr val="999999"/>
                </a:solidFill>
                <a:latin typeface="Consolas" panose="020B0609020204030204" pitchFamily="49" charset="0"/>
              </a:rPr>
              <a:t>afterbegin</a:t>
            </a:r>
            <a:r>
              <a:rPr lang="en-US" dirty="0">
                <a:solidFill>
                  <a:srgbClr val="999999"/>
                </a:solidFill>
                <a:latin typeface="Consolas" panose="020B0609020204030204" pitchFamily="49" charset="0"/>
              </a:rPr>
              <a:t> --&gt;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indent="0">
              <a:buNone/>
            </a:pPr>
            <a:r>
              <a:rPr lang="en-US" dirty="0" smtClean="0">
                <a:solidFill>
                  <a:srgbClr val="5F6364"/>
                </a:solidFill>
                <a:latin typeface="Consolas" panose="020B0609020204030204" pitchFamily="49" charset="0"/>
              </a:rPr>
              <a:t>&lt;</a:t>
            </a:r>
            <a:r>
              <a:rPr lang="en-US" dirty="0">
                <a:solidFill>
                  <a:srgbClr val="990055"/>
                </a:solidFill>
                <a:latin typeface="Consolas" panose="020B0609020204030204" pitchFamily="49" charset="0"/>
              </a:rPr>
              <a:t>h1 </a:t>
            </a:r>
            <a:r>
              <a:rPr lang="en-US" dirty="0">
                <a:solidFill>
                  <a:srgbClr val="669900"/>
                </a:solidFill>
                <a:latin typeface="Consolas" panose="020B0609020204030204" pitchFamily="49" charset="0"/>
              </a:rPr>
              <a:t>id</a:t>
            </a:r>
            <a:r>
              <a:rPr lang="en-US" dirty="0">
                <a:solidFill>
                  <a:srgbClr val="5F6364"/>
                </a:solidFill>
                <a:latin typeface="Consolas" panose="020B0609020204030204" pitchFamily="49" charset="0"/>
              </a:rPr>
              <a:t>="</a:t>
            </a:r>
            <a:r>
              <a:rPr lang="en-US" dirty="0">
                <a:solidFill>
                  <a:srgbClr val="0077AA"/>
                </a:solidFill>
                <a:latin typeface="Consolas" panose="020B0609020204030204" pitchFamily="49" charset="0"/>
              </a:rPr>
              <a:t>title</a:t>
            </a:r>
            <a:r>
              <a:rPr lang="en-US" dirty="0">
                <a:solidFill>
                  <a:srgbClr val="5F6364"/>
                </a:solidFill>
                <a:latin typeface="Consolas" panose="020B0609020204030204" pitchFamily="49" charset="0"/>
              </a:rPr>
              <a:t>"&gt;</a:t>
            </a:r>
            <a:r>
              <a:rPr lang="en-US" dirty="0">
                <a:solidFill>
                  <a:srgbClr val="000000"/>
                </a:solidFill>
                <a:latin typeface="Consolas" panose="020B0609020204030204" pitchFamily="49" charset="0"/>
              </a:rPr>
              <a:t>Hello World!</a:t>
            </a:r>
            <a:r>
              <a:rPr lang="en-US" dirty="0">
                <a:solidFill>
                  <a:srgbClr val="5F6364"/>
                </a:solidFill>
                <a:latin typeface="Consolas" panose="020B0609020204030204" pitchFamily="49" charset="0"/>
              </a:rPr>
              <a:t>&lt;/</a:t>
            </a:r>
            <a:r>
              <a:rPr lang="en-US" dirty="0">
                <a:solidFill>
                  <a:srgbClr val="990055"/>
                </a:solidFill>
                <a:latin typeface="Consolas" panose="020B0609020204030204" pitchFamily="49" charset="0"/>
              </a:rPr>
              <a:t>h1</a:t>
            </a:r>
            <a:r>
              <a:rPr lang="en-US" dirty="0">
                <a:solidFill>
                  <a:srgbClr val="5F6364"/>
                </a:solidFill>
                <a:latin typeface="Consolas" panose="020B0609020204030204" pitchFamily="49" charset="0"/>
              </a:rPr>
              <a:t>&gt;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indent="0">
              <a:buNone/>
            </a:pPr>
            <a:r>
              <a:rPr lang="en-US" dirty="0" smtClean="0">
                <a:solidFill>
                  <a:srgbClr val="999999"/>
                </a:solidFill>
                <a:latin typeface="Consolas" panose="020B0609020204030204" pitchFamily="49" charset="0"/>
              </a:rPr>
              <a:t>&lt;!-- </a:t>
            </a:r>
            <a:r>
              <a:rPr lang="en-US" dirty="0" err="1">
                <a:solidFill>
                  <a:srgbClr val="999999"/>
                </a:solidFill>
                <a:latin typeface="Consolas" panose="020B0609020204030204" pitchFamily="49" charset="0"/>
              </a:rPr>
              <a:t>beforeend</a:t>
            </a:r>
            <a:r>
              <a:rPr lang="en-US" dirty="0">
                <a:solidFill>
                  <a:srgbClr val="999999"/>
                </a:solidFill>
                <a:latin typeface="Consolas" panose="020B0609020204030204" pitchFamily="49" charset="0"/>
              </a:rPr>
              <a:t> --&gt;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indent="0">
              <a:buNone/>
            </a:pPr>
            <a:r>
              <a:rPr lang="en-US" dirty="0" smtClean="0">
                <a:solidFill>
                  <a:srgbClr val="5F6364"/>
                </a:solidFill>
                <a:latin typeface="Consolas" panose="020B0609020204030204" pitchFamily="49" charset="0"/>
              </a:rPr>
              <a:t>&lt;/</a:t>
            </a:r>
            <a:r>
              <a:rPr lang="en-US" dirty="0">
                <a:solidFill>
                  <a:srgbClr val="990055"/>
                </a:solidFill>
                <a:latin typeface="Consolas" panose="020B0609020204030204" pitchFamily="49" charset="0"/>
              </a:rPr>
              <a:t>div</a:t>
            </a:r>
            <a:r>
              <a:rPr lang="en-US" dirty="0">
                <a:solidFill>
                  <a:srgbClr val="5F6364"/>
                </a:solidFill>
                <a:latin typeface="Consolas" panose="020B0609020204030204" pitchFamily="49" charset="0"/>
              </a:rPr>
              <a:t>&gt;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indent="0">
              <a:buNone/>
            </a:pPr>
            <a:r>
              <a:rPr lang="en-US" dirty="0" smtClean="0">
                <a:solidFill>
                  <a:srgbClr val="999999"/>
                </a:solidFill>
                <a:latin typeface="Consolas" panose="020B0609020204030204" pitchFamily="49" charset="0"/>
              </a:rPr>
              <a:t>&lt;!-- </a:t>
            </a:r>
            <a:r>
              <a:rPr lang="en-US" dirty="0" err="1">
                <a:solidFill>
                  <a:srgbClr val="999999"/>
                </a:solidFill>
                <a:latin typeface="Consolas" panose="020B0609020204030204" pitchFamily="49" charset="0"/>
              </a:rPr>
              <a:t>afterend</a:t>
            </a:r>
            <a:r>
              <a:rPr lang="en-US" dirty="0">
                <a:solidFill>
                  <a:srgbClr val="999999"/>
                </a:solidFill>
                <a:latin typeface="Consolas" panose="020B0609020204030204" pitchFamily="49" charset="0"/>
              </a:rPr>
              <a:t> --&gt;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indent="0">
              <a:buNone/>
            </a:pPr>
            <a:r>
              <a:rPr lang="en-US" dirty="0" smtClean="0">
                <a:solidFill>
                  <a:srgbClr val="5F6364"/>
                </a:solidFill>
                <a:latin typeface="Consolas" panose="020B0609020204030204" pitchFamily="49" charset="0"/>
              </a:rPr>
              <a:t>&lt;</a:t>
            </a:r>
            <a:r>
              <a:rPr lang="en-US" dirty="0">
                <a:solidFill>
                  <a:srgbClr val="990055"/>
                </a:solidFill>
                <a:latin typeface="Consolas" panose="020B0609020204030204" pitchFamily="49" charset="0"/>
              </a:rPr>
              <a:t>script</a:t>
            </a:r>
            <a:r>
              <a:rPr lang="en-US" dirty="0">
                <a:solidFill>
                  <a:srgbClr val="5F6364"/>
                </a:solidFill>
                <a:latin typeface="Consolas" panose="020B0609020204030204" pitchFamily="49" charset="0"/>
              </a:rPr>
              <a:t>&gt;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indent="0">
              <a:buNone/>
            </a:pPr>
            <a:r>
              <a:rPr lang="en-US" dirty="0" smtClean="0">
                <a:solidFill>
                  <a:srgbClr val="999999"/>
                </a:solidFill>
                <a:latin typeface="Consolas" panose="020B0609020204030204" pitchFamily="49" charset="0"/>
              </a:rPr>
              <a:t>// </a:t>
            </a:r>
            <a:r>
              <a:rPr lang="en-US" dirty="0">
                <a:solidFill>
                  <a:srgbClr val="999999"/>
                </a:solidFill>
                <a:latin typeface="Consolas" panose="020B0609020204030204" pitchFamily="49" charset="0"/>
              </a:rPr>
              <a:t>Selecting target element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indent="0">
              <a:buNone/>
            </a:pPr>
            <a:r>
              <a:rPr lang="en-US" dirty="0" err="1" smtClean="0">
                <a:solidFill>
                  <a:srgbClr val="0077AA"/>
                </a:solidFill>
                <a:latin typeface="Consolas" panose="020B0609020204030204" pitchFamily="49" charset="0"/>
              </a:rPr>
              <a:t>var</a:t>
            </a: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mainDiv</a:t>
            </a:r>
            <a:r>
              <a:rPr lang="en-US" dirty="0">
                <a:solidFill>
                  <a:srgbClr val="000000"/>
                </a:solidFill>
                <a:latin typeface="Consolas" panose="020B0609020204030204" pitchFamily="49" charset="0"/>
              </a:rPr>
              <a:t> </a:t>
            </a:r>
            <a:r>
              <a:rPr lang="en-US" dirty="0">
                <a:solidFill>
                  <a:srgbClr val="A67F59"/>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document</a:t>
            </a:r>
            <a:r>
              <a:rPr lang="en-US" dirty="0" err="1">
                <a:solidFill>
                  <a:srgbClr val="5F6364"/>
                </a:solidFill>
                <a:latin typeface="Consolas" panose="020B0609020204030204" pitchFamily="49" charset="0"/>
              </a:rPr>
              <a:t>.</a:t>
            </a:r>
            <a:r>
              <a:rPr lang="en-US" dirty="0" err="1">
                <a:solidFill>
                  <a:srgbClr val="DD4A68"/>
                </a:solidFill>
                <a:latin typeface="Consolas" panose="020B0609020204030204" pitchFamily="49" charset="0"/>
              </a:rPr>
              <a:t>getElementById</a:t>
            </a:r>
            <a:r>
              <a:rPr lang="en-US" dirty="0">
                <a:solidFill>
                  <a:srgbClr val="5F6364"/>
                </a:solidFill>
                <a:latin typeface="Consolas" panose="020B0609020204030204" pitchFamily="49" charset="0"/>
              </a:rPr>
              <a:t>(</a:t>
            </a:r>
            <a:r>
              <a:rPr lang="en-US" dirty="0">
                <a:solidFill>
                  <a:srgbClr val="669900"/>
                </a:solidFill>
                <a:latin typeface="Consolas" panose="020B0609020204030204" pitchFamily="49" charset="0"/>
              </a:rPr>
              <a:t>"main</a:t>
            </a:r>
            <a:r>
              <a:rPr lang="en-US" dirty="0" smtClean="0">
                <a:solidFill>
                  <a:srgbClr val="669900"/>
                </a:solidFill>
                <a:latin typeface="Consolas" panose="020B0609020204030204" pitchFamily="49" charset="0"/>
              </a:rPr>
              <a:t>"</a:t>
            </a:r>
            <a:r>
              <a:rPr lang="en-US" dirty="0" smtClean="0">
                <a:solidFill>
                  <a:srgbClr val="5F6364"/>
                </a:solidFill>
                <a:latin typeface="Consolas" panose="020B0609020204030204" pitchFamily="49" charset="0"/>
              </a:rPr>
              <a:t>);</a:t>
            </a:r>
          </a:p>
          <a:p>
            <a:pPr marL="0" indent="0">
              <a:buNone/>
            </a:pPr>
            <a:r>
              <a:rPr lang="en-US" dirty="0" smtClean="0">
                <a:solidFill>
                  <a:srgbClr val="000000"/>
                </a:solidFill>
                <a:latin typeface="Consolas" panose="020B0609020204030204" pitchFamily="49" charset="0"/>
              </a:rPr>
              <a:t> </a:t>
            </a:r>
            <a:r>
              <a:rPr lang="en-US" dirty="0">
                <a:solidFill>
                  <a:srgbClr val="999999"/>
                </a:solidFill>
                <a:latin typeface="Consolas" panose="020B0609020204030204" pitchFamily="49" charset="0"/>
              </a:rPr>
              <a:t>// Inserting HTML just before the element itself, as a previous sibling</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indent="0">
              <a:buNone/>
            </a:pPr>
            <a:r>
              <a:rPr lang="en-US" dirty="0" err="1" smtClean="0">
                <a:solidFill>
                  <a:srgbClr val="000000"/>
                </a:solidFill>
                <a:latin typeface="Consolas" panose="020B0609020204030204" pitchFamily="49" charset="0"/>
              </a:rPr>
              <a:t>mainDiv</a:t>
            </a:r>
            <a:r>
              <a:rPr lang="en-US" dirty="0" err="1" smtClean="0">
                <a:solidFill>
                  <a:srgbClr val="5F6364"/>
                </a:solidFill>
                <a:latin typeface="Consolas" panose="020B0609020204030204" pitchFamily="49" charset="0"/>
              </a:rPr>
              <a:t>.</a:t>
            </a:r>
            <a:r>
              <a:rPr lang="en-US" dirty="0" err="1" smtClean="0">
                <a:solidFill>
                  <a:srgbClr val="DD4A68"/>
                </a:solidFill>
                <a:latin typeface="Consolas" panose="020B0609020204030204" pitchFamily="49" charset="0"/>
              </a:rPr>
              <a:t>insertAdjacentHTML</a:t>
            </a:r>
            <a:r>
              <a:rPr lang="en-US" dirty="0">
                <a:solidFill>
                  <a:srgbClr val="5F6364"/>
                </a:solidFill>
                <a:latin typeface="Consolas" panose="020B0609020204030204" pitchFamily="49" charset="0"/>
              </a:rPr>
              <a:t>(</a:t>
            </a:r>
            <a:r>
              <a:rPr lang="en-US" dirty="0">
                <a:solidFill>
                  <a:srgbClr val="669900"/>
                </a:solidFill>
                <a:latin typeface="Consolas" panose="020B0609020204030204" pitchFamily="49" charset="0"/>
              </a:rPr>
              <a:t>'</a:t>
            </a:r>
            <a:r>
              <a:rPr lang="en-US" dirty="0" err="1">
                <a:solidFill>
                  <a:srgbClr val="669900"/>
                </a:solidFill>
                <a:latin typeface="Consolas" panose="020B0609020204030204" pitchFamily="49" charset="0"/>
              </a:rPr>
              <a:t>beforebegin</a:t>
            </a:r>
            <a:r>
              <a:rPr lang="en-US" dirty="0">
                <a:solidFill>
                  <a:srgbClr val="669900"/>
                </a:solidFill>
                <a:latin typeface="Consolas" panose="020B0609020204030204" pitchFamily="49" charset="0"/>
              </a:rPr>
              <a:t>'</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669900"/>
                </a:solidFill>
                <a:latin typeface="Consolas" panose="020B0609020204030204" pitchFamily="49" charset="0"/>
              </a:rPr>
              <a:t>'&lt;p&gt;This is paragraph one.&lt;/p&gt;'</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indent="0">
              <a:buNone/>
            </a:pPr>
            <a:r>
              <a:rPr lang="en-US" dirty="0" smtClean="0">
                <a:solidFill>
                  <a:srgbClr val="999999"/>
                </a:solidFill>
                <a:latin typeface="Consolas" panose="020B0609020204030204" pitchFamily="49" charset="0"/>
              </a:rPr>
              <a:t>// </a:t>
            </a:r>
            <a:r>
              <a:rPr lang="en-US" dirty="0">
                <a:solidFill>
                  <a:srgbClr val="999999"/>
                </a:solidFill>
                <a:latin typeface="Consolas" panose="020B0609020204030204" pitchFamily="49" charset="0"/>
              </a:rPr>
              <a:t>Inserting HTML just inside the element, before its first child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mainDiv</a:t>
            </a:r>
            <a:r>
              <a:rPr lang="en-US" dirty="0" err="1">
                <a:solidFill>
                  <a:srgbClr val="5F6364"/>
                </a:solidFill>
                <a:latin typeface="Consolas" panose="020B0609020204030204" pitchFamily="49" charset="0"/>
              </a:rPr>
              <a:t>.</a:t>
            </a:r>
            <a:r>
              <a:rPr lang="en-US" dirty="0" err="1">
                <a:solidFill>
                  <a:srgbClr val="DD4A68"/>
                </a:solidFill>
                <a:latin typeface="Consolas" panose="020B0609020204030204" pitchFamily="49" charset="0"/>
              </a:rPr>
              <a:t>insertAdjacentHTML</a:t>
            </a:r>
            <a:r>
              <a:rPr lang="en-US" dirty="0">
                <a:solidFill>
                  <a:srgbClr val="5F6364"/>
                </a:solidFill>
                <a:latin typeface="Consolas" panose="020B0609020204030204" pitchFamily="49" charset="0"/>
              </a:rPr>
              <a:t>(</a:t>
            </a:r>
            <a:r>
              <a:rPr lang="en-US" dirty="0">
                <a:solidFill>
                  <a:srgbClr val="669900"/>
                </a:solidFill>
                <a:latin typeface="Consolas" panose="020B0609020204030204" pitchFamily="49" charset="0"/>
              </a:rPr>
              <a:t>'</a:t>
            </a:r>
            <a:r>
              <a:rPr lang="en-US" dirty="0" err="1">
                <a:solidFill>
                  <a:srgbClr val="669900"/>
                </a:solidFill>
                <a:latin typeface="Consolas" panose="020B0609020204030204" pitchFamily="49" charset="0"/>
              </a:rPr>
              <a:t>afterbegin</a:t>
            </a:r>
            <a:r>
              <a:rPr lang="en-US" dirty="0">
                <a:solidFill>
                  <a:srgbClr val="669900"/>
                </a:solidFill>
                <a:latin typeface="Consolas" panose="020B0609020204030204" pitchFamily="49" charset="0"/>
              </a:rPr>
              <a:t>'</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669900"/>
                </a:solidFill>
                <a:latin typeface="Consolas" panose="020B0609020204030204" pitchFamily="49" charset="0"/>
              </a:rPr>
              <a:t>'&lt;p&gt;This is paragraph two.&lt;/p</a:t>
            </a:r>
            <a:r>
              <a:rPr lang="en-US" dirty="0" smtClean="0">
                <a:solidFill>
                  <a:srgbClr val="669900"/>
                </a:solidFill>
                <a:latin typeface="Consolas" panose="020B0609020204030204" pitchFamily="49" charset="0"/>
              </a:rPr>
              <a:t>&gt;'</a:t>
            </a:r>
            <a:r>
              <a:rPr lang="en-US" dirty="0" smtClean="0">
                <a:solidFill>
                  <a:srgbClr val="5F6364"/>
                </a:solidFill>
                <a:latin typeface="Consolas" panose="020B0609020204030204" pitchFamily="49" charset="0"/>
              </a:rPr>
              <a:t>);</a:t>
            </a:r>
          </a:p>
          <a:p>
            <a:pPr marL="0" indent="0">
              <a:buNone/>
            </a:pPr>
            <a:r>
              <a:rPr lang="en-US" dirty="0" smtClean="0">
                <a:solidFill>
                  <a:srgbClr val="000000"/>
                </a:solidFill>
                <a:latin typeface="Consolas" panose="020B0609020204030204" pitchFamily="49" charset="0"/>
              </a:rPr>
              <a:t> </a:t>
            </a:r>
            <a:r>
              <a:rPr lang="en-US" dirty="0">
                <a:solidFill>
                  <a:srgbClr val="999999"/>
                </a:solidFill>
                <a:latin typeface="Consolas" panose="020B0609020204030204" pitchFamily="49" charset="0"/>
              </a:rPr>
              <a:t>// Inserting HTML just inside the element, after its last child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mainDiv</a:t>
            </a:r>
            <a:r>
              <a:rPr lang="en-US" dirty="0" err="1">
                <a:solidFill>
                  <a:srgbClr val="5F6364"/>
                </a:solidFill>
                <a:latin typeface="Consolas" panose="020B0609020204030204" pitchFamily="49" charset="0"/>
              </a:rPr>
              <a:t>.</a:t>
            </a:r>
            <a:r>
              <a:rPr lang="en-US" dirty="0" err="1">
                <a:solidFill>
                  <a:srgbClr val="DD4A68"/>
                </a:solidFill>
                <a:latin typeface="Consolas" panose="020B0609020204030204" pitchFamily="49" charset="0"/>
              </a:rPr>
              <a:t>insertAdjacentHTML</a:t>
            </a:r>
            <a:r>
              <a:rPr lang="en-US" dirty="0">
                <a:solidFill>
                  <a:srgbClr val="5F6364"/>
                </a:solidFill>
                <a:latin typeface="Consolas" panose="020B0609020204030204" pitchFamily="49" charset="0"/>
              </a:rPr>
              <a:t>(</a:t>
            </a:r>
            <a:r>
              <a:rPr lang="en-US" dirty="0">
                <a:solidFill>
                  <a:srgbClr val="669900"/>
                </a:solidFill>
                <a:latin typeface="Consolas" panose="020B0609020204030204" pitchFamily="49" charset="0"/>
              </a:rPr>
              <a:t>'</a:t>
            </a:r>
            <a:r>
              <a:rPr lang="en-US" dirty="0" err="1">
                <a:solidFill>
                  <a:srgbClr val="669900"/>
                </a:solidFill>
                <a:latin typeface="Consolas" panose="020B0609020204030204" pitchFamily="49" charset="0"/>
              </a:rPr>
              <a:t>beforeend</a:t>
            </a:r>
            <a:r>
              <a:rPr lang="en-US" dirty="0">
                <a:solidFill>
                  <a:srgbClr val="669900"/>
                </a:solidFill>
                <a:latin typeface="Consolas" panose="020B0609020204030204" pitchFamily="49" charset="0"/>
              </a:rPr>
              <a:t>'</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669900"/>
                </a:solidFill>
                <a:latin typeface="Consolas" panose="020B0609020204030204" pitchFamily="49" charset="0"/>
              </a:rPr>
              <a:t>'&lt;p&gt;This is paragraph three.&lt;/p&gt;'</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indent="0">
              <a:buNone/>
            </a:pPr>
            <a:r>
              <a:rPr lang="en-US" dirty="0" smtClean="0">
                <a:solidFill>
                  <a:srgbClr val="999999"/>
                </a:solidFill>
                <a:latin typeface="Consolas" panose="020B0609020204030204" pitchFamily="49" charset="0"/>
              </a:rPr>
              <a:t>// </a:t>
            </a:r>
            <a:r>
              <a:rPr lang="en-US" dirty="0">
                <a:solidFill>
                  <a:srgbClr val="999999"/>
                </a:solidFill>
                <a:latin typeface="Consolas" panose="020B0609020204030204" pitchFamily="49" charset="0"/>
              </a:rPr>
              <a:t>Inserting HTML just after the element itself, as a next sibling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mainDiv</a:t>
            </a:r>
            <a:r>
              <a:rPr lang="en-US" dirty="0" err="1">
                <a:solidFill>
                  <a:srgbClr val="5F6364"/>
                </a:solidFill>
                <a:latin typeface="Consolas" panose="020B0609020204030204" pitchFamily="49" charset="0"/>
              </a:rPr>
              <a:t>.</a:t>
            </a:r>
            <a:r>
              <a:rPr lang="en-US" dirty="0" err="1">
                <a:solidFill>
                  <a:srgbClr val="DD4A68"/>
                </a:solidFill>
                <a:latin typeface="Consolas" panose="020B0609020204030204" pitchFamily="49" charset="0"/>
              </a:rPr>
              <a:t>insertAdjacentHTML</a:t>
            </a:r>
            <a:r>
              <a:rPr lang="en-US" dirty="0">
                <a:solidFill>
                  <a:srgbClr val="5F6364"/>
                </a:solidFill>
                <a:latin typeface="Consolas" panose="020B0609020204030204" pitchFamily="49" charset="0"/>
              </a:rPr>
              <a:t>(</a:t>
            </a:r>
            <a:r>
              <a:rPr lang="en-US" dirty="0">
                <a:solidFill>
                  <a:srgbClr val="669900"/>
                </a:solidFill>
                <a:latin typeface="Consolas" panose="020B0609020204030204" pitchFamily="49" charset="0"/>
              </a:rPr>
              <a:t>'</a:t>
            </a:r>
            <a:r>
              <a:rPr lang="en-US" dirty="0" err="1">
                <a:solidFill>
                  <a:srgbClr val="669900"/>
                </a:solidFill>
                <a:latin typeface="Consolas" panose="020B0609020204030204" pitchFamily="49" charset="0"/>
              </a:rPr>
              <a:t>afterend</a:t>
            </a:r>
            <a:r>
              <a:rPr lang="en-US" dirty="0">
                <a:solidFill>
                  <a:srgbClr val="669900"/>
                </a:solidFill>
                <a:latin typeface="Consolas" panose="020B0609020204030204" pitchFamily="49" charset="0"/>
              </a:rPr>
              <a:t>'</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669900"/>
                </a:solidFill>
                <a:latin typeface="Consolas" panose="020B0609020204030204" pitchFamily="49" charset="0"/>
              </a:rPr>
              <a:t>'&lt;p&gt;This is paragraph four.&lt;/p&gt;'</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5F6364"/>
                </a:solidFill>
                <a:latin typeface="Consolas" panose="020B0609020204030204" pitchFamily="49" charset="0"/>
              </a:rPr>
              <a:t>&lt;/</a:t>
            </a:r>
            <a:r>
              <a:rPr lang="en-US" dirty="0">
                <a:solidFill>
                  <a:srgbClr val="990055"/>
                </a:solidFill>
                <a:latin typeface="Consolas" panose="020B0609020204030204" pitchFamily="49" charset="0"/>
              </a:rPr>
              <a:t>script</a:t>
            </a:r>
            <a:r>
              <a:rPr lang="en-US" dirty="0">
                <a:solidFill>
                  <a:srgbClr val="5F6364"/>
                </a:solidFill>
                <a:latin typeface="Consolas" panose="020B0609020204030204" pitchFamily="49" charset="0"/>
              </a:rPr>
              <a:t>&gt;</a:t>
            </a:r>
            <a:endParaRPr lang="en-US" dirty="0"/>
          </a:p>
        </p:txBody>
      </p:sp>
      <p:sp>
        <p:nvSpPr>
          <p:cNvPr id="4" name="TextBox 3"/>
          <p:cNvSpPr txBox="1"/>
          <p:nvPr/>
        </p:nvSpPr>
        <p:spPr>
          <a:xfrm>
            <a:off x="8257309" y="609600"/>
            <a:ext cx="3725334" cy="6186309"/>
          </a:xfrm>
          <a:prstGeom prst="rect">
            <a:avLst/>
          </a:prstGeom>
          <a:solidFill>
            <a:schemeClr val="bg2"/>
          </a:solidFill>
        </p:spPr>
        <p:txBody>
          <a:bodyPr wrap="square" rtlCol="0">
            <a:spAutoFit/>
          </a:bodyPr>
          <a:lstStyle/>
          <a:p>
            <a:r>
              <a:rPr lang="en-NZ" dirty="0"/>
              <a:t>the </a:t>
            </a:r>
            <a:r>
              <a:rPr lang="en-NZ" dirty="0" err="1"/>
              <a:t>innerHTML</a:t>
            </a:r>
            <a:r>
              <a:rPr lang="en-NZ" dirty="0"/>
              <a:t> property replaces all existing content of an element. So if you want to insert the HTML into the document without replacing the existing contents of an element, you can use the </a:t>
            </a:r>
            <a:r>
              <a:rPr lang="en-NZ" dirty="0" err="1"/>
              <a:t>insertAdjacentHTML</a:t>
            </a:r>
            <a:r>
              <a:rPr lang="en-NZ" dirty="0"/>
              <a:t>() method.</a:t>
            </a:r>
          </a:p>
          <a:p>
            <a:endParaRPr lang="en-NZ" dirty="0"/>
          </a:p>
          <a:p>
            <a:r>
              <a:rPr lang="en-NZ" dirty="0"/>
              <a:t>This method accepts two parameters: the position in which to insert and the HTML text to insert. The position must be one of the following values: "</a:t>
            </a:r>
            <a:r>
              <a:rPr lang="en-NZ" dirty="0" err="1"/>
              <a:t>beforebegin</a:t>
            </a:r>
            <a:r>
              <a:rPr lang="en-NZ" dirty="0"/>
              <a:t>", "</a:t>
            </a:r>
            <a:r>
              <a:rPr lang="en-NZ" dirty="0" err="1"/>
              <a:t>afterbegin</a:t>
            </a:r>
            <a:r>
              <a:rPr lang="en-NZ" dirty="0"/>
              <a:t>", "</a:t>
            </a:r>
            <a:r>
              <a:rPr lang="en-NZ" dirty="0" err="1"/>
              <a:t>beforeend</a:t>
            </a:r>
            <a:r>
              <a:rPr lang="en-NZ" dirty="0"/>
              <a:t>", and "</a:t>
            </a:r>
            <a:r>
              <a:rPr lang="en-NZ" dirty="0" err="1"/>
              <a:t>afterend</a:t>
            </a:r>
            <a:r>
              <a:rPr lang="en-NZ" dirty="0"/>
              <a:t>". This method is supported in all major browsers</a:t>
            </a:r>
            <a:r>
              <a:rPr lang="en-NZ" dirty="0" smtClean="0"/>
              <a:t>.</a:t>
            </a:r>
          </a:p>
          <a:p>
            <a:r>
              <a:rPr lang="en-NZ" dirty="0"/>
              <a:t>The </a:t>
            </a:r>
            <a:r>
              <a:rPr lang="en-NZ" dirty="0" err="1"/>
              <a:t>beforebegin</a:t>
            </a:r>
            <a:r>
              <a:rPr lang="en-NZ" dirty="0"/>
              <a:t> and </a:t>
            </a:r>
            <a:r>
              <a:rPr lang="en-NZ" dirty="0" err="1"/>
              <a:t>afterend</a:t>
            </a:r>
            <a:r>
              <a:rPr lang="en-NZ" dirty="0"/>
              <a:t> positions work only if the node is in the DOM tree and has a parent element. </a:t>
            </a:r>
            <a:endParaRPr lang="en-US" dirty="0"/>
          </a:p>
        </p:txBody>
      </p:sp>
    </p:spTree>
    <p:extLst>
      <p:ext uri="{BB962C8B-B14F-4D97-AF65-F5344CB8AC3E}">
        <p14:creationId xmlns:p14="http://schemas.microsoft.com/office/powerpoint/2010/main" val="17531179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a:t>Removing Existing Elements from DOM</a:t>
            </a:r>
            <a:br>
              <a:rPr lang="en-NZ" b="1" dirty="0"/>
            </a:br>
            <a:endParaRPr lang="en-US" dirty="0"/>
          </a:p>
        </p:txBody>
      </p:sp>
      <p:sp>
        <p:nvSpPr>
          <p:cNvPr id="3" name="Content Placeholder 2"/>
          <p:cNvSpPr>
            <a:spLocks noGrp="1"/>
          </p:cNvSpPr>
          <p:nvPr>
            <p:ph idx="1"/>
          </p:nvPr>
        </p:nvSpPr>
        <p:spPr>
          <a:xfrm>
            <a:off x="414098" y="1509425"/>
            <a:ext cx="5349393" cy="4794393"/>
          </a:xfrm>
        </p:spPr>
        <p:txBody>
          <a:bodyPr>
            <a:normAutofit/>
          </a:bodyPr>
          <a:lstStyle/>
          <a:p>
            <a:pPr marL="0" indent="0">
              <a:buNone/>
            </a:pPr>
            <a:r>
              <a:rPr lang="en-US" dirty="0">
                <a:solidFill>
                  <a:srgbClr val="5F6364"/>
                </a:solidFill>
                <a:latin typeface="Consolas" panose="020B0609020204030204" pitchFamily="49" charset="0"/>
              </a:rPr>
              <a:t>&lt;</a:t>
            </a:r>
            <a:r>
              <a:rPr lang="en-US" dirty="0">
                <a:solidFill>
                  <a:srgbClr val="990055"/>
                </a:solidFill>
                <a:latin typeface="Consolas" panose="020B0609020204030204" pitchFamily="49" charset="0"/>
              </a:rPr>
              <a:t>div </a:t>
            </a:r>
            <a:r>
              <a:rPr lang="en-US" dirty="0">
                <a:solidFill>
                  <a:srgbClr val="669900"/>
                </a:solidFill>
                <a:latin typeface="Consolas" panose="020B0609020204030204" pitchFamily="49" charset="0"/>
              </a:rPr>
              <a:t>id</a:t>
            </a:r>
            <a:r>
              <a:rPr lang="en-US" dirty="0">
                <a:solidFill>
                  <a:srgbClr val="5F6364"/>
                </a:solidFill>
                <a:latin typeface="Consolas" panose="020B0609020204030204" pitchFamily="49" charset="0"/>
              </a:rPr>
              <a:t>="</a:t>
            </a:r>
            <a:r>
              <a:rPr lang="en-US" dirty="0">
                <a:solidFill>
                  <a:srgbClr val="0077AA"/>
                </a:solidFill>
                <a:latin typeface="Consolas" panose="020B0609020204030204" pitchFamily="49" charset="0"/>
              </a:rPr>
              <a:t>main</a:t>
            </a:r>
            <a:r>
              <a:rPr lang="en-US" dirty="0" smtClean="0">
                <a:solidFill>
                  <a:srgbClr val="5F6364"/>
                </a:solidFill>
                <a:latin typeface="Consolas" panose="020B0609020204030204" pitchFamily="49" charset="0"/>
              </a:rPr>
              <a:t>"&gt;</a:t>
            </a:r>
          </a:p>
          <a:p>
            <a:pPr marL="0" indent="0">
              <a:buNone/>
            </a:pPr>
            <a:r>
              <a:rPr lang="en-US" dirty="0" smtClean="0">
                <a:solidFill>
                  <a:srgbClr val="000000"/>
                </a:solidFill>
                <a:latin typeface="Consolas" panose="020B0609020204030204" pitchFamily="49" charset="0"/>
              </a:rPr>
              <a:t> </a:t>
            </a:r>
            <a:r>
              <a:rPr lang="en-US" dirty="0">
                <a:solidFill>
                  <a:srgbClr val="5F6364"/>
                </a:solidFill>
                <a:latin typeface="Consolas" panose="020B0609020204030204" pitchFamily="49" charset="0"/>
              </a:rPr>
              <a:t>&lt;</a:t>
            </a:r>
            <a:r>
              <a:rPr lang="en-US" dirty="0">
                <a:solidFill>
                  <a:srgbClr val="990055"/>
                </a:solidFill>
                <a:latin typeface="Consolas" panose="020B0609020204030204" pitchFamily="49" charset="0"/>
              </a:rPr>
              <a:t>h1 </a:t>
            </a:r>
            <a:r>
              <a:rPr lang="en-US" dirty="0">
                <a:solidFill>
                  <a:srgbClr val="669900"/>
                </a:solidFill>
                <a:latin typeface="Consolas" panose="020B0609020204030204" pitchFamily="49" charset="0"/>
              </a:rPr>
              <a:t>id</a:t>
            </a:r>
            <a:r>
              <a:rPr lang="en-US" dirty="0">
                <a:solidFill>
                  <a:srgbClr val="5F6364"/>
                </a:solidFill>
                <a:latin typeface="Consolas" panose="020B0609020204030204" pitchFamily="49" charset="0"/>
              </a:rPr>
              <a:t>="</a:t>
            </a:r>
            <a:r>
              <a:rPr lang="en-US" dirty="0">
                <a:solidFill>
                  <a:srgbClr val="0077AA"/>
                </a:solidFill>
                <a:latin typeface="Consolas" panose="020B0609020204030204" pitchFamily="49" charset="0"/>
              </a:rPr>
              <a:t>title</a:t>
            </a:r>
            <a:r>
              <a:rPr lang="en-US" dirty="0">
                <a:solidFill>
                  <a:srgbClr val="5F6364"/>
                </a:solidFill>
                <a:latin typeface="Consolas" panose="020B0609020204030204" pitchFamily="49" charset="0"/>
              </a:rPr>
              <a:t>"&gt;</a:t>
            </a:r>
            <a:r>
              <a:rPr lang="en-US" dirty="0">
                <a:solidFill>
                  <a:srgbClr val="000000"/>
                </a:solidFill>
                <a:latin typeface="Consolas" panose="020B0609020204030204" pitchFamily="49" charset="0"/>
              </a:rPr>
              <a:t>Hello World!</a:t>
            </a:r>
            <a:r>
              <a:rPr lang="en-US" dirty="0">
                <a:solidFill>
                  <a:srgbClr val="5F6364"/>
                </a:solidFill>
                <a:latin typeface="Consolas" panose="020B0609020204030204" pitchFamily="49" charset="0"/>
              </a:rPr>
              <a:t>&lt;/</a:t>
            </a:r>
            <a:r>
              <a:rPr lang="en-US" dirty="0">
                <a:solidFill>
                  <a:srgbClr val="990055"/>
                </a:solidFill>
                <a:latin typeface="Consolas" panose="020B0609020204030204" pitchFamily="49" charset="0"/>
              </a:rPr>
              <a:t>h1</a:t>
            </a:r>
            <a:r>
              <a:rPr lang="en-US" dirty="0">
                <a:solidFill>
                  <a:srgbClr val="5F6364"/>
                </a:solidFill>
                <a:latin typeface="Consolas" panose="020B0609020204030204" pitchFamily="49" charset="0"/>
              </a:rPr>
              <a:t>&gt;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indent="0">
              <a:buNone/>
            </a:pPr>
            <a:r>
              <a:rPr lang="en-US" dirty="0" smtClean="0">
                <a:solidFill>
                  <a:srgbClr val="5F6364"/>
                </a:solidFill>
                <a:latin typeface="Consolas" panose="020B0609020204030204" pitchFamily="49" charset="0"/>
              </a:rPr>
              <a:t>&lt;</a:t>
            </a:r>
            <a:r>
              <a:rPr lang="en-US" dirty="0">
                <a:solidFill>
                  <a:srgbClr val="990055"/>
                </a:solidFill>
                <a:latin typeface="Consolas" panose="020B0609020204030204" pitchFamily="49" charset="0"/>
              </a:rPr>
              <a:t>p </a:t>
            </a:r>
            <a:r>
              <a:rPr lang="en-US" dirty="0">
                <a:solidFill>
                  <a:srgbClr val="669900"/>
                </a:solidFill>
                <a:latin typeface="Consolas" panose="020B0609020204030204" pitchFamily="49" charset="0"/>
              </a:rPr>
              <a:t>id</a:t>
            </a:r>
            <a:r>
              <a:rPr lang="en-US" dirty="0">
                <a:solidFill>
                  <a:srgbClr val="5F6364"/>
                </a:solidFill>
                <a:latin typeface="Consolas" panose="020B0609020204030204" pitchFamily="49" charset="0"/>
              </a:rPr>
              <a:t>="</a:t>
            </a:r>
            <a:r>
              <a:rPr lang="en-US" dirty="0">
                <a:solidFill>
                  <a:srgbClr val="0077AA"/>
                </a:solidFill>
                <a:latin typeface="Consolas" panose="020B0609020204030204" pitchFamily="49" charset="0"/>
              </a:rPr>
              <a:t>hint</a:t>
            </a:r>
            <a:r>
              <a:rPr lang="en-US" dirty="0">
                <a:solidFill>
                  <a:srgbClr val="5F6364"/>
                </a:solidFill>
                <a:latin typeface="Consolas" panose="020B0609020204030204" pitchFamily="49" charset="0"/>
              </a:rPr>
              <a:t>"&gt;</a:t>
            </a:r>
            <a:r>
              <a:rPr lang="en-US" dirty="0">
                <a:solidFill>
                  <a:srgbClr val="000000"/>
                </a:solidFill>
                <a:latin typeface="Consolas" panose="020B0609020204030204" pitchFamily="49" charset="0"/>
              </a:rPr>
              <a:t>This is a simple paragraph.</a:t>
            </a:r>
            <a:r>
              <a:rPr lang="en-US" dirty="0">
                <a:solidFill>
                  <a:srgbClr val="5F6364"/>
                </a:solidFill>
                <a:latin typeface="Consolas" panose="020B0609020204030204" pitchFamily="49" charset="0"/>
              </a:rPr>
              <a:t>&lt;/</a:t>
            </a:r>
            <a:r>
              <a:rPr lang="en-US" dirty="0">
                <a:solidFill>
                  <a:srgbClr val="990055"/>
                </a:solidFill>
                <a:latin typeface="Consolas" panose="020B0609020204030204" pitchFamily="49" charset="0"/>
              </a:rPr>
              <a:t>p</a:t>
            </a:r>
            <a:r>
              <a:rPr lang="en-US" dirty="0">
                <a:solidFill>
                  <a:srgbClr val="5F6364"/>
                </a:solidFill>
                <a:latin typeface="Consolas" panose="020B0609020204030204" pitchFamily="49" charset="0"/>
              </a:rPr>
              <a:t>&gt;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indent="0">
              <a:buNone/>
            </a:pPr>
            <a:r>
              <a:rPr lang="en-US" dirty="0" smtClean="0">
                <a:solidFill>
                  <a:srgbClr val="5F6364"/>
                </a:solidFill>
                <a:latin typeface="Consolas" panose="020B0609020204030204" pitchFamily="49" charset="0"/>
              </a:rPr>
              <a:t>&lt;/</a:t>
            </a:r>
            <a:r>
              <a:rPr lang="en-US" dirty="0">
                <a:solidFill>
                  <a:srgbClr val="990055"/>
                </a:solidFill>
                <a:latin typeface="Consolas" panose="020B0609020204030204" pitchFamily="49" charset="0"/>
              </a:rPr>
              <a:t>div</a:t>
            </a:r>
            <a:r>
              <a:rPr lang="en-US" dirty="0" smtClean="0">
                <a:solidFill>
                  <a:srgbClr val="5F6364"/>
                </a:solidFill>
                <a:latin typeface="Consolas" panose="020B0609020204030204" pitchFamily="49" charset="0"/>
              </a:rPr>
              <a:t>&gt;</a:t>
            </a:r>
          </a:p>
          <a:p>
            <a:pPr marL="0" indent="0">
              <a:buNone/>
            </a:pPr>
            <a:r>
              <a:rPr lang="en-US" dirty="0" smtClean="0">
                <a:solidFill>
                  <a:srgbClr val="000000"/>
                </a:solidFill>
                <a:latin typeface="Consolas" panose="020B0609020204030204" pitchFamily="49" charset="0"/>
              </a:rPr>
              <a:t> </a:t>
            </a:r>
            <a:r>
              <a:rPr lang="en-US" dirty="0">
                <a:solidFill>
                  <a:srgbClr val="5F6364"/>
                </a:solidFill>
                <a:latin typeface="Consolas" panose="020B0609020204030204" pitchFamily="49" charset="0"/>
              </a:rPr>
              <a:t>&lt;</a:t>
            </a:r>
            <a:r>
              <a:rPr lang="en-US" dirty="0">
                <a:solidFill>
                  <a:srgbClr val="990055"/>
                </a:solidFill>
                <a:latin typeface="Consolas" panose="020B0609020204030204" pitchFamily="49" charset="0"/>
              </a:rPr>
              <a:t>script</a:t>
            </a:r>
            <a:r>
              <a:rPr lang="en-US" dirty="0">
                <a:solidFill>
                  <a:srgbClr val="5F6364"/>
                </a:solidFill>
                <a:latin typeface="Consolas" panose="020B0609020204030204" pitchFamily="49" charset="0"/>
              </a:rPr>
              <a:t>&gt;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indent="0">
              <a:buNone/>
            </a:pPr>
            <a:r>
              <a:rPr lang="en-US" dirty="0" err="1" smtClean="0">
                <a:solidFill>
                  <a:srgbClr val="0077AA"/>
                </a:solidFill>
                <a:latin typeface="Consolas" panose="020B0609020204030204" pitchFamily="49" charset="0"/>
              </a:rPr>
              <a:t>var</a:t>
            </a: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parentElem</a:t>
            </a:r>
            <a:r>
              <a:rPr lang="en-US" dirty="0">
                <a:solidFill>
                  <a:srgbClr val="000000"/>
                </a:solidFill>
                <a:latin typeface="Consolas" panose="020B0609020204030204" pitchFamily="49" charset="0"/>
              </a:rPr>
              <a:t> </a:t>
            </a:r>
            <a:r>
              <a:rPr lang="en-US" dirty="0">
                <a:solidFill>
                  <a:srgbClr val="A67F59"/>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document</a:t>
            </a:r>
            <a:r>
              <a:rPr lang="en-US" dirty="0" err="1">
                <a:solidFill>
                  <a:srgbClr val="5F6364"/>
                </a:solidFill>
                <a:latin typeface="Consolas" panose="020B0609020204030204" pitchFamily="49" charset="0"/>
              </a:rPr>
              <a:t>.</a:t>
            </a:r>
            <a:r>
              <a:rPr lang="en-US" dirty="0" err="1">
                <a:solidFill>
                  <a:srgbClr val="DD4A68"/>
                </a:solidFill>
                <a:latin typeface="Consolas" panose="020B0609020204030204" pitchFamily="49" charset="0"/>
              </a:rPr>
              <a:t>getElementById</a:t>
            </a:r>
            <a:r>
              <a:rPr lang="en-US" dirty="0">
                <a:solidFill>
                  <a:srgbClr val="5F6364"/>
                </a:solidFill>
                <a:latin typeface="Consolas" panose="020B0609020204030204" pitchFamily="49" charset="0"/>
              </a:rPr>
              <a:t>(</a:t>
            </a:r>
            <a:r>
              <a:rPr lang="en-US" dirty="0">
                <a:solidFill>
                  <a:srgbClr val="669900"/>
                </a:solidFill>
                <a:latin typeface="Consolas" panose="020B0609020204030204" pitchFamily="49" charset="0"/>
              </a:rPr>
              <a:t>"main</a:t>
            </a:r>
            <a:r>
              <a:rPr lang="en-US" dirty="0" smtClean="0">
                <a:solidFill>
                  <a:srgbClr val="669900"/>
                </a:solidFill>
                <a:latin typeface="Consolas" panose="020B0609020204030204" pitchFamily="49" charset="0"/>
              </a:rPr>
              <a:t>"</a:t>
            </a:r>
            <a:r>
              <a:rPr lang="en-US" dirty="0" smtClean="0">
                <a:solidFill>
                  <a:srgbClr val="5F6364"/>
                </a:solidFill>
                <a:latin typeface="Consolas" panose="020B0609020204030204" pitchFamily="49" charset="0"/>
              </a:rPr>
              <a:t>);</a:t>
            </a:r>
          </a:p>
          <a:p>
            <a:pPr marL="0" indent="0">
              <a:buNone/>
            </a:pPr>
            <a:r>
              <a:rPr lang="en-US" dirty="0" smtClean="0">
                <a:solidFill>
                  <a:srgbClr val="000000"/>
                </a:solidFill>
                <a:latin typeface="Consolas" panose="020B0609020204030204" pitchFamily="49" charset="0"/>
              </a:rPr>
              <a:t> </a:t>
            </a:r>
            <a:r>
              <a:rPr lang="en-US" dirty="0" err="1">
                <a:solidFill>
                  <a:srgbClr val="0077AA"/>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childElem</a:t>
            </a:r>
            <a:r>
              <a:rPr lang="en-US" dirty="0">
                <a:solidFill>
                  <a:srgbClr val="000000"/>
                </a:solidFill>
                <a:latin typeface="Consolas" panose="020B0609020204030204" pitchFamily="49" charset="0"/>
              </a:rPr>
              <a:t> </a:t>
            </a:r>
            <a:r>
              <a:rPr lang="en-US" dirty="0">
                <a:solidFill>
                  <a:srgbClr val="A67F59"/>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document</a:t>
            </a:r>
            <a:r>
              <a:rPr lang="en-US" dirty="0" err="1">
                <a:solidFill>
                  <a:srgbClr val="5F6364"/>
                </a:solidFill>
                <a:latin typeface="Consolas" panose="020B0609020204030204" pitchFamily="49" charset="0"/>
              </a:rPr>
              <a:t>.</a:t>
            </a:r>
            <a:r>
              <a:rPr lang="en-US" dirty="0" err="1">
                <a:solidFill>
                  <a:srgbClr val="DD4A68"/>
                </a:solidFill>
                <a:latin typeface="Consolas" panose="020B0609020204030204" pitchFamily="49" charset="0"/>
              </a:rPr>
              <a:t>getElementById</a:t>
            </a:r>
            <a:r>
              <a:rPr lang="en-US" dirty="0">
                <a:solidFill>
                  <a:srgbClr val="5F6364"/>
                </a:solidFill>
                <a:latin typeface="Consolas" panose="020B0609020204030204" pitchFamily="49" charset="0"/>
              </a:rPr>
              <a:t>(</a:t>
            </a:r>
            <a:r>
              <a:rPr lang="en-US" dirty="0">
                <a:solidFill>
                  <a:srgbClr val="669900"/>
                </a:solidFill>
                <a:latin typeface="Consolas" panose="020B0609020204030204" pitchFamily="49" charset="0"/>
              </a:rPr>
              <a:t>"hint"</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indent="0">
              <a:buNone/>
            </a:pPr>
            <a:r>
              <a:rPr lang="en-US" dirty="0" err="1" smtClean="0">
                <a:solidFill>
                  <a:srgbClr val="000000"/>
                </a:solidFill>
                <a:latin typeface="Consolas" panose="020B0609020204030204" pitchFamily="49" charset="0"/>
              </a:rPr>
              <a:t>parentElem</a:t>
            </a:r>
            <a:r>
              <a:rPr lang="en-US" dirty="0" err="1" smtClean="0">
                <a:solidFill>
                  <a:srgbClr val="5F6364"/>
                </a:solidFill>
                <a:latin typeface="Consolas" panose="020B0609020204030204" pitchFamily="49" charset="0"/>
              </a:rPr>
              <a:t>.</a:t>
            </a:r>
            <a:r>
              <a:rPr lang="en-US" dirty="0" err="1" smtClean="0">
                <a:solidFill>
                  <a:srgbClr val="DD4A68"/>
                </a:solidFill>
                <a:latin typeface="Consolas" panose="020B0609020204030204" pitchFamily="49" charset="0"/>
              </a:rPr>
              <a:t>removeChild</a:t>
            </a:r>
            <a:r>
              <a:rPr lang="en-US" dirty="0" smtClean="0">
                <a:solidFill>
                  <a:srgbClr val="5F6364"/>
                </a:solidFill>
                <a:latin typeface="Consolas" panose="020B0609020204030204" pitchFamily="49" charset="0"/>
              </a:rPr>
              <a:t>(</a:t>
            </a:r>
            <a:r>
              <a:rPr lang="en-US" dirty="0" err="1" smtClean="0">
                <a:solidFill>
                  <a:srgbClr val="000000"/>
                </a:solidFill>
                <a:latin typeface="Consolas" panose="020B0609020204030204" pitchFamily="49" charset="0"/>
              </a:rPr>
              <a:t>childElem</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indent="0">
              <a:buNone/>
            </a:pPr>
            <a:r>
              <a:rPr lang="en-US" dirty="0" smtClean="0">
                <a:solidFill>
                  <a:srgbClr val="5F6364"/>
                </a:solidFill>
                <a:latin typeface="Consolas" panose="020B0609020204030204" pitchFamily="49" charset="0"/>
              </a:rPr>
              <a:t>&lt;/</a:t>
            </a:r>
            <a:r>
              <a:rPr lang="en-US" dirty="0">
                <a:solidFill>
                  <a:srgbClr val="990055"/>
                </a:solidFill>
                <a:latin typeface="Consolas" panose="020B0609020204030204" pitchFamily="49" charset="0"/>
              </a:rPr>
              <a:t>script</a:t>
            </a:r>
            <a:r>
              <a:rPr lang="en-US" dirty="0">
                <a:solidFill>
                  <a:srgbClr val="5F6364"/>
                </a:solidFill>
                <a:latin typeface="Consolas" panose="020B0609020204030204" pitchFamily="49" charset="0"/>
              </a:rPr>
              <a:t>&gt;</a:t>
            </a:r>
            <a:endParaRPr lang="en-US" dirty="0"/>
          </a:p>
        </p:txBody>
      </p:sp>
      <p:sp>
        <p:nvSpPr>
          <p:cNvPr id="4" name="TextBox 3"/>
          <p:cNvSpPr txBox="1"/>
          <p:nvPr/>
        </p:nvSpPr>
        <p:spPr>
          <a:xfrm>
            <a:off x="5763491" y="1537855"/>
            <a:ext cx="5846618" cy="4801314"/>
          </a:xfrm>
          <a:prstGeom prst="rect">
            <a:avLst/>
          </a:prstGeom>
          <a:noFill/>
        </p:spPr>
        <p:txBody>
          <a:bodyPr wrap="square" rtlCol="0">
            <a:spAutoFit/>
          </a:bodyPr>
          <a:lstStyle/>
          <a:p>
            <a:r>
              <a:rPr lang="en-NZ" dirty="0">
                <a:solidFill>
                  <a:srgbClr val="5F6364"/>
                </a:solidFill>
                <a:latin typeface="Consolas" panose="020B0609020204030204" pitchFamily="49" charset="0"/>
              </a:rPr>
              <a:t>It is also possible to remove the child element without exactly knowing the parent element. Simply find the child element and use the </a:t>
            </a:r>
            <a:r>
              <a:rPr lang="en-NZ" dirty="0" err="1">
                <a:solidFill>
                  <a:srgbClr val="5F6364"/>
                </a:solidFill>
                <a:latin typeface="Consolas" panose="020B0609020204030204" pitchFamily="49" charset="0"/>
              </a:rPr>
              <a:t>parentNode</a:t>
            </a:r>
            <a:r>
              <a:rPr lang="en-NZ" dirty="0">
                <a:solidFill>
                  <a:srgbClr val="5F6364"/>
                </a:solidFill>
                <a:latin typeface="Consolas" panose="020B0609020204030204" pitchFamily="49" charset="0"/>
              </a:rPr>
              <a:t> property to find its parent element. This property returns the parent of the specified node in the DOM tree.</a:t>
            </a:r>
            <a:endParaRPr lang="en-US" dirty="0" smtClean="0">
              <a:solidFill>
                <a:srgbClr val="5F6364"/>
              </a:solidFill>
              <a:latin typeface="Consolas" panose="020B0609020204030204" pitchFamily="49" charset="0"/>
            </a:endParaRPr>
          </a:p>
          <a:p>
            <a:endParaRPr lang="en-US" dirty="0">
              <a:solidFill>
                <a:srgbClr val="5F6364"/>
              </a:solidFill>
              <a:latin typeface="Consolas" panose="020B0609020204030204" pitchFamily="49" charset="0"/>
            </a:endParaRPr>
          </a:p>
          <a:p>
            <a:endParaRPr lang="en-US" dirty="0" smtClean="0">
              <a:solidFill>
                <a:srgbClr val="5F6364"/>
              </a:solidFill>
              <a:latin typeface="Consolas" panose="020B0609020204030204" pitchFamily="49" charset="0"/>
            </a:endParaRPr>
          </a:p>
          <a:p>
            <a:r>
              <a:rPr lang="en-US" dirty="0" smtClean="0">
                <a:solidFill>
                  <a:srgbClr val="5F6364"/>
                </a:solidFill>
                <a:latin typeface="Consolas" panose="020B0609020204030204" pitchFamily="49" charset="0"/>
              </a:rPr>
              <a:t>&lt;</a:t>
            </a:r>
            <a:r>
              <a:rPr lang="en-US" dirty="0">
                <a:solidFill>
                  <a:srgbClr val="990055"/>
                </a:solidFill>
                <a:latin typeface="Consolas" panose="020B0609020204030204" pitchFamily="49" charset="0"/>
              </a:rPr>
              <a:t>div </a:t>
            </a:r>
            <a:r>
              <a:rPr lang="en-US" dirty="0">
                <a:solidFill>
                  <a:srgbClr val="669900"/>
                </a:solidFill>
                <a:latin typeface="Consolas" panose="020B0609020204030204" pitchFamily="49" charset="0"/>
              </a:rPr>
              <a:t>id</a:t>
            </a:r>
            <a:r>
              <a:rPr lang="en-US" dirty="0">
                <a:solidFill>
                  <a:srgbClr val="5F6364"/>
                </a:solidFill>
                <a:latin typeface="Consolas" panose="020B0609020204030204" pitchFamily="49" charset="0"/>
              </a:rPr>
              <a:t>="</a:t>
            </a:r>
            <a:r>
              <a:rPr lang="en-US" dirty="0">
                <a:solidFill>
                  <a:srgbClr val="0077AA"/>
                </a:solidFill>
                <a:latin typeface="Consolas" panose="020B0609020204030204" pitchFamily="49" charset="0"/>
              </a:rPr>
              <a:t>main</a:t>
            </a:r>
            <a:r>
              <a:rPr lang="en-US" dirty="0">
                <a:solidFill>
                  <a:srgbClr val="5F6364"/>
                </a:solidFill>
                <a:latin typeface="Consolas" panose="020B0609020204030204" pitchFamily="49" charset="0"/>
              </a:rPr>
              <a:t>"&gt;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smtClean="0">
                <a:solidFill>
                  <a:srgbClr val="5F6364"/>
                </a:solidFill>
                <a:latin typeface="Consolas" panose="020B0609020204030204" pitchFamily="49" charset="0"/>
              </a:rPr>
              <a:t>&lt;</a:t>
            </a:r>
            <a:r>
              <a:rPr lang="en-US" dirty="0">
                <a:solidFill>
                  <a:srgbClr val="990055"/>
                </a:solidFill>
                <a:latin typeface="Consolas" panose="020B0609020204030204" pitchFamily="49" charset="0"/>
              </a:rPr>
              <a:t>h1 </a:t>
            </a:r>
            <a:r>
              <a:rPr lang="en-US" dirty="0">
                <a:solidFill>
                  <a:srgbClr val="669900"/>
                </a:solidFill>
                <a:latin typeface="Consolas" panose="020B0609020204030204" pitchFamily="49" charset="0"/>
              </a:rPr>
              <a:t>id</a:t>
            </a:r>
            <a:r>
              <a:rPr lang="en-US" dirty="0">
                <a:solidFill>
                  <a:srgbClr val="5F6364"/>
                </a:solidFill>
                <a:latin typeface="Consolas" panose="020B0609020204030204" pitchFamily="49" charset="0"/>
              </a:rPr>
              <a:t>="</a:t>
            </a:r>
            <a:r>
              <a:rPr lang="en-US" dirty="0">
                <a:solidFill>
                  <a:srgbClr val="0077AA"/>
                </a:solidFill>
                <a:latin typeface="Consolas" panose="020B0609020204030204" pitchFamily="49" charset="0"/>
              </a:rPr>
              <a:t>title</a:t>
            </a:r>
            <a:r>
              <a:rPr lang="en-US" dirty="0">
                <a:solidFill>
                  <a:srgbClr val="5F6364"/>
                </a:solidFill>
                <a:latin typeface="Consolas" panose="020B0609020204030204" pitchFamily="49" charset="0"/>
              </a:rPr>
              <a:t>"&gt;</a:t>
            </a:r>
            <a:r>
              <a:rPr lang="en-US" dirty="0">
                <a:solidFill>
                  <a:srgbClr val="000000"/>
                </a:solidFill>
                <a:latin typeface="Consolas" panose="020B0609020204030204" pitchFamily="49" charset="0"/>
              </a:rPr>
              <a:t>Hello World!</a:t>
            </a:r>
            <a:r>
              <a:rPr lang="en-US" dirty="0">
                <a:solidFill>
                  <a:srgbClr val="5F6364"/>
                </a:solidFill>
                <a:latin typeface="Consolas" panose="020B0609020204030204" pitchFamily="49" charset="0"/>
              </a:rPr>
              <a:t>&lt;/</a:t>
            </a:r>
            <a:r>
              <a:rPr lang="en-US" dirty="0">
                <a:solidFill>
                  <a:srgbClr val="990055"/>
                </a:solidFill>
                <a:latin typeface="Consolas" panose="020B0609020204030204" pitchFamily="49" charset="0"/>
              </a:rPr>
              <a:t>h1</a:t>
            </a:r>
            <a:r>
              <a:rPr lang="en-US" dirty="0">
                <a:solidFill>
                  <a:srgbClr val="5F6364"/>
                </a:solidFill>
                <a:latin typeface="Consolas" panose="020B0609020204030204" pitchFamily="49" charset="0"/>
              </a:rPr>
              <a:t>&gt;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smtClean="0">
                <a:solidFill>
                  <a:srgbClr val="5F6364"/>
                </a:solidFill>
                <a:latin typeface="Consolas" panose="020B0609020204030204" pitchFamily="49" charset="0"/>
              </a:rPr>
              <a:t>&lt;</a:t>
            </a:r>
            <a:r>
              <a:rPr lang="en-US" dirty="0">
                <a:solidFill>
                  <a:srgbClr val="990055"/>
                </a:solidFill>
                <a:latin typeface="Consolas" panose="020B0609020204030204" pitchFamily="49" charset="0"/>
              </a:rPr>
              <a:t>p </a:t>
            </a:r>
            <a:r>
              <a:rPr lang="en-US" dirty="0">
                <a:solidFill>
                  <a:srgbClr val="669900"/>
                </a:solidFill>
                <a:latin typeface="Consolas" panose="020B0609020204030204" pitchFamily="49" charset="0"/>
              </a:rPr>
              <a:t>id</a:t>
            </a:r>
            <a:r>
              <a:rPr lang="en-US" dirty="0">
                <a:solidFill>
                  <a:srgbClr val="5F6364"/>
                </a:solidFill>
                <a:latin typeface="Consolas" panose="020B0609020204030204" pitchFamily="49" charset="0"/>
              </a:rPr>
              <a:t>="</a:t>
            </a:r>
            <a:r>
              <a:rPr lang="en-US" dirty="0">
                <a:solidFill>
                  <a:srgbClr val="0077AA"/>
                </a:solidFill>
                <a:latin typeface="Consolas" panose="020B0609020204030204" pitchFamily="49" charset="0"/>
              </a:rPr>
              <a:t>hint</a:t>
            </a:r>
            <a:r>
              <a:rPr lang="en-US" dirty="0">
                <a:solidFill>
                  <a:srgbClr val="5F6364"/>
                </a:solidFill>
                <a:latin typeface="Consolas" panose="020B0609020204030204" pitchFamily="49" charset="0"/>
              </a:rPr>
              <a:t>"&gt;</a:t>
            </a:r>
            <a:r>
              <a:rPr lang="en-US" dirty="0">
                <a:solidFill>
                  <a:srgbClr val="000000"/>
                </a:solidFill>
                <a:latin typeface="Consolas" panose="020B0609020204030204" pitchFamily="49" charset="0"/>
              </a:rPr>
              <a:t>This is a simple paragraph.</a:t>
            </a:r>
            <a:r>
              <a:rPr lang="en-US" dirty="0">
                <a:solidFill>
                  <a:srgbClr val="5F6364"/>
                </a:solidFill>
                <a:latin typeface="Consolas" panose="020B0609020204030204" pitchFamily="49" charset="0"/>
              </a:rPr>
              <a:t>&lt;/</a:t>
            </a:r>
            <a:r>
              <a:rPr lang="en-US" dirty="0">
                <a:solidFill>
                  <a:srgbClr val="990055"/>
                </a:solidFill>
                <a:latin typeface="Consolas" panose="020B0609020204030204" pitchFamily="49" charset="0"/>
              </a:rPr>
              <a:t>p</a:t>
            </a:r>
            <a:r>
              <a:rPr lang="en-US" dirty="0">
                <a:solidFill>
                  <a:srgbClr val="5F6364"/>
                </a:solidFill>
                <a:latin typeface="Consolas" panose="020B0609020204030204" pitchFamily="49" charset="0"/>
              </a:rPr>
              <a:t>&gt;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smtClean="0">
                <a:solidFill>
                  <a:srgbClr val="5F6364"/>
                </a:solidFill>
                <a:latin typeface="Consolas" panose="020B0609020204030204" pitchFamily="49" charset="0"/>
              </a:rPr>
              <a:t>&lt;/</a:t>
            </a:r>
            <a:r>
              <a:rPr lang="en-US" dirty="0">
                <a:solidFill>
                  <a:srgbClr val="990055"/>
                </a:solidFill>
                <a:latin typeface="Consolas" panose="020B0609020204030204" pitchFamily="49" charset="0"/>
              </a:rPr>
              <a:t>div</a:t>
            </a:r>
            <a:r>
              <a:rPr lang="en-US" dirty="0">
                <a:solidFill>
                  <a:srgbClr val="5F6364"/>
                </a:solidFill>
                <a:latin typeface="Consolas" panose="020B0609020204030204" pitchFamily="49" charset="0"/>
              </a:rPr>
              <a:t>&gt;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smtClean="0">
                <a:solidFill>
                  <a:srgbClr val="5F6364"/>
                </a:solidFill>
                <a:latin typeface="Consolas" panose="020B0609020204030204" pitchFamily="49" charset="0"/>
              </a:rPr>
              <a:t>&lt;</a:t>
            </a:r>
            <a:r>
              <a:rPr lang="en-US" dirty="0">
                <a:solidFill>
                  <a:srgbClr val="990055"/>
                </a:solidFill>
                <a:latin typeface="Consolas" panose="020B0609020204030204" pitchFamily="49" charset="0"/>
              </a:rPr>
              <a:t>script</a:t>
            </a:r>
            <a:r>
              <a:rPr lang="en-US" dirty="0">
                <a:solidFill>
                  <a:srgbClr val="5F6364"/>
                </a:solidFill>
                <a:latin typeface="Consolas" panose="020B0609020204030204" pitchFamily="49" charset="0"/>
              </a:rPr>
              <a:t>&gt;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err="1" smtClean="0">
                <a:solidFill>
                  <a:srgbClr val="0077AA"/>
                </a:solidFill>
                <a:latin typeface="Consolas" panose="020B0609020204030204" pitchFamily="49" charset="0"/>
              </a:rPr>
              <a:t>var</a:t>
            </a: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childElem</a:t>
            </a:r>
            <a:r>
              <a:rPr lang="en-US" dirty="0">
                <a:solidFill>
                  <a:srgbClr val="000000"/>
                </a:solidFill>
                <a:latin typeface="Consolas" panose="020B0609020204030204" pitchFamily="49" charset="0"/>
              </a:rPr>
              <a:t> </a:t>
            </a:r>
            <a:r>
              <a:rPr lang="en-US" dirty="0">
                <a:solidFill>
                  <a:srgbClr val="A67F59"/>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document</a:t>
            </a:r>
            <a:r>
              <a:rPr lang="en-US" dirty="0" err="1">
                <a:solidFill>
                  <a:srgbClr val="5F6364"/>
                </a:solidFill>
                <a:latin typeface="Consolas" panose="020B0609020204030204" pitchFamily="49" charset="0"/>
              </a:rPr>
              <a:t>.</a:t>
            </a:r>
            <a:r>
              <a:rPr lang="en-US" dirty="0" err="1">
                <a:solidFill>
                  <a:srgbClr val="DD4A68"/>
                </a:solidFill>
                <a:latin typeface="Consolas" panose="020B0609020204030204" pitchFamily="49" charset="0"/>
              </a:rPr>
              <a:t>getElementById</a:t>
            </a:r>
            <a:r>
              <a:rPr lang="en-US" dirty="0">
                <a:solidFill>
                  <a:srgbClr val="5F6364"/>
                </a:solidFill>
                <a:latin typeface="Consolas" panose="020B0609020204030204" pitchFamily="49" charset="0"/>
              </a:rPr>
              <a:t>(</a:t>
            </a:r>
            <a:r>
              <a:rPr lang="en-US" dirty="0">
                <a:solidFill>
                  <a:srgbClr val="669900"/>
                </a:solidFill>
                <a:latin typeface="Consolas" panose="020B0609020204030204" pitchFamily="49" charset="0"/>
              </a:rPr>
              <a:t>"hint</a:t>
            </a:r>
            <a:r>
              <a:rPr lang="en-US" dirty="0" smtClean="0">
                <a:solidFill>
                  <a:srgbClr val="669900"/>
                </a:solidFill>
                <a:latin typeface="Consolas" panose="020B0609020204030204" pitchFamily="49" charset="0"/>
              </a:rPr>
              <a:t>"</a:t>
            </a:r>
            <a:r>
              <a:rPr lang="en-US" dirty="0" smtClean="0">
                <a:solidFill>
                  <a:srgbClr val="5F6364"/>
                </a:solidFill>
                <a:latin typeface="Consolas" panose="020B0609020204030204" pitchFamily="49" charset="0"/>
              </a:rPr>
              <a:t>);</a:t>
            </a:r>
          </a:p>
          <a:p>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childElem</a:t>
            </a:r>
            <a:r>
              <a:rPr lang="en-US" dirty="0" err="1">
                <a:solidFill>
                  <a:srgbClr val="5F6364"/>
                </a:solidFill>
                <a:latin typeface="Consolas" panose="020B0609020204030204" pitchFamily="49" charset="0"/>
              </a:rPr>
              <a:t>.</a:t>
            </a:r>
            <a:r>
              <a:rPr lang="en-US" dirty="0" err="1">
                <a:solidFill>
                  <a:srgbClr val="000000"/>
                </a:solidFill>
                <a:latin typeface="Consolas" panose="020B0609020204030204" pitchFamily="49" charset="0"/>
              </a:rPr>
              <a:t>parentNode</a:t>
            </a:r>
            <a:r>
              <a:rPr lang="en-US" dirty="0" err="1">
                <a:solidFill>
                  <a:srgbClr val="5F6364"/>
                </a:solidFill>
                <a:latin typeface="Consolas" panose="020B0609020204030204" pitchFamily="49" charset="0"/>
              </a:rPr>
              <a:t>.</a:t>
            </a:r>
            <a:r>
              <a:rPr lang="en-US" dirty="0" err="1">
                <a:solidFill>
                  <a:srgbClr val="DD4A68"/>
                </a:solidFill>
                <a:latin typeface="Consolas" panose="020B0609020204030204" pitchFamily="49" charset="0"/>
              </a:rPr>
              <a:t>removeChild</a:t>
            </a:r>
            <a:r>
              <a:rPr lang="en-US" dirty="0">
                <a:solidFill>
                  <a:srgbClr val="5F6364"/>
                </a:solidFill>
                <a:latin typeface="Consolas" panose="020B0609020204030204" pitchFamily="49" charset="0"/>
              </a:rPr>
              <a:t>(</a:t>
            </a:r>
            <a:r>
              <a:rPr lang="en-US" dirty="0" err="1">
                <a:solidFill>
                  <a:srgbClr val="000000"/>
                </a:solidFill>
                <a:latin typeface="Consolas" panose="020B0609020204030204" pitchFamily="49" charset="0"/>
              </a:rPr>
              <a:t>childElem</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5F6364"/>
                </a:solidFill>
                <a:latin typeface="Consolas" panose="020B0609020204030204" pitchFamily="49" charset="0"/>
              </a:rPr>
              <a:t>&lt;/</a:t>
            </a:r>
            <a:r>
              <a:rPr lang="en-US" dirty="0">
                <a:solidFill>
                  <a:srgbClr val="990055"/>
                </a:solidFill>
                <a:latin typeface="Consolas" panose="020B0609020204030204" pitchFamily="49" charset="0"/>
              </a:rPr>
              <a:t>script</a:t>
            </a:r>
            <a:endParaRPr lang="en-US" dirty="0"/>
          </a:p>
        </p:txBody>
      </p:sp>
    </p:spTree>
    <p:extLst>
      <p:ext uri="{BB962C8B-B14F-4D97-AF65-F5344CB8AC3E}">
        <p14:creationId xmlns:p14="http://schemas.microsoft.com/office/powerpoint/2010/main" val="27301338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NZ" b="1" dirty="0"/>
              <a:t>Replacing Existing Elements in DOM</a:t>
            </a:r>
          </a:p>
        </p:txBody>
      </p:sp>
      <p:sp>
        <p:nvSpPr>
          <p:cNvPr id="3" name="Content Placeholder 2"/>
          <p:cNvSpPr>
            <a:spLocks noGrp="1"/>
          </p:cNvSpPr>
          <p:nvPr>
            <p:ph idx="1"/>
          </p:nvPr>
        </p:nvSpPr>
        <p:spPr>
          <a:xfrm>
            <a:off x="677334" y="1482436"/>
            <a:ext cx="8596668" cy="5237019"/>
          </a:xfrm>
        </p:spPr>
        <p:txBody>
          <a:bodyPr>
            <a:normAutofit fontScale="92500" lnSpcReduction="10000"/>
          </a:bodyPr>
          <a:lstStyle/>
          <a:p>
            <a:pPr marL="0" indent="0">
              <a:buNone/>
            </a:pPr>
            <a:r>
              <a:rPr lang="en-US" dirty="0">
                <a:solidFill>
                  <a:srgbClr val="5F6364"/>
                </a:solidFill>
                <a:latin typeface="Consolas" panose="020B0609020204030204" pitchFamily="49" charset="0"/>
              </a:rPr>
              <a:t>&lt;</a:t>
            </a:r>
            <a:r>
              <a:rPr lang="en-US" dirty="0">
                <a:solidFill>
                  <a:srgbClr val="990055"/>
                </a:solidFill>
                <a:latin typeface="Consolas" panose="020B0609020204030204" pitchFamily="49" charset="0"/>
              </a:rPr>
              <a:t>div </a:t>
            </a:r>
            <a:r>
              <a:rPr lang="en-US" dirty="0">
                <a:solidFill>
                  <a:srgbClr val="669900"/>
                </a:solidFill>
                <a:latin typeface="Consolas" panose="020B0609020204030204" pitchFamily="49" charset="0"/>
              </a:rPr>
              <a:t>id</a:t>
            </a:r>
            <a:r>
              <a:rPr lang="en-US" dirty="0">
                <a:solidFill>
                  <a:srgbClr val="5F6364"/>
                </a:solidFill>
                <a:latin typeface="Consolas" panose="020B0609020204030204" pitchFamily="49" charset="0"/>
              </a:rPr>
              <a:t>="</a:t>
            </a:r>
            <a:r>
              <a:rPr lang="en-US" dirty="0">
                <a:solidFill>
                  <a:srgbClr val="0077AA"/>
                </a:solidFill>
                <a:latin typeface="Consolas" panose="020B0609020204030204" pitchFamily="49" charset="0"/>
              </a:rPr>
              <a:t>main</a:t>
            </a:r>
            <a:r>
              <a:rPr lang="en-US" dirty="0">
                <a:solidFill>
                  <a:srgbClr val="5F6364"/>
                </a:solidFill>
                <a:latin typeface="Consolas" panose="020B0609020204030204" pitchFamily="49" charset="0"/>
              </a:rPr>
              <a:t>"&gt;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indent="0">
              <a:buNone/>
            </a:pPr>
            <a:r>
              <a:rPr lang="en-US" dirty="0" smtClean="0">
                <a:solidFill>
                  <a:srgbClr val="5F6364"/>
                </a:solidFill>
                <a:latin typeface="Consolas" panose="020B0609020204030204" pitchFamily="49" charset="0"/>
              </a:rPr>
              <a:t>&lt;</a:t>
            </a:r>
            <a:r>
              <a:rPr lang="en-US" dirty="0">
                <a:solidFill>
                  <a:srgbClr val="990055"/>
                </a:solidFill>
                <a:latin typeface="Consolas" panose="020B0609020204030204" pitchFamily="49" charset="0"/>
              </a:rPr>
              <a:t>h1 </a:t>
            </a:r>
            <a:r>
              <a:rPr lang="en-US" dirty="0">
                <a:solidFill>
                  <a:srgbClr val="669900"/>
                </a:solidFill>
                <a:latin typeface="Consolas" panose="020B0609020204030204" pitchFamily="49" charset="0"/>
              </a:rPr>
              <a:t>id</a:t>
            </a:r>
            <a:r>
              <a:rPr lang="en-US" dirty="0">
                <a:solidFill>
                  <a:srgbClr val="5F6364"/>
                </a:solidFill>
                <a:latin typeface="Consolas" panose="020B0609020204030204" pitchFamily="49" charset="0"/>
              </a:rPr>
              <a:t>="</a:t>
            </a:r>
            <a:r>
              <a:rPr lang="en-US" dirty="0">
                <a:solidFill>
                  <a:srgbClr val="0077AA"/>
                </a:solidFill>
                <a:latin typeface="Consolas" panose="020B0609020204030204" pitchFamily="49" charset="0"/>
              </a:rPr>
              <a:t>title</a:t>
            </a:r>
            <a:r>
              <a:rPr lang="en-US" dirty="0">
                <a:solidFill>
                  <a:srgbClr val="5F6364"/>
                </a:solidFill>
                <a:latin typeface="Consolas" panose="020B0609020204030204" pitchFamily="49" charset="0"/>
              </a:rPr>
              <a:t>"&gt;</a:t>
            </a:r>
            <a:r>
              <a:rPr lang="en-US" dirty="0">
                <a:solidFill>
                  <a:srgbClr val="000000"/>
                </a:solidFill>
                <a:latin typeface="Consolas" panose="020B0609020204030204" pitchFamily="49" charset="0"/>
              </a:rPr>
              <a:t>Hello World!</a:t>
            </a:r>
            <a:r>
              <a:rPr lang="en-US" dirty="0">
                <a:solidFill>
                  <a:srgbClr val="5F6364"/>
                </a:solidFill>
                <a:latin typeface="Consolas" panose="020B0609020204030204" pitchFamily="49" charset="0"/>
              </a:rPr>
              <a:t>&lt;/</a:t>
            </a:r>
            <a:r>
              <a:rPr lang="en-US" dirty="0">
                <a:solidFill>
                  <a:srgbClr val="990055"/>
                </a:solidFill>
                <a:latin typeface="Consolas" panose="020B0609020204030204" pitchFamily="49" charset="0"/>
              </a:rPr>
              <a:t>h1</a:t>
            </a:r>
            <a:r>
              <a:rPr lang="en-US" dirty="0" smtClean="0">
                <a:solidFill>
                  <a:srgbClr val="5F6364"/>
                </a:solidFill>
                <a:latin typeface="Consolas" panose="020B0609020204030204" pitchFamily="49" charset="0"/>
              </a:rPr>
              <a:t>&gt;</a:t>
            </a:r>
          </a:p>
          <a:p>
            <a:pPr marL="0" indent="0">
              <a:buNone/>
            </a:pPr>
            <a:r>
              <a:rPr lang="en-US" dirty="0" smtClean="0">
                <a:solidFill>
                  <a:srgbClr val="000000"/>
                </a:solidFill>
                <a:latin typeface="Consolas" panose="020B0609020204030204" pitchFamily="49" charset="0"/>
              </a:rPr>
              <a:t> </a:t>
            </a:r>
            <a:r>
              <a:rPr lang="en-US" dirty="0">
                <a:solidFill>
                  <a:srgbClr val="5F6364"/>
                </a:solidFill>
                <a:latin typeface="Consolas" panose="020B0609020204030204" pitchFamily="49" charset="0"/>
              </a:rPr>
              <a:t>&lt;</a:t>
            </a:r>
            <a:r>
              <a:rPr lang="en-US" dirty="0">
                <a:solidFill>
                  <a:srgbClr val="990055"/>
                </a:solidFill>
                <a:latin typeface="Consolas" panose="020B0609020204030204" pitchFamily="49" charset="0"/>
              </a:rPr>
              <a:t>p </a:t>
            </a:r>
            <a:r>
              <a:rPr lang="en-US" dirty="0">
                <a:solidFill>
                  <a:srgbClr val="669900"/>
                </a:solidFill>
                <a:latin typeface="Consolas" panose="020B0609020204030204" pitchFamily="49" charset="0"/>
              </a:rPr>
              <a:t>id</a:t>
            </a:r>
            <a:r>
              <a:rPr lang="en-US" dirty="0">
                <a:solidFill>
                  <a:srgbClr val="5F6364"/>
                </a:solidFill>
                <a:latin typeface="Consolas" panose="020B0609020204030204" pitchFamily="49" charset="0"/>
              </a:rPr>
              <a:t>="</a:t>
            </a:r>
            <a:r>
              <a:rPr lang="en-US" dirty="0">
                <a:solidFill>
                  <a:srgbClr val="0077AA"/>
                </a:solidFill>
                <a:latin typeface="Consolas" panose="020B0609020204030204" pitchFamily="49" charset="0"/>
              </a:rPr>
              <a:t>hint</a:t>
            </a:r>
            <a:r>
              <a:rPr lang="en-US" dirty="0">
                <a:solidFill>
                  <a:srgbClr val="5F6364"/>
                </a:solidFill>
                <a:latin typeface="Consolas" panose="020B0609020204030204" pitchFamily="49" charset="0"/>
              </a:rPr>
              <a:t>"&gt;</a:t>
            </a:r>
            <a:r>
              <a:rPr lang="en-US" dirty="0">
                <a:solidFill>
                  <a:srgbClr val="000000"/>
                </a:solidFill>
                <a:latin typeface="Consolas" panose="020B0609020204030204" pitchFamily="49" charset="0"/>
              </a:rPr>
              <a:t>This is a simple paragraph.</a:t>
            </a:r>
            <a:r>
              <a:rPr lang="en-US" dirty="0">
                <a:solidFill>
                  <a:srgbClr val="5F6364"/>
                </a:solidFill>
                <a:latin typeface="Consolas" panose="020B0609020204030204" pitchFamily="49" charset="0"/>
              </a:rPr>
              <a:t>&lt;/</a:t>
            </a:r>
            <a:r>
              <a:rPr lang="en-US" dirty="0">
                <a:solidFill>
                  <a:srgbClr val="990055"/>
                </a:solidFill>
                <a:latin typeface="Consolas" panose="020B0609020204030204" pitchFamily="49" charset="0"/>
              </a:rPr>
              <a:t>p</a:t>
            </a:r>
            <a:r>
              <a:rPr lang="en-US" dirty="0" smtClean="0">
                <a:solidFill>
                  <a:srgbClr val="5F6364"/>
                </a:solidFill>
                <a:latin typeface="Consolas" panose="020B0609020204030204" pitchFamily="49" charset="0"/>
              </a:rPr>
              <a:t>&gt;</a:t>
            </a:r>
          </a:p>
          <a:p>
            <a:pPr marL="0" indent="0">
              <a:buNone/>
            </a:pPr>
            <a:r>
              <a:rPr lang="en-US" dirty="0" smtClean="0">
                <a:solidFill>
                  <a:srgbClr val="000000"/>
                </a:solidFill>
                <a:latin typeface="Consolas" panose="020B0609020204030204" pitchFamily="49" charset="0"/>
              </a:rPr>
              <a:t> </a:t>
            </a:r>
            <a:r>
              <a:rPr lang="en-US" dirty="0">
                <a:solidFill>
                  <a:srgbClr val="5F6364"/>
                </a:solidFill>
                <a:latin typeface="Consolas" panose="020B0609020204030204" pitchFamily="49" charset="0"/>
              </a:rPr>
              <a:t>&lt;/</a:t>
            </a:r>
            <a:r>
              <a:rPr lang="en-US" dirty="0">
                <a:solidFill>
                  <a:srgbClr val="990055"/>
                </a:solidFill>
                <a:latin typeface="Consolas" panose="020B0609020204030204" pitchFamily="49" charset="0"/>
              </a:rPr>
              <a:t>div</a:t>
            </a:r>
            <a:r>
              <a:rPr lang="en-US" dirty="0" smtClean="0">
                <a:solidFill>
                  <a:srgbClr val="5F6364"/>
                </a:solidFill>
                <a:latin typeface="Consolas" panose="020B0609020204030204" pitchFamily="49" charset="0"/>
              </a:rPr>
              <a:t>&gt;</a:t>
            </a:r>
          </a:p>
          <a:p>
            <a:pPr marL="0" indent="0">
              <a:buNone/>
            </a:pPr>
            <a:r>
              <a:rPr lang="en-US" dirty="0" smtClean="0">
                <a:solidFill>
                  <a:srgbClr val="000000"/>
                </a:solidFill>
                <a:latin typeface="Consolas" panose="020B0609020204030204" pitchFamily="49" charset="0"/>
              </a:rPr>
              <a:t> </a:t>
            </a:r>
            <a:r>
              <a:rPr lang="en-US" dirty="0">
                <a:solidFill>
                  <a:srgbClr val="5F6364"/>
                </a:solidFill>
                <a:latin typeface="Consolas" panose="020B0609020204030204" pitchFamily="49" charset="0"/>
              </a:rPr>
              <a:t>&lt;</a:t>
            </a:r>
            <a:r>
              <a:rPr lang="en-US" dirty="0">
                <a:solidFill>
                  <a:srgbClr val="990055"/>
                </a:solidFill>
                <a:latin typeface="Consolas" panose="020B0609020204030204" pitchFamily="49" charset="0"/>
              </a:rPr>
              <a:t>script</a:t>
            </a:r>
            <a:r>
              <a:rPr lang="en-US" dirty="0" smtClean="0">
                <a:solidFill>
                  <a:srgbClr val="5F6364"/>
                </a:solidFill>
                <a:latin typeface="Consolas" panose="020B0609020204030204" pitchFamily="49" charset="0"/>
              </a:rPr>
              <a:t>&gt;</a:t>
            </a:r>
          </a:p>
          <a:p>
            <a:pPr marL="0" indent="0">
              <a:buNone/>
            </a:pPr>
            <a:r>
              <a:rPr lang="en-US" dirty="0" smtClean="0">
                <a:solidFill>
                  <a:srgbClr val="000000"/>
                </a:solidFill>
                <a:latin typeface="Consolas" panose="020B0609020204030204" pitchFamily="49" charset="0"/>
              </a:rPr>
              <a:t> </a:t>
            </a:r>
            <a:r>
              <a:rPr lang="en-US" dirty="0" err="1">
                <a:solidFill>
                  <a:srgbClr val="0077AA"/>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parentElem</a:t>
            </a:r>
            <a:r>
              <a:rPr lang="en-US" dirty="0">
                <a:solidFill>
                  <a:srgbClr val="000000"/>
                </a:solidFill>
                <a:latin typeface="Consolas" panose="020B0609020204030204" pitchFamily="49" charset="0"/>
              </a:rPr>
              <a:t> </a:t>
            </a:r>
            <a:r>
              <a:rPr lang="en-US" dirty="0">
                <a:solidFill>
                  <a:srgbClr val="A67F59"/>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document</a:t>
            </a:r>
            <a:r>
              <a:rPr lang="en-US" dirty="0" err="1">
                <a:solidFill>
                  <a:srgbClr val="5F6364"/>
                </a:solidFill>
                <a:latin typeface="Consolas" panose="020B0609020204030204" pitchFamily="49" charset="0"/>
              </a:rPr>
              <a:t>.</a:t>
            </a:r>
            <a:r>
              <a:rPr lang="en-US" dirty="0" err="1">
                <a:solidFill>
                  <a:srgbClr val="DD4A68"/>
                </a:solidFill>
                <a:latin typeface="Consolas" panose="020B0609020204030204" pitchFamily="49" charset="0"/>
              </a:rPr>
              <a:t>getElementById</a:t>
            </a:r>
            <a:r>
              <a:rPr lang="en-US" dirty="0">
                <a:solidFill>
                  <a:srgbClr val="5F6364"/>
                </a:solidFill>
                <a:latin typeface="Consolas" panose="020B0609020204030204" pitchFamily="49" charset="0"/>
              </a:rPr>
              <a:t>(</a:t>
            </a:r>
            <a:r>
              <a:rPr lang="en-US" dirty="0">
                <a:solidFill>
                  <a:srgbClr val="669900"/>
                </a:solidFill>
                <a:latin typeface="Consolas" panose="020B0609020204030204" pitchFamily="49" charset="0"/>
              </a:rPr>
              <a:t>"main"</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indent="0">
              <a:buNone/>
            </a:pPr>
            <a:r>
              <a:rPr lang="en-US" dirty="0" err="1" smtClean="0">
                <a:solidFill>
                  <a:srgbClr val="0077AA"/>
                </a:solidFill>
                <a:latin typeface="Consolas" panose="020B0609020204030204" pitchFamily="49" charset="0"/>
              </a:rPr>
              <a:t>var</a:t>
            </a: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oldPara</a:t>
            </a:r>
            <a:r>
              <a:rPr lang="en-US" dirty="0">
                <a:solidFill>
                  <a:srgbClr val="000000"/>
                </a:solidFill>
                <a:latin typeface="Consolas" panose="020B0609020204030204" pitchFamily="49" charset="0"/>
              </a:rPr>
              <a:t> </a:t>
            </a:r>
            <a:r>
              <a:rPr lang="en-US" dirty="0">
                <a:solidFill>
                  <a:srgbClr val="A67F59"/>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document</a:t>
            </a:r>
            <a:r>
              <a:rPr lang="en-US" dirty="0" err="1">
                <a:solidFill>
                  <a:srgbClr val="5F6364"/>
                </a:solidFill>
                <a:latin typeface="Consolas" panose="020B0609020204030204" pitchFamily="49" charset="0"/>
              </a:rPr>
              <a:t>.</a:t>
            </a:r>
            <a:r>
              <a:rPr lang="en-US" dirty="0" err="1">
                <a:solidFill>
                  <a:srgbClr val="DD4A68"/>
                </a:solidFill>
                <a:latin typeface="Consolas" panose="020B0609020204030204" pitchFamily="49" charset="0"/>
              </a:rPr>
              <a:t>getElementById</a:t>
            </a:r>
            <a:r>
              <a:rPr lang="en-US" dirty="0">
                <a:solidFill>
                  <a:srgbClr val="5F6364"/>
                </a:solidFill>
                <a:latin typeface="Consolas" panose="020B0609020204030204" pitchFamily="49" charset="0"/>
              </a:rPr>
              <a:t>(</a:t>
            </a:r>
            <a:r>
              <a:rPr lang="en-US" dirty="0">
                <a:solidFill>
                  <a:srgbClr val="669900"/>
                </a:solidFill>
                <a:latin typeface="Consolas" panose="020B0609020204030204" pitchFamily="49" charset="0"/>
              </a:rPr>
              <a:t>"hint</a:t>
            </a:r>
            <a:r>
              <a:rPr lang="en-US" dirty="0" smtClean="0">
                <a:solidFill>
                  <a:srgbClr val="669900"/>
                </a:solidFill>
                <a:latin typeface="Consolas" panose="020B0609020204030204" pitchFamily="49" charset="0"/>
              </a:rPr>
              <a:t>"</a:t>
            </a:r>
            <a:r>
              <a:rPr lang="en-US" dirty="0" smtClean="0">
                <a:solidFill>
                  <a:srgbClr val="5F6364"/>
                </a:solidFill>
                <a:latin typeface="Consolas" panose="020B0609020204030204" pitchFamily="49" charset="0"/>
              </a:rPr>
              <a:t>);</a:t>
            </a:r>
          </a:p>
          <a:p>
            <a:pPr marL="0" indent="0">
              <a:buNone/>
            </a:pPr>
            <a:r>
              <a:rPr lang="en-US" dirty="0" smtClean="0">
                <a:solidFill>
                  <a:srgbClr val="000000"/>
                </a:solidFill>
                <a:latin typeface="Consolas" panose="020B0609020204030204" pitchFamily="49" charset="0"/>
              </a:rPr>
              <a:t> </a:t>
            </a:r>
            <a:r>
              <a:rPr lang="en-US" dirty="0">
                <a:solidFill>
                  <a:srgbClr val="999999"/>
                </a:solidFill>
                <a:latin typeface="Consolas" panose="020B0609020204030204" pitchFamily="49" charset="0"/>
              </a:rPr>
              <a:t>// Creating new </a:t>
            </a:r>
            <a:r>
              <a:rPr lang="en-US" dirty="0" err="1">
                <a:solidFill>
                  <a:srgbClr val="999999"/>
                </a:solidFill>
                <a:latin typeface="Consolas" panose="020B0609020204030204" pitchFamily="49" charset="0"/>
              </a:rPr>
              <a:t>elememt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indent="0">
              <a:buNone/>
            </a:pPr>
            <a:r>
              <a:rPr lang="en-US" dirty="0" err="1" smtClean="0">
                <a:solidFill>
                  <a:srgbClr val="0077AA"/>
                </a:solidFill>
                <a:latin typeface="Consolas" panose="020B0609020204030204" pitchFamily="49" charset="0"/>
              </a:rPr>
              <a:t>var</a:t>
            </a: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newPara</a:t>
            </a:r>
            <a:r>
              <a:rPr lang="en-US" dirty="0">
                <a:solidFill>
                  <a:srgbClr val="000000"/>
                </a:solidFill>
                <a:latin typeface="Consolas" panose="020B0609020204030204" pitchFamily="49" charset="0"/>
              </a:rPr>
              <a:t> </a:t>
            </a:r>
            <a:r>
              <a:rPr lang="en-US" dirty="0">
                <a:solidFill>
                  <a:srgbClr val="A67F59"/>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document</a:t>
            </a:r>
            <a:r>
              <a:rPr lang="en-US" dirty="0" err="1">
                <a:solidFill>
                  <a:srgbClr val="5F6364"/>
                </a:solidFill>
                <a:latin typeface="Consolas" panose="020B0609020204030204" pitchFamily="49" charset="0"/>
              </a:rPr>
              <a:t>.</a:t>
            </a:r>
            <a:r>
              <a:rPr lang="en-US" dirty="0" err="1">
                <a:solidFill>
                  <a:srgbClr val="DD4A68"/>
                </a:solidFill>
                <a:latin typeface="Consolas" panose="020B0609020204030204" pitchFamily="49" charset="0"/>
              </a:rPr>
              <a:t>createElement</a:t>
            </a:r>
            <a:r>
              <a:rPr lang="en-US" dirty="0">
                <a:solidFill>
                  <a:srgbClr val="5F6364"/>
                </a:solidFill>
                <a:latin typeface="Consolas" panose="020B0609020204030204" pitchFamily="49" charset="0"/>
              </a:rPr>
              <a:t>(</a:t>
            </a:r>
            <a:r>
              <a:rPr lang="en-US" dirty="0">
                <a:solidFill>
                  <a:srgbClr val="669900"/>
                </a:solidFill>
                <a:latin typeface="Consolas" panose="020B0609020204030204" pitchFamily="49" charset="0"/>
              </a:rPr>
              <a:t>"p</a:t>
            </a:r>
            <a:r>
              <a:rPr lang="en-US" dirty="0" smtClean="0">
                <a:solidFill>
                  <a:srgbClr val="669900"/>
                </a:solidFill>
                <a:latin typeface="Consolas" panose="020B0609020204030204" pitchFamily="49" charset="0"/>
              </a:rPr>
              <a:t>"</a:t>
            </a:r>
            <a:r>
              <a:rPr lang="en-US" dirty="0" smtClean="0">
                <a:solidFill>
                  <a:srgbClr val="5F6364"/>
                </a:solidFill>
                <a:latin typeface="Consolas" panose="020B0609020204030204" pitchFamily="49" charset="0"/>
              </a:rPr>
              <a:t>);</a:t>
            </a:r>
          </a:p>
          <a:p>
            <a:pPr marL="0" indent="0">
              <a:buNone/>
            </a:pPr>
            <a:r>
              <a:rPr lang="en-US" dirty="0" smtClean="0">
                <a:solidFill>
                  <a:srgbClr val="000000"/>
                </a:solidFill>
                <a:latin typeface="Consolas" panose="020B0609020204030204" pitchFamily="49" charset="0"/>
              </a:rPr>
              <a:t> </a:t>
            </a:r>
            <a:r>
              <a:rPr lang="en-US" dirty="0" err="1">
                <a:solidFill>
                  <a:srgbClr val="0077AA"/>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newContent</a:t>
            </a:r>
            <a:r>
              <a:rPr lang="en-US" dirty="0">
                <a:solidFill>
                  <a:srgbClr val="000000"/>
                </a:solidFill>
                <a:latin typeface="Consolas" panose="020B0609020204030204" pitchFamily="49" charset="0"/>
              </a:rPr>
              <a:t> </a:t>
            </a:r>
            <a:r>
              <a:rPr lang="en-US" dirty="0">
                <a:solidFill>
                  <a:srgbClr val="A67F59"/>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document</a:t>
            </a:r>
            <a:r>
              <a:rPr lang="en-US" dirty="0" err="1">
                <a:solidFill>
                  <a:srgbClr val="5F6364"/>
                </a:solidFill>
                <a:latin typeface="Consolas" panose="020B0609020204030204" pitchFamily="49" charset="0"/>
              </a:rPr>
              <a:t>.</a:t>
            </a:r>
            <a:r>
              <a:rPr lang="en-US" dirty="0" err="1">
                <a:solidFill>
                  <a:srgbClr val="DD4A68"/>
                </a:solidFill>
                <a:latin typeface="Consolas" panose="020B0609020204030204" pitchFamily="49" charset="0"/>
              </a:rPr>
              <a:t>createTextNode</a:t>
            </a:r>
            <a:r>
              <a:rPr lang="en-US" dirty="0">
                <a:solidFill>
                  <a:srgbClr val="5F6364"/>
                </a:solidFill>
                <a:latin typeface="Consolas" panose="020B0609020204030204" pitchFamily="49" charset="0"/>
              </a:rPr>
              <a:t>(</a:t>
            </a:r>
            <a:r>
              <a:rPr lang="en-US" dirty="0">
                <a:solidFill>
                  <a:srgbClr val="669900"/>
                </a:solidFill>
                <a:latin typeface="Consolas" panose="020B0609020204030204" pitchFamily="49" charset="0"/>
              </a:rPr>
              <a:t>"This is a new paragraph."</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indent="0">
              <a:buNone/>
            </a:pPr>
            <a:r>
              <a:rPr lang="en-US" dirty="0" err="1" smtClean="0">
                <a:solidFill>
                  <a:srgbClr val="000000"/>
                </a:solidFill>
                <a:latin typeface="Consolas" panose="020B0609020204030204" pitchFamily="49" charset="0"/>
              </a:rPr>
              <a:t>newPara</a:t>
            </a:r>
            <a:r>
              <a:rPr lang="en-US" dirty="0" err="1" smtClean="0">
                <a:solidFill>
                  <a:srgbClr val="5F6364"/>
                </a:solidFill>
                <a:latin typeface="Consolas" panose="020B0609020204030204" pitchFamily="49" charset="0"/>
              </a:rPr>
              <a:t>.</a:t>
            </a:r>
            <a:r>
              <a:rPr lang="en-US" dirty="0" err="1" smtClean="0">
                <a:solidFill>
                  <a:srgbClr val="DD4A68"/>
                </a:solidFill>
                <a:latin typeface="Consolas" panose="020B0609020204030204" pitchFamily="49" charset="0"/>
              </a:rPr>
              <a:t>appendChild</a:t>
            </a:r>
            <a:r>
              <a:rPr lang="en-US" dirty="0" smtClean="0">
                <a:solidFill>
                  <a:srgbClr val="5F6364"/>
                </a:solidFill>
                <a:latin typeface="Consolas" panose="020B0609020204030204" pitchFamily="49" charset="0"/>
              </a:rPr>
              <a:t>(</a:t>
            </a:r>
            <a:r>
              <a:rPr lang="en-US" dirty="0" err="1" smtClean="0">
                <a:solidFill>
                  <a:srgbClr val="000000"/>
                </a:solidFill>
                <a:latin typeface="Consolas" panose="020B0609020204030204" pitchFamily="49" charset="0"/>
              </a:rPr>
              <a:t>newContent</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indent="0">
              <a:buNone/>
            </a:pPr>
            <a:r>
              <a:rPr lang="en-US" dirty="0" smtClean="0">
                <a:solidFill>
                  <a:srgbClr val="999999"/>
                </a:solidFill>
                <a:latin typeface="Consolas" panose="020B0609020204030204" pitchFamily="49" charset="0"/>
              </a:rPr>
              <a:t>// </a:t>
            </a:r>
            <a:r>
              <a:rPr lang="en-US" dirty="0">
                <a:solidFill>
                  <a:srgbClr val="999999"/>
                </a:solidFill>
                <a:latin typeface="Consolas" panose="020B0609020204030204" pitchFamily="49" charset="0"/>
              </a:rPr>
              <a:t>Replacing old paragraph with newly created paragraph</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parentElem</a:t>
            </a:r>
            <a:r>
              <a:rPr lang="en-US" dirty="0" err="1">
                <a:solidFill>
                  <a:srgbClr val="5F6364"/>
                </a:solidFill>
                <a:latin typeface="Consolas" panose="020B0609020204030204" pitchFamily="49" charset="0"/>
              </a:rPr>
              <a:t>.</a:t>
            </a:r>
            <a:r>
              <a:rPr lang="en-US" dirty="0" err="1">
                <a:solidFill>
                  <a:srgbClr val="DD4A68"/>
                </a:solidFill>
                <a:latin typeface="Consolas" panose="020B0609020204030204" pitchFamily="49" charset="0"/>
              </a:rPr>
              <a:t>replaceChild</a:t>
            </a:r>
            <a:r>
              <a:rPr lang="en-US" dirty="0">
                <a:solidFill>
                  <a:srgbClr val="5F6364"/>
                </a:solidFill>
                <a:latin typeface="Consolas" panose="020B0609020204030204" pitchFamily="49" charset="0"/>
              </a:rPr>
              <a:t>(</a:t>
            </a:r>
            <a:r>
              <a:rPr lang="en-US" dirty="0" err="1">
                <a:solidFill>
                  <a:srgbClr val="000000"/>
                </a:solidFill>
                <a:latin typeface="Consolas" panose="020B0609020204030204" pitchFamily="49" charset="0"/>
              </a:rPr>
              <a:t>newPara</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oldPara</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indent="0">
              <a:buNone/>
            </a:pPr>
            <a:r>
              <a:rPr lang="en-US" dirty="0" smtClean="0">
                <a:solidFill>
                  <a:srgbClr val="5F6364"/>
                </a:solidFill>
                <a:latin typeface="Consolas" panose="020B0609020204030204" pitchFamily="49" charset="0"/>
              </a:rPr>
              <a:t>&lt;/</a:t>
            </a:r>
            <a:r>
              <a:rPr lang="en-US" dirty="0">
                <a:solidFill>
                  <a:srgbClr val="990055"/>
                </a:solidFill>
                <a:latin typeface="Consolas" panose="020B0609020204030204" pitchFamily="49" charset="0"/>
              </a:rPr>
              <a:t>script</a:t>
            </a:r>
            <a:r>
              <a:rPr lang="en-US" dirty="0">
                <a:solidFill>
                  <a:srgbClr val="5F6364"/>
                </a:solidFill>
                <a:latin typeface="Consolas" panose="020B0609020204030204" pitchFamily="49" charset="0"/>
              </a:rPr>
              <a:t>&gt;</a:t>
            </a:r>
            <a:endParaRPr lang="en-US" dirty="0"/>
          </a:p>
        </p:txBody>
      </p:sp>
      <p:sp>
        <p:nvSpPr>
          <p:cNvPr id="4" name="TextBox 3"/>
          <p:cNvSpPr txBox="1"/>
          <p:nvPr/>
        </p:nvSpPr>
        <p:spPr>
          <a:xfrm>
            <a:off x="8257309" y="1185606"/>
            <a:ext cx="3325091" cy="3139321"/>
          </a:xfrm>
          <a:prstGeom prst="rect">
            <a:avLst/>
          </a:prstGeom>
          <a:solidFill>
            <a:schemeClr val="bg2"/>
          </a:solidFill>
          <a:ln>
            <a:solidFill>
              <a:schemeClr val="bg2"/>
            </a:solidFill>
          </a:ln>
        </p:spPr>
        <p:txBody>
          <a:bodyPr wrap="square" rtlCol="0">
            <a:spAutoFit/>
          </a:bodyPr>
          <a:lstStyle/>
          <a:p>
            <a:r>
              <a:rPr lang="en-NZ" dirty="0"/>
              <a:t>You can also replace an element in HTML DOM with another using the </a:t>
            </a:r>
            <a:r>
              <a:rPr lang="en-NZ" dirty="0" err="1"/>
              <a:t>replaceChild</a:t>
            </a:r>
            <a:r>
              <a:rPr lang="en-NZ" dirty="0"/>
              <a:t>() method. This method accepts two parameters: the node to insert and the node to be replaced. It has the syntax like </a:t>
            </a:r>
            <a:r>
              <a:rPr lang="en-NZ" dirty="0" err="1"/>
              <a:t>parentNode.replaceChild</a:t>
            </a:r>
            <a:r>
              <a:rPr lang="en-NZ" dirty="0"/>
              <a:t>(</a:t>
            </a:r>
            <a:r>
              <a:rPr lang="en-NZ" dirty="0" err="1"/>
              <a:t>newChild</a:t>
            </a:r>
            <a:r>
              <a:rPr lang="en-NZ" dirty="0"/>
              <a:t>, </a:t>
            </a:r>
            <a:r>
              <a:rPr lang="en-NZ" dirty="0" err="1"/>
              <a:t>oldChild</a:t>
            </a:r>
            <a:r>
              <a:rPr lang="en-NZ" dirty="0"/>
              <a:t>);</a:t>
            </a:r>
            <a:endParaRPr lang="en-US" dirty="0"/>
          </a:p>
        </p:txBody>
      </p:sp>
    </p:spTree>
    <p:extLst>
      <p:ext uri="{BB962C8B-B14F-4D97-AF65-F5344CB8AC3E}">
        <p14:creationId xmlns:p14="http://schemas.microsoft.com/office/powerpoint/2010/main" val="10967705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478048" cy="1320800"/>
          </a:xfrm>
        </p:spPr>
        <p:txBody>
          <a:bodyPr/>
          <a:lstStyle/>
          <a:p>
            <a:r>
              <a:rPr lang="en-US" b="1" dirty="0"/>
              <a:t>Navigating Between DOM Nodes</a:t>
            </a:r>
            <a:br>
              <a:rPr lang="en-US" b="1" dirty="0"/>
            </a:br>
            <a:endParaRPr lang="en-US" dirty="0"/>
          </a:p>
        </p:txBody>
      </p:sp>
      <p:sp>
        <p:nvSpPr>
          <p:cNvPr id="3" name="Content Placeholder 2"/>
          <p:cNvSpPr>
            <a:spLocks noGrp="1"/>
          </p:cNvSpPr>
          <p:nvPr>
            <p:ph idx="1"/>
          </p:nvPr>
        </p:nvSpPr>
        <p:spPr>
          <a:xfrm>
            <a:off x="524934" y="1537854"/>
            <a:ext cx="7690811" cy="4642053"/>
          </a:xfrm>
        </p:spPr>
        <p:txBody>
          <a:bodyPr>
            <a:normAutofit fontScale="77500" lnSpcReduction="20000"/>
          </a:bodyPr>
          <a:lstStyle/>
          <a:p>
            <a:pPr marL="0" indent="0">
              <a:buNone/>
            </a:pPr>
            <a:r>
              <a:rPr lang="en-US" dirty="0"/>
              <a:t>&lt;body&gt;</a:t>
            </a:r>
          </a:p>
          <a:p>
            <a:pPr marL="0" indent="0">
              <a:buNone/>
            </a:pPr>
            <a:r>
              <a:rPr lang="en-US" dirty="0"/>
              <a:t>    &lt;div id="main"&gt;</a:t>
            </a:r>
          </a:p>
          <a:p>
            <a:pPr marL="0" indent="0">
              <a:buNone/>
            </a:pPr>
            <a:r>
              <a:rPr lang="en-US" dirty="0"/>
              <a:t>		&lt;h1 id="title"&gt;My Heading&lt;/h1&gt;</a:t>
            </a:r>
          </a:p>
          <a:p>
            <a:pPr marL="0" indent="0">
              <a:buNone/>
            </a:pPr>
            <a:r>
              <a:rPr lang="en-US" dirty="0"/>
              <a:t>		&lt;p id="hint"&gt;&lt;span&gt;This is some text.&lt;/span&gt;&lt;/p&gt;</a:t>
            </a:r>
          </a:p>
          <a:p>
            <a:pPr marL="0" indent="0">
              <a:buNone/>
            </a:pPr>
            <a:r>
              <a:rPr lang="en-US" dirty="0"/>
              <a:t>	&lt;/div&gt;</a:t>
            </a:r>
          </a:p>
          <a:p>
            <a:pPr marL="0" indent="0">
              <a:buNone/>
            </a:pPr>
            <a:r>
              <a:rPr lang="en-US" dirty="0"/>
              <a:t>	</a:t>
            </a:r>
          </a:p>
          <a:p>
            <a:pPr marL="0" indent="0">
              <a:buNone/>
            </a:pPr>
            <a:r>
              <a:rPr lang="en-US" dirty="0"/>
              <a:t>	&lt;script&gt;</a:t>
            </a:r>
          </a:p>
          <a:p>
            <a:pPr marL="0" indent="0">
              <a:buNone/>
            </a:pPr>
            <a:r>
              <a:rPr lang="en-US" dirty="0"/>
              <a:t>	</a:t>
            </a:r>
            <a:r>
              <a:rPr lang="en-US" dirty="0" err="1"/>
              <a:t>var</a:t>
            </a:r>
            <a:r>
              <a:rPr lang="en-US" dirty="0"/>
              <a:t> main = </a:t>
            </a:r>
            <a:r>
              <a:rPr lang="en-US" dirty="0" err="1"/>
              <a:t>document.getElementById</a:t>
            </a:r>
            <a:r>
              <a:rPr lang="en-US" dirty="0"/>
              <a:t>("main");</a:t>
            </a:r>
          </a:p>
          <a:p>
            <a:pPr marL="0" indent="0">
              <a:buNone/>
            </a:pPr>
            <a:r>
              <a:rPr lang="en-US" dirty="0"/>
              <a:t>	console.log(</a:t>
            </a:r>
            <a:r>
              <a:rPr lang="en-US" dirty="0" err="1"/>
              <a:t>main.firstChild.nodeName</a:t>
            </a:r>
            <a:r>
              <a:rPr lang="en-US" dirty="0"/>
              <a:t>); // Prints: #text</a:t>
            </a:r>
          </a:p>
          <a:p>
            <a:pPr marL="0" indent="0">
              <a:buNone/>
            </a:pPr>
            <a:r>
              <a:rPr lang="en-US" dirty="0"/>
              <a:t>	</a:t>
            </a:r>
          </a:p>
          <a:p>
            <a:pPr marL="0" indent="0">
              <a:buNone/>
            </a:pPr>
            <a:r>
              <a:rPr lang="en-US" dirty="0"/>
              <a:t>	</a:t>
            </a:r>
            <a:r>
              <a:rPr lang="en-US" dirty="0" err="1"/>
              <a:t>var</a:t>
            </a:r>
            <a:r>
              <a:rPr lang="en-US" dirty="0"/>
              <a:t> hint = </a:t>
            </a:r>
            <a:r>
              <a:rPr lang="en-US" dirty="0" err="1"/>
              <a:t>document.getElementById</a:t>
            </a:r>
            <a:r>
              <a:rPr lang="en-US" dirty="0"/>
              <a:t>("hint");</a:t>
            </a:r>
          </a:p>
          <a:p>
            <a:pPr marL="0" indent="0">
              <a:buNone/>
            </a:pPr>
            <a:r>
              <a:rPr lang="en-US" dirty="0"/>
              <a:t>	console.log(</a:t>
            </a:r>
            <a:r>
              <a:rPr lang="en-US" dirty="0" err="1"/>
              <a:t>hint.firstChild.nodeName</a:t>
            </a:r>
            <a:r>
              <a:rPr lang="en-US" dirty="0"/>
              <a:t>); // Prints: SPAN</a:t>
            </a:r>
          </a:p>
          <a:p>
            <a:pPr marL="0" indent="0">
              <a:buNone/>
            </a:pPr>
            <a:r>
              <a:rPr lang="en-US" dirty="0"/>
              <a:t>	&lt;/script&gt;</a:t>
            </a:r>
          </a:p>
          <a:p>
            <a:pPr marL="0" indent="0">
              <a:buNone/>
            </a:pPr>
            <a:r>
              <a:rPr lang="en-US" dirty="0"/>
              <a:t>	&lt;p&gt;&lt;strong&gt;Note:&lt;/strong&gt; Please check out the browser console by pressing the f12 key on the keyboard.&lt;/p&gt;</a:t>
            </a:r>
          </a:p>
          <a:p>
            <a:pPr marL="0" indent="0">
              <a:buNone/>
            </a:pPr>
            <a:r>
              <a:rPr lang="en-US" dirty="0"/>
              <a:t>&lt;/body&gt;</a:t>
            </a:r>
          </a:p>
        </p:txBody>
      </p:sp>
      <p:sp>
        <p:nvSpPr>
          <p:cNvPr id="4" name="TextBox 3"/>
          <p:cNvSpPr txBox="1"/>
          <p:nvPr/>
        </p:nvSpPr>
        <p:spPr>
          <a:xfrm>
            <a:off x="6553200" y="1496291"/>
            <a:ext cx="5320145" cy="3693319"/>
          </a:xfrm>
          <a:prstGeom prst="rect">
            <a:avLst/>
          </a:prstGeom>
          <a:solidFill>
            <a:schemeClr val="bg2"/>
          </a:solidFill>
        </p:spPr>
        <p:txBody>
          <a:bodyPr wrap="square" rtlCol="0">
            <a:spAutoFit/>
          </a:bodyPr>
          <a:lstStyle/>
          <a:p>
            <a:r>
              <a:rPr lang="en-NZ" dirty="0"/>
              <a:t>Accessing the Child Nodes</a:t>
            </a:r>
          </a:p>
          <a:p>
            <a:r>
              <a:rPr lang="en-NZ" dirty="0"/>
              <a:t>You can use the </a:t>
            </a:r>
            <a:r>
              <a:rPr lang="en-NZ" dirty="0" err="1"/>
              <a:t>firstChild</a:t>
            </a:r>
            <a:r>
              <a:rPr lang="en-NZ" dirty="0"/>
              <a:t> and </a:t>
            </a:r>
            <a:r>
              <a:rPr lang="en-NZ" dirty="0" err="1"/>
              <a:t>lastChild</a:t>
            </a:r>
            <a:r>
              <a:rPr lang="en-NZ" dirty="0"/>
              <a:t> properties of the DOM node to access the first and last direct child node of a node, respectively. If the node doesn't have any child element, it returns </a:t>
            </a:r>
            <a:r>
              <a:rPr lang="en-NZ" dirty="0" smtClean="0"/>
              <a:t>null</a:t>
            </a:r>
          </a:p>
          <a:p>
            <a:r>
              <a:rPr lang="en-NZ" dirty="0"/>
              <a:t>The </a:t>
            </a:r>
            <a:r>
              <a:rPr lang="en-NZ" dirty="0" err="1"/>
              <a:t>nodeName</a:t>
            </a:r>
            <a:r>
              <a:rPr lang="en-NZ" dirty="0"/>
              <a:t> is a read-only property that returns the name of the current node as a string. For example, it returns the tag name for element node, #text for text node, #comment for comment node, #document for document node, and so on.</a:t>
            </a:r>
            <a:endParaRPr lang="en-NZ" dirty="0" smtClean="0"/>
          </a:p>
          <a:p>
            <a:endParaRPr lang="en-US" dirty="0"/>
          </a:p>
        </p:txBody>
      </p:sp>
    </p:spTree>
    <p:extLst>
      <p:ext uri="{BB962C8B-B14F-4D97-AF65-F5344CB8AC3E}">
        <p14:creationId xmlns:p14="http://schemas.microsoft.com/office/powerpoint/2010/main" val="19135700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762001"/>
            <a:ext cx="7926339" cy="6276108"/>
          </a:xfrm>
        </p:spPr>
        <p:txBody>
          <a:bodyPr>
            <a:normAutofit fontScale="92500" lnSpcReduction="20000"/>
          </a:bodyPr>
          <a:lstStyle/>
          <a:p>
            <a:pPr marL="0" indent="0">
              <a:buNone/>
            </a:pPr>
            <a:r>
              <a:rPr lang="en-US" dirty="0"/>
              <a:t>&lt;body&gt;</a:t>
            </a:r>
          </a:p>
          <a:p>
            <a:pPr marL="0" indent="0">
              <a:buNone/>
            </a:pPr>
            <a:r>
              <a:rPr lang="en-US" dirty="0"/>
              <a:t>    &lt;div id="main"&gt;</a:t>
            </a:r>
          </a:p>
          <a:p>
            <a:pPr marL="0" indent="0">
              <a:buNone/>
            </a:pPr>
            <a:r>
              <a:rPr lang="en-US" dirty="0"/>
              <a:t>		&lt;h1 id="title"&gt;My Heading&lt;/h1&gt;</a:t>
            </a:r>
          </a:p>
          <a:p>
            <a:pPr marL="0" indent="0">
              <a:buNone/>
            </a:pPr>
            <a:r>
              <a:rPr lang="en-US" dirty="0"/>
              <a:t>		&lt;p id="hint"&gt;&lt;span&gt;This is some text.&lt;/span&gt;&lt;/p&gt;</a:t>
            </a:r>
          </a:p>
          <a:p>
            <a:pPr marL="0" indent="0">
              <a:buNone/>
            </a:pPr>
            <a:r>
              <a:rPr lang="en-US" dirty="0"/>
              <a:t>	&lt;/div&gt;</a:t>
            </a:r>
          </a:p>
          <a:p>
            <a:pPr marL="0" indent="0">
              <a:buNone/>
            </a:pPr>
            <a:r>
              <a:rPr lang="en-US" dirty="0"/>
              <a:t>	</a:t>
            </a:r>
          </a:p>
          <a:p>
            <a:pPr marL="0" indent="0">
              <a:buNone/>
            </a:pPr>
            <a:r>
              <a:rPr lang="en-US" dirty="0"/>
              <a:t>	&lt;script&gt;</a:t>
            </a:r>
          </a:p>
          <a:p>
            <a:pPr marL="0" indent="0">
              <a:buNone/>
            </a:pPr>
            <a:r>
              <a:rPr lang="en-US" dirty="0"/>
              <a:t>	</a:t>
            </a:r>
            <a:r>
              <a:rPr lang="en-US" dirty="0" err="1"/>
              <a:t>var</a:t>
            </a:r>
            <a:r>
              <a:rPr lang="en-US" dirty="0"/>
              <a:t> main = </a:t>
            </a:r>
            <a:r>
              <a:rPr lang="en-US" dirty="0" err="1"/>
              <a:t>document.getElementById</a:t>
            </a:r>
            <a:r>
              <a:rPr lang="en-US" dirty="0"/>
              <a:t>("main");</a:t>
            </a:r>
          </a:p>
          <a:p>
            <a:pPr marL="0" indent="0">
              <a:buNone/>
            </a:pPr>
            <a:r>
              <a:rPr lang="en-US" dirty="0"/>
              <a:t>	console.log(</a:t>
            </a:r>
            <a:r>
              <a:rPr lang="en-US" dirty="0" err="1"/>
              <a:t>main.firstElementChild.nodeName</a:t>
            </a:r>
            <a:r>
              <a:rPr lang="en-US" dirty="0"/>
              <a:t>); // Prints: H1</a:t>
            </a:r>
          </a:p>
          <a:p>
            <a:pPr marL="0" indent="0">
              <a:buNone/>
            </a:pPr>
            <a:r>
              <a:rPr lang="en-US" dirty="0"/>
              <a:t>	</a:t>
            </a:r>
            <a:r>
              <a:rPr lang="en-US" dirty="0" err="1"/>
              <a:t>main.firstElementChild.style.color</a:t>
            </a:r>
            <a:r>
              <a:rPr lang="en-US" dirty="0"/>
              <a:t> = "red";</a:t>
            </a:r>
          </a:p>
          <a:p>
            <a:pPr marL="0" indent="0">
              <a:buNone/>
            </a:pPr>
            <a:r>
              <a:rPr lang="en-US" dirty="0"/>
              <a:t>	</a:t>
            </a:r>
          </a:p>
          <a:p>
            <a:pPr marL="0" indent="0">
              <a:buNone/>
            </a:pPr>
            <a:r>
              <a:rPr lang="en-US" dirty="0"/>
              <a:t>	</a:t>
            </a:r>
            <a:r>
              <a:rPr lang="en-US" dirty="0" err="1"/>
              <a:t>var</a:t>
            </a:r>
            <a:r>
              <a:rPr lang="en-US" dirty="0"/>
              <a:t> hint = </a:t>
            </a:r>
            <a:r>
              <a:rPr lang="en-US" dirty="0" err="1"/>
              <a:t>document.getElementById</a:t>
            </a:r>
            <a:r>
              <a:rPr lang="en-US" dirty="0"/>
              <a:t>("hint");</a:t>
            </a:r>
          </a:p>
          <a:p>
            <a:pPr marL="0" indent="0">
              <a:buNone/>
            </a:pPr>
            <a:r>
              <a:rPr lang="en-US" dirty="0"/>
              <a:t>	console.log(</a:t>
            </a:r>
            <a:r>
              <a:rPr lang="en-US" dirty="0" err="1"/>
              <a:t>hint.firstElementChild.nodeName</a:t>
            </a:r>
            <a:r>
              <a:rPr lang="en-US" dirty="0"/>
              <a:t>); // Prints: SPAN</a:t>
            </a:r>
          </a:p>
          <a:p>
            <a:pPr marL="0" indent="0">
              <a:buNone/>
            </a:pPr>
            <a:r>
              <a:rPr lang="en-US" dirty="0"/>
              <a:t>	</a:t>
            </a:r>
            <a:r>
              <a:rPr lang="en-US" dirty="0" err="1"/>
              <a:t>hint.firstElementChild.style.color</a:t>
            </a:r>
            <a:r>
              <a:rPr lang="en-US" dirty="0"/>
              <a:t> = "blue";</a:t>
            </a:r>
          </a:p>
          <a:p>
            <a:pPr marL="0" indent="0">
              <a:buNone/>
            </a:pPr>
            <a:r>
              <a:rPr lang="en-US" dirty="0"/>
              <a:t>	&lt;/script&gt;</a:t>
            </a:r>
          </a:p>
          <a:p>
            <a:pPr marL="0" indent="0">
              <a:buNone/>
            </a:pPr>
            <a:r>
              <a:rPr lang="en-US" dirty="0"/>
              <a:t>	&lt;p&gt;&lt;strong&gt;Note:&lt;/strong&gt; Please check out the browser console by pressing the f12 key on the keyboard.&lt;/p&gt;</a:t>
            </a:r>
          </a:p>
          <a:p>
            <a:pPr marL="0" indent="0">
              <a:buNone/>
            </a:pPr>
            <a:r>
              <a:rPr lang="en-US" dirty="0"/>
              <a:t>&lt;/body&gt;</a:t>
            </a:r>
          </a:p>
        </p:txBody>
      </p:sp>
      <p:sp>
        <p:nvSpPr>
          <p:cNvPr id="4" name="TextBox 3"/>
          <p:cNvSpPr txBox="1"/>
          <p:nvPr/>
        </p:nvSpPr>
        <p:spPr>
          <a:xfrm>
            <a:off x="7966364" y="401781"/>
            <a:ext cx="3976254" cy="5909310"/>
          </a:xfrm>
          <a:prstGeom prst="rect">
            <a:avLst/>
          </a:prstGeom>
          <a:solidFill>
            <a:schemeClr val="bg2"/>
          </a:solidFill>
        </p:spPr>
        <p:txBody>
          <a:bodyPr wrap="square" rtlCol="0">
            <a:spAutoFit/>
          </a:bodyPr>
          <a:lstStyle/>
          <a:p>
            <a:r>
              <a:rPr lang="en-NZ" dirty="0"/>
              <a:t>If </a:t>
            </a:r>
            <a:r>
              <a:rPr lang="en-NZ" dirty="0" smtClean="0"/>
              <a:t>the previous example</a:t>
            </a:r>
            <a:r>
              <a:rPr lang="en-NZ" dirty="0"/>
              <a:t>, the </a:t>
            </a:r>
            <a:r>
              <a:rPr lang="en-NZ" dirty="0" err="1"/>
              <a:t>nodeName</a:t>
            </a:r>
            <a:r>
              <a:rPr lang="en-NZ" dirty="0"/>
              <a:t> of the first-child node of the main DIV element returns #text instead of H1. Because, whitespace such as spaces, tabs, newlines, etc. are valid characters and they form #text nodes and become a part of the DOM tree. Therefore, since the &lt;div&gt; tag contains a newline before the &lt;h1&gt; tag, so it will create a #text node.</a:t>
            </a:r>
          </a:p>
          <a:p>
            <a:endParaRPr lang="en-NZ" dirty="0"/>
          </a:p>
          <a:p>
            <a:r>
              <a:rPr lang="en-NZ" dirty="0"/>
              <a:t>To avoid the issue with </a:t>
            </a:r>
            <a:r>
              <a:rPr lang="en-NZ" dirty="0" err="1"/>
              <a:t>firstChild</a:t>
            </a:r>
            <a:r>
              <a:rPr lang="en-NZ" dirty="0"/>
              <a:t> and </a:t>
            </a:r>
            <a:r>
              <a:rPr lang="en-NZ" dirty="0" err="1"/>
              <a:t>lastChild</a:t>
            </a:r>
            <a:r>
              <a:rPr lang="en-NZ" dirty="0"/>
              <a:t> returning #text or #comment nodes, you could alternatively use the </a:t>
            </a:r>
            <a:r>
              <a:rPr lang="en-NZ" dirty="0" err="1"/>
              <a:t>firstElementChild</a:t>
            </a:r>
            <a:r>
              <a:rPr lang="en-NZ" dirty="0"/>
              <a:t> and </a:t>
            </a:r>
            <a:r>
              <a:rPr lang="en-NZ" dirty="0" err="1"/>
              <a:t>lastElementChild</a:t>
            </a:r>
            <a:r>
              <a:rPr lang="en-NZ" dirty="0"/>
              <a:t> properties to return only the first and last element node, respectively. But, it will not work in IE 9 and earlier.</a:t>
            </a:r>
            <a:endParaRPr lang="en-US" dirty="0"/>
          </a:p>
        </p:txBody>
      </p:sp>
    </p:spTree>
    <p:extLst>
      <p:ext uri="{BB962C8B-B14F-4D97-AF65-F5344CB8AC3E}">
        <p14:creationId xmlns:p14="http://schemas.microsoft.com/office/powerpoint/2010/main" val="2827563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771525"/>
            <a:ext cx="8938154" cy="5629275"/>
          </a:xfrm>
        </p:spPr>
        <p:txBody>
          <a:bodyPr>
            <a:normAutofit fontScale="92500" lnSpcReduction="20000"/>
          </a:bodyPr>
          <a:lstStyle/>
          <a:p>
            <a:pPr marL="800100" lvl="2" indent="0">
              <a:buNone/>
            </a:pPr>
            <a:r>
              <a:rPr lang="en-US" dirty="0"/>
              <a:t>&lt;!DOCTYPE html&gt;</a:t>
            </a:r>
          </a:p>
          <a:p>
            <a:pPr marL="800100" lvl="2" indent="0">
              <a:buNone/>
            </a:pPr>
            <a:r>
              <a:rPr lang="en-US" dirty="0"/>
              <a:t>&lt;html&gt;</a:t>
            </a:r>
          </a:p>
          <a:p>
            <a:pPr marL="800100" lvl="2" indent="0">
              <a:buNone/>
            </a:pPr>
            <a:r>
              <a:rPr lang="en-US" dirty="0"/>
              <a:t>&lt;body&gt;</a:t>
            </a:r>
          </a:p>
          <a:p>
            <a:pPr marL="800100" lvl="2" indent="0">
              <a:buNone/>
            </a:pPr>
            <a:endParaRPr lang="en-US" dirty="0"/>
          </a:p>
          <a:p>
            <a:pPr marL="800100" lvl="2" indent="0">
              <a:buNone/>
            </a:pPr>
            <a:r>
              <a:rPr lang="en-US" dirty="0"/>
              <a:t>&lt;h2&gt;JavaScript Arrays&lt;/h2&gt;</a:t>
            </a:r>
          </a:p>
          <a:p>
            <a:pPr marL="800100" lvl="2" indent="0">
              <a:buNone/>
            </a:pPr>
            <a:endParaRPr lang="en-US" dirty="0"/>
          </a:p>
          <a:p>
            <a:pPr marL="800100" lvl="2" indent="0">
              <a:buNone/>
            </a:pPr>
            <a:r>
              <a:rPr lang="en-US" dirty="0"/>
              <a:t>&lt;p id="demo"&gt;&lt;/p&gt;</a:t>
            </a:r>
          </a:p>
          <a:p>
            <a:pPr marL="800100" lvl="2" indent="0">
              <a:buNone/>
            </a:pPr>
            <a:endParaRPr lang="en-US" dirty="0"/>
          </a:p>
          <a:p>
            <a:pPr marL="800100" lvl="2" indent="0">
              <a:buNone/>
            </a:pPr>
            <a:r>
              <a:rPr lang="en-US" dirty="0"/>
              <a:t>&lt;script&gt;</a:t>
            </a:r>
          </a:p>
          <a:p>
            <a:pPr marL="800100" lvl="2" indent="0">
              <a:buNone/>
            </a:pPr>
            <a:r>
              <a:rPr lang="en-US" dirty="0" err="1"/>
              <a:t>var</a:t>
            </a:r>
            <a:r>
              <a:rPr lang="en-US" dirty="0"/>
              <a:t> student = [</a:t>
            </a:r>
          </a:p>
          <a:p>
            <a:pPr marL="800100" lvl="2" indent="0">
              <a:buNone/>
            </a:pPr>
            <a:r>
              <a:rPr lang="en-US" dirty="0"/>
              <a:t>  "Ash",</a:t>
            </a:r>
          </a:p>
          <a:p>
            <a:pPr marL="800100" lvl="2" indent="0">
              <a:buNone/>
            </a:pPr>
            <a:r>
              <a:rPr lang="en-US" dirty="0"/>
              <a:t>  "Peter",</a:t>
            </a:r>
          </a:p>
          <a:p>
            <a:pPr marL="800100" lvl="2" indent="0">
              <a:buNone/>
            </a:pPr>
            <a:r>
              <a:rPr lang="en-US" dirty="0"/>
              <a:t>  "Tim"</a:t>
            </a:r>
          </a:p>
          <a:p>
            <a:pPr marL="800100" lvl="2" indent="0">
              <a:buNone/>
            </a:pPr>
            <a:r>
              <a:rPr lang="en-US" dirty="0"/>
              <a:t>];</a:t>
            </a:r>
          </a:p>
          <a:p>
            <a:pPr marL="800100" lvl="2" indent="0">
              <a:buNone/>
            </a:pPr>
            <a:r>
              <a:rPr lang="en-US" dirty="0" err="1"/>
              <a:t>document.getElementById</a:t>
            </a:r>
            <a:r>
              <a:rPr lang="en-US" dirty="0"/>
              <a:t>("demo").</a:t>
            </a:r>
            <a:r>
              <a:rPr lang="en-US" dirty="0" err="1"/>
              <a:t>innerHTML</a:t>
            </a:r>
            <a:r>
              <a:rPr lang="en-US" dirty="0"/>
              <a:t> = student;</a:t>
            </a:r>
          </a:p>
          <a:p>
            <a:pPr marL="800100" lvl="2" indent="0">
              <a:buNone/>
            </a:pPr>
            <a:r>
              <a:rPr lang="en-US" dirty="0"/>
              <a:t>&lt;/script&gt;</a:t>
            </a:r>
          </a:p>
          <a:p>
            <a:pPr marL="800100" lvl="2" indent="0">
              <a:buNone/>
            </a:pPr>
            <a:endParaRPr lang="en-US" dirty="0"/>
          </a:p>
          <a:p>
            <a:pPr marL="800100" lvl="2" indent="0">
              <a:buNone/>
            </a:pPr>
            <a:r>
              <a:rPr lang="en-US" dirty="0"/>
              <a:t>&lt;/body&gt;</a:t>
            </a:r>
          </a:p>
          <a:p>
            <a:pPr marL="800100" lvl="2" indent="0">
              <a:buNone/>
            </a:pPr>
            <a:r>
              <a:rPr lang="en-US" dirty="0"/>
              <a:t>&lt;/html&gt;</a:t>
            </a:r>
          </a:p>
          <a:p>
            <a:endParaRPr lang="en-US" dirty="0"/>
          </a:p>
        </p:txBody>
      </p:sp>
      <p:pic>
        <p:nvPicPr>
          <p:cNvPr id="4" name="Picture 3"/>
          <p:cNvPicPr>
            <a:picLocks noChangeAspect="1"/>
          </p:cNvPicPr>
          <p:nvPr/>
        </p:nvPicPr>
        <p:blipFill>
          <a:blip r:embed="rId2"/>
          <a:stretch>
            <a:fillRect/>
          </a:stretch>
        </p:blipFill>
        <p:spPr>
          <a:xfrm>
            <a:off x="6681787" y="3127374"/>
            <a:ext cx="2028825" cy="1038225"/>
          </a:xfrm>
          <a:prstGeom prst="rect">
            <a:avLst/>
          </a:prstGeom>
        </p:spPr>
      </p:pic>
    </p:spTree>
    <p:extLst>
      <p:ext uri="{BB962C8B-B14F-4D97-AF65-F5344CB8AC3E}">
        <p14:creationId xmlns:p14="http://schemas.microsoft.com/office/powerpoint/2010/main" val="2784062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77334" y="609601"/>
            <a:ext cx="6457757" cy="5431762"/>
          </a:xfrm>
        </p:spPr>
        <p:txBody>
          <a:bodyPr>
            <a:normAutofit fontScale="77500" lnSpcReduction="20000"/>
          </a:bodyPr>
          <a:lstStyle/>
          <a:p>
            <a:pPr marL="0" indent="0">
              <a:buNone/>
            </a:pPr>
            <a:r>
              <a:rPr lang="en-US" dirty="0"/>
              <a:t>&lt;div id="main"&gt;</a:t>
            </a:r>
          </a:p>
          <a:p>
            <a:pPr marL="0" indent="0">
              <a:buNone/>
            </a:pPr>
            <a:r>
              <a:rPr lang="en-US" dirty="0"/>
              <a:t>		&lt;h1 id="title"&gt;My Heading&lt;/h1&gt;</a:t>
            </a:r>
          </a:p>
          <a:p>
            <a:pPr marL="0" indent="0">
              <a:buNone/>
            </a:pPr>
            <a:r>
              <a:rPr lang="en-US" dirty="0"/>
              <a:t>		&lt;p id="hint"&gt;&lt;span&gt;This is some text.&lt;/span&gt;&lt;/p&gt;</a:t>
            </a:r>
          </a:p>
          <a:p>
            <a:pPr marL="0" indent="0">
              <a:buNone/>
            </a:pPr>
            <a:r>
              <a:rPr lang="en-US" dirty="0"/>
              <a:t>	&lt;/div&gt;</a:t>
            </a:r>
          </a:p>
          <a:p>
            <a:pPr marL="0" indent="0">
              <a:buNone/>
            </a:pPr>
            <a:r>
              <a:rPr lang="en-US" dirty="0"/>
              <a:t>	</a:t>
            </a:r>
          </a:p>
          <a:p>
            <a:pPr marL="0" indent="0">
              <a:buNone/>
            </a:pPr>
            <a:r>
              <a:rPr lang="en-US" dirty="0"/>
              <a:t>	&lt;script&gt;</a:t>
            </a:r>
          </a:p>
          <a:p>
            <a:pPr marL="0" indent="0">
              <a:buNone/>
            </a:pPr>
            <a:r>
              <a:rPr lang="en-US" dirty="0"/>
              <a:t>	</a:t>
            </a:r>
            <a:r>
              <a:rPr lang="en-US" dirty="0" err="1"/>
              <a:t>var</a:t>
            </a:r>
            <a:r>
              <a:rPr lang="en-US" dirty="0"/>
              <a:t> main = </a:t>
            </a:r>
            <a:r>
              <a:rPr lang="en-US" dirty="0" err="1"/>
              <a:t>document.getElementById</a:t>
            </a:r>
            <a:r>
              <a:rPr lang="en-US" dirty="0"/>
              <a:t>("main");</a:t>
            </a:r>
          </a:p>
          <a:p>
            <a:pPr marL="0" indent="0">
              <a:buNone/>
            </a:pPr>
            <a:r>
              <a:rPr lang="en-US" dirty="0"/>
              <a:t>	</a:t>
            </a:r>
          </a:p>
          <a:p>
            <a:pPr marL="0" indent="0">
              <a:buNone/>
            </a:pPr>
            <a:r>
              <a:rPr lang="en-US" dirty="0"/>
              <a:t>	// First check that the element has child nodes </a:t>
            </a:r>
          </a:p>
          <a:p>
            <a:pPr marL="0" indent="0">
              <a:buNone/>
            </a:pPr>
            <a:r>
              <a:rPr lang="en-US" dirty="0"/>
              <a:t>	if(</a:t>
            </a:r>
            <a:r>
              <a:rPr lang="en-US" dirty="0" err="1"/>
              <a:t>main.hasChildNodes</a:t>
            </a:r>
            <a:r>
              <a:rPr lang="en-US" dirty="0"/>
              <a:t>()) {</a:t>
            </a:r>
          </a:p>
          <a:p>
            <a:pPr marL="0" indent="0">
              <a:buNone/>
            </a:pPr>
            <a:r>
              <a:rPr lang="en-US" dirty="0"/>
              <a:t>		</a:t>
            </a:r>
            <a:r>
              <a:rPr lang="en-US" dirty="0" err="1"/>
              <a:t>var</a:t>
            </a:r>
            <a:r>
              <a:rPr lang="en-US" dirty="0"/>
              <a:t> nodes = </a:t>
            </a:r>
            <a:r>
              <a:rPr lang="en-US" dirty="0" err="1"/>
              <a:t>main.childNodes</a:t>
            </a:r>
            <a:r>
              <a:rPr lang="en-US" dirty="0"/>
              <a:t>;</a:t>
            </a:r>
          </a:p>
          <a:p>
            <a:pPr marL="0" indent="0">
              <a:buNone/>
            </a:pPr>
            <a:r>
              <a:rPr lang="en-US" dirty="0"/>
              <a:t>		</a:t>
            </a:r>
          </a:p>
          <a:p>
            <a:pPr marL="0" indent="0">
              <a:buNone/>
            </a:pPr>
            <a:r>
              <a:rPr lang="en-US" dirty="0"/>
              <a:t>		// Loop through node list and display node name</a:t>
            </a:r>
          </a:p>
          <a:p>
            <a:pPr marL="0" indent="0">
              <a:buNone/>
            </a:pPr>
            <a:r>
              <a:rPr lang="en-US" dirty="0"/>
              <a:t>		for(</a:t>
            </a:r>
            <a:r>
              <a:rPr lang="en-US" dirty="0" err="1"/>
              <a:t>var</a:t>
            </a:r>
            <a:r>
              <a:rPr lang="en-US" dirty="0"/>
              <a:t> </a:t>
            </a:r>
            <a:r>
              <a:rPr lang="en-US" dirty="0" err="1"/>
              <a:t>i</a:t>
            </a:r>
            <a:r>
              <a:rPr lang="en-US" dirty="0"/>
              <a:t> = 0; </a:t>
            </a:r>
            <a:r>
              <a:rPr lang="en-US" dirty="0" err="1"/>
              <a:t>i</a:t>
            </a:r>
            <a:r>
              <a:rPr lang="en-US" dirty="0"/>
              <a:t> &lt; </a:t>
            </a:r>
            <a:r>
              <a:rPr lang="en-US" dirty="0" err="1"/>
              <a:t>nodes.length</a:t>
            </a:r>
            <a:r>
              <a:rPr lang="en-US" dirty="0"/>
              <a:t>; </a:t>
            </a:r>
            <a:r>
              <a:rPr lang="en-US" dirty="0" err="1"/>
              <a:t>i</a:t>
            </a:r>
            <a:r>
              <a:rPr lang="en-US" dirty="0"/>
              <a:t>++) {</a:t>
            </a:r>
          </a:p>
          <a:p>
            <a:pPr marL="0" indent="0">
              <a:buNone/>
            </a:pPr>
            <a:r>
              <a:rPr lang="en-US" dirty="0"/>
              <a:t>		            alert(nodes[</a:t>
            </a:r>
            <a:r>
              <a:rPr lang="en-US" dirty="0" err="1"/>
              <a:t>i</a:t>
            </a:r>
            <a:r>
              <a:rPr lang="en-US" dirty="0"/>
              <a:t>].</a:t>
            </a:r>
            <a:r>
              <a:rPr lang="en-US" dirty="0" err="1"/>
              <a:t>nodeName</a:t>
            </a:r>
            <a:r>
              <a:rPr lang="en-US" dirty="0"/>
              <a:t>);</a:t>
            </a:r>
          </a:p>
          <a:p>
            <a:pPr marL="0" indent="0">
              <a:buNone/>
            </a:pPr>
            <a:r>
              <a:rPr lang="en-US" dirty="0"/>
              <a:t>		}</a:t>
            </a:r>
          </a:p>
          <a:p>
            <a:pPr marL="0" indent="0">
              <a:buNone/>
            </a:pPr>
            <a:r>
              <a:rPr lang="en-US" dirty="0"/>
              <a:t>	}</a:t>
            </a:r>
          </a:p>
          <a:p>
            <a:pPr marL="0" indent="0">
              <a:buNone/>
            </a:pPr>
            <a:r>
              <a:rPr lang="en-US" dirty="0"/>
              <a:t>	&lt;/script&gt;</a:t>
            </a:r>
          </a:p>
        </p:txBody>
      </p:sp>
      <p:sp>
        <p:nvSpPr>
          <p:cNvPr id="4" name="TextBox 3"/>
          <p:cNvSpPr txBox="1"/>
          <p:nvPr/>
        </p:nvSpPr>
        <p:spPr>
          <a:xfrm>
            <a:off x="5763491" y="775855"/>
            <a:ext cx="5763491" cy="5355312"/>
          </a:xfrm>
          <a:prstGeom prst="rect">
            <a:avLst/>
          </a:prstGeom>
          <a:solidFill>
            <a:schemeClr val="bg2"/>
          </a:solidFill>
        </p:spPr>
        <p:txBody>
          <a:bodyPr wrap="square" rtlCol="0">
            <a:spAutoFit/>
          </a:bodyPr>
          <a:lstStyle/>
          <a:p>
            <a:r>
              <a:rPr lang="en-NZ" dirty="0"/>
              <a:t>Similarly, you can use the </a:t>
            </a:r>
            <a:r>
              <a:rPr lang="en-NZ" dirty="0" err="1"/>
              <a:t>childNodes</a:t>
            </a:r>
            <a:r>
              <a:rPr lang="en-NZ" dirty="0"/>
              <a:t> property to access all child nodes of a given element, where the first child node is assigned index </a:t>
            </a:r>
            <a:r>
              <a:rPr lang="en-NZ" dirty="0" smtClean="0"/>
              <a:t>0</a:t>
            </a:r>
          </a:p>
          <a:p>
            <a:r>
              <a:rPr lang="en-NZ" dirty="0"/>
              <a:t>The </a:t>
            </a:r>
            <a:r>
              <a:rPr lang="en-NZ" dirty="0" err="1"/>
              <a:t>childNodes</a:t>
            </a:r>
            <a:r>
              <a:rPr lang="en-NZ" dirty="0"/>
              <a:t> returns all child nodes, including non-element nodes like text and comment nodes. To get a collection of only elements, use children property </a:t>
            </a:r>
            <a:r>
              <a:rPr lang="en-NZ" dirty="0" smtClean="0"/>
              <a:t>instead</a:t>
            </a:r>
          </a:p>
          <a:p>
            <a:endParaRPr lang="en-NZ" dirty="0" smtClean="0"/>
          </a:p>
          <a:p>
            <a:r>
              <a:rPr lang="en-US" dirty="0">
                <a:solidFill>
                  <a:srgbClr val="0070C0"/>
                </a:solidFill>
              </a:rPr>
              <a:t>&lt;script</a:t>
            </a:r>
            <a:r>
              <a:rPr lang="en-US" dirty="0" smtClean="0">
                <a:solidFill>
                  <a:srgbClr val="0070C0"/>
                </a:solidFill>
              </a:rPr>
              <a:t>&gt;</a:t>
            </a:r>
          </a:p>
          <a:p>
            <a:r>
              <a:rPr lang="en-US" dirty="0" smtClean="0">
                <a:solidFill>
                  <a:srgbClr val="0070C0"/>
                </a:solidFill>
              </a:rPr>
              <a:t> </a:t>
            </a:r>
            <a:r>
              <a:rPr lang="en-US" dirty="0" err="1">
                <a:solidFill>
                  <a:srgbClr val="0070C0"/>
                </a:solidFill>
              </a:rPr>
              <a:t>var</a:t>
            </a:r>
            <a:r>
              <a:rPr lang="en-US" dirty="0">
                <a:solidFill>
                  <a:srgbClr val="0070C0"/>
                </a:solidFill>
              </a:rPr>
              <a:t> main = </a:t>
            </a:r>
            <a:r>
              <a:rPr lang="en-US" dirty="0" err="1">
                <a:solidFill>
                  <a:srgbClr val="0070C0"/>
                </a:solidFill>
              </a:rPr>
              <a:t>document.getElementById</a:t>
            </a:r>
            <a:r>
              <a:rPr lang="en-US" dirty="0">
                <a:solidFill>
                  <a:srgbClr val="0070C0"/>
                </a:solidFill>
              </a:rPr>
              <a:t>("main</a:t>
            </a:r>
            <a:r>
              <a:rPr lang="en-US" dirty="0" smtClean="0">
                <a:solidFill>
                  <a:srgbClr val="0070C0"/>
                </a:solidFill>
              </a:rPr>
              <a:t>");</a:t>
            </a:r>
          </a:p>
          <a:p>
            <a:r>
              <a:rPr lang="en-US" dirty="0" smtClean="0">
                <a:solidFill>
                  <a:srgbClr val="0070C0"/>
                </a:solidFill>
              </a:rPr>
              <a:t> </a:t>
            </a:r>
            <a:r>
              <a:rPr lang="en-US" dirty="0">
                <a:solidFill>
                  <a:srgbClr val="0070C0"/>
                </a:solidFill>
              </a:rPr>
              <a:t>// First check that the element has child nodes if(</a:t>
            </a:r>
            <a:r>
              <a:rPr lang="en-US" dirty="0" err="1">
                <a:solidFill>
                  <a:srgbClr val="0070C0"/>
                </a:solidFill>
              </a:rPr>
              <a:t>main.hasChildNodes</a:t>
            </a:r>
            <a:r>
              <a:rPr lang="en-US" dirty="0">
                <a:solidFill>
                  <a:srgbClr val="0070C0"/>
                </a:solidFill>
              </a:rPr>
              <a:t>()) { </a:t>
            </a:r>
            <a:endParaRPr lang="en-US" dirty="0" smtClean="0">
              <a:solidFill>
                <a:srgbClr val="0070C0"/>
              </a:solidFill>
            </a:endParaRPr>
          </a:p>
          <a:p>
            <a:r>
              <a:rPr lang="en-US" dirty="0" err="1" smtClean="0">
                <a:solidFill>
                  <a:srgbClr val="0070C0"/>
                </a:solidFill>
              </a:rPr>
              <a:t>var</a:t>
            </a:r>
            <a:r>
              <a:rPr lang="en-US" dirty="0" smtClean="0">
                <a:solidFill>
                  <a:srgbClr val="0070C0"/>
                </a:solidFill>
              </a:rPr>
              <a:t> </a:t>
            </a:r>
            <a:r>
              <a:rPr lang="en-US" dirty="0">
                <a:solidFill>
                  <a:srgbClr val="0070C0"/>
                </a:solidFill>
              </a:rPr>
              <a:t>nodes = </a:t>
            </a:r>
            <a:r>
              <a:rPr lang="en-US" dirty="0" err="1">
                <a:solidFill>
                  <a:srgbClr val="0070C0"/>
                </a:solidFill>
              </a:rPr>
              <a:t>main.children</a:t>
            </a:r>
            <a:r>
              <a:rPr lang="en-US" dirty="0">
                <a:solidFill>
                  <a:srgbClr val="0070C0"/>
                </a:solidFill>
              </a:rPr>
              <a:t>; </a:t>
            </a:r>
            <a:endParaRPr lang="en-US" dirty="0" smtClean="0">
              <a:solidFill>
                <a:srgbClr val="0070C0"/>
              </a:solidFill>
            </a:endParaRPr>
          </a:p>
          <a:p>
            <a:r>
              <a:rPr lang="en-US" dirty="0" smtClean="0">
                <a:solidFill>
                  <a:srgbClr val="0070C0"/>
                </a:solidFill>
              </a:rPr>
              <a:t>// </a:t>
            </a:r>
            <a:r>
              <a:rPr lang="en-US" dirty="0">
                <a:solidFill>
                  <a:srgbClr val="0070C0"/>
                </a:solidFill>
              </a:rPr>
              <a:t>Loop through node list and display node name for(</a:t>
            </a:r>
            <a:r>
              <a:rPr lang="en-US" dirty="0" err="1">
                <a:solidFill>
                  <a:srgbClr val="0070C0"/>
                </a:solidFill>
              </a:rPr>
              <a:t>var</a:t>
            </a:r>
            <a:r>
              <a:rPr lang="en-US" dirty="0">
                <a:solidFill>
                  <a:srgbClr val="0070C0"/>
                </a:solidFill>
              </a:rPr>
              <a:t> </a:t>
            </a:r>
            <a:r>
              <a:rPr lang="en-US" dirty="0" err="1">
                <a:solidFill>
                  <a:srgbClr val="0070C0"/>
                </a:solidFill>
              </a:rPr>
              <a:t>i</a:t>
            </a:r>
            <a:r>
              <a:rPr lang="en-US" dirty="0">
                <a:solidFill>
                  <a:srgbClr val="0070C0"/>
                </a:solidFill>
              </a:rPr>
              <a:t> = 0; </a:t>
            </a:r>
            <a:r>
              <a:rPr lang="en-US" dirty="0" err="1">
                <a:solidFill>
                  <a:srgbClr val="0070C0"/>
                </a:solidFill>
              </a:rPr>
              <a:t>i</a:t>
            </a:r>
            <a:r>
              <a:rPr lang="en-US" dirty="0">
                <a:solidFill>
                  <a:srgbClr val="0070C0"/>
                </a:solidFill>
              </a:rPr>
              <a:t> &lt; </a:t>
            </a:r>
            <a:r>
              <a:rPr lang="en-US" dirty="0" err="1">
                <a:solidFill>
                  <a:srgbClr val="0070C0"/>
                </a:solidFill>
              </a:rPr>
              <a:t>nodes.length</a:t>
            </a:r>
            <a:r>
              <a:rPr lang="en-US" dirty="0">
                <a:solidFill>
                  <a:srgbClr val="0070C0"/>
                </a:solidFill>
              </a:rPr>
              <a:t>; </a:t>
            </a:r>
            <a:r>
              <a:rPr lang="en-US" dirty="0" err="1">
                <a:solidFill>
                  <a:srgbClr val="0070C0"/>
                </a:solidFill>
              </a:rPr>
              <a:t>i</a:t>
            </a:r>
            <a:r>
              <a:rPr lang="en-US" dirty="0">
                <a:solidFill>
                  <a:srgbClr val="0070C0"/>
                </a:solidFill>
              </a:rPr>
              <a:t>++) { alert(nodes[</a:t>
            </a:r>
            <a:r>
              <a:rPr lang="en-US" dirty="0" err="1">
                <a:solidFill>
                  <a:srgbClr val="0070C0"/>
                </a:solidFill>
              </a:rPr>
              <a:t>i</a:t>
            </a:r>
            <a:r>
              <a:rPr lang="en-US" dirty="0">
                <a:solidFill>
                  <a:srgbClr val="0070C0"/>
                </a:solidFill>
              </a:rPr>
              <a:t>].</a:t>
            </a:r>
            <a:r>
              <a:rPr lang="en-US" dirty="0" err="1">
                <a:solidFill>
                  <a:srgbClr val="0070C0"/>
                </a:solidFill>
              </a:rPr>
              <a:t>nodeName</a:t>
            </a:r>
            <a:r>
              <a:rPr lang="en-US" dirty="0" smtClean="0">
                <a:solidFill>
                  <a:srgbClr val="0070C0"/>
                </a:solidFill>
              </a:rPr>
              <a:t>);</a:t>
            </a:r>
          </a:p>
          <a:p>
            <a:r>
              <a:rPr lang="en-US" dirty="0" smtClean="0">
                <a:solidFill>
                  <a:srgbClr val="0070C0"/>
                </a:solidFill>
              </a:rPr>
              <a:t> </a:t>
            </a:r>
            <a:r>
              <a:rPr lang="en-US" dirty="0">
                <a:solidFill>
                  <a:srgbClr val="0070C0"/>
                </a:solidFill>
              </a:rPr>
              <a:t>} </a:t>
            </a:r>
            <a:endParaRPr lang="en-US" dirty="0" smtClean="0">
              <a:solidFill>
                <a:srgbClr val="0070C0"/>
              </a:solidFill>
            </a:endParaRPr>
          </a:p>
          <a:p>
            <a:r>
              <a:rPr lang="en-US" dirty="0" smtClean="0">
                <a:solidFill>
                  <a:srgbClr val="0070C0"/>
                </a:solidFill>
              </a:rPr>
              <a:t>} </a:t>
            </a:r>
          </a:p>
          <a:p>
            <a:r>
              <a:rPr lang="en-US" dirty="0" smtClean="0">
                <a:solidFill>
                  <a:srgbClr val="0070C0"/>
                </a:solidFill>
              </a:rPr>
              <a:t>&lt;/</a:t>
            </a:r>
            <a:r>
              <a:rPr lang="en-US" dirty="0">
                <a:solidFill>
                  <a:srgbClr val="0070C0"/>
                </a:solidFill>
              </a:rPr>
              <a:t>script&gt;</a:t>
            </a:r>
          </a:p>
        </p:txBody>
      </p:sp>
    </p:spTree>
    <p:extLst>
      <p:ext uri="{BB962C8B-B14F-4D97-AF65-F5344CB8AC3E}">
        <p14:creationId xmlns:p14="http://schemas.microsoft.com/office/powerpoint/2010/main" val="6991199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8873"/>
          </a:xfrm>
        </p:spPr>
        <p:txBody>
          <a:bodyPr/>
          <a:lstStyle/>
          <a:p>
            <a:pPr fontAlgn="base"/>
            <a:r>
              <a:rPr lang="en-US" b="1" dirty="0"/>
              <a:t>Accessing the Parent Nodes</a:t>
            </a:r>
          </a:p>
        </p:txBody>
      </p:sp>
      <p:sp>
        <p:nvSpPr>
          <p:cNvPr id="3" name="Content Placeholder 2"/>
          <p:cNvSpPr>
            <a:spLocks noGrp="1"/>
          </p:cNvSpPr>
          <p:nvPr>
            <p:ph idx="1"/>
          </p:nvPr>
        </p:nvSpPr>
        <p:spPr>
          <a:xfrm>
            <a:off x="677334" y="1399309"/>
            <a:ext cx="9020848" cy="4642053"/>
          </a:xfrm>
        </p:spPr>
        <p:txBody>
          <a:bodyPr>
            <a:normAutofit/>
          </a:bodyPr>
          <a:lstStyle/>
          <a:p>
            <a:pPr marL="0" indent="0">
              <a:buNone/>
            </a:pPr>
            <a:r>
              <a:rPr lang="en-US" dirty="0"/>
              <a:t>&lt;div id="main"&gt;</a:t>
            </a:r>
          </a:p>
          <a:p>
            <a:pPr marL="0" indent="0">
              <a:buNone/>
            </a:pPr>
            <a:r>
              <a:rPr lang="en-US" dirty="0"/>
              <a:t>    &lt;h1 id="title"&gt;My Heading&lt;/h1&gt;</a:t>
            </a:r>
          </a:p>
          <a:p>
            <a:pPr marL="0" indent="0">
              <a:buNone/>
            </a:pPr>
            <a:r>
              <a:rPr lang="en-US" dirty="0"/>
              <a:t>    &lt;p id="hint"&gt;&lt;span&gt;This is some text.&lt;/span&gt;&lt;/p&gt;</a:t>
            </a:r>
          </a:p>
          <a:p>
            <a:pPr marL="0" indent="0">
              <a:buNone/>
            </a:pPr>
            <a:r>
              <a:rPr lang="en-US" dirty="0"/>
              <a:t>&lt;/div&gt;</a:t>
            </a:r>
          </a:p>
          <a:p>
            <a:pPr marL="0" indent="0">
              <a:buNone/>
            </a:pPr>
            <a:endParaRPr lang="en-US" dirty="0"/>
          </a:p>
          <a:p>
            <a:pPr marL="0" indent="0">
              <a:buNone/>
            </a:pPr>
            <a:r>
              <a:rPr lang="en-US" dirty="0"/>
              <a:t>&lt;script&gt;</a:t>
            </a:r>
          </a:p>
          <a:p>
            <a:pPr marL="0" indent="0">
              <a:buNone/>
            </a:pPr>
            <a:r>
              <a:rPr lang="en-US" dirty="0" err="1"/>
              <a:t>var</a:t>
            </a:r>
            <a:r>
              <a:rPr lang="en-US" dirty="0"/>
              <a:t> hint = </a:t>
            </a:r>
            <a:r>
              <a:rPr lang="en-US" dirty="0" err="1"/>
              <a:t>document.getElementById</a:t>
            </a:r>
            <a:r>
              <a:rPr lang="en-US" dirty="0"/>
              <a:t>("hint");</a:t>
            </a:r>
          </a:p>
          <a:p>
            <a:pPr marL="0" indent="0">
              <a:buNone/>
            </a:pPr>
            <a:r>
              <a:rPr lang="en-US" dirty="0"/>
              <a:t>alert(</a:t>
            </a:r>
            <a:r>
              <a:rPr lang="en-US" dirty="0" err="1"/>
              <a:t>hint.parentNode.nodeName</a:t>
            </a:r>
            <a:r>
              <a:rPr lang="en-US" dirty="0"/>
              <a:t>); // Outputs: DIV</a:t>
            </a:r>
          </a:p>
          <a:p>
            <a:pPr marL="0" indent="0">
              <a:buNone/>
            </a:pPr>
            <a:r>
              <a:rPr lang="en-US" dirty="0"/>
              <a:t>alert(</a:t>
            </a:r>
            <a:r>
              <a:rPr lang="en-US" dirty="0" err="1"/>
              <a:t>document.documentElement.parentNode.nodeName</a:t>
            </a:r>
            <a:r>
              <a:rPr lang="en-US" dirty="0"/>
              <a:t>); </a:t>
            </a:r>
            <a:r>
              <a:rPr lang="en-US" dirty="0" smtClean="0"/>
              <a:t>// </a:t>
            </a:r>
            <a:r>
              <a:rPr lang="en-US" dirty="0"/>
              <a:t>Outputs: #document</a:t>
            </a:r>
          </a:p>
          <a:p>
            <a:pPr marL="0" indent="0">
              <a:buNone/>
            </a:pPr>
            <a:r>
              <a:rPr lang="en-US" dirty="0"/>
              <a:t>alert(</a:t>
            </a:r>
            <a:r>
              <a:rPr lang="en-US" dirty="0" err="1"/>
              <a:t>document.parentNode</a:t>
            </a:r>
            <a:r>
              <a:rPr lang="en-US" dirty="0"/>
              <a:t>); // Outputs: null</a:t>
            </a:r>
          </a:p>
          <a:p>
            <a:pPr marL="0" indent="0">
              <a:buNone/>
            </a:pPr>
            <a:r>
              <a:rPr lang="en-US" dirty="0"/>
              <a:t>&lt;/script&gt;</a:t>
            </a:r>
          </a:p>
        </p:txBody>
      </p:sp>
      <p:sp>
        <p:nvSpPr>
          <p:cNvPr id="4" name="TextBox 3"/>
          <p:cNvSpPr txBox="1"/>
          <p:nvPr/>
        </p:nvSpPr>
        <p:spPr>
          <a:xfrm>
            <a:off x="6941126" y="817418"/>
            <a:ext cx="4849091" cy="4524315"/>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en-NZ" dirty="0"/>
              <a:t>You can use the </a:t>
            </a:r>
            <a:r>
              <a:rPr lang="en-NZ" dirty="0" err="1"/>
              <a:t>parentNode</a:t>
            </a:r>
            <a:r>
              <a:rPr lang="en-NZ" dirty="0"/>
              <a:t> property to access the parent of the specified node in the DOM tree.</a:t>
            </a:r>
          </a:p>
          <a:p>
            <a:pPr marL="285750" indent="-285750">
              <a:buFont typeface="Arial" panose="020B0604020202020204" pitchFamily="34" charset="0"/>
              <a:buChar char="•"/>
            </a:pPr>
            <a:endParaRPr lang="en-NZ" dirty="0"/>
          </a:p>
          <a:p>
            <a:pPr marL="285750" indent="-285750">
              <a:buFont typeface="Arial" panose="020B0604020202020204" pitchFamily="34" charset="0"/>
              <a:buChar char="•"/>
            </a:pPr>
            <a:r>
              <a:rPr lang="en-NZ" dirty="0"/>
              <a:t>The </a:t>
            </a:r>
            <a:r>
              <a:rPr lang="en-NZ" dirty="0" err="1"/>
              <a:t>parentNode</a:t>
            </a:r>
            <a:r>
              <a:rPr lang="en-NZ" dirty="0"/>
              <a:t> will always return null for document node, since it doesn't have a parent</a:t>
            </a:r>
            <a:r>
              <a:rPr lang="en-NZ" dirty="0" smtClean="0"/>
              <a:t>.</a:t>
            </a:r>
          </a:p>
          <a:p>
            <a:pPr marL="285750" indent="-285750">
              <a:buFont typeface="Arial" panose="020B0604020202020204" pitchFamily="34" charset="0"/>
              <a:buChar char="•"/>
            </a:pPr>
            <a:r>
              <a:rPr lang="en-NZ" dirty="0"/>
              <a:t>The topmost DOM tree nodes can be accessed directly as document properties. </a:t>
            </a:r>
            <a:endParaRPr lang="en-NZ" dirty="0" smtClean="0"/>
          </a:p>
          <a:p>
            <a:pPr marL="285750" indent="-285750">
              <a:buFont typeface="Arial" panose="020B0604020202020204" pitchFamily="34" charset="0"/>
              <a:buChar char="•"/>
            </a:pPr>
            <a:r>
              <a:rPr lang="en-NZ" dirty="0" smtClean="0"/>
              <a:t>For </a:t>
            </a:r>
            <a:r>
              <a:rPr lang="en-NZ" dirty="0"/>
              <a:t>example, the &lt;html&gt; element can be accessed with </a:t>
            </a:r>
            <a:r>
              <a:rPr lang="en-NZ" dirty="0" err="1"/>
              <a:t>document.documentElement</a:t>
            </a:r>
            <a:r>
              <a:rPr lang="en-NZ" dirty="0"/>
              <a:t> property, whereas the &lt;head&gt; element can be accessed with </a:t>
            </a:r>
            <a:r>
              <a:rPr lang="en-NZ" dirty="0" err="1"/>
              <a:t>document.head</a:t>
            </a:r>
            <a:r>
              <a:rPr lang="en-NZ" dirty="0"/>
              <a:t> property, and the &lt;body&gt; element can be accessed with </a:t>
            </a:r>
            <a:r>
              <a:rPr lang="en-NZ" dirty="0" err="1"/>
              <a:t>document.body</a:t>
            </a:r>
            <a:r>
              <a:rPr lang="en-NZ" dirty="0"/>
              <a:t> property</a:t>
            </a:r>
            <a:endParaRPr lang="en-US" dirty="0"/>
          </a:p>
        </p:txBody>
      </p:sp>
    </p:spTree>
    <p:extLst>
      <p:ext uri="{BB962C8B-B14F-4D97-AF65-F5344CB8AC3E}">
        <p14:creationId xmlns:p14="http://schemas.microsoft.com/office/powerpoint/2010/main" val="21953295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Accessing the Sibling Nodes</a:t>
            </a:r>
            <a:br>
              <a:rPr lang="en-US" b="1" dirty="0"/>
            </a:br>
            <a:endParaRPr lang="en-US" dirty="0"/>
          </a:p>
        </p:txBody>
      </p:sp>
      <p:sp>
        <p:nvSpPr>
          <p:cNvPr id="3" name="Content Placeholder 2"/>
          <p:cNvSpPr>
            <a:spLocks noGrp="1"/>
          </p:cNvSpPr>
          <p:nvPr>
            <p:ph idx="1"/>
          </p:nvPr>
        </p:nvSpPr>
        <p:spPr>
          <a:xfrm>
            <a:off x="677334" y="2160589"/>
            <a:ext cx="6166811" cy="3880773"/>
          </a:xfrm>
        </p:spPr>
        <p:txBody>
          <a:bodyPr>
            <a:normAutofit fontScale="85000" lnSpcReduction="20000"/>
          </a:bodyPr>
          <a:lstStyle/>
          <a:p>
            <a:pPr marL="0" indent="0">
              <a:buNone/>
            </a:pPr>
            <a:r>
              <a:rPr lang="en-US" dirty="0"/>
              <a:t>&lt;div id="main"&gt;</a:t>
            </a:r>
          </a:p>
          <a:p>
            <a:pPr marL="0" indent="0">
              <a:buNone/>
            </a:pPr>
            <a:r>
              <a:rPr lang="en-US" dirty="0"/>
              <a:t>    &lt;h1 id="title"&gt;My Heading&lt;/h1&gt;</a:t>
            </a:r>
          </a:p>
          <a:p>
            <a:pPr marL="0" indent="0">
              <a:buNone/>
            </a:pPr>
            <a:r>
              <a:rPr lang="en-US" dirty="0"/>
              <a:t>    &lt;p id="hint"&gt;&lt;span&gt;This is some text.&lt;/span&gt;&lt;/p&gt;&lt;</a:t>
            </a:r>
            <a:r>
              <a:rPr lang="en-US" dirty="0" err="1"/>
              <a:t>hr</a:t>
            </a:r>
            <a:r>
              <a:rPr lang="en-US" dirty="0"/>
              <a:t>&gt;</a:t>
            </a:r>
          </a:p>
          <a:p>
            <a:pPr marL="0" indent="0">
              <a:buNone/>
            </a:pPr>
            <a:r>
              <a:rPr lang="en-US" dirty="0"/>
              <a:t>&lt;/div&gt;</a:t>
            </a:r>
          </a:p>
          <a:p>
            <a:pPr marL="0" indent="0">
              <a:buNone/>
            </a:pPr>
            <a:endParaRPr lang="en-US" dirty="0"/>
          </a:p>
          <a:p>
            <a:pPr marL="0" indent="0">
              <a:buNone/>
            </a:pPr>
            <a:r>
              <a:rPr lang="en-US" dirty="0"/>
              <a:t>&lt;script&gt;</a:t>
            </a:r>
          </a:p>
          <a:p>
            <a:pPr marL="0" indent="0">
              <a:buNone/>
            </a:pPr>
            <a:r>
              <a:rPr lang="en-US" dirty="0" err="1"/>
              <a:t>var</a:t>
            </a:r>
            <a:r>
              <a:rPr lang="en-US" dirty="0"/>
              <a:t> title = </a:t>
            </a:r>
            <a:r>
              <a:rPr lang="en-US" dirty="0" err="1"/>
              <a:t>document.getElementById</a:t>
            </a:r>
            <a:r>
              <a:rPr lang="en-US" dirty="0"/>
              <a:t>("title");</a:t>
            </a:r>
          </a:p>
          <a:p>
            <a:pPr marL="0" indent="0">
              <a:buNone/>
            </a:pPr>
            <a:r>
              <a:rPr lang="en-US" dirty="0"/>
              <a:t>alert(</a:t>
            </a:r>
            <a:r>
              <a:rPr lang="en-US" dirty="0" err="1"/>
              <a:t>title.previousSibling.nodeName</a:t>
            </a:r>
            <a:r>
              <a:rPr lang="en-US" dirty="0"/>
              <a:t>); // Outputs: #text</a:t>
            </a:r>
          </a:p>
          <a:p>
            <a:pPr marL="0" indent="0">
              <a:buNone/>
            </a:pPr>
            <a:endParaRPr lang="en-US" dirty="0"/>
          </a:p>
          <a:p>
            <a:pPr marL="0" indent="0">
              <a:buNone/>
            </a:pPr>
            <a:r>
              <a:rPr lang="en-US" dirty="0" err="1"/>
              <a:t>var</a:t>
            </a:r>
            <a:r>
              <a:rPr lang="en-US" dirty="0"/>
              <a:t> hint = </a:t>
            </a:r>
            <a:r>
              <a:rPr lang="en-US" dirty="0" err="1"/>
              <a:t>document.getElementById</a:t>
            </a:r>
            <a:r>
              <a:rPr lang="en-US" dirty="0"/>
              <a:t>("hint");</a:t>
            </a:r>
          </a:p>
          <a:p>
            <a:pPr marL="0" indent="0">
              <a:buNone/>
            </a:pPr>
            <a:r>
              <a:rPr lang="en-US" dirty="0"/>
              <a:t>alert(</a:t>
            </a:r>
            <a:r>
              <a:rPr lang="en-US" dirty="0" err="1"/>
              <a:t>hint.nextSibling.nodeName</a:t>
            </a:r>
            <a:r>
              <a:rPr lang="en-US" dirty="0"/>
              <a:t>); // Outputs: HR</a:t>
            </a:r>
          </a:p>
          <a:p>
            <a:pPr marL="0" indent="0">
              <a:buNone/>
            </a:pPr>
            <a:r>
              <a:rPr lang="en-US" dirty="0"/>
              <a:t>&lt;/script&gt;</a:t>
            </a:r>
          </a:p>
        </p:txBody>
      </p:sp>
      <p:sp>
        <p:nvSpPr>
          <p:cNvPr id="4" name="TextBox 3"/>
          <p:cNvSpPr txBox="1"/>
          <p:nvPr/>
        </p:nvSpPr>
        <p:spPr>
          <a:xfrm>
            <a:off x="7509164" y="1930400"/>
            <a:ext cx="3435927" cy="4247317"/>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en-NZ" dirty="0"/>
              <a:t>You can use the </a:t>
            </a:r>
            <a:r>
              <a:rPr lang="en-NZ" dirty="0" err="1"/>
              <a:t>previousSibling</a:t>
            </a:r>
            <a:r>
              <a:rPr lang="en-NZ" dirty="0"/>
              <a:t> and </a:t>
            </a:r>
            <a:r>
              <a:rPr lang="en-NZ" dirty="0" err="1"/>
              <a:t>nextSibling</a:t>
            </a:r>
            <a:r>
              <a:rPr lang="en-NZ" dirty="0"/>
              <a:t> properties to access the previous and next node in the DOM tree, </a:t>
            </a:r>
            <a:r>
              <a:rPr lang="en-NZ" dirty="0" smtClean="0"/>
              <a:t>respectively</a:t>
            </a:r>
          </a:p>
          <a:p>
            <a:pPr marL="285750" indent="-285750">
              <a:buFont typeface="Arial" panose="020B0604020202020204" pitchFamily="34" charset="0"/>
              <a:buChar char="•"/>
            </a:pPr>
            <a:r>
              <a:rPr lang="en-NZ" dirty="0"/>
              <a:t>Alternatively, you can use the </a:t>
            </a:r>
            <a:r>
              <a:rPr lang="en-NZ" dirty="0" err="1"/>
              <a:t>previousElementSibling</a:t>
            </a:r>
            <a:r>
              <a:rPr lang="en-NZ" dirty="0"/>
              <a:t> and </a:t>
            </a:r>
            <a:r>
              <a:rPr lang="en-NZ" dirty="0" err="1"/>
              <a:t>nextElementSibling</a:t>
            </a:r>
            <a:r>
              <a:rPr lang="en-NZ" dirty="0"/>
              <a:t> to get the previous and next sibling element skipping any whitespace text nodes</a:t>
            </a:r>
            <a:r>
              <a:rPr lang="en-NZ" dirty="0" smtClean="0"/>
              <a:t>.</a:t>
            </a:r>
          </a:p>
          <a:p>
            <a:pPr marL="285750" indent="-285750">
              <a:buFont typeface="Arial" panose="020B0604020202020204" pitchFamily="34" charset="0"/>
              <a:buChar char="•"/>
            </a:pPr>
            <a:r>
              <a:rPr lang="en-NZ" dirty="0" smtClean="0"/>
              <a:t> </a:t>
            </a:r>
            <a:r>
              <a:rPr lang="en-NZ" dirty="0"/>
              <a:t>All these properties returns null if there is no such sibling.</a:t>
            </a:r>
            <a:endParaRPr lang="en-US" dirty="0"/>
          </a:p>
        </p:txBody>
      </p:sp>
    </p:spTree>
    <p:extLst>
      <p:ext uri="{BB962C8B-B14F-4D97-AF65-F5344CB8AC3E}">
        <p14:creationId xmlns:p14="http://schemas.microsoft.com/office/powerpoint/2010/main" val="37326231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77334" y="609601"/>
            <a:ext cx="8596668" cy="5431762"/>
          </a:xfrm>
        </p:spPr>
        <p:txBody>
          <a:bodyPr>
            <a:normAutofit lnSpcReduction="10000"/>
          </a:bodyPr>
          <a:lstStyle/>
          <a:p>
            <a:pPr marL="0" indent="0">
              <a:buNone/>
            </a:pPr>
            <a:r>
              <a:rPr lang="en-US" dirty="0"/>
              <a:t>&lt;div id="main"&gt;</a:t>
            </a:r>
          </a:p>
          <a:p>
            <a:pPr marL="0" indent="0">
              <a:buNone/>
            </a:pPr>
            <a:r>
              <a:rPr lang="en-US" dirty="0"/>
              <a:t>    &lt;h1 id="title"&gt;My Heading&lt;/h1&gt;</a:t>
            </a:r>
          </a:p>
          <a:p>
            <a:pPr marL="0" indent="0">
              <a:buNone/>
            </a:pPr>
            <a:r>
              <a:rPr lang="en-US" dirty="0"/>
              <a:t>    &lt;p id="hint"&gt;&lt;span&gt;This is some text.&lt;/span&gt;&lt;/p&gt;</a:t>
            </a:r>
          </a:p>
          <a:p>
            <a:pPr marL="0" indent="0">
              <a:buNone/>
            </a:pPr>
            <a:r>
              <a:rPr lang="en-US" dirty="0"/>
              <a:t>&lt;/div&gt;</a:t>
            </a:r>
          </a:p>
          <a:p>
            <a:pPr marL="0" indent="0">
              <a:buNone/>
            </a:pPr>
            <a:endParaRPr lang="en-US" dirty="0"/>
          </a:p>
          <a:p>
            <a:pPr marL="0" indent="0">
              <a:buNone/>
            </a:pPr>
            <a:r>
              <a:rPr lang="en-US" dirty="0"/>
              <a:t>&lt;script&gt;</a:t>
            </a:r>
          </a:p>
          <a:p>
            <a:pPr marL="0" indent="0">
              <a:buNone/>
            </a:pPr>
            <a:r>
              <a:rPr lang="en-US" dirty="0" err="1"/>
              <a:t>var</a:t>
            </a:r>
            <a:r>
              <a:rPr lang="en-US" dirty="0"/>
              <a:t> hint = </a:t>
            </a:r>
            <a:r>
              <a:rPr lang="en-US" dirty="0" err="1"/>
              <a:t>document.getElementById</a:t>
            </a:r>
            <a:r>
              <a:rPr lang="en-US" dirty="0"/>
              <a:t>("hint");</a:t>
            </a:r>
          </a:p>
          <a:p>
            <a:pPr marL="0" indent="0">
              <a:buNone/>
            </a:pPr>
            <a:r>
              <a:rPr lang="en-US" dirty="0"/>
              <a:t>alert(</a:t>
            </a:r>
            <a:r>
              <a:rPr lang="en-US" dirty="0" err="1"/>
              <a:t>hint.previousElementSibling.nodeName</a:t>
            </a:r>
            <a:r>
              <a:rPr lang="en-US" dirty="0"/>
              <a:t>); // Outputs: H1</a:t>
            </a:r>
          </a:p>
          <a:p>
            <a:pPr marL="0" indent="0">
              <a:buNone/>
            </a:pPr>
            <a:r>
              <a:rPr lang="en-US" dirty="0"/>
              <a:t>alert(</a:t>
            </a:r>
            <a:r>
              <a:rPr lang="en-US" dirty="0" err="1"/>
              <a:t>hint.previousElementSibling.textContent</a:t>
            </a:r>
            <a:r>
              <a:rPr lang="en-US" dirty="0"/>
              <a:t>); // Outputs: My Heading</a:t>
            </a:r>
          </a:p>
          <a:p>
            <a:pPr marL="0" indent="0">
              <a:buNone/>
            </a:pPr>
            <a:endParaRPr lang="en-US" dirty="0"/>
          </a:p>
          <a:p>
            <a:pPr marL="0" indent="0">
              <a:buNone/>
            </a:pPr>
            <a:r>
              <a:rPr lang="en-US" dirty="0" err="1"/>
              <a:t>var</a:t>
            </a:r>
            <a:r>
              <a:rPr lang="en-US" dirty="0"/>
              <a:t> title = </a:t>
            </a:r>
            <a:r>
              <a:rPr lang="en-US" dirty="0" err="1"/>
              <a:t>document.getElementById</a:t>
            </a:r>
            <a:r>
              <a:rPr lang="en-US" dirty="0"/>
              <a:t>("title");</a:t>
            </a:r>
          </a:p>
          <a:p>
            <a:pPr marL="0" indent="0">
              <a:buNone/>
            </a:pPr>
            <a:r>
              <a:rPr lang="en-US" dirty="0"/>
              <a:t>alert(</a:t>
            </a:r>
            <a:r>
              <a:rPr lang="en-US" dirty="0" err="1"/>
              <a:t>title.nextElementSibling.nodeName</a:t>
            </a:r>
            <a:r>
              <a:rPr lang="en-US" dirty="0"/>
              <a:t>); // Outputs: P</a:t>
            </a:r>
          </a:p>
          <a:p>
            <a:pPr marL="0" indent="0">
              <a:buNone/>
            </a:pPr>
            <a:r>
              <a:rPr lang="en-US" dirty="0"/>
              <a:t>alert(</a:t>
            </a:r>
            <a:r>
              <a:rPr lang="en-US" dirty="0" err="1"/>
              <a:t>title.nextElementSibling.textContent</a:t>
            </a:r>
            <a:r>
              <a:rPr lang="en-US" dirty="0"/>
              <a:t>); // Outputs: This is some text.</a:t>
            </a:r>
          </a:p>
          <a:p>
            <a:pPr marL="0" indent="0">
              <a:buNone/>
            </a:pPr>
            <a:r>
              <a:rPr lang="en-US" dirty="0"/>
              <a:t>&lt;/script&gt;</a:t>
            </a:r>
          </a:p>
        </p:txBody>
      </p:sp>
      <p:sp>
        <p:nvSpPr>
          <p:cNvPr id="4" name="TextBox 3"/>
          <p:cNvSpPr txBox="1"/>
          <p:nvPr/>
        </p:nvSpPr>
        <p:spPr>
          <a:xfrm>
            <a:off x="8271164" y="1930400"/>
            <a:ext cx="3920836" cy="923330"/>
          </a:xfrm>
          <a:prstGeom prst="rect">
            <a:avLst/>
          </a:prstGeom>
          <a:solidFill>
            <a:schemeClr val="bg2"/>
          </a:solidFill>
        </p:spPr>
        <p:txBody>
          <a:bodyPr wrap="square" rtlCol="0">
            <a:spAutoFit/>
          </a:bodyPr>
          <a:lstStyle/>
          <a:p>
            <a:r>
              <a:rPr lang="en-NZ"/>
              <a:t>The textContent property represents the text content of a node and all of its descendants</a:t>
            </a:r>
            <a:endParaRPr lang="en-US" dirty="0"/>
          </a:p>
        </p:txBody>
      </p:sp>
    </p:spTree>
    <p:extLst>
      <p:ext uri="{BB962C8B-B14F-4D97-AF65-F5344CB8AC3E}">
        <p14:creationId xmlns:p14="http://schemas.microsoft.com/office/powerpoint/2010/main" val="19847601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75709"/>
            <a:ext cx="8596668" cy="1320800"/>
          </a:xfrm>
        </p:spPr>
        <p:txBody>
          <a:bodyPr/>
          <a:lstStyle/>
          <a:p>
            <a:r>
              <a:rPr lang="en-US" dirty="0" smtClean="0"/>
              <a:t>Revise and Practice DOM</a:t>
            </a:r>
            <a:endParaRPr lang="en-US" dirty="0"/>
          </a:p>
        </p:txBody>
      </p:sp>
      <p:sp>
        <p:nvSpPr>
          <p:cNvPr id="3" name="Content Placeholder 2"/>
          <p:cNvSpPr>
            <a:spLocks noGrp="1"/>
          </p:cNvSpPr>
          <p:nvPr>
            <p:ph idx="1"/>
          </p:nvPr>
        </p:nvSpPr>
        <p:spPr>
          <a:xfrm>
            <a:off x="677334" y="2050473"/>
            <a:ext cx="8596668" cy="3990889"/>
          </a:xfrm>
        </p:spPr>
        <p:txBody>
          <a:bodyPr/>
          <a:lstStyle/>
          <a:p>
            <a:endParaRPr lang="en-US" dirty="0"/>
          </a:p>
        </p:txBody>
      </p:sp>
    </p:spTree>
    <p:extLst>
      <p:ext uri="{BB962C8B-B14F-4D97-AF65-F5344CB8AC3E}">
        <p14:creationId xmlns:p14="http://schemas.microsoft.com/office/powerpoint/2010/main" val="9232681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BOM</a:t>
            </a:r>
            <a:r>
              <a:rPr lang="en-US" dirty="0"/>
              <a:t> (Browser Object Model)</a:t>
            </a:r>
          </a:p>
        </p:txBody>
      </p:sp>
      <p:sp>
        <p:nvSpPr>
          <p:cNvPr id="3" name="Content Placeholder 2"/>
          <p:cNvSpPr>
            <a:spLocks noGrp="1"/>
          </p:cNvSpPr>
          <p:nvPr>
            <p:ph idx="1"/>
          </p:nvPr>
        </p:nvSpPr>
        <p:spPr>
          <a:xfrm>
            <a:off x="677334" y="1593273"/>
            <a:ext cx="4282594" cy="4448089"/>
          </a:xfrm>
        </p:spPr>
        <p:txBody>
          <a:bodyPr>
            <a:normAutofit fontScale="92500" lnSpcReduction="10000"/>
          </a:bodyPr>
          <a:lstStyle/>
          <a:p>
            <a:r>
              <a:rPr lang="en-NZ" dirty="0"/>
              <a:t>The window object represents a window containing a DOM document. A window can be the main window, a frame set or individual frame, or even a new window created with JavaScript</a:t>
            </a:r>
            <a:r>
              <a:rPr lang="en-NZ" dirty="0" smtClean="0"/>
              <a:t>.</a:t>
            </a:r>
            <a:endParaRPr lang="en-NZ" dirty="0"/>
          </a:p>
          <a:p>
            <a:r>
              <a:rPr lang="en-NZ" dirty="0" smtClean="0"/>
              <a:t>from </a:t>
            </a:r>
            <a:r>
              <a:rPr lang="en-NZ" dirty="0"/>
              <a:t>the preceding chapters we've used the alert() method in our scripts to show popup messages. This is a method of the window object</a:t>
            </a:r>
            <a:r>
              <a:rPr lang="en-NZ" dirty="0" smtClean="0"/>
              <a:t>.</a:t>
            </a:r>
          </a:p>
          <a:p>
            <a:r>
              <a:rPr lang="en-NZ" dirty="0"/>
              <a:t>The window object provides the </a:t>
            </a:r>
            <a:r>
              <a:rPr lang="en-NZ" dirty="0" err="1"/>
              <a:t>innerWidth</a:t>
            </a:r>
            <a:r>
              <a:rPr lang="en-NZ" dirty="0"/>
              <a:t> and </a:t>
            </a:r>
            <a:r>
              <a:rPr lang="en-NZ" dirty="0" err="1"/>
              <a:t>innerHeight</a:t>
            </a:r>
            <a:r>
              <a:rPr lang="en-NZ" dirty="0"/>
              <a:t> property to find out the width and height of the browser window viewport (in pixels) including the horizontal and vertical scrollbar, if rendered.</a:t>
            </a:r>
            <a:endParaRPr lang="en-US" dirty="0"/>
          </a:p>
        </p:txBody>
      </p:sp>
      <p:sp>
        <p:nvSpPr>
          <p:cNvPr id="5" name="TextBox 4"/>
          <p:cNvSpPr txBox="1"/>
          <p:nvPr/>
        </p:nvSpPr>
        <p:spPr>
          <a:xfrm>
            <a:off x="6761018" y="457200"/>
            <a:ext cx="5001491" cy="6137564"/>
          </a:xfrm>
          <a:prstGeom prst="rect">
            <a:avLst/>
          </a:prstGeom>
          <a:solidFill>
            <a:schemeClr val="bg2"/>
          </a:solidFill>
        </p:spPr>
        <p:txBody>
          <a:bodyPr wrap="square" rtlCol="0">
            <a:spAutoFit/>
          </a:bodyPr>
          <a:lstStyle/>
          <a:p>
            <a:r>
              <a:rPr lang="en-US" dirty="0"/>
              <a:t>&lt;!DOCTYPE html&gt;</a:t>
            </a:r>
          </a:p>
          <a:p>
            <a:r>
              <a:rPr lang="en-US" dirty="0"/>
              <a:t>&lt;html </a:t>
            </a:r>
            <a:r>
              <a:rPr lang="en-US" dirty="0" err="1"/>
              <a:t>lang</a:t>
            </a:r>
            <a:r>
              <a:rPr lang="en-US" dirty="0"/>
              <a:t>="</a:t>
            </a:r>
            <a:r>
              <a:rPr lang="en-US" dirty="0" err="1"/>
              <a:t>en</a:t>
            </a:r>
            <a:r>
              <a:rPr lang="en-US" dirty="0"/>
              <a:t>"&gt;</a:t>
            </a:r>
          </a:p>
          <a:p>
            <a:r>
              <a:rPr lang="en-US" dirty="0"/>
              <a:t>&lt;head&gt;</a:t>
            </a:r>
          </a:p>
          <a:p>
            <a:r>
              <a:rPr lang="en-US" dirty="0"/>
              <a:t>    &lt;meta charset="utf-8"&gt;</a:t>
            </a:r>
          </a:p>
          <a:p>
            <a:r>
              <a:rPr lang="en-US" dirty="0"/>
              <a:t>    &lt;title&gt;JavaScript Get Browser Viewport Dimensions&lt;/title&gt;</a:t>
            </a:r>
          </a:p>
          <a:p>
            <a:r>
              <a:rPr lang="en-US" dirty="0"/>
              <a:t>&lt;/head&gt;</a:t>
            </a:r>
          </a:p>
          <a:p>
            <a:r>
              <a:rPr lang="en-US" dirty="0"/>
              <a:t>&lt;body&gt;</a:t>
            </a:r>
          </a:p>
          <a:p>
            <a:r>
              <a:rPr lang="en-US" dirty="0"/>
              <a:t>    &lt;script&gt;</a:t>
            </a:r>
          </a:p>
          <a:p>
            <a:r>
              <a:rPr lang="en-US" dirty="0"/>
              <a:t>    function </a:t>
            </a:r>
            <a:r>
              <a:rPr lang="en-US" dirty="0" err="1"/>
              <a:t>windowSize</a:t>
            </a:r>
            <a:r>
              <a:rPr lang="en-US" dirty="0"/>
              <a:t>(){</a:t>
            </a:r>
          </a:p>
          <a:p>
            <a:r>
              <a:rPr lang="en-US" dirty="0"/>
              <a:t>        </a:t>
            </a:r>
            <a:r>
              <a:rPr lang="en-US" dirty="0" err="1"/>
              <a:t>var</a:t>
            </a:r>
            <a:r>
              <a:rPr lang="en-US" dirty="0"/>
              <a:t> w = </a:t>
            </a:r>
            <a:r>
              <a:rPr lang="en-US" dirty="0" err="1"/>
              <a:t>window.innerWidth</a:t>
            </a:r>
            <a:r>
              <a:rPr lang="en-US" dirty="0"/>
              <a:t>;</a:t>
            </a:r>
          </a:p>
          <a:p>
            <a:r>
              <a:rPr lang="en-US" dirty="0"/>
              <a:t>        </a:t>
            </a:r>
            <a:r>
              <a:rPr lang="en-US" dirty="0" err="1"/>
              <a:t>var</a:t>
            </a:r>
            <a:r>
              <a:rPr lang="en-US" dirty="0"/>
              <a:t> h = </a:t>
            </a:r>
            <a:r>
              <a:rPr lang="en-US" dirty="0" err="1"/>
              <a:t>window.innerHeight</a:t>
            </a:r>
            <a:r>
              <a:rPr lang="en-US" dirty="0"/>
              <a:t>;</a:t>
            </a:r>
          </a:p>
          <a:p>
            <a:r>
              <a:rPr lang="en-US" dirty="0"/>
              <a:t>        alert("Width: " + w + ", " + "Height: " + h);</a:t>
            </a:r>
          </a:p>
          <a:p>
            <a:r>
              <a:rPr lang="en-US" dirty="0"/>
              <a:t>    }</a:t>
            </a:r>
          </a:p>
          <a:p>
            <a:r>
              <a:rPr lang="en-US" dirty="0"/>
              <a:t>    &lt;/script&gt;</a:t>
            </a:r>
          </a:p>
          <a:p>
            <a:r>
              <a:rPr lang="en-US" dirty="0"/>
              <a:t>     </a:t>
            </a:r>
          </a:p>
          <a:p>
            <a:r>
              <a:rPr lang="en-US" dirty="0"/>
              <a:t>    &lt;button type="button" </a:t>
            </a:r>
            <a:r>
              <a:rPr lang="en-US" dirty="0" err="1"/>
              <a:t>onclick</a:t>
            </a:r>
            <a:r>
              <a:rPr lang="en-US" dirty="0"/>
              <a:t>="</a:t>
            </a:r>
            <a:r>
              <a:rPr lang="en-US" dirty="0" err="1"/>
              <a:t>windowSize</a:t>
            </a:r>
            <a:r>
              <a:rPr lang="en-US" dirty="0"/>
              <a:t>();"&gt;Get Window Size&lt;/button&gt;</a:t>
            </a:r>
          </a:p>
          <a:p>
            <a:r>
              <a:rPr lang="en-US" dirty="0"/>
              <a:t>&lt;/body&gt;</a:t>
            </a:r>
          </a:p>
          <a:p>
            <a:r>
              <a:rPr lang="en-US" dirty="0"/>
              <a:t>&lt;/html&gt; </a:t>
            </a:r>
          </a:p>
        </p:txBody>
      </p:sp>
    </p:spTree>
    <p:extLst>
      <p:ext uri="{BB962C8B-B14F-4D97-AF65-F5344CB8AC3E}">
        <p14:creationId xmlns:p14="http://schemas.microsoft.com/office/powerpoint/2010/main" val="38723725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9708" y="221673"/>
            <a:ext cx="5374026" cy="6733309"/>
          </a:xfrm>
        </p:spPr>
        <p:txBody>
          <a:bodyPr>
            <a:normAutofit fontScale="70000" lnSpcReduction="20000"/>
          </a:bodyPr>
          <a:lstStyle/>
          <a:p>
            <a:pPr marL="0" indent="0">
              <a:buNone/>
            </a:pPr>
            <a:r>
              <a:rPr lang="en-US" dirty="0"/>
              <a:t>&lt;!DOCTYPE html&gt;</a:t>
            </a:r>
          </a:p>
          <a:p>
            <a:pPr marL="0" indent="0">
              <a:buNone/>
            </a:pPr>
            <a:r>
              <a:rPr lang="en-US" dirty="0"/>
              <a:t>&lt;html </a:t>
            </a:r>
            <a:r>
              <a:rPr lang="en-US" dirty="0" err="1"/>
              <a:t>lang</a:t>
            </a:r>
            <a:r>
              <a:rPr lang="en-US" dirty="0"/>
              <a:t>="</a:t>
            </a:r>
            <a:r>
              <a:rPr lang="en-US" dirty="0" err="1"/>
              <a:t>en</a:t>
            </a:r>
            <a:r>
              <a:rPr lang="en-US" dirty="0"/>
              <a:t>"&gt;</a:t>
            </a:r>
          </a:p>
          <a:p>
            <a:pPr marL="0" indent="0">
              <a:buNone/>
            </a:pPr>
            <a:r>
              <a:rPr lang="en-US" dirty="0"/>
              <a:t>&lt;head&gt;</a:t>
            </a:r>
          </a:p>
          <a:p>
            <a:pPr marL="0" indent="0">
              <a:buNone/>
            </a:pPr>
            <a:r>
              <a:rPr lang="en-US" dirty="0"/>
              <a:t>    &lt;meta charset="utf-8"&gt;</a:t>
            </a:r>
          </a:p>
          <a:p>
            <a:pPr marL="0" indent="0">
              <a:buNone/>
            </a:pPr>
            <a:r>
              <a:rPr lang="en-US" dirty="0"/>
              <a:t>    &lt;title&gt;JavaScript Get Width and Height of the Browser Viewport Excluding Scrollbars&lt;/title&gt;</a:t>
            </a:r>
          </a:p>
          <a:p>
            <a:pPr marL="0" indent="0">
              <a:buNone/>
            </a:pPr>
            <a:r>
              <a:rPr lang="en-US" dirty="0"/>
              <a:t>    &lt;style&gt;</a:t>
            </a:r>
          </a:p>
          <a:p>
            <a:pPr marL="0" indent="0">
              <a:buNone/>
            </a:pPr>
            <a:r>
              <a:rPr lang="en-US" dirty="0"/>
              <a:t>        body{</a:t>
            </a:r>
          </a:p>
          <a:p>
            <a:pPr marL="0" indent="0">
              <a:buNone/>
            </a:pPr>
            <a:r>
              <a:rPr lang="en-US" dirty="0"/>
              <a:t>            min-height: 2000px;</a:t>
            </a:r>
          </a:p>
          <a:p>
            <a:pPr marL="0" indent="0">
              <a:buNone/>
            </a:pPr>
            <a:r>
              <a:rPr lang="en-US" dirty="0"/>
              <a:t>        }</a:t>
            </a:r>
          </a:p>
          <a:p>
            <a:pPr marL="0" indent="0">
              <a:buNone/>
            </a:pPr>
            <a:r>
              <a:rPr lang="en-US" dirty="0"/>
              <a:t>    &lt;/style&gt;</a:t>
            </a:r>
          </a:p>
          <a:p>
            <a:pPr marL="0" indent="0">
              <a:buNone/>
            </a:pPr>
            <a:r>
              <a:rPr lang="en-US" dirty="0"/>
              <a:t>&lt;/head&gt;</a:t>
            </a:r>
          </a:p>
          <a:p>
            <a:pPr marL="0" indent="0">
              <a:buNone/>
            </a:pPr>
            <a:r>
              <a:rPr lang="en-US" dirty="0"/>
              <a:t>&lt;body&gt;</a:t>
            </a:r>
          </a:p>
          <a:p>
            <a:pPr marL="0" indent="0">
              <a:buNone/>
            </a:pPr>
            <a:r>
              <a:rPr lang="en-US" dirty="0"/>
              <a:t>    &lt;script&gt;</a:t>
            </a:r>
          </a:p>
          <a:p>
            <a:pPr marL="0" indent="0">
              <a:buNone/>
            </a:pPr>
            <a:r>
              <a:rPr lang="en-US" dirty="0"/>
              <a:t>    function </a:t>
            </a:r>
            <a:r>
              <a:rPr lang="en-US" dirty="0" err="1"/>
              <a:t>windowSize</a:t>
            </a:r>
            <a:r>
              <a:rPr lang="en-US" dirty="0"/>
              <a:t>(){</a:t>
            </a:r>
          </a:p>
          <a:p>
            <a:pPr marL="0" indent="0">
              <a:buNone/>
            </a:pPr>
            <a:r>
              <a:rPr lang="en-US" dirty="0"/>
              <a:t>        </a:t>
            </a:r>
            <a:r>
              <a:rPr lang="en-US" dirty="0" err="1"/>
              <a:t>var</a:t>
            </a:r>
            <a:r>
              <a:rPr lang="en-US" dirty="0"/>
              <a:t> w = </a:t>
            </a:r>
            <a:r>
              <a:rPr lang="en-US" dirty="0" err="1"/>
              <a:t>document.documentElement.clientWidth</a:t>
            </a:r>
            <a:r>
              <a:rPr lang="en-US" dirty="0"/>
              <a:t>;</a:t>
            </a:r>
          </a:p>
          <a:p>
            <a:pPr marL="0" indent="0">
              <a:buNone/>
            </a:pPr>
            <a:r>
              <a:rPr lang="en-US" dirty="0"/>
              <a:t>        </a:t>
            </a:r>
            <a:r>
              <a:rPr lang="en-US" dirty="0" err="1"/>
              <a:t>var</a:t>
            </a:r>
            <a:r>
              <a:rPr lang="en-US" dirty="0"/>
              <a:t> h = </a:t>
            </a:r>
            <a:r>
              <a:rPr lang="en-US" dirty="0" err="1"/>
              <a:t>document.documentElement.clientHeight</a:t>
            </a:r>
            <a:r>
              <a:rPr lang="en-US" dirty="0"/>
              <a:t>;</a:t>
            </a:r>
          </a:p>
          <a:p>
            <a:pPr marL="0" indent="0">
              <a:buNone/>
            </a:pPr>
            <a:r>
              <a:rPr lang="en-US" dirty="0"/>
              <a:t>        alert("Width: " + w + ", " + "Height: " + h);</a:t>
            </a:r>
          </a:p>
          <a:p>
            <a:pPr marL="0" indent="0">
              <a:buNone/>
            </a:pPr>
            <a:r>
              <a:rPr lang="en-US" dirty="0"/>
              <a:t>    }</a:t>
            </a:r>
          </a:p>
          <a:p>
            <a:pPr marL="0" indent="0">
              <a:buNone/>
            </a:pPr>
            <a:r>
              <a:rPr lang="en-US" dirty="0"/>
              <a:t>    &lt;/script&gt;</a:t>
            </a:r>
          </a:p>
          <a:p>
            <a:pPr marL="0" indent="0">
              <a:buNone/>
            </a:pPr>
            <a:r>
              <a:rPr lang="en-US" dirty="0"/>
              <a:t>     </a:t>
            </a:r>
            <a:r>
              <a:rPr lang="en-US" dirty="0" smtClean="0"/>
              <a:t>    </a:t>
            </a:r>
            <a:r>
              <a:rPr lang="en-US" dirty="0"/>
              <a:t>&lt;button type="button" </a:t>
            </a:r>
            <a:r>
              <a:rPr lang="en-US" dirty="0" err="1"/>
              <a:t>onclick</a:t>
            </a:r>
            <a:r>
              <a:rPr lang="en-US" dirty="0"/>
              <a:t>="</a:t>
            </a:r>
            <a:r>
              <a:rPr lang="en-US" dirty="0" err="1"/>
              <a:t>windowSize</a:t>
            </a:r>
            <a:r>
              <a:rPr lang="en-US" dirty="0"/>
              <a:t>();"&gt;Get Window Size&lt;/button&gt;</a:t>
            </a:r>
          </a:p>
          <a:p>
            <a:pPr marL="0" indent="0">
              <a:buNone/>
            </a:pPr>
            <a:r>
              <a:rPr lang="en-US" dirty="0"/>
              <a:t>&lt;/body&gt;</a:t>
            </a:r>
          </a:p>
          <a:p>
            <a:pPr marL="0" indent="0">
              <a:buNone/>
            </a:pPr>
            <a:r>
              <a:rPr lang="en-US" dirty="0"/>
              <a:t>&lt;/html</a:t>
            </a:r>
            <a:r>
              <a:rPr lang="en-US" dirty="0" smtClean="0"/>
              <a:t>&gt;</a:t>
            </a:r>
            <a:endParaRPr lang="en-US" dirty="0"/>
          </a:p>
        </p:txBody>
      </p:sp>
      <p:sp>
        <p:nvSpPr>
          <p:cNvPr id="4" name="Rectangle 1"/>
          <p:cNvSpPr>
            <a:spLocks noGrp="1" noChangeArrowheads="1"/>
          </p:cNvSpPr>
          <p:nvPr>
            <p:ph type="title"/>
          </p:nvPr>
        </p:nvSpPr>
        <p:spPr bwMode="auto">
          <a:xfrm>
            <a:off x="6163734" y="454393"/>
            <a:ext cx="4989175" cy="1631216"/>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14141"/>
                </a:solidFill>
                <a:effectLst/>
                <a:latin typeface="Segoe UI" panose="020B0502040204020203" pitchFamily="34" charset="0"/>
                <a:cs typeface="Segoe UI" panose="020B0502040204020203" pitchFamily="34" charset="0"/>
              </a:rPr>
              <a:t>However, if you want to find out the width and height of the window excluding the scrollbars you can use the </a:t>
            </a:r>
            <a:r>
              <a:rPr kumimoji="0" lang="en-US" altLang="en-US" sz="2000" b="0" i="0" u="none" strike="noStrike" cap="none" normalizeH="0" baseline="0" dirty="0" err="1" smtClean="0">
                <a:ln>
                  <a:noFill/>
                </a:ln>
                <a:solidFill>
                  <a:srgbClr val="333333"/>
                </a:solidFill>
                <a:effectLst/>
                <a:latin typeface="Consolas" panose="020B0609020204030204" pitchFamily="49" charset="0"/>
              </a:rPr>
              <a:t>clientWidth</a:t>
            </a:r>
            <a:r>
              <a:rPr kumimoji="0" lang="en-US" altLang="en-US" sz="2000" b="0" i="0" u="none" strike="noStrike" cap="none" normalizeH="0" baseline="0" dirty="0" smtClean="0">
                <a:ln>
                  <a:noFill/>
                </a:ln>
                <a:solidFill>
                  <a:srgbClr val="414141"/>
                </a:solidFill>
                <a:effectLst/>
                <a:latin typeface="Segoe UI" panose="020B0502040204020203" pitchFamily="34" charset="0"/>
                <a:cs typeface="Segoe UI" panose="020B0502040204020203" pitchFamily="34" charset="0"/>
              </a:rPr>
              <a:t> and </a:t>
            </a:r>
            <a:r>
              <a:rPr kumimoji="0" lang="en-US" altLang="en-US" sz="2000" b="0" i="0" u="none" strike="noStrike" cap="none" normalizeH="0" baseline="0" dirty="0" err="1" smtClean="0">
                <a:ln>
                  <a:noFill/>
                </a:ln>
                <a:solidFill>
                  <a:srgbClr val="333333"/>
                </a:solidFill>
                <a:effectLst/>
                <a:latin typeface="Consolas" panose="020B0609020204030204" pitchFamily="49" charset="0"/>
              </a:rPr>
              <a:t>clientHeight</a:t>
            </a:r>
            <a:r>
              <a:rPr kumimoji="0" lang="en-US" altLang="en-US" sz="2000" b="0" i="0" u="none" strike="noStrike" cap="none" normalizeH="0" baseline="0" dirty="0" smtClean="0">
                <a:ln>
                  <a:noFill/>
                </a:ln>
                <a:solidFill>
                  <a:srgbClr val="414141"/>
                </a:solidFill>
                <a:effectLst/>
                <a:latin typeface="Segoe UI" panose="020B0502040204020203" pitchFamily="34" charset="0"/>
                <a:cs typeface="Segoe UI" panose="020B0502040204020203" pitchFamily="34" charset="0"/>
              </a:rPr>
              <a:t> property of any DOM element</a:t>
            </a:r>
            <a:r>
              <a:rPr kumimoji="0" lang="en-US" altLang="en-US" sz="20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7069152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JavaScript Window Screen</a:t>
            </a:r>
            <a:br>
              <a:rPr lang="en-US" b="1" dirty="0"/>
            </a:br>
            <a:endParaRPr lang="en-US" dirty="0"/>
          </a:p>
        </p:txBody>
      </p:sp>
      <p:sp>
        <p:nvSpPr>
          <p:cNvPr id="4" name="Rectangle 1"/>
          <p:cNvSpPr>
            <a:spLocks noGrp="1" noChangeArrowheads="1"/>
          </p:cNvSpPr>
          <p:nvPr>
            <p:ph idx="1"/>
          </p:nvPr>
        </p:nvSpPr>
        <p:spPr bwMode="auto">
          <a:xfrm>
            <a:off x="6040582" y="1681110"/>
            <a:ext cx="4531975" cy="120032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414141"/>
                </a:solidFill>
                <a:effectLst/>
                <a:latin typeface="Segoe UI" panose="020B0502040204020203" pitchFamily="34" charset="0"/>
                <a:cs typeface="Segoe UI" panose="020B0502040204020203" pitchFamily="34" charset="0"/>
              </a:rPr>
              <a:t>The </a:t>
            </a:r>
            <a:r>
              <a:rPr kumimoji="0" lang="en-US" altLang="en-US" b="0" i="0" u="none" strike="noStrike" cap="none" normalizeH="0" baseline="0" dirty="0" err="1" smtClean="0">
                <a:ln>
                  <a:noFill/>
                </a:ln>
                <a:solidFill>
                  <a:srgbClr val="333333"/>
                </a:solidFill>
                <a:effectLst/>
                <a:latin typeface="Consolas" panose="020B0609020204030204" pitchFamily="49" charset="0"/>
              </a:rPr>
              <a:t>window.screen</a:t>
            </a:r>
            <a:r>
              <a:rPr kumimoji="0" lang="en-US" altLang="en-US" b="0" i="0" u="none" strike="noStrike" cap="none" normalizeH="0" baseline="0" dirty="0" smtClean="0">
                <a:ln>
                  <a:noFill/>
                </a:ln>
                <a:solidFill>
                  <a:srgbClr val="414141"/>
                </a:solidFill>
                <a:effectLst/>
                <a:latin typeface="Segoe UI" panose="020B0502040204020203" pitchFamily="34" charset="0"/>
                <a:cs typeface="Segoe UI" panose="020B0502040204020203" pitchFamily="34" charset="0"/>
              </a:rPr>
              <a:t> object contains information about the user's screen such as resolution (i.e. width and height of the screen), color depth, pixel depth, etc.</a:t>
            </a:r>
            <a:r>
              <a:rPr kumimoji="0" lang="en-US" altLang="en-US" b="0" i="0" u="none" strike="noStrike" cap="none" normalizeH="0" baseline="0" dirty="0" smtClean="0">
                <a:ln>
                  <a:noFill/>
                </a:ln>
                <a:solidFill>
                  <a:schemeClr val="tx1"/>
                </a:solidFill>
                <a:effectLst/>
              </a:rPr>
              <a:t> </a:t>
            </a:r>
          </a:p>
        </p:txBody>
      </p:sp>
      <p:sp>
        <p:nvSpPr>
          <p:cNvPr id="5" name="TextBox 4"/>
          <p:cNvSpPr txBox="1"/>
          <p:nvPr/>
        </p:nvSpPr>
        <p:spPr>
          <a:xfrm>
            <a:off x="775855" y="1385455"/>
            <a:ext cx="5264727" cy="5355312"/>
          </a:xfrm>
          <a:prstGeom prst="rect">
            <a:avLst/>
          </a:prstGeom>
          <a:noFill/>
        </p:spPr>
        <p:txBody>
          <a:bodyPr wrap="square" rtlCol="0">
            <a:spAutoFit/>
          </a:bodyPr>
          <a:lstStyle/>
          <a:p>
            <a:r>
              <a:rPr lang="en-US" dirty="0"/>
              <a:t>&lt;!DOCTYPE html&gt;</a:t>
            </a:r>
          </a:p>
          <a:p>
            <a:r>
              <a:rPr lang="en-US" dirty="0"/>
              <a:t>&lt;html </a:t>
            </a:r>
            <a:r>
              <a:rPr lang="en-US" dirty="0" err="1"/>
              <a:t>lang</a:t>
            </a:r>
            <a:r>
              <a:rPr lang="en-US" dirty="0"/>
              <a:t>="</a:t>
            </a:r>
            <a:r>
              <a:rPr lang="en-US" dirty="0" err="1"/>
              <a:t>en</a:t>
            </a:r>
            <a:r>
              <a:rPr lang="en-US" dirty="0"/>
              <a:t>"&gt;</a:t>
            </a:r>
          </a:p>
          <a:p>
            <a:r>
              <a:rPr lang="en-US" dirty="0"/>
              <a:t>&lt;head&gt;</a:t>
            </a:r>
          </a:p>
          <a:p>
            <a:r>
              <a:rPr lang="en-US" dirty="0"/>
              <a:t>    &lt;meta charset="utf-8"&gt;</a:t>
            </a:r>
          </a:p>
          <a:p>
            <a:r>
              <a:rPr lang="en-US" dirty="0"/>
              <a:t>    &lt;title&gt;JavaScript Get Screen Resolution&lt;/title&gt;</a:t>
            </a:r>
          </a:p>
          <a:p>
            <a:r>
              <a:rPr lang="en-US" dirty="0"/>
              <a:t>&lt;/head&gt;</a:t>
            </a:r>
          </a:p>
          <a:p>
            <a:r>
              <a:rPr lang="en-US" dirty="0"/>
              <a:t>&lt;body&gt;</a:t>
            </a:r>
          </a:p>
          <a:p>
            <a:r>
              <a:rPr lang="en-US" dirty="0"/>
              <a:t>    &lt;script&gt;</a:t>
            </a:r>
          </a:p>
          <a:p>
            <a:r>
              <a:rPr lang="en-US" dirty="0"/>
              <a:t>    function </a:t>
            </a:r>
            <a:r>
              <a:rPr lang="en-US" dirty="0" err="1"/>
              <a:t>getResolution</a:t>
            </a:r>
            <a:r>
              <a:rPr lang="en-US" dirty="0"/>
              <a:t>() {</a:t>
            </a:r>
          </a:p>
          <a:p>
            <a:r>
              <a:rPr lang="en-US" dirty="0"/>
              <a:t>        alert("Your screen is: " + </a:t>
            </a:r>
            <a:r>
              <a:rPr lang="en-US" dirty="0" err="1"/>
              <a:t>screen.width</a:t>
            </a:r>
            <a:r>
              <a:rPr lang="en-US" dirty="0"/>
              <a:t> + "x" + </a:t>
            </a:r>
            <a:r>
              <a:rPr lang="en-US" dirty="0" err="1"/>
              <a:t>screen.height</a:t>
            </a:r>
            <a:r>
              <a:rPr lang="en-US" dirty="0"/>
              <a:t>);</a:t>
            </a:r>
          </a:p>
          <a:p>
            <a:r>
              <a:rPr lang="en-US" dirty="0"/>
              <a:t>    }</a:t>
            </a:r>
          </a:p>
          <a:p>
            <a:r>
              <a:rPr lang="en-US" dirty="0"/>
              <a:t>    &lt;/script&gt;</a:t>
            </a:r>
          </a:p>
          <a:p>
            <a:r>
              <a:rPr lang="en-US" dirty="0"/>
              <a:t>     </a:t>
            </a:r>
            <a:r>
              <a:rPr lang="en-US" dirty="0" smtClean="0"/>
              <a:t>    </a:t>
            </a:r>
            <a:r>
              <a:rPr lang="en-US" dirty="0"/>
              <a:t>&lt;button type="button" </a:t>
            </a:r>
            <a:r>
              <a:rPr lang="en-US" dirty="0" err="1"/>
              <a:t>onclick</a:t>
            </a:r>
            <a:r>
              <a:rPr lang="en-US" dirty="0"/>
              <a:t>="</a:t>
            </a:r>
            <a:r>
              <a:rPr lang="en-US" dirty="0" err="1"/>
              <a:t>getResolution</a:t>
            </a:r>
            <a:r>
              <a:rPr lang="en-US" dirty="0"/>
              <a:t>();"&gt;Get Resolution&lt;/button&gt;</a:t>
            </a:r>
          </a:p>
          <a:p>
            <a:r>
              <a:rPr lang="en-US" dirty="0"/>
              <a:t>&lt;/body&gt;</a:t>
            </a:r>
          </a:p>
          <a:p>
            <a:r>
              <a:rPr lang="en-US" dirty="0"/>
              <a:t>&lt;/html&gt; </a:t>
            </a:r>
          </a:p>
        </p:txBody>
      </p:sp>
      <p:sp>
        <p:nvSpPr>
          <p:cNvPr id="6" name="TextBox 5"/>
          <p:cNvSpPr txBox="1"/>
          <p:nvPr/>
        </p:nvSpPr>
        <p:spPr>
          <a:xfrm>
            <a:off x="7657292" y="3739945"/>
            <a:ext cx="4391891" cy="1477328"/>
          </a:xfrm>
          <a:prstGeom prst="rect">
            <a:avLst/>
          </a:prstGeom>
          <a:noFill/>
        </p:spPr>
        <p:txBody>
          <a:bodyPr wrap="square" rtlCol="0">
            <a:spAutoFit/>
          </a:bodyPr>
          <a:lstStyle/>
          <a:p>
            <a:r>
              <a:rPr lang="en-NZ" dirty="0" err="1"/>
              <a:t>pageHeight</a:t>
            </a:r>
            <a:r>
              <a:rPr lang="en-NZ" dirty="0"/>
              <a:t>(on a pic) u can get with: </a:t>
            </a:r>
            <a:r>
              <a:rPr lang="en-NZ" dirty="0" err="1"/>
              <a:t>document.body.scrollHeight</a:t>
            </a:r>
            <a:endParaRPr lang="en-US" dirty="0" smtClean="0"/>
          </a:p>
          <a:p>
            <a:r>
              <a:rPr lang="en-US" dirty="0" smtClean="0"/>
              <a:t>More info https</a:t>
            </a:r>
            <a:r>
              <a:rPr lang="en-US" dirty="0"/>
              <a:t>://quirksmode.org/mobile/viewports.html</a:t>
            </a:r>
          </a:p>
        </p:txBody>
      </p:sp>
      <p:pic>
        <p:nvPicPr>
          <p:cNvPr id="7" name="Picture 6"/>
          <p:cNvPicPr>
            <a:picLocks noChangeAspect="1"/>
          </p:cNvPicPr>
          <p:nvPr/>
        </p:nvPicPr>
        <p:blipFill>
          <a:blip r:embed="rId2"/>
          <a:stretch>
            <a:fillRect/>
          </a:stretch>
        </p:blipFill>
        <p:spPr>
          <a:xfrm>
            <a:off x="1851468" y="1385455"/>
            <a:ext cx="6248400" cy="5096290"/>
          </a:xfrm>
          <a:prstGeom prst="rect">
            <a:avLst/>
          </a:prstGeom>
        </p:spPr>
      </p:pic>
    </p:spTree>
    <p:extLst>
      <p:ext uri="{BB962C8B-B14F-4D97-AF65-F5344CB8AC3E}">
        <p14:creationId xmlns:p14="http://schemas.microsoft.com/office/powerpoint/2010/main" val="3249219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b="1" dirty="0"/>
              <a:t>Getting Available Width and Height of the Screen</a:t>
            </a:r>
            <a:br>
              <a:rPr lang="en-NZ" b="1" dirty="0"/>
            </a:br>
            <a:endParaRPr lang="en-US" dirty="0"/>
          </a:p>
        </p:txBody>
      </p:sp>
      <p:sp>
        <p:nvSpPr>
          <p:cNvPr id="3" name="Content Placeholder 2"/>
          <p:cNvSpPr>
            <a:spLocks noGrp="1"/>
          </p:cNvSpPr>
          <p:nvPr>
            <p:ph idx="1"/>
          </p:nvPr>
        </p:nvSpPr>
        <p:spPr>
          <a:xfrm>
            <a:off x="677334" y="2160589"/>
            <a:ext cx="4919902" cy="3880773"/>
          </a:xfrm>
        </p:spPr>
        <p:txBody>
          <a:bodyPr/>
          <a:lstStyle/>
          <a:p>
            <a:r>
              <a:rPr lang="en-NZ" dirty="0"/>
              <a:t>The </a:t>
            </a:r>
            <a:r>
              <a:rPr lang="en-NZ" dirty="0" err="1"/>
              <a:t>screen.availWidth</a:t>
            </a:r>
            <a:r>
              <a:rPr lang="en-NZ" dirty="0"/>
              <a:t> and </a:t>
            </a:r>
            <a:r>
              <a:rPr lang="en-NZ" dirty="0" err="1"/>
              <a:t>screen.availHeight</a:t>
            </a:r>
            <a:r>
              <a:rPr lang="en-NZ" dirty="0"/>
              <a:t> property can be used to get the width and height available to the browser for its use on user's screen, in pixels.</a:t>
            </a:r>
          </a:p>
          <a:p>
            <a:endParaRPr lang="en-NZ" dirty="0"/>
          </a:p>
          <a:p>
            <a:r>
              <a:rPr lang="en-NZ" dirty="0"/>
              <a:t>The screen's available width and height is equal to screen's actual width and height minus width and height of interface features like the taskbar in Windows.</a:t>
            </a:r>
            <a:endParaRPr lang="en-US" dirty="0"/>
          </a:p>
        </p:txBody>
      </p:sp>
      <p:sp>
        <p:nvSpPr>
          <p:cNvPr id="4" name="TextBox 3"/>
          <p:cNvSpPr txBox="1"/>
          <p:nvPr/>
        </p:nvSpPr>
        <p:spPr>
          <a:xfrm>
            <a:off x="5597236" y="1423319"/>
            <a:ext cx="6594764" cy="5355312"/>
          </a:xfrm>
          <a:prstGeom prst="rect">
            <a:avLst/>
          </a:prstGeom>
          <a:noFill/>
        </p:spPr>
        <p:txBody>
          <a:bodyPr wrap="square" rtlCol="0">
            <a:spAutoFit/>
          </a:bodyPr>
          <a:lstStyle/>
          <a:p>
            <a:r>
              <a:rPr lang="en-US"/>
              <a:t>&lt;!DOCTYPE html&gt;</a:t>
            </a:r>
          </a:p>
          <a:p>
            <a:r>
              <a:rPr lang="en-US"/>
              <a:t>&lt;html lang="en"&gt;</a:t>
            </a:r>
          </a:p>
          <a:p>
            <a:r>
              <a:rPr lang="en-US"/>
              <a:t>&lt;head&gt;</a:t>
            </a:r>
          </a:p>
          <a:p>
            <a:r>
              <a:rPr lang="en-US"/>
              <a:t>    &lt;meta charset="utf-8"&gt;</a:t>
            </a:r>
          </a:p>
          <a:p>
            <a:r>
              <a:rPr lang="en-US"/>
              <a:t>    &lt;title&gt;JavaScript Get Available Width and Height of the Screen&lt;/title&gt;</a:t>
            </a:r>
          </a:p>
          <a:p>
            <a:r>
              <a:rPr lang="en-US"/>
              <a:t>&lt;/head&gt;</a:t>
            </a:r>
          </a:p>
          <a:p>
            <a:r>
              <a:rPr lang="en-US"/>
              <a:t>&lt;body&gt;</a:t>
            </a:r>
          </a:p>
          <a:p>
            <a:r>
              <a:rPr lang="en-US"/>
              <a:t>    &lt;script&gt;</a:t>
            </a:r>
          </a:p>
          <a:p>
            <a:r>
              <a:rPr lang="en-US"/>
              <a:t>    function getAvailSize() {</a:t>
            </a:r>
          </a:p>
          <a:p>
            <a:r>
              <a:rPr lang="en-US"/>
              <a:t>        alert("Available Screen Width: " + screen.availWidth + ", Height: " + screen.availHeight);</a:t>
            </a:r>
          </a:p>
          <a:p>
            <a:r>
              <a:rPr lang="en-US"/>
              <a:t>    }</a:t>
            </a:r>
          </a:p>
          <a:p>
            <a:r>
              <a:rPr lang="en-US"/>
              <a:t>    &lt;/script&gt;</a:t>
            </a:r>
          </a:p>
          <a:p>
            <a:r>
              <a:rPr lang="en-US"/>
              <a:t>     </a:t>
            </a:r>
          </a:p>
          <a:p>
            <a:r>
              <a:rPr lang="en-US"/>
              <a:t>    &lt;button type="button" onclick="getAvailSize();"&gt;Get Available Size&lt;/button&gt;</a:t>
            </a:r>
          </a:p>
          <a:p>
            <a:r>
              <a:rPr lang="en-US"/>
              <a:t>&lt;/body&gt;</a:t>
            </a:r>
          </a:p>
          <a:p>
            <a:r>
              <a:rPr lang="en-US"/>
              <a:t>&lt;/html&gt; </a:t>
            </a:r>
            <a:endParaRPr lang="en-US" dirty="0"/>
          </a:p>
        </p:txBody>
      </p:sp>
    </p:spTree>
    <p:extLst>
      <p:ext uri="{BB962C8B-B14F-4D97-AF65-F5344CB8AC3E}">
        <p14:creationId xmlns:p14="http://schemas.microsoft.com/office/powerpoint/2010/main" val="25931773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Getting Screen Color Depth</a:t>
            </a:r>
            <a:br>
              <a:rPr lang="en-US" b="1" dirty="0"/>
            </a:br>
            <a:endParaRPr lang="en-US" dirty="0"/>
          </a:p>
        </p:txBody>
      </p:sp>
      <p:sp>
        <p:nvSpPr>
          <p:cNvPr id="3" name="Content Placeholder 2"/>
          <p:cNvSpPr>
            <a:spLocks noGrp="1"/>
          </p:cNvSpPr>
          <p:nvPr>
            <p:ph idx="1"/>
          </p:nvPr>
        </p:nvSpPr>
        <p:spPr>
          <a:xfrm>
            <a:off x="677334" y="1357745"/>
            <a:ext cx="8596668" cy="5347855"/>
          </a:xfrm>
        </p:spPr>
        <p:txBody>
          <a:bodyPr>
            <a:normAutofit fontScale="92500" lnSpcReduction="20000"/>
          </a:bodyPr>
          <a:lstStyle/>
          <a:p>
            <a:pPr marL="0" indent="0">
              <a:buNone/>
            </a:pPr>
            <a:r>
              <a:rPr lang="en-US" dirty="0"/>
              <a:t>&lt;!DOCTYPE html&gt;</a:t>
            </a:r>
          </a:p>
          <a:p>
            <a:pPr marL="0" indent="0">
              <a:buNone/>
            </a:pPr>
            <a:r>
              <a:rPr lang="en-US" dirty="0"/>
              <a:t>&lt;html </a:t>
            </a:r>
            <a:r>
              <a:rPr lang="en-US" dirty="0" err="1"/>
              <a:t>lang</a:t>
            </a:r>
            <a:r>
              <a:rPr lang="en-US" dirty="0"/>
              <a:t>="</a:t>
            </a:r>
            <a:r>
              <a:rPr lang="en-US" dirty="0" err="1"/>
              <a:t>en</a:t>
            </a:r>
            <a:r>
              <a:rPr lang="en-US" dirty="0"/>
              <a:t>"&gt;</a:t>
            </a:r>
          </a:p>
          <a:p>
            <a:pPr marL="0" indent="0">
              <a:buNone/>
            </a:pPr>
            <a:r>
              <a:rPr lang="en-US" dirty="0"/>
              <a:t>&lt;head&gt;</a:t>
            </a:r>
          </a:p>
          <a:p>
            <a:pPr marL="0" indent="0">
              <a:buNone/>
            </a:pPr>
            <a:r>
              <a:rPr lang="en-US" dirty="0"/>
              <a:t>    &lt;meta charset="utf-8"&gt;</a:t>
            </a:r>
          </a:p>
          <a:p>
            <a:pPr marL="0" indent="0">
              <a:buNone/>
            </a:pPr>
            <a:r>
              <a:rPr lang="en-US" dirty="0"/>
              <a:t>    &lt;title&gt;JavaScript Get Color Depth of the Screen&lt;/title&gt;</a:t>
            </a:r>
          </a:p>
          <a:p>
            <a:pPr marL="0" indent="0">
              <a:buNone/>
            </a:pPr>
            <a:r>
              <a:rPr lang="en-US" dirty="0"/>
              <a:t>&lt;/head&gt;</a:t>
            </a:r>
          </a:p>
          <a:p>
            <a:pPr marL="0" indent="0">
              <a:buNone/>
            </a:pPr>
            <a:r>
              <a:rPr lang="en-US" dirty="0"/>
              <a:t>&lt;body&gt;</a:t>
            </a:r>
          </a:p>
          <a:p>
            <a:pPr marL="0" indent="0">
              <a:buNone/>
            </a:pPr>
            <a:r>
              <a:rPr lang="en-US" dirty="0"/>
              <a:t>    &lt;script&gt;</a:t>
            </a:r>
          </a:p>
          <a:p>
            <a:pPr marL="0" indent="0">
              <a:buNone/>
            </a:pPr>
            <a:r>
              <a:rPr lang="en-US" dirty="0"/>
              <a:t>    function </a:t>
            </a:r>
            <a:r>
              <a:rPr lang="en-US" dirty="0" err="1"/>
              <a:t>getColorDepth</a:t>
            </a:r>
            <a:r>
              <a:rPr lang="en-US" dirty="0"/>
              <a:t>() {</a:t>
            </a:r>
          </a:p>
          <a:p>
            <a:pPr marL="0" indent="0">
              <a:buNone/>
            </a:pPr>
            <a:r>
              <a:rPr lang="en-US" dirty="0"/>
              <a:t>        alert("Your screen color depth is: " + </a:t>
            </a:r>
            <a:r>
              <a:rPr lang="en-US" dirty="0" err="1"/>
              <a:t>screen.colorDepth</a:t>
            </a:r>
            <a:r>
              <a:rPr lang="en-US" dirty="0"/>
              <a:t>);</a:t>
            </a:r>
          </a:p>
          <a:p>
            <a:pPr marL="0" indent="0">
              <a:buNone/>
            </a:pPr>
            <a:r>
              <a:rPr lang="en-US" dirty="0"/>
              <a:t>    }</a:t>
            </a:r>
          </a:p>
          <a:p>
            <a:pPr marL="0" indent="0">
              <a:buNone/>
            </a:pPr>
            <a:r>
              <a:rPr lang="en-US" dirty="0"/>
              <a:t>    &lt;/script&gt;</a:t>
            </a:r>
          </a:p>
          <a:p>
            <a:pPr marL="0" indent="0">
              <a:buNone/>
            </a:pPr>
            <a:r>
              <a:rPr lang="en-US" dirty="0"/>
              <a:t>     </a:t>
            </a:r>
          </a:p>
          <a:p>
            <a:pPr marL="0" indent="0">
              <a:buNone/>
            </a:pPr>
            <a:r>
              <a:rPr lang="en-US" dirty="0"/>
              <a:t>    &lt;button type="button" </a:t>
            </a:r>
            <a:r>
              <a:rPr lang="en-US" dirty="0" err="1"/>
              <a:t>onclick</a:t>
            </a:r>
            <a:r>
              <a:rPr lang="en-US" dirty="0"/>
              <a:t>="</a:t>
            </a:r>
            <a:r>
              <a:rPr lang="en-US" dirty="0" err="1"/>
              <a:t>getColorDepth</a:t>
            </a:r>
            <a:r>
              <a:rPr lang="en-US" dirty="0"/>
              <a:t>();"&gt;Get Color Depth&lt;/button&gt;</a:t>
            </a:r>
          </a:p>
          <a:p>
            <a:pPr marL="0" indent="0">
              <a:buNone/>
            </a:pPr>
            <a:r>
              <a:rPr lang="en-US" dirty="0"/>
              <a:t>&lt;/body&gt;</a:t>
            </a:r>
          </a:p>
          <a:p>
            <a:pPr marL="0" indent="0">
              <a:buNone/>
            </a:pPr>
            <a:r>
              <a:rPr lang="en-US" dirty="0"/>
              <a:t>&lt;/html&gt; </a:t>
            </a:r>
          </a:p>
        </p:txBody>
      </p:sp>
      <p:sp>
        <p:nvSpPr>
          <p:cNvPr id="4" name="TextBox 3"/>
          <p:cNvSpPr txBox="1"/>
          <p:nvPr/>
        </p:nvSpPr>
        <p:spPr>
          <a:xfrm>
            <a:off x="6899564" y="394692"/>
            <a:ext cx="5112327" cy="5078313"/>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en-NZ" dirty="0" err="1"/>
              <a:t>Color</a:t>
            </a:r>
            <a:r>
              <a:rPr lang="en-NZ" dirty="0"/>
              <a:t> depth indicates how many </a:t>
            </a:r>
            <a:r>
              <a:rPr lang="en-NZ" dirty="0" err="1"/>
              <a:t>colors</a:t>
            </a:r>
            <a:r>
              <a:rPr lang="en-NZ" dirty="0"/>
              <a:t> a device screen is capable to produce. For example, screen with </a:t>
            </a:r>
            <a:r>
              <a:rPr lang="en-NZ" dirty="0" err="1"/>
              <a:t>color</a:t>
            </a:r>
            <a:r>
              <a:rPr lang="en-NZ" dirty="0"/>
              <a:t> depth of 8 can produce 256 </a:t>
            </a:r>
            <a:r>
              <a:rPr lang="en-NZ" dirty="0" err="1"/>
              <a:t>colors</a:t>
            </a:r>
            <a:r>
              <a:rPr lang="en-NZ" dirty="0"/>
              <a:t> (28).</a:t>
            </a:r>
          </a:p>
          <a:p>
            <a:pPr marL="285750" indent="-285750">
              <a:buFont typeface="Arial" panose="020B0604020202020204" pitchFamily="34" charset="0"/>
              <a:buChar char="•"/>
            </a:pPr>
            <a:endParaRPr lang="en-NZ" dirty="0"/>
          </a:p>
          <a:p>
            <a:pPr marL="285750" indent="-285750">
              <a:buFont typeface="Arial" panose="020B0604020202020204" pitchFamily="34" charset="0"/>
              <a:buChar char="•"/>
            </a:pPr>
            <a:r>
              <a:rPr lang="en-NZ" dirty="0"/>
              <a:t>Currently, most devices has screen with </a:t>
            </a:r>
            <a:r>
              <a:rPr lang="en-NZ" dirty="0" err="1"/>
              <a:t>color</a:t>
            </a:r>
            <a:r>
              <a:rPr lang="en-NZ" dirty="0"/>
              <a:t> depth of 24 or 32. In simple words more bits produce more </a:t>
            </a:r>
            <a:r>
              <a:rPr lang="en-NZ" dirty="0" err="1"/>
              <a:t>color</a:t>
            </a:r>
            <a:r>
              <a:rPr lang="en-NZ" dirty="0"/>
              <a:t> variations, like 24 bits can produce 224 = 16,777,216 </a:t>
            </a:r>
            <a:r>
              <a:rPr lang="en-NZ" dirty="0" err="1"/>
              <a:t>color</a:t>
            </a:r>
            <a:r>
              <a:rPr lang="en-NZ" dirty="0"/>
              <a:t> variations (true </a:t>
            </a:r>
            <a:r>
              <a:rPr lang="en-NZ" dirty="0" err="1"/>
              <a:t>colors</a:t>
            </a:r>
            <a:r>
              <a:rPr lang="en-NZ" dirty="0"/>
              <a:t>), whereas 32 bits can produce 232 = 4,294,967,296 </a:t>
            </a:r>
            <a:r>
              <a:rPr lang="en-NZ" dirty="0" err="1"/>
              <a:t>color</a:t>
            </a:r>
            <a:r>
              <a:rPr lang="en-NZ" dirty="0"/>
              <a:t> variations (deep </a:t>
            </a:r>
            <a:r>
              <a:rPr lang="en-NZ" dirty="0" err="1"/>
              <a:t>colors</a:t>
            </a:r>
            <a:r>
              <a:rPr lang="en-NZ" dirty="0" smtClean="0"/>
              <a:t>).</a:t>
            </a:r>
          </a:p>
          <a:p>
            <a:pPr marL="285750" indent="-285750">
              <a:buFont typeface="Arial" panose="020B0604020202020204" pitchFamily="34" charset="0"/>
              <a:buChar char="•"/>
            </a:pPr>
            <a:r>
              <a:rPr lang="en-NZ" dirty="0"/>
              <a:t>As of now virtually every computer and phone display uses 24-bit </a:t>
            </a:r>
            <a:r>
              <a:rPr lang="en-NZ" dirty="0" err="1"/>
              <a:t>color</a:t>
            </a:r>
            <a:r>
              <a:rPr lang="en-NZ" dirty="0"/>
              <a:t> depth. 24 bits almost always uses 8 bits of each of R, G, B. Whereas in case of 32-bit </a:t>
            </a:r>
            <a:r>
              <a:rPr lang="en-NZ" dirty="0" err="1"/>
              <a:t>color</a:t>
            </a:r>
            <a:r>
              <a:rPr lang="en-NZ" dirty="0"/>
              <a:t> depth, 24 bits are used for the </a:t>
            </a:r>
            <a:r>
              <a:rPr lang="en-NZ" dirty="0" err="1"/>
              <a:t>color</a:t>
            </a:r>
            <a:r>
              <a:rPr lang="en-NZ" dirty="0"/>
              <a:t>, and the remaining 8 bits are used for transparency.</a:t>
            </a:r>
            <a:endParaRPr lang="en-US" dirty="0"/>
          </a:p>
        </p:txBody>
      </p:sp>
    </p:spTree>
    <p:extLst>
      <p:ext uri="{BB962C8B-B14F-4D97-AF65-F5344CB8AC3E}">
        <p14:creationId xmlns:p14="http://schemas.microsoft.com/office/powerpoint/2010/main" val="42848099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114301"/>
            <a:ext cx="8596668" cy="6743700"/>
          </a:xfrm>
        </p:spPr>
        <p:txBody>
          <a:bodyPr>
            <a:normAutofit fontScale="55000" lnSpcReduction="20000"/>
          </a:bodyPr>
          <a:lstStyle/>
          <a:p>
            <a:pPr marL="1257300" lvl="3" indent="0">
              <a:buNone/>
            </a:pPr>
            <a:r>
              <a:rPr lang="en-US" dirty="0"/>
              <a:t>&lt;!DOCTYPE html&gt;</a:t>
            </a:r>
          </a:p>
          <a:p>
            <a:pPr marL="1257300" lvl="3" indent="0">
              <a:buNone/>
            </a:pPr>
            <a:r>
              <a:rPr lang="en-US" dirty="0"/>
              <a:t>&lt;html&gt;</a:t>
            </a:r>
          </a:p>
          <a:p>
            <a:pPr marL="1257300" lvl="3" indent="0">
              <a:buNone/>
            </a:pPr>
            <a:r>
              <a:rPr lang="en-US" dirty="0"/>
              <a:t>&lt;body&gt;</a:t>
            </a:r>
          </a:p>
          <a:p>
            <a:pPr marL="1257300" lvl="3" indent="0">
              <a:buNone/>
            </a:pPr>
            <a:r>
              <a:rPr lang="en-US" dirty="0"/>
              <a:t>	&lt;h1&gt;Demo: JavaScript Accessing Array Elements&lt;/h1&gt;</a:t>
            </a:r>
          </a:p>
          <a:p>
            <a:pPr marL="1257300" lvl="3" indent="0">
              <a:buNone/>
            </a:pPr>
            <a:r>
              <a:rPr lang="en-US" dirty="0"/>
              <a:t>	&lt;p id="p1"&gt;&lt;/p&gt;</a:t>
            </a:r>
          </a:p>
          <a:p>
            <a:pPr marL="1257300" lvl="3" indent="0">
              <a:buNone/>
            </a:pPr>
            <a:r>
              <a:rPr lang="en-US" dirty="0"/>
              <a:t>	&lt;p id="p2"&gt;&lt;/p&gt;</a:t>
            </a:r>
          </a:p>
          <a:p>
            <a:pPr marL="1257300" lvl="3" indent="0">
              <a:buNone/>
            </a:pPr>
            <a:r>
              <a:rPr lang="en-US" dirty="0"/>
              <a:t>	&lt;p id="p3"&gt;&lt;/p&gt;</a:t>
            </a:r>
          </a:p>
          <a:p>
            <a:pPr marL="1257300" lvl="3" indent="0">
              <a:buNone/>
            </a:pPr>
            <a:r>
              <a:rPr lang="en-US" dirty="0"/>
              <a:t>	&lt;p id="p4"&gt;&lt;/p&gt;</a:t>
            </a:r>
          </a:p>
          <a:p>
            <a:pPr marL="1257300" lvl="3" indent="0">
              <a:buNone/>
            </a:pPr>
            <a:r>
              <a:rPr lang="en-US" dirty="0"/>
              <a:t>	&lt;p id="p5"&gt;&lt;/p&gt;</a:t>
            </a:r>
          </a:p>
          <a:p>
            <a:pPr marL="1257300" lvl="3" indent="0">
              <a:buNone/>
            </a:pPr>
            <a:r>
              <a:rPr lang="en-US" dirty="0"/>
              <a:t>	&lt;p id="p6"&gt;&lt;/p&gt;</a:t>
            </a:r>
          </a:p>
          <a:p>
            <a:pPr marL="1257300" lvl="3" indent="0">
              <a:buNone/>
            </a:pPr>
            <a:r>
              <a:rPr lang="en-US" dirty="0"/>
              <a:t>	&lt;p id="p7"&gt;&lt;/p&gt;</a:t>
            </a:r>
          </a:p>
          <a:p>
            <a:pPr marL="1257300" lvl="3" indent="0">
              <a:buNone/>
            </a:pPr>
            <a:r>
              <a:rPr lang="en-US" dirty="0"/>
              <a:t>	&lt;p id="p8"&gt;&lt;/p&gt;</a:t>
            </a:r>
          </a:p>
          <a:p>
            <a:pPr marL="1257300" lvl="3" indent="0">
              <a:buNone/>
            </a:pPr>
            <a:r>
              <a:rPr lang="en-US" dirty="0"/>
              <a:t>	&lt;p id="p9"&gt;&lt;/p&gt;</a:t>
            </a:r>
          </a:p>
          <a:p>
            <a:pPr marL="1257300" lvl="3" indent="0">
              <a:buNone/>
            </a:pPr>
            <a:r>
              <a:rPr lang="en-US" dirty="0"/>
              <a:t>		</a:t>
            </a:r>
          </a:p>
          <a:p>
            <a:pPr marL="1257300" lvl="3" indent="0">
              <a:buNone/>
            </a:pPr>
            <a:r>
              <a:rPr lang="en-US" dirty="0"/>
              <a:t>	&lt;script&gt;</a:t>
            </a:r>
          </a:p>
          <a:p>
            <a:pPr marL="1257300" lvl="3" indent="0">
              <a:buNone/>
            </a:pPr>
            <a:r>
              <a:rPr lang="en-US" dirty="0"/>
              <a:t>		</a:t>
            </a:r>
            <a:r>
              <a:rPr lang="en-US" dirty="0" err="1"/>
              <a:t>var</a:t>
            </a:r>
            <a:r>
              <a:rPr lang="en-US" dirty="0"/>
              <a:t> </a:t>
            </a:r>
            <a:r>
              <a:rPr lang="en-US" dirty="0" err="1"/>
              <a:t>stringArray</a:t>
            </a:r>
            <a:r>
              <a:rPr lang="en-US" dirty="0"/>
              <a:t> = new Array("one", "two", "three", "four");</a:t>
            </a:r>
          </a:p>
          <a:p>
            <a:pPr marL="1257300" lvl="3" indent="0">
              <a:buNone/>
            </a:pPr>
            <a:endParaRPr lang="en-US" dirty="0"/>
          </a:p>
          <a:p>
            <a:pPr marL="1257300" lvl="3" indent="0">
              <a:buNone/>
            </a:pPr>
            <a:r>
              <a:rPr lang="en-US" dirty="0"/>
              <a:t>		</a:t>
            </a:r>
            <a:r>
              <a:rPr lang="en-US" dirty="0" err="1"/>
              <a:t>document.getElementById</a:t>
            </a:r>
            <a:r>
              <a:rPr lang="en-US" dirty="0"/>
              <a:t>("p1").</a:t>
            </a:r>
            <a:r>
              <a:rPr lang="en-US" dirty="0" err="1"/>
              <a:t>innerHTML</a:t>
            </a:r>
            <a:r>
              <a:rPr lang="en-US" dirty="0"/>
              <a:t> = </a:t>
            </a:r>
            <a:r>
              <a:rPr lang="en-US" dirty="0" err="1"/>
              <a:t>stringArray</a:t>
            </a:r>
            <a:r>
              <a:rPr lang="en-US" dirty="0"/>
              <a:t>[0]; </a:t>
            </a:r>
          </a:p>
          <a:p>
            <a:pPr marL="1257300" lvl="3" indent="0">
              <a:buNone/>
            </a:pPr>
            <a:r>
              <a:rPr lang="en-US" dirty="0"/>
              <a:t>		</a:t>
            </a:r>
            <a:r>
              <a:rPr lang="en-US" dirty="0" err="1"/>
              <a:t>document.getElementById</a:t>
            </a:r>
            <a:r>
              <a:rPr lang="en-US" dirty="0"/>
              <a:t>("p2").</a:t>
            </a:r>
            <a:r>
              <a:rPr lang="en-US" dirty="0" err="1"/>
              <a:t>innerHTML</a:t>
            </a:r>
            <a:r>
              <a:rPr lang="en-US" dirty="0"/>
              <a:t> = </a:t>
            </a:r>
            <a:r>
              <a:rPr lang="en-US" dirty="0" err="1"/>
              <a:t>stringArray</a:t>
            </a:r>
            <a:r>
              <a:rPr lang="en-US" dirty="0"/>
              <a:t>[1]; </a:t>
            </a:r>
          </a:p>
          <a:p>
            <a:pPr marL="1257300" lvl="3" indent="0">
              <a:buNone/>
            </a:pPr>
            <a:r>
              <a:rPr lang="en-US" dirty="0"/>
              <a:t>		</a:t>
            </a:r>
            <a:r>
              <a:rPr lang="en-US" dirty="0" err="1"/>
              <a:t>document.getElementById</a:t>
            </a:r>
            <a:r>
              <a:rPr lang="en-US" dirty="0"/>
              <a:t>("p3").</a:t>
            </a:r>
            <a:r>
              <a:rPr lang="en-US" dirty="0" err="1"/>
              <a:t>innerHTML</a:t>
            </a:r>
            <a:r>
              <a:rPr lang="en-US" dirty="0"/>
              <a:t> = </a:t>
            </a:r>
            <a:r>
              <a:rPr lang="en-US" dirty="0" err="1"/>
              <a:t>stringArray</a:t>
            </a:r>
            <a:r>
              <a:rPr lang="en-US" dirty="0"/>
              <a:t>[2]; </a:t>
            </a:r>
          </a:p>
          <a:p>
            <a:pPr marL="1257300" lvl="3" indent="0">
              <a:buNone/>
            </a:pPr>
            <a:r>
              <a:rPr lang="en-US" dirty="0"/>
              <a:t>		</a:t>
            </a:r>
            <a:r>
              <a:rPr lang="en-US" dirty="0" err="1"/>
              <a:t>document.getElementById</a:t>
            </a:r>
            <a:r>
              <a:rPr lang="en-US" dirty="0"/>
              <a:t>("p4").</a:t>
            </a:r>
            <a:r>
              <a:rPr lang="en-US" dirty="0" err="1"/>
              <a:t>innerHTML</a:t>
            </a:r>
            <a:r>
              <a:rPr lang="en-US" dirty="0"/>
              <a:t> = </a:t>
            </a:r>
            <a:r>
              <a:rPr lang="en-US" dirty="0" err="1"/>
              <a:t>stringArray</a:t>
            </a:r>
            <a:r>
              <a:rPr lang="en-US" dirty="0"/>
              <a:t>[3]; </a:t>
            </a:r>
          </a:p>
          <a:p>
            <a:pPr marL="1257300" lvl="3" indent="0">
              <a:buNone/>
            </a:pPr>
            <a:endParaRPr lang="en-US" dirty="0"/>
          </a:p>
          <a:p>
            <a:pPr marL="1257300" lvl="3" indent="0">
              <a:buNone/>
            </a:pPr>
            <a:r>
              <a:rPr lang="en-US" dirty="0"/>
              <a:t>		</a:t>
            </a:r>
            <a:r>
              <a:rPr lang="en-US" dirty="0" err="1"/>
              <a:t>var</a:t>
            </a:r>
            <a:r>
              <a:rPr lang="en-US" dirty="0"/>
              <a:t> </a:t>
            </a:r>
            <a:r>
              <a:rPr lang="en-US" dirty="0" err="1"/>
              <a:t>numericArray</a:t>
            </a:r>
            <a:r>
              <a:rPr lang="en-US" dirty="0"/>
              <a:t> = [1, 2, 3, 4];</a:t>
            </a:r>
          </a:p>
          <a:p>
            <a:pPr marL="1257300" lvl="3" indent="0">
              <a:buNone/>
            </a:pPr>
            <a:endParaRPr lang="en-US" dirty="0"/>
          </a:p>
          <a:p>
            <a:pPr marL="1257300" lvl="3" indent="0">
              <a:buNone/>
            </a:pPr>
            <a:r>
              <a:rPr lang="en-US" dirty="0"/>
              <a:t>		</a:t>
            </a:r>
            <a:r>
              <a:rPr lang="en-US" dirty="0" err="1"/>
              <a:t>document.getElementById</a:t>
            </a:r>
            <a:r>
              <a:rPr lang="en-US" dirty="0"/>
              <a:t>("p5").</a:t>
            </a:r>
            <a:r>
              <a:rPr lang="en-US" dirty="0" err="1"/>
              <a:t>innerHTML</a:t>
            </a:r>
            <a:r>
              <a:rPr lang="en-US" dirty="0"/>
              <a:t> = </a:t>
            </a:r>
            <a:r>
              <a:rPr lang="en-US" dirty="0" err="1"/>
              <a:t>numericArray</a:t>
            </a:r>
            <a:r>
              <a:rPr lang="en-US" dirty="0"/>
              <a:t>[0]; </a:t>
            </a:r>
          </a:p>
          <a:p>
            <a:pPr marL="1257300" lvl="3" indent="0">
              <a:buNone/>
            </a:pPr>
            <a:r>
              <a:rPr lang="en-US" dirty="0"/>
              <a:t>		</a:t>
            </a:r>
            <a:r>
              <a:rPr lang="en-US" dirty="0" err="1"/>
              <a:t>document.getElementById</a:t>
            </a:r>
            <a:r>
              <a:rPr lang="en-US" dirty="0"/>
              <a:t>("p6").</a:t>
            </a:r>
            <a:r>
              <a:rPr lang="en-US" dirty="0" err="1"/>
              <a:t>innerHTML</a:t>
            </a:r>
            <a:r>
              <a:rPr lang="en-US" dirty="0"/>
              <a:t> = </a:t>
            </a:r>
            <a:r>
              <a:rPr lang="en-US" dirty="0" err="1"/>
              <a:t>numericArray</a:t>
            </a:r>
            <a:r>
              <a:rPr lang="en-US" dirty="0"/>
              <a:t>[1]; </a:t>
            </a:r>
          </a:p>
          <a:p>
            <a:pPr marL="1257300" lvl="3" indent="0">
              <a:buNone/>
            </a:pPr>
            <a:r>
              <a:rPr lang="en-US" dirty="0"/>
              <a:t>		</a:t>
            </a:r>
            <a:r>
              <a:rPr lang="en-US" dirty="0" err="1"/>
              <a:t>document.getElementById</a:t>
            </a:r>
            <a:r>
              <a:rPr lang="en-US" dirty="0"/>
              <a:t>("p7").</a:t>
            </a:r>
            <a:r>
              <a:rPr lang="en-US" dirty="0" err="1"/>
              <a:t>innerHTML</a:t>
            </a:r>
            <a:r>
              <a:rPr lang="en-US" dirty="0"/>
              <a:t> = </a:t>
            </a:r>
            <a:r>
              <a:rPr lang="en-US" dirty="0" err="1"/>
              <a:t>numericArray</a:t>
            </a:r>
            <a:r>
              <a:rPr lang="en-US" dirty="0"/>
              <a:t>[2]; </a:t>
            </a:r>
          </a:p>
          <a:p>
            <a:pPr marL="1257300" lvl="3" indent="0">
              <a:buNone/>
            </a:pPr>
            <a:r>
              <a:rPr lang="en-US" dirty="0"/>
              <a:t>		</a:t>
            </a:r>
            <a:r>
              <a:rPr lang="en-US" dirty="0" err="1"/>
              <a:t>document.getElementById</a:t>
            </a:r>
            <a:r>
              <a:rPr lang="en-US" dirty="0"/>
              <a:t>("p8").</a:t>
            </a:r>
            <a:r>
              <a:rPr lang="en-US" dirty="0" err="1"/>
              <a:t>innerHTML</a:t>
            </a:r>
            <a:r>
              <a:rPr lang="en-US" dirty="0"/>
              <a:t> = </a:t>
            </a:r>
            <a:r>
              <a:rPr lang="en-US" dirty="0" err="1"/>
              <a:t>numericArray</a:t>
            </a:r>
            <a:r>
              <a:rPr lang="en-US" dirty="0"/>
              <a:t>[3]; </a:t>
            </a:r>
          </a:p>
          <a:p>
            <a:pPr marL="1257300" lvl="3" indent="0">
              <a:buNone/>
            </a:pPr>
            <a:r>
              <a:rPr lang="en-US" dirty="0"/>
              <a:t>    &lt;/script&gt;</a:t>
            </a:r>
          </a:p>
          <a:p>
            <a:pPr marL="1257300" lvl="3" indent="0">
              <a:buNone/>
            </a:pPr>
            <a:r>
              <a:rPr lang="en-US" dirty="0"/>
              <a:t>&lt;/body&gt;</a:t>
            </a:r>
          </a:p>
          <a:p>
            <a:pPr marL="1257300" lvl="3" indent="0">
              <a:buNone/>
            </a:pPr>
            <a:r>
              <a:rPr lang="en-US" dirty="0"/>
              <a:t>&lt;/html&gt;</a:t>
            </a:r>
          </a:p>
        </p:txBody>
      </p:sp>
      <p:pic>
        <p:nvPicPr>
          <p:cNvPr id="4" name="Picture 3"/>
          <p:cNvPicPr>
            <a:picLocks noChangeAspect="1"/>
          </p:cNvPicPr>
          <p:nvPr/>
        </p:nvPicPr>
        <p:blipFill>
          <a:blip r:embed="rId2"/>
          <a:stretch>
            <a:fillRect/>
          </a:stretch>
        </p:blipFill>
        <p:spPr>
          <a:xfrm>
            <a:off x="5919787" y="1562101"/>
            <a:ext cx="6124575" cy="3848100"/>
          </a:xfrm>
          <a:prstGeom prst="rect">
            <a:avLst/>
          </a:prstGeom>
        </p:spPr>
      </p:pic>
    </p:spTree>
    <p:extLst>
      <p:ext uri="{BB962C8B-B14F-4D97-AF65-F5344CB8AC3E}">
        <p14:creationId xmlns:p14="http://schemas.microsoft.com/office/powerpoint/2010/main" val="10350214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0545"/>
          </a:xfrm>
        </p:spPr>
        <p:txBody>
          <a:bodyPr>
            <a:normAutofit fontScale="90000"/>
          </a:bodyPr>
          <a:lstStyle/>
          <a:p>
            <a:r>
              <a:rPr lang="en-US" b="1" dirty="0"/>
              <a:t>Getting Screen Pixel Depth</a:t>
            </a:r>
            <a:br>
              <a:rPr lang="en-US" b="1" dirty="0"/>
            </a:br>
            <a:endParaRPr lang="en-US" dirty="0"/>
          </a:p>
        </p:txBody>
      </p:sp>
      <p:sp>
        <p:nvSpPr>
          <p:cNvPr id="3" name="Content Placeholder 2"/>
          <p:cNvSpPr>
            <a:spLocks noGrp="1"/>
          </p:cNvSpPr>
          <p:nvPr>
            <p:ph idx="1"/>
          </p:nvPr>
        </p:nvSpPr>
        <p:spPr>
          <a:xfrm>
            <a:off x="677334" y="1149927"/>
            <a:ext cx="5986702" cy="5500255"/>
          </a:xfrm>
        </p:spPr>
        <p:txBody>
          <a:bodyPr>
            <a:normAutofit fontScale="85000" lnSpcReduction="10000"/>
          </a:bodyPr>
          <a:lstStyle/>
          <a:p>
            <a:pPr marL="0" indent="0">
              <a:buNone/>
            </a:pPr>
            <a:r>
              <a:rPr lang="en-US" dirty="0"/>
              <a:t>&lt;!DOCTYPE html&gt;</a:t>
            </a:r>
          </a:p>
          <a:p>
            <a:pPr marL="0" indent="0">
              <a:buNone/>
            </a:pPr>
            <a:r>
              <a:rPr lang="en-US" dirty="0"/>
              <a:t>&lt;html </a:t>
            </a:r>
            <a:r>
              <a:rPr lang="en-US" dirty="0" err="1"/>
              <a:t>lang</a:t>
            </a:r>
            <a:r>
              <a:rPr lang="en-US" dirty="0"/>
              <a:t>="</a:t>
            </a:r>
            <a:r>
              <a:rPr lang="en-US" dirty="0" err="1"/>
              <a:t>en</a:t>
            </a:r>
            <a:r>
              <a:rPr lang="en-US" dirty="0"/>
              <a:t>"&gt;</a:t>
            </a:r>
          </a:p>
          <a:p>
            <a:pPr marL="0" indent="0">
              <a:buNone/>
            </a:pPr>
            <a:r>
              <a:rPr lang="en-US" dirty="0"/>
              <a:t>&lt;head&gt;</a:t>
            </a:r>
          </a:p>
          <a:p>
            <a:pPr marL="0" indent="0">
              <a:buNone/>
            </a:pPr>
            <a:r>
              <a:rPr lang="en-US" dirty="0"/>
              <a:t>    &lt;meta charset="utf-8"&gt;</a:t>
            </a:r>
          </a:p>
          <a:p>
            <a:pPr marL="0" indent="0">
              <a:buNone/>
            </a:pPr>
            <a:r>
              <a:rPr lang="en-US" dirty="0"/>
              <a:t>    &lt;title&gt;JavaScript Get Pixel Depth of the Screen&lt;/title&gt;</a:t>
            </a:r>
          </a:p>
          <a:p>
            <a:pPr marL="0" indent="0">
              <a:buNone/>
            </a:pPr>
            <a:r>
              <a:rPr lang="en-US" dirty="0"/>
              <a:t>&lt;/head&gt;</a:t>
            </a:r>
          </a:p>
          <a:p>
            <a:pPr marL="0" indent="0">
              <a:buNone/>
            </a:pPr>
            <a:r>
              <a:rPr lang="en-US" dirty="0"/>
              <a:t>&lt;body&gt;</a:t>
            </a:r>
          </a:p>
          <a:p>
            <a:pPr marL="0" indent="0">
              <a:buNone/>
            </a:pPr>
            <a:r>
              <a:rPr lang="en-US" dirty="0"/>
              <a:t>    &lt;script&gt;</a:t>
            </a:r>
          </a:p>
          <a:p>
            <a:pPr marL="0" indent="0">
              <a:buNone/>
            </a:pPr>
            <a:r>
              <a:rPr lang="en-US" dirty="0"/>
              <a:t>    function </a:t>
            </a:r>
            <a:r>
              <a:rPr lang="en-US" dirty="0" err="1"/>
              <a:t>getPixelDepth</a:t>
            </a:r>
            <a:r>
              <a:rPr lang="en-US" dirty="0"/>
              <a:t>() {</a:t>
            </a:r>
          </a:p>
          <a:p>
            <a:pPr marL="0" indent="0">
              <a:buNone/>
            </a:pPr>
            <a:r>
              <a:rPr lang="en-US" dirty="0"/>
              <a:t>        alert("Your screen pixel depth is: " + </a:t>
            </a:r>
            <a:r>
              <a:rPr lang="en-US" dirty="0" err="1"/>
              <a:t>screen.pixelDepth</a:t>
            </a:r>
            <a:r>
              <a:rPr lang="en-US" dirty="0"/>
              <a:t>);</a:t>
            </a:r>
          </a:p>
          <a:p>
            <a:pPr marL="0" indent="0">
              <a:buNone/>
            </a:pPr>
            <a:r>
              <a:rPr lang="en-US" dirty="0"/>
              <a:t>    }</a:t>
            </a:r>
          </a:p>
          <a:p>
            <a:pPr marL="0" indent="0">
              <a:buNone/>
            </a:pPr>
            <a:r>
              <a:rPr lang="en-US" dirty="0"/>
              <a:t>    &lt;/script&gt;</a:t>
            </a:r>
          </a:p>
          <a:p>
            <a:pPr marL="0" indent="0">
              <a:buNone/>
            </a:pPr>
            <a:r>
              <a:rPr lang="en-US" dirty="0"/>
              <a:t>     </a:t>
            </a:r>
          </a:p>
          <a:p>
            <a:pPr marL="0" indent="0">
              <a:buNone/>
            </a:pPr>
            <a:r>
              <a:rPr lang="en-US" dirty="0"/>
              <a:t>    &lt;button type="button" </a:t>
            </a:r>
            <a:r>
              <a:rPr lang="en-US" dirty="0" err="1"/>
              <a:t>onclick</a:t>
            </a:r>
            <a:r>
              <a:rPr lang="en-US" dirty="0"/>
              <a:t>="</a:t>
            </a:r>
            <a:r>
              <a:rPr lang="en-US" dirty="0" err="1"/>
              <a:t>getPixelDepth</a:t>
            </a:r>
            <a:r>
              <a:rPr lang="en-US" dirty="0"/>
              <a:t>();"&gt;Get Pixel Depth&lt;/button&gt;</a:t>
            </a:r>
          </a:p>
          <a:p>
            <a:pPr marL="0" indent="0">
              <a:buNone/>
            </a:pPr>
            <a:r>
              <a:rPr lang="en-US" dirty="0"/>
              <a:t>&lt;/body&gt;</a:t>
            </a:r>
          </a:p>
          <a:p>
            <a:pPr marL="0" indent="0">
              <a:buNone/>
            </a:pPr>
            <a:r>
              <a:rPr lang="en-US" dirty="0"/>
              <a:t>&lt;/html&gt; </a:t>
            </a:r>
          </a:p>
        </p:txBody>
      </p:sp>
      <p:sp>
        <p:nvSpPr>
          <p:cNvPr id="4" name="TextBox 3"/>
          <p:cNvSpPr txBox="1"/>
          <p:nvPr/>
        </p:nvSpPr>
        <p:spPr>
          <a:xfrm>
            <a:off x="7024255" y="2346649"/>
            <a:ext cx="4156364" cy="1754326"/>
          </a:xfrm>
          <a:prstGeom prst="rect">
            <a:avLst/>
          </a:prstGeom>
          <a:solidFill>
            <a:schemeClr val="bg2"/>
          </a:solidFill>
        </p:spPr>
        <p:txBody>
          <a:bodyPr wrap="square" rtlCol="0">
            <a:spAutoFit/>
          </a:bodyPr>
          <a:lstStyle/>
          <a:p>
            <a:r>
              <a:rPr lang="en-NZ" dirty="0"/>
              <a:t>Pixel depth is the number of bits used per pixel by the system display hardware.</a:t>
            </a:r>
          </a:p>
          <a:p>
            <a:endParaRPr lang="en-NZ" dirty="0"/>
          </a:p>
          <a:p>
            <a:r>
              <a:rPr lang="en-NZ" dirty="0"/>
              <a:t>For modern devices, </a:t>
            </a:r>
            <a:r>
              <a:rPr lang="en-NZ" dirty="0" err="1"/>
              <a:t>color</a:t>
            </a:r>
            <a:r>
              <a:rPr lang="en-NZ" dirty="0"/>
              <a:t> depth and pixel depth are equal. </a:t>
            </a:r>
            <a:endParaRPr lang="en-US" dirty="0"/>
          </a:p>
        </p:txBody>
      </p:sp>
    </p:spTree>
    <p:extLst>
      <p:ext uri="{BB962C8B-B14F-4D97-AF65-F5344CB8AC3E}">
        <p14:creationId xmlns:p14="http://schemas.microsoft.com/office/powerpoint/2010/main" val="7458006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Location Object</a:t>
            </a:r>
            <a:br>
              <a:rPr lang="en-US" b="1" dirty="0"/>
            </a:br>
            <a:endParaRPr lang="en-US" dirty="0"/>
          </a:p>
        </p:txBody>
      </p:sp>
      <p:sp>
        <p:nvSpPr>
          <p:cNvPr id="3" name="Content Placeholder 2"/>
          <p:cNvSpPr>
            <a:spLocks noGrp="1"/>
          </p:cNvSpPr>
          <p:nvPr>
            <p:ph idx="1"/>
          </p:nvPr>
        </p:nvSpPr>
        <p:spPr>
          <a:xfrm>
            <a:off x="677334" y="1302327"/>
            <a:ext cx="8596668" cy="5555673"/>
          </a:xfrm>
        </p:spPr>
        <p:txBody>
          <a:bodyPr>
            <a:normAutofit fontScale="92500" lnSpcReduction="20000"/>
          </a:bodyPr>
          <a:lstStyle/>
          <a:p>
            <a:pPr marL="0" indent="0">
              <a:buNone/>
            </a:pPr>
            <a:r>
              <a:rPr lang="en-US" dirty="0"/>
              <a:t>&lt;!DOCTYPE html&gt;</a:t>
            </a:r>
          </a:p>
          <a:p>
            <a:pPr marL="0" indent="0">
              <a:buNone/>
            </a:pPr>
            <a:r>
              <a:rPr lang="en-US" dirty="0"/>
              <a:t>&lt;html </a:t>
            </a:r>
            <a:r>
              <a:rPr lang="en-US" dirty="0" err="1"/>
              <a:t>lang</a:t>
            </a:r>
            <a:r>
              <a:rPr lang="en-US" dirty="0"/>
              <a:t>="</a:t>
            </a:r>
            <a:r>
              <a:rPr lang="en-US" dirty="0" err="1"/>
              <a:t>en</a:t>
            </a:r>
            <a:r>
              <a:rPr lang="en-US" dirty="0"/>
              <a:t>"&gt;</a:t>
            </a:r>
          </a:p>
          <a:p>
            <a:pPr marL="0" indent="0">
              <a:buNone/>
            </a:pPr>
            <a:r>
              <a:rPr lang="en-US" dirty="0"/>
              <a:t>&lt;head&gt;</a:t>
            </a:r>
          </a:p>
          <a:p>
            <a:pPr marL="0" indent="0">
              <a:buNone/>
            </a:pPr>
            <a:r>
              <a:rPr lang="en-US" dirty="0"/>
              <a:t>    &lt;meta charset="utf-8"&gt;</a:t>
            </a:r>
          </a:p>
          <a:p>
            <a:pPr marL="0" indent="0">
              <a:buNone/>
            </a:pPr>
            <a:r>
              <a:rPr lang="en-US" dirty="0"/>
              <a:t>    &lt;title&gt;JavaScript Get Current URL&lt;/title&gt;</a:t>
            </a:r>
          </a:p>
          <a:p>
            <a:pPr marL="0" indent="0">
              <a:buNone/>
            </a:pPr>
            <a:r>
              <a:rPr lang="en-US" dirty="0"/>
              <a:t>&lt;/head&gt;</a:t>
            </a:r>
          </a:p>
          <a:p>
            <a:pPr marL="0" indent="0">
              <a:buNone/>
            </a:pPr>
            <a:r>
              <a:rPr lang="en-US" dirty="0"/>
              <a:t>&lt;body&gt;</a:t>
            </a:r>
          </a:p>
          <a:p>
            <a:pPr marL="0" indent="0">
              <a:buNone/>
            </a:pPr>
            <a:r>
              <a:rPr lang="en-US" dirty="0"/>
              <a:t>    &lt;script&gt;</a:t>
            </a:r>
          </a:p>
          <a:p>
            <a:pPr marL="0" indent="0">
              <a:buNone/>
            </a:pPr>
            <a:r>
              <a:rPr lang="en-US" dirty="0"/>
              <a:t>    function </a:t>
            </a:r>
            <a:r>
              <a:rPr lang="en-US" dirty="0" err="1"/>
              <a:t>getURL</a:t>
            </a:r>
            <a:r>
              <a:rPr lang="en-US" dirty="0"/>
              <a:t>() {</a:t>
            </a:r>
          </a:p>
          <a:p>
            <a:pPr marL="0" indent="0">
              <a:buNone/>
            </a:pPr>
            <a:r>
              <a:rPr lang="en-US" dirty="0"/>
              <a:t>        alert("The URL of this page is: " + </a:t>
            </a:r>
            <a:r>
              <a:rPr lang="en-US" dirty="0" err="1"/>
              <a:t>window.location.href</a:t>
            </a:r>
            <a:r>
              <a:rPr lang="en-US" dirty="0"/>
              <a:t>);</a:t>
            </a:r>
          </a:p>
          <a:p>
            <a:pPr marL="0" indent="0">
              <a:buNone/>
            </a:pPr>
            <a:r>
              <a:rPr lang="en-US" dirty="0"/>
              <a:t>    }</a:t>
            </a:r>
          </a:p>
          <a:p>
            <a:pPr marL="0" indent="0">
              <a:buNone/>
            </a:pPr>
            <a:r>
              <a:rPr lang="en-US" dirty="0"/>
              <a:t>    &lt;/script&gt;</a:t>
            </a:r>
          </a:p>
          <a:p>
            <a:pPr marL="0" indent="0">
              <a:buNone/>
            </a:pPr>
            <a:r>
              <a:rPr lang="en-US" dirty="0"/>
              <a:t>     </a:t>
            </a:r>
          </a:p>
          <a:p>
            <a:pPr marL="0" indent="0">
              <a:buNone/>
            </a:pPr>
            <a:r>
              <a:rPr lang="en-US" dirty="0"/>
              <a:t>    &lt;button type="button" </a:t>
            </a:r>
            <a:r>
              <a:rPr lang="en-US" dirty="0" err="1"/>
              <a:t>onclick</a:t>
            </a:r>
            <a:r>
              <a:rPr lang="en-US" dirty="0"/>
              <a:t>="</a:t>
            </a:r>
            <a:r>
              <a:rPr lang="en-US" dirty="0" err="1"/>
              <a:t>getURL</a:t>
            </a:r>
            <a:r>
              <a:rPr lang="en-US" dirty="0"/>
              <a:t>();"&gt;Get Page URL&lt;/button&gt;</a:t>
            </a:r>
          </a:p>
          <a:p>
            <a:pPr marL="0" indent="0">
              <a:buNone/>
            </a:pPr>
            <a:r>
              <a:rPr lang="en-US" dirty="0"/>
              <a:t>&lt;/body&gt;</a:t>
            </a:r>
          </a:p>
          <a:p>
            <a:pPr marL="0" indent="0">
              <a:buNone/>
            </a:pPr>
            <a:r>
              <a:rPr lang="en-US" dirty="0"/>
              <a:t>&lt;/html</a:t>
            </a:r>
          </a:p>
        </p:txBody>
      </p:sp>
    </p:spTree>
    <p:extLst>
      <p:ext uri="{BB962C8B-B14F-4D97-AF65-F5344CB8AC3E}">
        <p14:creationId xmlns:p14="http://schemas.microsoft.com/office/powerpoint/2010/main" val="24101343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Getting Different Part of a URL</a:t>
            </a:r>
            <a:br>
              <a:rPr lang="en-NZ" dirty="0"/>
            </a:br>
            <a:r>
              <a:rPr lang="en-NZ" sz="1800" dirty="0">
                <a:solidFill>
                  <a:schemeClr val="tx1"/>
                </a:solidFill>
              </a:rPr>
              <a:t>Similarly, you can use other properties of the location object such as protocol, hostname, port, pathname, search, etc. to obtain different part of the URL.</a:t>
            </a:r>
            <a:endParaRPr lang="en-US" sz="1800" dirty="0">
              <a:solidFill>
                <a:schemeClr val="tx1"/>
              </a:solidFill>
            </a:endParaRPr>
          </a:p>
        </p:txBody>
      </p:sp>
      <p:sp>
        <p:nvSpPr>
          <p:cNvPr id="3" name="Content Placeholder 2"/>
          <p:cNvSpPr>
            <a:spLocks noGrp="1"/>
          </p:cNvSpPr>
          <p:nvPr>
            <p:ph idx="1"/>
          </p:nvPr>
        </p:nvSpPr>
        <p:spPr>
          <a:xfrm>
            <a:off x="677334" y="1930401"/>
            <a:ext cx="8596668" cy="4927600"/>
          </a:xfrm>
        </p:spPr>
        <p:txBody>
          <a:bodyPr>
            <a:normAutofit fontScale="92500" lnSpcReduction="20000"/>
          </a:bodyPr>
          <a:lstStyle/>
          <a:p>
            <a:pPr marL="0" indent="0">
              <a:buNone/>
            </a:pPr>
            <a:r>
              <a:rPr lang="en-US" dirty="0">
                <a:solidFill>
                  <a:srgbClr val="999999"/>
                </a:solidFill>
                <a:latin typeface="Consolas" panose="020B0609020204030204" pitchFamily="49" charset="0"/>
              </a:rPr>
              <a:t>// Prints complete URL</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indent="0">
              <a:buNone/>
            </a:pPr>
            <a:r>
              <a:rPr lang="en-US" dirty="0" err="1" smtClean="0">
                <a:solidFill>
                  <a:srgbClr val="000000"/>
                </a:solidFill>
                <a:latin typeface="Consolas" panose="020B0609020204030204" pitchFamily="49" charset="0"/>
              </a:rPr>
              <a:t>document</a:t>
            </a:r>
            <a:r>
              <a:rPr lang="en-US" dirty="0" err="1" smtClean="0">
                <a:solidFill>
                  <a:srgbClr val="5F6364"/>
                </a:solidFill>
                <a:latin typeface="Consolas" panose="020B0609020204030204" pitchFamily="49" charset="0"/>
              </a:rPr>
              <a:t>.</a:t>
            </a:r>
            <a:r>
              <a:rPr lang="en-US" dirty="0" err="1" smtClean="0">
                <a:solidFill>
                  <a:srgbClr val="DD4A68"/>
                </a:solidFill>
                <a:latin typeface="Consolas" panose="020B0609020204030204" pitchFamily="49" charset="0"/>
              </a:rPr>
              <a:t>write</a:t>
            </a:r>
            <a:r>
              <a:rPr lang="en-US" dirty="0" smtClean="0">
                <a:solidFill>
                  <a:srgbClr val="5F6364"/>
                </a:solidFill>
                <a:latin typeface="Consolas" panose="020B0609020204030204" pitchFamily="49" charset="0"/>
              </a:rPr>
              <a:t>(</a:t>
            </a:r>
            <a:r>
              <a:rPr lang="en-US" dirty="0" err="1" smtClean="0">
                <a:solidFill>
                  <a:srgbClr val="000000"/>
                </a:solidFill>
                <a:latin typeface="Consolas" panose="020B0609020204030204" pitchFamily="49" charset="0"/>
              </a:rPr>
              <a:t>window</a:t>
            </a:r>
            <a:r>
              <a:rPr lang="en-US" dirty="0" err="1" smtClean="0">
                <a:solidFill>
                  <a:srgbClr val="5F6364"/>
                </a:solidFill>
                <a:latin typeface="Consolas" panose="020B0609020204030204" pitchFamily="49" charset="0"/>
              </a:rPr>
              <a:t>.</a:t>
            </a:r>
            <a:r>
              <a:rPr lang="en-US" dirty="0" err="1" smtClean="0">
                <a:solidFill>
                  <a:srgbClr val="000000"/>
                </a:solidFill>
                <a:latin typeface="Consolas" panose="020B0609020204030204" pitchFamily="49" charset="0"/>
              </a:rPr>
              <a:t>location</a:t>
            </a:r>
            <a:r>
              <a:rPr lang="en-US" dirty="0" err="1" smtClean="0">
                <a:solidFill>
                  <a:srgbClr val="5F6364"/>
                </a:solidFill>
                <a:latin typeface="Consolas" panose="020B0609020204030204" pitchFamily="49" charset="0"/>
              </a:rPr>
              <a:t>.</a:t>
            </a:r>
            <a:r>
              <a:rPr lang="en-US" dirty="0" err="1" smtClean="0">
                <a:solidFill>
                  <a:srgbClr val="000000"/>
                </a:solidFill>
                <a:latin typeface="Consolas" panose="020B0609020204030204" pitchFamily="49" charset="0"/>
              </a:rPr>
              <a:t>href</a:t>
            </a:r>
            <a:r>
              <a:rPr lang="en-US" dirty="0" smtClean="0">
                <a:solidFill>
                  <a:srgbClr val="5F6364"/>
                </a:solidFill>
                <a:latin typeface="Consolas" panose="020B0609020204030204" pitchFamily="49" charset="0"/>
              </a:rPr>
              <a:t>);</a:t>
            </a:r>
          </a:p>
          <a:p>
            <a:pPr marL="0" indent="0">
              <a:buNone/>
            </a:pPr>
            <a:r>
              <a:rPr lang="en-US" dirty="0" smtClean="0">
                <a:solidFill>
                  <a:srgbClr val="000000"/>
                </a:solidFill>
                <a:latin typeface="Consolas" panose="020B0609020204030204" pitchFamily="49" charset="0"/>
              </a:rPr>
              <a:t> </a:t>
            </a:r>
            <a:r>
              <a:rPr lang="en-US" dirty="0">
                <a:solidFill>
                  <a:srgbClr val="999999"/>
                </a:solidFill>
                <a:latin typeface="Consolas" panose="020B0609020204030204" pitchFamily="49" charset="0"/>
              </a:rPr>
              <a:t>// Prints protocol like http: or https: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document</a:t>
            </a:r>
            <a:r>
              <a:rPr lang="en-US" dirty="0" err="1">
                <a:solidFill>
                  <a:srgbClr val="5F6364"/>
                </a:solidFill>
                <a:latin typeface="Consolas" panose="020B0609020204030204" pitchFamily="49" charset="0"/>
              </a:rPr>
              <a:t>.</a:t>
            </a:r>
            <a:r>
              <a:rPr lang="en-US" dirty="0" err="1">
                <a:solidFill>
                  <a:srgbClr val="DD4A68"/>
                </a:solidFill>
                <a:latin typeface="Consolas" panose="020B0609020204030204" pitchFamily="49" charset="0"/>
              </a:rPr>
              <a:t>write</a:t>
            </a:r>
            <a:r>
              <a:rPr lang="en-US" dirty="0">
                <a:solidFill>
                  <a:srgbClr val="5F6364"/>
                </a:solidFill>
                <a:latin typeface="Consolas" panose="020B0609020204030204" pitchFamily="49" charset="0"/>
              </a:rPr>
              <a:t>(</a:t>
            </a:r>
            <a:r>
              <a:rPr lang="en-US" dirty="0" err="1">
                <a:solidFill>
                  <a:srgbClr val="000000"/>
                </a:solidFill>
                <a:latin typeface="Consolas" panose="020B0609020204030204" pitchFamily="49" charset="0"/>
              </a:rPr>
              <a:t>window</a:t>
            </a:r>
            <a:r>
              <a:rPr lang="en-US" dirty="0" err="1">
                <a:solidFill>
                  <a:srgbClr val="5F6364"/>
                </a:solidFill>
                <a:latin typeface="Consolas" panose="020B0609020204030204" pitchFamily="49" charset="0"/>
              </a:rPr>
              <a:t>.</a:t>
            </a:r>
            <a:r>
              <a:rPr lang="en-US" dirty="0" err="1">
                <a:solidFill>
                  <a:srgbClr val="000000"/>
                </a:solidFill>
                <a:latin typeface="Consolas" panose="020B0609020204030204" pitchFamily="49" charset="0"/>
              </a:rPr>
              <a:t>location</a:t>
            </a:r>
            <a:r>
              <a:rPr lang="en-US" dirty="0" err="1">
                <a:solidFill>
                  <a:srgbClr val="5F6364"/>
                </a:solidFill>
                <a:latin typeface="Consolas" panose="020B0609020204030204" pitchFamily="49" charset="0"/>
              </a:rPr>
              <a:t>.</a:t>
            </a:r>
            <a:r>
              <a:rPr lang="en-US" dirty="0" err="1">
                <a:solidFill>
                  <a:srgbClr val="000000"/>
                </a:solidFill>
                <a:latin typeface="Consolas" panose="020B0609020204030204" pitchFamily="49" charset="0"/>
              </a:rPr>
              <a:t>protocol</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indent="0">
              <a:buNone/>
            </a:pPr>
            <a:r>
              <a:rPr lang="en-US" dirty="0" smtClean="0">
                <a:solidFill>
                  <a:srgbClr val="999999"/>
                </a:solidFill>
                <a:latin typeface="Consolas" panose="020B0609020204030204" pitchFamily="49" charset="0"/>
              </a:rPr>
              <a:t>// </a:t>
            </a:r>
            <a:r>
              <a:rPr lang="en-US" dirty="0">
                <a:solidFill>
                  <a:srgbClr val="999999"/>
                </a:solidFill>
                <a:latin typeface="Consolas" panose="020B0609020204030204" pitchFamily="49" charset="0"/>
              </a:rPr>
              <a:t>Prints hostname with port like localhost or localhost:3000</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document</a:t>
            </a:r>
            <a:r>
              <a:rPr lang="en-US" dirty="0" err="1">
                <a:solidFill>
                  <a:srgbClr val="5F6364"/>
                </a:solidFill>
                <a:latin typeface="Consolas" panose="020B0609020204030204" pitchFamily="49" charset="0"/>
              </a:rPr>
              <a:t>.</a:t>
            </a:r>
            <a:r>
              <a:rPr lang="en-US" dirty="0" err="1">
                <a:solidFill>
                  <a:srgbClr val="DD4A68"/>
                </a:solidFill>
                <a:latin typeface="Consolas" panose="020B0609020204030204" pitchFamily="49" charset="0"/>
              </a:rPr>
              <a:t>write</a:t>
            </a:r>
            <a:r>
              <a:rPr lang="en-US" dirty="0">
                <a:solidFill>
                  <a:srgbClr val="5F6364"/>
                </a:solidFill>
                <a:latin typeface="Consolas" panose="020B0609020204030204" pitchFamily="49" charset="0"/>
              </a:rPr>
              <a:t>(</a:t>
            </a:r>
            <a:r>
              <a:rPr lang="en-US" dirty="0" err="1">
                <a:solidFill>
                  <a:srgbClr val="000000"/>
                </a:solidFill>
                <a:latin typeface="Consolas" panose="020B0609020204030204" pitchFamily="49" charset="0"/>
              </a:rPr>
              <a:t>window</a:t>
            </a:r>
            <a:r>
              <a:rPr lang="en-US" dirty="0" err="1">
                <a:solidFill>
                  <a:srgbClr val="5F6364"/>
                </a:solidFill>
                <a:latin typeface="Consolas" panose="020B0609020204030204" pitchFamily="49" charset="0"/>
              </a:rPr>
              <a:t>.</a:t>
            </a:r>
            <a:r>
              <a:rPr lang="en-US" dirty="0" err="1">
                <a:solidFill>
                  <a:srgbClr val="000000"/>
                </a:solidFill>
                <a:latin typeface="Consolas" panose="020B0609020204030204" pitchFamily="49" charset="0"/>
              </a:rPr>
              <a:t>location</a:t>
            </a:r>
            <a:r>
              <a:rPr lang="en-US" dirty="0" err="1">
                <a:solidFill>
                  <a:srgbClr val="5F6364"/>
                </a:solidFill>
                <a:latin typeface="Consolas" panose="020B0609020204030204" pitchFamily="49" charset="0"/>
              </a:rPr>
              <a:t>.</a:t>
            </a:r>
            <a:r>
              <a:rPr lang="en-US" dirty="0" err="1">
                <a:solidFill>
                  <a:srgbClr val="000000"/>
                </a:solidFill>
                <a:latin typeface="Consolas" panose="020B0609020204030204" pitchFamily="49" charset="0"/>
              </a:rPr>
              <a:t>host</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indent="0">
              <a:buNone/>
            </a:pPr>
            <a:r>
              <a:rPr lang="en-US" dirty="0" smtClean="0">
                <a:solidFill>
                  <a:srgbClr val="999999"/>
                </a:solidFill>
                <a:latin typeface="Consolas" panose="020B0609020204030204" pitchFamily="49" charset="0"/>
              </a:rPr>
              <a:t>// </a:t>
            </a:r>
            <a:r>
              <a:rPr lang="en-US" dirty="0">
                <a:solidFill>
                  <a:srgbClr val="999999"/>
                </a:solidFill>
                <a:latin typeface="Consolas" panose="020B0609020204030204" pitchFamily="49" charset="0"/>
              </a:rPr>
              <a:t>Prints hostname like localhost or www.example.com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document</a:t>
            </a:r>
            <a:r>
              <a:rPr lang="en-US" dirty="0" err="1">
                <a:solidFill>
                  <a:srgbClr val="5F6364"/>
                </a:solidFill>
                <a:latin typeface="Consolas" panose="020B0609020204030204" pitchFamily="49" charset="0"/>
              </a:rPr>
              <a:t>.</a:t>
            </a:r>
            <a:r>
              <a:rPr lang="en-US" dirty="0" err="1">
                <a:solidFill>
                  <a:srgbClr val="DD4A68"/>
                </a:solidFill>
                <a:latin typeface="Consolas" panose="020B0609020204030204" pitchFamily="49" charset="0"/>
              </a:rPr>
              <a:t>write</a:t>
            </a:r>
            <a:r>
              <a:rPr lang="en-US" dirty="0">
                <a:solidFill>
                  <a:srgbClr val="5F6364"/>
                </a:solidFill>
                <a:latin typeface="Consolas" panose="020B0609020204030204" pitchFamily="49" charset="0"/>
              </a:rPr>
              <a:t>(</a:t>
            </a:r>
            <a:r>
              <a:rPr lang="en-US" dirty="0" err="1">
                <a:solidFill>
                  <a:srgbClr val="000000"/>
                </a:solidFill>
                <a:latin typeface="Consolas" panose="020B0609020204030204" pitchFamily="49" charset="0"/>
              </a:rPr>
              <a:t>window</a:t>
            </a:r>
            <a:r>
              <a:rPr lang="en-US" dirty="0" err="1">
                <a:solidFill>
                  <a:srgbClr val="5F6364"/>
                </a:solidFill>
                <a:latin typeface="Consolas" panose="020B0609020204030204" pitchFamily="49" charset="0"/>
              </a:rPr>
              <a:t>.</a:t>
            </a:r>
            <a:r>
              <a:rPr lang="en-US" dirty="0" err="1">
                <a:solidFill>
                  <a:srgbClr val="000000"/>
                </a:solidFill>
                <a:latin typeface="Consolas" panose="020B0609020204030204" pitchFamily="49" charset="0"/>
              </a:rPr>
              <a:t>location</a:t>
            </a:r>
            <a:r>
              <a:rPr lang="en-US" dirty="0" err="1">
                <a:solidFill>
                  <a:srgbClr val="5F6364"/>
                </a:solidFill>
                <a:latin typeface="Consolas" panose="020B0609020204030204" pitchFamily="49" charset="0"/>
              </a:rPr>
              <a:t>.</a:t>
            </a:r>
            <a:r>
              <a:rPr lang="en-US" dirty="0" err="1">
                <a:solidFill>
                  <a:srgbClr val="000000"/>
                </a:solidFill>
                <a:latin typeface="Consolas" panose="020B0609020204030204" pitchFamily="49" charset="0"/>
              </a:rPr>
              <a:t>hostname</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indent="0">
              <a:buNone/>
            </a:pPr>
            <a:r>
              <a:rPr lang="en-US" dirty="0" smtClean="0">
                <a:solidFill>
                  <a:srgbClr val="999999"/>
                </a:solidFill>
                <a:latin typeface="Consolas" panose="020B0609020204030204" pitchFamily="49" charset="0"/>
              </a:rPr>
              <a:t>// </a:t>
            </a:r>
            <a:r>
              <a:rPr lang="en-US" dirty="0">
                <a:solidFill>
                  <a:srgbClr val="999999"/>
                </a:solidFill>
                <a:latin typeface="Consolas" panose="020B0609020204030204" pitchFamily="49" charset="0"/>
              </a:rPr>
              <a:t>Prints port number like 3000</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indent="0">
              <a:buNone/>
            </a:pPr>
            <a:r>
              <a:rPr lang="en-US" dirty="0" err="1" smtClean="0">
                <a:solidFill>
                  <a:srgbClr val="000000"/>
                </a:solidFill>
                <a:latin typeface="Consolas" panose="020B0609020204030204" pitchFamily="49" charset="0"/>
              </a:rPr>
              <a:t>document</a:t>
            </a:r>
            <a:r>
              <a:rPr lang="en-US" dirty="0" err="1" smtClean="0">
                <a:solidFill>
                  <a:srgbClr val="5F6364"/>
                </a:solidFill>
                <a:latin typeface="Consolas" panose="020B0609020204030204" pitchFamily="49" charset="0"/>
              </a:rPr>
              <a:t>.</a:t>
            </a:r>
            <a:r>
              <a:rPr lang="en-US" dirty="0" err="1" smtClean="0">
                <a:solidFill>
                  <a:srgbClr val="DD4A68"/>
                </a:solidFill>
                <a:latin typeface="Consolas" panose="020B0609020204030204" pitchFamily="49" charset="0"/>
              </a:rPr>
              <a:t>write</a:t>
            </a:r>
            <a:r>
              <a:rPr lang="en-US" dirty="0" smtClean="0">
                <a:solidFill>
                  <a:srgbClr val="5F6364"/>
                </a:solidFill>
                <a:latin typeface="Consolas" panose="020B0609020204030204" pitchFamily="49" charset="0"/>
              </a:rPr>
              <a:t>(</a:t>
            </a:r>
            <a:r>
              <a:rPr lang="en-US" dirty="0" err="1" smtClean="0">
                <a:solidFill>
                  <a:srgbClr val="000000"/>
                </a:solidFill>
                <a:latin typeface="Consolas" panose="020B0609020204030204" pitchFamily="49" charset="0"/>
              </a:rPr>
              <a:t>window</a:t>
            </a:r>
            <a:r>
              <a:rPr lang="en-US" dirty="0" err="1" smtClean="0">
                <a:solidFill>
                  <a:srgbClr val="5F6364"/>
                </a:solidFill>
                <a:latin typeface="Consolas" panose="020B0609020204030204" pitchFamily="49" charset="0"/>
              </a:rPr>
              <a:t>.</a:t>
            </a:r>
            <a:r>
              <a:rPr lang="en-US" dirty="0" err="1" smtClean="0">
                <a:solidFill>
                  <a:srgbClr val="000000"/>
                </a:solidFill>
                <a:latin typeface="Consolas" panose="020B0609020204030204" pitchFamily="49" charset="0"/>
              </a:rPr>
              <a:t>location</a:t>
            </a:r>
            <a:r>
              <a:rPr lang="en-US" dirty="0" err="1" smtClean="0">
                <a:solidFill>
                  <a:srgbClr val="5F6364"/>
                </a:solidFill>
                <a:latin typeface="Consolas" panose="020B0609020204030204" pitchFamily="49" charset="0"/>
              </a:rPr>
              <a:t>.</a:t>
            </a:r>
            <a:r>
              <a:rPr lang="en-US" dirty="0" err="1" smtClean="0">
                <a:solidFill>
                  <a:srgbClr val="000000"/>
                </a:solidFill>
                <a:latin typeface="Consolas" panose="020B0609020204030204" pitchFamily="49" charset="0"/>
              </a:rPr>
              <a:t>port</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indent="0">
              <a:buNone/>
            </a:pPr>
            <a:r>
              <a:rPr lang="en-US" dirty="0" smtClean="0">
                <a:solidFill>
                  <a:srgbClr val="999999"/>
                </a:solidFill>
                <a:latin typeface="Consolas" panose="020B0609020204030204" pitchFamily="49" charset="0"/>
              </a:rPr>
              <a:t>// </a:t>
            </a:r>
            <a:r>
              <a:rPr lang="en-US" dirty="0">
                <a:solidFill>
                  <a:srgbClr val="999999"/>
                </a:solidFill>
                <a:latin typeface="Consolas" panose="020B0609020204030204" pitchFamily="49" charset="0"/>
              </a:rPr>
              <a:t>Prints pathname like /products/</a:t>
            </a:r>
            <a:r>
              <a:rPr lang="en-US" dirty="0" err="1">
                <a:solidFill>
                  <a:srgbClr val="999999"/>
                </a:solidFill>
                <a:latin typeface="Consolas" panose="020B0609020204030204" pitchFamily="49" charset="0"/>
              </a:rPr>
              <a:t>search.php</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document</a:t>
            </a:r>
            <a:r>
              <a:rPr lang="en-US" dirty="0" err="1">
                <a:solidFill>
                  <a:srgbClr val="5F6364"/>
                </a:solidFill>
                <a:latin typeface="Consolas" panose="020B0609020204030204" pitchFamily="49" charset="0"/>
              </a:rPr>
              <a:t>.</a:t>
            </a:r>
            <a:r>
              <a:rPr lang="en-US" dirty="0" err="1">
                <a:solidFill>
                  <a:srgbClr val="DD4A68"/>
                </a:solidFill>
                <a:latin typeface="Consolas" panose="020B0609020204030204" pitchFamily="49" charset="0"/>
              </a:rPr>
              <a:t>write</a:t>
            </a:r>
            <a:r>
              <a:rPr lang="en-US" dirty="0">
                <a:solidFill>
                  <a:srgbClr val="5F6364"/>
                </a:solidFill>
                <a:latin typeface="Consolas" panose="020B0609020204030204" pitchFamily="49" charset="0"/>
              </a:rPr>
              <a:t>(</a:t>
            </a:r>
            <a:r>
              <a:rPr lang="en-US" dirty="0" err="1">
                <a:solidFill>
                  <a:srgbClr val="000000"/>
                </a:solidFill>
                <a:latin typeface="Consolas" panose="020B0609020204030204" pitchFamily="49" charset="0"/>
              </a:rPr>
              <a:t>window</a:t>
            </a:r>
            <a:r>
              <a:rPr lang="en-US" dirty="0" err="1">
                <a:solidFill>
                  <a:srgbClr val="5F6364"/>
                </a:solidFill>
                <a:latin typeface="Consolas" panose="020B0609020204030204" pitchFamily="49" charset="0"/>
              </a:rPr>
              <a:t>.</a:t>
            </a:r>
            <a:r>
              <a:rPr lang="en-US" dirty="0" err="1">
                <a:solidFill>
                  <a:srgbClr val="000000"/>
                </a:solidFill>
                <a:latin typeface="Consolas" panose="020B0609020204030204" pitchFamily="49" charset="0"/>
              </a:rPr>
              <a:t>location</a:t>
            </a:r>
            <a:r>
              <a:rPr lang="en-US" dirty="0" err="1">
                <a:solidFill>
                  <a:srgbClr val="5F6364"/>
                </a:solidFill>
                <a:latin typeface="Consolas" panose="020B0609020204030204" pitchFamily="49" charset="0"/>
              </a:rPr>
              <a:t>.</a:t>
            </a:r>
            <a:r>
              <a:rPr lang="en-US" dirty="0" err="1">
                <a:solidFill>
                  <a:srgbClr val="000000"/>
                </a:solidFill>
                <a:latin typeface="Consolas" panose="020B0609020204030204" pitchFamily="49" charset="0"/>
              </a:rPr>
              <a:t>pathname</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indent="0">
              <a:buNone/>
            </a:pPr>
            <a:r>
              <a:rPr lang="en-US" dirty="0" smtClean="0">
                <a:solidFill>
                  <a:srgbClr val="999999"/>
                </a:solidFill>
                <a:latin typeface="Consolas" panose="020B0609020204030204" pitchFamily="49" charset="0"/>
              </a:rPr>
              <a:t>// </a:t>
            </a:r>
            <a:r>
              <a:rPr lang="en-US" dirty="0">
                <a:solidFill>
                  <a:srgbClr val="999999"/>
                </a:solidFill>
                <a:latin typeface="Consolas" panose="020B0609020204030204" pitchFamily="49" charset="0"/>
              </a:rPr>
              <a:t>Prints query string like ?q=</a:t>
            </a:r>
            <a:r>
              <a:rPr lang="en-US" dirty="0" err="1">
                <a:solidFill>
                  <a:srgbClr val="999999"/>
                </a:solidFill>
                <a:latin typeface="Consolas" panose="020B0609020204030204" pitchFamily="49" charset="0"/>
              </a:rPr>
              <a:t>ipad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document</a:t>
            </a:r>
            <a:r>
              <a:rPr lang="en-US" dirty="0" err="1">
                <a:solidFill>
                  <a:srgbClr val="5F6364"/>
                </a:solidFill>
                <a:latin typeface="Consolas" panose="020B0609020204030204" pitchFamily="49" charset="0"/>
              </a:rPr>
              <a:t>.</a:t>
            </a:r>
            <a:r>
              <a:rPr lang="en-US" dirty="0" err="1">
                <a:solidFill>
                  <a:srgbClr val="DD4A68"/>
                </a:solidFill>
                <a:latin typeface="Consolas" panose="020B0609020204030204" pitchFamily="49" charset="0"/>
              </a:rPr>
              <a:t>write</a:t>
            </a:r>
            <a:r>
              <a:rPr lang="en-US" dirty="0">
                <a:solidFill>
                  <a:srgbClr val="5F6364"/>
                </a:solidFill>
                <a:latin typeface="Consolas" panose="020B0609020204030204" pitchFamily="49" charset="0"/>
              </a:rPr>
              <a:t>(</a:t>
            </a:r>
            <a:r>
              <a:rPr lang="en-US" dirty="0" err="1">
                <a:solidFill>
                  <a:srgbClr val="000000"/>
                </a:solidFill>
                <a:latin typeface="Consolas" panose="020B0609020204030204" pitchFamily="49" charset="0"/>
              </a:rPr>
              <a:t>window</a:t>
            </a:r>
            <a:r>
              <a:rPr lang="en-US" dirty="0" err="1">
                <a:solidFill>
                  <a:srgbClr val="5F6364"/>
                </a:solidFill>
                <a:latin typeface="Consolas" panose="020B0609020204030204" pitchFamily="49" charset="0"/>
              </a:rPr>
              <a:t>.</a:t>
            </a:r>
            <a:r>
              <a:rPr lang="en-US" dirty="0" err="1">
                <a:solidFill>
                  <a:srgbClr val="000000"/>
                </a:solidFill>
                <a:latin typeface="Consolas" panose="020B0609020204030204" pitchFamily="49" charset="0"/>
              </a:rPr>
              <a:t>location</a:t>
            </a:r>
            <a:r>
              <a:rPr lang="en-US" dirty="0" err="1">
                <a:solidFill>
                  <a:srgbClr val="5F6364"/>
                </a:solidFill>
                <a:latin typeface="Consolas" panose="020B0609020204030204" pitchFamily="49" charset="0"/>
              </a:rPr>
              <a:t>.</a:t>
            </a:r>
            <a:r>
              <a:rPr lang="en-US" dirty="0" err="1">
                <a:solidFill>
                  <a:srgbClr val="000000"/>
                </a:solidFill>
                <a:latin typeface="Consolas" panose="020B0609020204030204" pitchFamily="49" charset="0"/>
              </a:rPr>
              <a:t>search</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pPr marL="0" indent="0">
              <a:buNone/>
            </a:pPr>
            <a:r>
              <a:rPr lang="en-US" dirty="0" smtClean="0">
                <a:solidFill>
                  <a:srgbClr val="999999"/>
                </a:solidFill>
                <a:latin typeface="Consolas" panose="020B0609020204030204" pitchFamily="49" charset="0"/>
              </a:rPr>
              <a:t>// </a:t>
            </a:r>
            <a:r>
              <a:rPr lang="en-US" dirty="0">
                <a:solidFill>
                  <a:srgbClr val="999999"/>
                </a:solidFill>
                <a:latin typeface="Consolas" panose="020B0609020204030204" pitchFamily="49" charset="0"/>
              </a:rPr>
              <a:t>Prints fragment identifier like #featured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document</a:t>
            </a:r>
            <a:r>
              <a:rPr lang="en-US" dirty="0" err="1">
                <a:solidFill>
                  <a:srgbClr val="5F6364"/>
                </a:solidFill>
                <a:latin typeface="Consolas" panose="020B0609020204030204" pitchFamily="49" charset="0"/>
              </a:rPr>
              <a:t>.</a:t>
            </a:r>
            <a:r>
              <a:rPr lang="en-US" dirty="0" err="1">
                <a:solidFill>
                  <a:srgbClr val="DD4A68"/>
                </a:solidFill>
                <a:latin typeface="Consolas" panose="020B0609020204030204" pitchFamily="49" charset="0"/>
              </a:rPr>
              <a:t>write</a:t>
            </a:r>
            <a:r>
              <a:rPr lang="en-US" dirty="0">
                <a:solidFill>
                  <a:srgbClr val="5F6364"/>
                </a:solidFill>
                <a:latin typeface="Consolas" panose="020B0609020204030204" pitchFamily="49" charset="0"/>
              </a:rPr>
              <a:t>(</a:t>
            </a:r>
            <a:r>
              <a:rPr lang="en-US" dirty="0" err="1">
                <a:solidFill>
                  <a:srgbClr val="000000"/>
                </a:solidFill>
                <a:latin typeface="Consolas" panose="020B0609020204030204" pitchFamily="49" charset="0"/>
              </a:rPr>
              <a:t>window</a:t>
            </a:r>
            <a:r>
              <a:rPr lang="en-US" dirty="0" err="1">
                <a:solidFill>
                  <a:srgbClr val="5F6364"/>
                </a:solidFill>
                <a:latin typeface="Consolas" panose="020B0609020204030204" pitchFamily="49" charset="0"/>
              </a:rPr>
              <a:t>.</a:t>
            </a:r>
            <a:r>
              <a:rPr lang="en-US" dirty="0" err="1">
                <a:solidFill>
                  <a:srgbClr val="000000"/>
                </a:solidFill>
                <a:latin typeface="Consolas" panose="020B0609020204030204" pitchFamily="49" charset="0"/>
              </a:rPr>
              <a:t>location</a:t>
            </a:r>
            <a:r>
              <a:rPr lang="en-US" dirty="0" err="1">
                <a:solidFill>
                  <a:srgbClr val="5F6364"/>
                </a:solidFill>
                <a:latin typeface="Consolas" panose="020B0609020204030204" pitchFamily="49" charset="0"/>
              </a:rPr>
              <a:t>.</a:t>
            </a:r>
            <a:r>
              <a:rPr lang="en-US" dirty="0" err="1">
                <a:solidFill>
                  <a:srgbClr val="000000"/>
                </a:solidFill>
                <a:latin typeface="Consolas" panose="020B0609020204030204" pitchFamily="49" charset="0"/>
              </a:rPr>
              <a:t>hash</a:t>
            </a:r>
            <a:r>
              <a:rPr lang="en-US" dirty="0">
                <a:solidFill>
                  <a:srgbClr val="5F6364"/>
                </a:solidFill>
                <a:latin typeface="Consolas" panose="020B0609020204030204" pitchFamily="49" charset="0"/>
              </a:rPr>
              <a:t>);</a:t>
            </a:r>
            <a:endParaRPr lang="en-US" dirty="0"/>
          </a:p>
        </p:txBody>
      </p:sp>
      <p:sp>
        <p:nvSpPr>
          <p:cNvPr id="5" name="TextBox 4"/>
          <p:cNvSpPr txBox="1"/>
          <p:nvPr/>
        </p:nvSpPr>
        <p:spPr>
          <a:xfrm>
            <a:off x="9052329" y="3532909"/>
            <a:ext cx="2585489" cy="3139321"/>
          </a:xfrm>
          <a:prstGeom prst="rect">
            <a:avLst/>
          </a:prstGeom>
          <a:solidFill>
            <a:schemeClr val="bg2"/>
          </a:solidFill>
        </p:spPr>
        <p:txBody>
          <a:bodyPr wrap="square" rtlCol="0">
            <a:spAutoFit/>
          </a:bodyPr>
          <a:lstStyle/>
          <a:p>
            <a:r>
              <a:rPr lang="en-NZ"/>
              <a:t>When you visit a website, you're always connecting to a specific port (e.g. </a:t>
            </a:r>
            <a:r>
              <a:rPr lang="en-NZ" dirty="0"/>
              <a:t>http://localhost:3000). However, most browsers will simply not display the default port numbers, for example, 80 for HTTP and 443 for HTTPS</a:t>
            </a:r>
            <a:endParaRPr lang="en-US" dirty="0"/>
          </a:p>
        </p:txBody>
      </p:sp>
    </p:spTree>
    <p:extLst>
      <p:ext uri="{BB962C8B-B14F-4D97-AF65-F5344CB8AC3E}">
        <p14:creationId xmlns:p14="http://schemas.microsoft.com/office/powerpoint/2010/main" val="30695451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143066" cy="886691"/>
          </a:xfrm>
        </p:spPr>
        <p:txBody>
          <a:bodyPr>
            <a:normAutofit fontScale="90000"/>
          </a:bodyPr>
          <a:lstStyle/>
          <a:p>
            <a:r>
              <a:rPr lang="en-US" b="1" dirty="0"/>
              <a:t>Loading New </a:t>
            </a:r>
            <a:r>
              <a:rPr lang="en-US" b="1" dirty="0" smtClean="0"/>
              <a:t>Documents- assign() &amp; replace()</a:t>
            </a:r>
            <a:r>
              <a:rPr lang="en-US" b="1" dirty="0"/>
              <a:t/>
            </a:r>
            <a:br>
              <a:rPr lang="en-US" b="1" dirty="0"/>
            </a:br>
            <a:endParaRPr lang="en-US" dirty="0"/>
          </a:p>
        </p:txBody>
      </p:sp>
      <p:sp>
        <p:nvSpPr>
          <p:cNvPr id="3" name="Content Placeholder 2"/>
          <p:cNvSpPr>
            <a:spLocks noGrp="1"/>
          </p:cNvSpPr>
          <p:nvPr>
            <p:ph idx="1"/>
          </p:nvPr>
        </p:nvSpPr>
        <p:spPr>
          <a:xfrm>
            <a:off x="677334" y="1302327"/>
            <a:ext cx="4407284" cy="5555673"/>
          </a:xfrm>
        </p:spPr>
        <p:txBody>
          <a:bodyPr>
            <a:normAutofit fontScale="70000" lnSpcReduction="20000"/>
          </a:bodyPr>
          <a:lstStyle/>
          <a:p>
            <a:pPr marL="0" indent="0">
              <a:buNone/>
            </a:pPr>
            <a:r>
              <a:rPr lang="en-US" dirty="0"/>
              <a:t>&lt;!DOCTYPE html&gt;</a:t>
            </a:r>
          </a:p>
          <a:p>
            <a:pPr marL="0" indent="0">
              <a:buNone/>
            </a:pPr>
            <a:r>
              <a:rPr lang="en-US" dirty="0"/>
              <a:t>&lt;html </a:t>
            </a:r>
            <a:r>
              <a:rPr lang="en-US" dirty="0" err="1"/>
              <a:t>lang</a:t>
            </a:r>
            <a:r>
              <a:rPr lang="en-US" dirty="0"/>
              <a:t>="</a:t>
            </a:r>
            <a:r>
              <a:rPr lang="en-US" dirty="0" err="1"/>
              <a:t>en</a:t>
            </a:r>
            <a:r>
              <a:rPr lang="en-US" dirty="0"/>
              <a:t>"&gt;</a:t>
            </a:r>
          </a:p>
          <a:p>
            <a:pPr marL="0" indent="0">
              <a:buNone/>
            </a:pPr>
            <a:r>
              <a:rPr lang="en-US" dirty="0"/>
              <a:t>&lt;head&gt;</a:t>
            </a:r>
          </a:p>
          <a:p>
            <a:pPr marL="0" indent="0">
              <a:buNone/>
            </a:pPr>
            <a:r>
              <a:rPr lang="en-US" dirty="0"/>
              <a:t>    &lt;meta charset="utf-8"&gt;</a:t>
            </a:r>
          </a:p>
          <a:p>
            <a:pPr marL="0" indent="0">
              <a:buNone/>
            </a:pPr>
            <a:r>
              <a:rPr lang="en-US" dirty="0"/>
              <a:t>    &lt;title&gt;JavaScript Load another Resource from a URL&lt;/title&gt;</a:t>
            </a:r>
          </a:p>
          <a:p>
            <a:pPr marL="0" indent="0">
              <a:buNone/>
            </a:pPr>
            <a:r>
              <a:rPr lang="en-US" dirty="0"/>
              <a:t>&lt;/head&gt;</a:t>
            </a:r>
          </a:p>
          <a:p>
            <a:pPr marL="0" indent="0">
              <a:buNone/>
            </a:pPr>
            <a:r>
              <a:rPr lang="en-US" dirty="0"/>
              <a:t>&lt;body&gt;</a:t>
            </a:r>
          </a:p>
          <a:p>
            <a:pPr marL="0" indent="0">
              <a:buNone/>
            </a:pPr>
            <a:r>
              <a:rPr lang="en-US" dirty="0"/>
              <a:t>    &lt;script&gt;</a:t>
            </a:r>
          </a:p>
          <a:p>
            <a:pPr marL="0" indent="0">
              <a:buNone/>
            </a:pPr>
            <a:r>
              <a:rPr lang="en-US" dirty="0"/>
              <a:t>    function </a:t>
            </a:r>
            <a:r>
              <a:rPr lang="en-US" dirty="0" err="1"/>
              <a:t>loadHomePage</a:t>
            </a:r>
            <a:r>
              <a:rPr lang="en-US" dirty="0"/>
              <a:t>() {</a:t>
            </a:r>
          </a:p>
          <a:p>
            <a:pPr marL="0" indent="0">
              <a:buNone/>
            </a:pPr>
            <a:r>
              <a:rPr lang="en-US" dirty="0"/>
              <a:t>        </a:t>
            </a:r>
            <a:r>
              <a:rPr lang="en-US" dirty="0" err="1"/>
              <a:t>window.location.assign</a:t>
            </a:r>
            <a:r>
              <a:rPr lang="en-US" dirty="0"/>
              <a:t>("https://www.google.com/");</a:t>
            </a:r>
          </a:p>
          <a:p>
            <a:pPr marL="0" indent="0">
              <a:buNone/>
            </a:pPr>
            <a:r>
              <a:rPr lang="en-US" dirty="0"/>
              <a:t>    }</a:t>
            </a:r>
          </a:p>
          <a:p>
            <a:pPr marL="0" indent="0">
              <a:buNone/>
            </a:pPr>
            <a:r>
              <a:rPr lang="en-US" dirty="0"/>
              <a:t>    &lt;/script&gt;</a:t>
            </a:r>
          </a:p>
          <a:p>
            <a:pPr marL="0" indent="0">
              <a:buNone/>
            </a:pPr>
            <a:r>
              <a:rPr lang="en-US" dirty="0"/>
              <a:t>     </a:t>
            </a:r>
          </a:p>
          <a:p>
            <a:pPr marL="0" indent="0">
              <a:buNone/>
            </a:pPr>
            <a:r>
              <a:rPr lang="en-US" dirty="0"/>
              <a:t>    &lt;button type="button" </a:t>
            </a:r>
            <a:r>
              <a:rPr lang="en-US" dirty="0" err="1"/>
              <a:t>onclick</a:t>
            </a:r>
            <a:r>
              <a:rPr lang="en-US" dirty="0"/>
              <a:t>="</a:t>
            </a:r>
            <a:r>
              <a:rPr lang="en-US" dirty="0" err="1"/>
              <a:t>loadHomePage</a:t>
            </a:r>
            <a:r>
              <a:rPr lang="en-US" dirty="0"/>
              <a:t>();"&gt;Load Home Page&lt;/button&gt;</a:t>
            </a:r>
          </a:p>
          <a:p>
            <a:pPr marL="0" indent="0">
              <a:buNone/>
            </a:pPr>
            <a:r>
              <a:rPr lang="en-US" dirty="0"/>
              <a:t>    &lt;/body&gt;</a:t>
            </a:r>
          </a:p>
          <a:p>
            <a:pPr marL="0" indent="0">
              <a:buNone/>
            </a:pPr>
            <a:r>
              <a:rPr lang="en-US" dirty="0"/>
              <a:t>&lt;/html&gt; </a:t>
            </a:r>
          </a:p>
        </p:txBody>
      </p:sp>
      <p:sp>
        <p:nvSpPr>
          <p:cNvPr id="4" name="TextBox 3"/>
          <p:cNvSpPr txBox="1"/>
          <p:nvPr/>
        </p:nvSpPr>
        <p:spPr>
          <a:xfrm>
            <a:off x="6012873" y="1402507"/>
            <a:ext cx="5929746" cy="5355312"/>
          </a:xfrm>
          <a:prstGeom prst="rect">
            <a:avLst/>
          </a:prstGeom>
          <a:solidFill>
            <a:schemeClr val="bg2"/>
          </a:solidFill>
        </p:spPr>
        <p:txBody>
          <a:bodyPr wrap="square" rtlCol="0">
            <a:spAutoFit/>
          </a:bodyPr>
          <a:lstStyle/>
          <a:p>
            <a:r>
              <a:rPr lang="en-US"/>
              <a:t>&lt;!DOCTYPE html&gt;</a:t>
            </a:r>
          </a:p>
          <a:p>
            <a:r>
              <a:rPr lang="en-US"/>
              <a:t>&lt;html lang="en"&gt;</a:t>
            </a:r>
          </a:p>
          <a:p>
            <a:r>
              <a:rPr lang="en-US"/>
              <a:t>&lt;head&gt;</a:t>
            </a:r>
          </a:p>
          <a:p>
            <a:r>
              <a:rPr lang="en-US"/>
              <a:t>    &lt;meta charset="utf-8"&gt;</a:t>
            </a:r>
          </a:p>
          <a:p>
            <a:r>
              <a:rPr lang="en-US"/>
              <a:t>    &lt;title&gt;JavaScript Replace Current URL with a New URL&lt;/title&gt;</a:t>
            </a:r>
          </a:p>
          <a:p>
            <a:r>
              <a:rPr lang="en-US"/>
              <a:t>&lt;/head&gt;</a:t>
            </a:r>
          </a:p>
          <a:p>
            <a:r>
              <a:rPr lang="en-US"/>
              <a:t>&lt;body&gt;</a:t>
            </a:r>
          </a:p>
          <a:p>
            <a:r>
              <a:rPr lang="en-US"/>
              <a:t>    &lt;script&gt;</a:t>
            </a:r>
          </a:p>
          <a:p>
            <a:r>
              <a:rPr lang="en-US"/>
              <a:t>    function loadHomePage(){</a:t>
            </a:r>
          </a:p>
          <a:p>
            <a:r>
              <a:rPr lang="en-US"/>
              <a:t>        window.location.replace("https://www.google.com");</a:t>
            </a:r>
          </a:p>
          <a:p>
            <a:r>
              <a:rPr lang="en-US"/>
              <a:t>    }</a:t>
            </a:r>
          </a:p>
          <a:p>
            <a:r>
              <a:rPr lang="en-US"/>
              <a:t>    &lt;/script&gt;</a:t>
            </a:r>
          </a:p>
          <a:p>
            <a:r>
              <a:rPr lang="en-US"/>
              <a:t>     </a:t>
            </a:r>
          </a:p>
          <a:p>
            <a:r>
              <a:rPr lang="en-US"/>
              <a:t>    &lt;button type="button" onclick="loadHomePage();"&gt;Load Home Page&lt;/button&gt;</a:t>
            </a:r>
          </a:p>
          <a:p>
            <a:r>
              <a:rPr lang="en-US"/>
              <a:t>    &lt;/body&gt;</a:t>
            </a:r>
          </a:p>
          <a:p>
            <a:r>
              <a:rPr lang="en-US"/>
              <a:t>&lt;/html&gt; </a:t>
            </a:r>
            <a:endParaRPr lang="en-US" dirty="0"/>
          </a:p>
        </p:txBody>
      </p:sp>
      <p:sp>
        <p:nvSpPr>
          <p:cNvPr id="5" name="TextBox 4"/>
          <p:cNvSpPr txBox="1"/>
          <p:nvPr/>
        </p:nvSpPr>
        <p:spPr>
          <a:xfrm>
            <a:off x="4211781" y="3103418"/>
            <a:ext cx="3089563" cy="369332"/>
          </a:xfrm>
          <a:prstGeom prst="rect">
            <a:avLst/>
          </a:prstGeom>
          <a:noFill/>
        </p:spPr>
        <p:txBody>
          <a:bodyPr wrap="square" rtlCol="0">
            <a:spAutoFit/>
          </a:bodyPr>
          <a:lstStyle/>
          <a:p>
            <a:r>
              <a:rPr lang="en-US" dirty="0" smtClean="0"/>
              <a:t>What’s the difference</a:t>
            </a:r>
            <a:endParaRPr lang="en-US" dirty="0"/>
          </a:p>
        </p:txBody>
      </p:sp>
    </p:spTree>
    <p:extLst>
      <p:ext uri="{BB962C8B-B14F-4D97-AF65-F5344CB8AC3E}">
        <p14:creationId xmlns:p14="http://schemas.microsoft.com/office/powerpoint/2010/main" val="457690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Reloading the Page Dynamically</a:t>
            </a:r>
            <a:br>
              <a:rPr lang="en-US" b="1" dirty="0"/>
            </a:br>
            <a:endParaRPr lang="en-US" dirty="0"/>
          </a:p>
        </p:txBody>
      </p:sp>
      <p:sp>
        <p:nvSpPr>
          <p:cNvPr id="3" name="Content Placeholder 2"/>
          <p:cNvSpPr>
            <a:spLocks noGrp="1"/>
          </p:cNvSpPr>
          <p:nvPr>
            <p:ph idx="1"/>
          </p:nvPr>
        </p:nvSpPr>
        <p:spPr>
          <a:xfrm>
            <a:off x="677334" y="1163782"/>
            <a:ext cx="4545830" cy="5583381"/>
          </a:xfrm>
        </p:spPr>
        <p:txBody>
          <a:bodyPr>
            <a:normAutofit fontScale="77500" lnSpcReduction="20000"/>
          </a:bodyPr>
          <a:lstStyle/>
          <a:p>
            <a:pPr marL="0" indent="0">
              <a:buNone/>
            </a:pPr>
            <a:r>
              <a:rPr lang="en-US" dirty="0"/>
              <a:t>&lt;!DOCTYPE html&gt;</a:t>
            </a:r>
          </a:p>
          <a:p>
            <a:pPr marL="0" indent="0">
              <a:buNone/>
            </a:pPr>
            <a:r>
              <a:rPr lang="en-US" dirty="0"/>
              <a:t>&lt;html </a:t>
            </a:r>
            <a:r>
              <a:rPr lang="en-US" dirty="0" err="1"/>
              <a:t>lang</a:t>
            </a:r>
            <a:r>
              <a:rPr lang="en-US" dirty="0"/>
              <a:t>="</a:t>
            </a:r>
            <a:r>
              <a:rPr lang="en-US" dirty="0" err="1"/>
              <a:t>en</a:t>
            </a:r>
            <a:r>
              <a:rPr lang="en-US" dirty="0"/>
              <a:t>"&gt;</a:t>
            </a:r>
          </a:p>
          <a:p>
            <a:pPr marL="0" indent="0">
              <a:buNone/>
            </a:pPr>
            <a:r>
              <a:rPr lang="en-US" dirty="0"/>
              <a:t>&lt;head&gt;</a:t>
            </a:r>
          </a:p>
          <a:p>
            <a:pPr marL="0" indent="0">
              <a:buNone/>
            </a:pPr>
            <a:r>
              <a:rPr lang="en-US" dirty="0"/>
              <a:t>    &lt;meta charset="utf-8"&gt;</a:t>
            </a:r>
          </a:p>
          <a:p>
            <a:pPr marL="0" indent="0">
              <a:buNone/>
            </a:pPr>
            <a:r>
              <a:rPr lang="en-US" dirty="0"/>
              <a:t>    &lt;title&gt;JavaScript Reload a Page Dynamically&lt;/title&gt;</a:t>
            </a:r>
          </a:p>
          <a:p>
            <a:pPr marL="0" indent="0">
              <a:buNone/>
            </a:pPr>
            <a:r>
              <a:rPr lang="en-US" dirty="0"/>
              <a:t>&lt;/head&gt;</a:t>
            </a:r>
          </a:p>
          <a:p>
            <a:pPr marL="0" indent="0">
              <a:buNone/>
            </a:pPr>
            <a:r>
              <a:rPr lang="en-US" dirty="0"/>
              <a:t>&lt;body&gt;</a:t>
            </a:r>
          </a:p>
          <a:p>
            <a:pPr marL="0" indent="0">
              <a:buNone/>
            </a:pPr>
            <a:r>
              <a:rPr lang="en-US" dirty="0"/>
              <a:t>    &lt;script&gt;</a:t>
            </a:r>
          </a:p>
          <a:p>
            <a:pPr marL="0" indent="0">
              <a:buNone/>
            </a:pPr>
            <a:r>
              <a:rPr lang="en-US" dirty="0"/>
              <a:t>    function </a:t>
            </a:r>
            <a:r>
              <a:rPr lang="en-US" dirty="0" err="1"/>
              <a:t>forceReload</a:t>
            </a:r>
            <a:r>
              <a:rPr lang="en-US" dirty="0"/>
              <a:t>() {</a:t>
            </a:r>
          </a:p>
          <a:p>
            <a:pPr marL="0" indent="0">
              <a:buNone/>
            </a:pPr>
            <a:r>
              <a:rPr lang="en-US" dirty="0"/>
              <a:t>        </a:t>
            </a:r>
            <a:r>
              <a:rPr lang="en-US" dirty="0" err="1"/>
              <a:t>window.location.reload</a:t>
            </a:r>
            <a:r>
              <a:rPr lang="en-US" dirty="0"/>
              <a:t>(true);</a:t>
            </a:r>
          </a:p>
          <a:p>
            <a:pPr marL="0" indent="0">
              <a:buNone/>
            </a:pPr>
            <a:r>
              <a:rPr lang="en-US" dirty="0"/>
              <a:t>    }</a:t>
            </a:r>
          </a:p>
          <a:p>
            <a:pPr marL="0" indent="0">
              <a:buNone/>
            </a:pPr>
            <a:r>
              <a:rPr lang="en-US" dirty="0"/>
              <a:t>    &lt;/script&gt;</a:t>
            </a:r>
          </a:p>
          <a:p>
            <a:pPr marL="0" indent="0">
              <a:buNone/>
            </a:pPr>
            <a:r>
              <a:rPr lang="en-US" dirty="0"/>
              <a:t>     </a:t>
            </a:r>
          </a:p>
          <a:p>
            <a:pPr marL="0" indent="0">
              <a:buNone/>
            </a:pPr>
            <a:r>
              <a:rPr lang="en-US" dirty="0"/>
              <a:t>    &lt;button type="button" </a:t>
            </a:r>
            <a:r>
              <a:rPr lang="en-US" dirty="0" err="1"/>
              <a:t>onclick</a:t>
            </a:r>
            <a:r>
              <a:rPr lang="en-US" dirty="0"/>
              <a:t>="</a:t>
            </a:r>
            <a:r>
              <a:rPr lang="en-US" dirty="0" err="1"/>
              <a:t>forceReload</a:t>
            </a:r>
            <a:r>
              <a:rPr lang="en-US" dirty="0"/>
              <a:t>();"&gt;Reload Page&lt;/button&gt;</a:t>
            </a:r>
          </a:p>
          <a:p>
            <a:pPr marL="0" indent="0">
              <a:buNone/>
            </a:pPr>
            <a:r>
              <a:rPr lang="en-US" dirty="0"/>
              <a:t>    </a:t>
            </a:r>
          </a:p>
          <a:p>
            <a:pPr marL="0" indent="0">
              <a:buNone/>
            </a:pPr>
            <a:r>
              <a:rPr lang="en-US" dirty="0"/>
              <a:t>&lt;/body&gt;</a:t>
            </a:r>
          </a:p>
          <a:p>
            <a:pPr marL="0" indent="0">
              <a:buNone/>
            </a:pPr>
            <a:r>
              <a:rPr lang="en-US" dirty="0"/>
              <a:t>&lt;/html&gt; </a:t>
            </a:r>
          </a:p>
        </p:txBody>
      </p:sp>
      <p:sp>
        <p:nvSpPr>
          <p:cNvPr id="4" name="TextBox 3"/>
          <p:cNvSpPr txBox="1"/>
          <p:nvPr/>
        </p:nvSpPr>
        <p:spPr>
          <a:xfrm>
            <a:off x="5458691" y="1930400"/>
            <a:ext cx="6608618" cy="3970318"/>
          </a:xfrm>
          <a:prstGeom prst="rect">
            <a:avLst/>
          </a:prstGeom>
          <a:solidFill>
            <a:schemeClr val="bg2"/>
          </a:solidFill>
        </p:spPr>
        <p:txBody>
          <a:bodyPr wrap="square" rtlCol="0">
            <a:spAutoFit/>
          </a:bodyPr>
          <a:lstStyle/>
          <a:p>
            <a:r>
              <a:rPr lang="en-NZ" dirty="0"/>
              <a:t>The reload() method can be used to reload the current page dynamically.</a:t>
            </a:r>
          </a:p>
          <a:p>
            <a:endParaRPr lang="en-NZ" dirty="0"/>
          </a:p>
          <a:p>
            <a:r>
              <a:rPr lang="en-NZ" dirty="0"/>
              <a:t>You can optionally specify a Boolean parameter true or false. If the parameter is true, the method will force the browser to reload the page </a:t>
            </a:r>
            <a:r>
              <a:rPr lang="en-NZ" dirty="0">
                <a:solidFill>
                  <a:schemeClr val="accent6"/>
                </a:solidFill>
              </a:rPr>
              <a:t>from the server</a:t>
            </a:r>
            <a:r>
              <a:rPr lang="en-NZ" dirty="0"/>
              <a:t>. If it is false or not specified, the browser may reload the page </a:t>
            </a:r>
            <a:r>
              <a:rPr lang="en-NZ" dirty="0">
                <a:solidFill>
                  <a:schemeClr val="accent6"/>
                </a:solidFill>
              </a:rPr>
              <a:t>from its cache</a:t>
            </a:r>
            <a:r>
              <a:rPr lang="en-NZ" dirty="0" smtClean="0"/>
              <a:t>.</a:t>
            </a:r>
          </a:p>
          <a:p>
            <a:r>
              <a:rPr lang="en-NZ" dirty="0" smtClean="0"/>
              <a:t> </a:t>
            </a:r>
          </a:p>
          <a:p>
            <a:r>
              <a:rPr lang="en-NZ" dirty="0"/>
              <a:t>The result of calling reload() method is different from clicking browser's Reload/Refresh button</a:t>
            </a:r>
            <a:r>
              <a:rPr lang="en-NZ" dirty="0" smtClean="0"/>
              <a:t>.</a:t>
            </a:r>
          </a:p>
          <a:p>
            <a:endParaRPr lang="en-NZ" dirty="0"/>
          </a:p>
          <a:p>
            <a:r>
              <a:rPr lang="en-NZ" dirty="0" smtClean="0"/>
              <a:t>The </a:t>
            </a:r>
            <a:r>
              <a:rPr lang="en-NZ" dirty="0"/>
              <a:t>reload() method clears form control values that otherwise might be retained after clicking the Reload/Refresh button in some browsers.</a:t>
            </a:r>
            <a:endParaRPr lang="en-US" dirty="0"/>
          </a:p>
        </p:txBody>
      </p:sp>
    </p:spTree>
    <p:extLst>
      <p:ext uri="{BB962C8B-B14F-4D97-AF65-F5344CB8AC3E}">
        <p14:creationId xmlns:p14="http://schemas.microsoft.com/office/powerpoint/2010/main" val="30630053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a:t>
            </a:r>
            <a:br>
              <a:rPr lang="en-US" dirty="0" smtClean="0"/>
            </a:br>
            <a:r>
              <a:rPr lang="en-US" sz="2800" dirty="0" smtClean="0">
                <a:solidFill>
                  <a:schemeClr val="tx1"/>
                </a:solidFill>
              </a:rPr>
              <a:t>(Refer to page 46 notes)</a:t>
            </a:r>
            <a:endParaRPr lang="en-US" sz="2800" dirty="0">
              <a:solidFill>
                <a:schemeClr val="tx1"/>
              </a:solidFill>
            </a:endParaRPr>
          </a:p>
        </p:txBody>
      </p:sp>
      <p:sp>
        <p:nvSpPr>
          <p:cNvPr id="3" name="Content Placeholder 2"/>
          <p:cNvSpPr>
            <a:spLocks noGrp="1"/>
          </p:cNvSpPr>
          <p:nvPr>
            <p:ph idx="1"/>
          </p:nvPr>
        </p:nvSpPr>
        <p:spPr/>
        <p:txBody>
          <a:bodyPr/>
          <a:lstStyle/>
          <a:p>
            <a:r>
              <a:rPr lang="en-NZ" dirty="0" smtClean="0"/>
              <a:t>The open() method opens a new browser window, or a new tab, depending on your browser settings.</a:t>
            </a:r>
          </a:p>
          <a:p>
            <a:r>
              <a:rPr lang="en-NZ" dirty="0" smtClean="0"/>
              <a:t> Use the close() method to close the window.</a:t>
            </a:r>
          </a:p>
          <a:p>
            <a:endParaRPr lang="en-US" dirty="0"/>
          </a:p>
        </p:txBody>
      </p:sp>
      <p:pic>
        <p:nvPicPr>
          <p:cNvPr id="7" name="Picture 6"/>
          <p:cNvPicPr>
            <a:picLocks noChangeAspect="1"/>
          </p:cNvPicPr>
          <p:nvPr/>
        </p:nvPicPr>
        <p:blipFill>
          <a:blip r:embed="rId2"/>
          <a:stretch>
            <a:fillRect/>
          </a:stretch>
        </p:blipFill>
        <p:spPr>
          <a:xfrm>
            <a:off x="1149927" y="3583911"/>
            <a:ext cx="6359391" cy="3038561"/>
          </a:xfrm>
          <a:prstGeom prst="rect">
            <a:avLst/>
          </a:prstGeom>
        </p:spPr>
      </p:pic>
    </p:spTree>
    <p:extLst>
      <p:ext uri="{BB962C8B-B14F-4D97-AF65-F5344CB8AC3E}">
        <p14:creationId xmlns:p14="http://schemas.microsoft.com/office/powerpoint/2010/main" val="3294163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JavaScript Window History</a:t>
            </a:r>
            <a:br>
              <a:rPr lang="en-US" b="1" dirty="0"/>
            </a:br>
            <a:endParaRPr lang="en-US" dirty="0"/>
          </a:p>
        </p:txBody>
      </p:sp>
      <p:sp>
        <p:nvSpPr>
          <p:cNvPr id="3" name="Content Placeholder 2"/>
          <p:cNvSpPr>
            <a:spLocks noGrp="1"/>
          </p:cNvSpPr>
          <p:nvPr>
            <p:ph idx="1"/>
          </p:nvPr>
        </p:nvSpPr>
        <p:spPr>
          <a:xfrm>
            <a:off x="677334" y="2160589"/>
            <a:ext cx="5210848" cy="3880773"/>
          </a:xfrm>
        </p:spPr>
        <p:txBody>
          <a:bodyPr/>
          <a:lstStyle/>
          <a:p>
            <a:r>
              <a:rPr lang="en-NZ" dirty="0"/>
              <a:t>The history property of the Window object refers to the History object. It contains the browser session history, a list of all the pages visited in the current frame or window</a:t>
            </a:r>
            <a:r>
              <a:rPr lang="en-NZ" dirty="0" smtClean="0"/>
              <a:t>.</a:t>
            </a:r>
          </a:p>
          <a:p>
            <a:r>
              <a:rPr lang="en-NZ" dirty="0"/>
              <a:t>The </a:t>
            </a:r>
            <a:r>
              <a:rPr lang="en-NZ" dirty="0" err="1"/>
              <a:t>window.history.length</a:t>
            </a:r>
            <a:r>
              <a:rPr lang="en-NZ" dirty="0"/>
              <a:t> property can be used to get the number of pages in the session history of the browser for the current window. It also includes the currently loaded page.</a:t>
            </a:r>
          </a:p>
          <a:p>
            <a:r>
              <a:rPr lang="en-NZ" dirty="0" smtClean="0"/>
              <a:t>You </a:t>
            </a:r>
            <a:r>
              <a:rPr lang="en-NZ" dirty="0"/>
              <a:t>can use this property to find out how many pages a user has visited during the current browser </a:t>
            </a:r>
            <a:r>
              <a:rPr lang="en-NZ" dirty="0" smtClean="0"/>
              <a:t>session.</a:t>
            </a:r>
            <a:endParaRPr lang="en-US" dirty="0"/>
          </a:p>
        </p:txBody>
      </p:sp>
      <p:sp>
        <p:nvSpPr>
          <p:cNvPr id="4" name="TextBox 3"/>
          <p:cNvSpPr txBox="1"/>
          <p:nvPr/>
        </p:nvSpPr>
        <p:spPr>
          <a:xfrm>
            <a:off x="6192983" y="1510145"/>
            <a:ext cx="5029200" cy="5355312"/>
          </a:xfrm>
          <a:prstGeom prst="rect">
            <a:avLst/>
          </a:prstGeom>
          <a:solidFill>
            <a:schemeClr val="bg2"/>
          </a:solidFill>
        </p:spPr>
        <p:txBody>
          <a:bodyPr wrap="square" rtlCol="0">
            <a:spAutoFit/>
          </a:bodyPr>
          <a:lstStyle/>
          <a:p>
            <a:r>
              <a:rPr lang="en-US" dirty="0"/>
              <a:t>&lt;!DOCTYPE html&gt;</a:t>
            </a:r>
          </a:p>
          <a:p>
            <a:r>
              <a:rPr lang="en-US" dirty="0"/>
              <a:t>&lt;html </a:t>
            </a:r>
            <a:r>
              <a:rPr lang="en-US" dirty="0" err="1"/>
              <a:t>lang</a:t>
            </a:r>
            <a:r>
              <a:rPr lang="en-US" dirty="0"/>
              <a:t>="</a:t>
            </a:r>
            <a:r>
              <a:rPr lang="en-US" dirty="0" err="1"/>
              <a:t>en</a:t>
            </a:r>
            <a:r>
              <a:rPr lang="en-US" dirty="0"/>
              <a:t>"&gt;</a:t>
            </a:r>
          </a:p>
          <a:p>
            <a:r>
              <a:rPr lang="en-US" dirty="0"/>
              <a:t>&lt;head&gt;</a:t>
            </a:r>
          </a:p>
          <a:p>
            <a:r>
              <a:rPr lang="en-US" dirty="0"/>
              <a:t>    &lt;meta charset="utf-8"&gt;</a:t>
            </a:r>
          </a:p>
          <a:p>
            <a:r>
              <a:rPr lang="en-US" dirty="0"/>
              <a:t>    &lt;title&gt;JavaScript Get History Length&lt;/title&gt;</a:t>
            </a:r>
          </a:p>
          <a:p>
            <a:r>
              <a:rPr lang="en-US" dirty="0"/>
              <a:t>&lt;/head&gt;</a:t>
            </a:r>
          </a:p>
          <a:p>
            <a:r>
              <a:rPr lang="en-US" dirty="0"/>
              <a:t>&lt;body&gt;</a:t>
            </a:r>
          </a:p>
          <a:p>
            <a:r>
              <a:rPr lang="en-US" dirty="0"/>
              <a:t>    &lt;script&gt;</a:t>
            </a:r>
          </a:p>
          <a:p>
            <a:r>
              <a:rPr lang="en-US" dirty="0"/>
              <a:t>    function </a:t>
            </a:r>
            <a:r>
              <a:rPr lang="en-US" dirty="0" err="1"/>
              <a:t>getViews</a:t>
            </a:r>
            <a:r>
              <a:rPr lang="en-US" dirty="0"/>
              <a:t>() {</a:t>
            </a:r>
          </a:p>
          <a:p>
            <a:r>
              <a:rPr lang="en-US" dirty="0"/>
              <a:t>        alert("You've accessed " + </a:t>
            </a:r>
            <a:r>
              <a:rPr lang="en-US" dirty="0" err="1"/>
              <a:t>history.length</a:t>
            </a:r>
            <a:r>
              <a:rPr lang="en-US" dirty="0"/>
              <a:t> + " web pages in this session.");</a:t>
            </a:r>
          </a:p>
          <a:p>
            <a:r>
              <a:rPr lang="en-US" dirty="0"/>
              <a:t>    }</a:t>
            </a:r>
          </a:p>
          <a:p>
            <a:r>
              <a:rPr lang="en-US" dirty="0"/>
              <a:t>    &lt;/script&gt;</a:t>
            </a:r>
          </a:p>
          <a:p>
            <a:r>
              <a:rPr lang="en-US" dirty="0"/>
              <a:t>     </a:t>
            </a:r>
          </a:p>
          <a:p>
            <a:r>
              <a:rPr lang="en-US" dirty="0"/>
              <a:t>    &lt;button type="button" </a:t>
            </a:r>
            <a:r>
              <a:rPr lang="en-US" dirty="0" err="1"/>
              <a:t>onclick</a:t>
            </a:r>
            <a:r>
              <a:rPr lang="en-US" dirty="0"/>
              <a:t>="</a:t>
            </a:r>
            <a:r>
              <a:rPr lang="en-US" dirty="0" err="1"/>
              <a:t>getViews</a:t>
            </a:r>
            <a:r>
              <a:rPr lang="en-US" dirty="0"/>
              <a:t>();"&gt;Get Views Count&lt;/button&gt;</a:t>
            </a:r>
          </a:p>
          <a:p>
            <a:r>
              <a:rPr lang="en-US" dirty="0"/>
              <a:t>&lt;/body&gt;</a:t>
            </a:r>
          </a:p>
          <a:p>
            <a:r>
              <a:rPr lang="en-US" dirty="0"/>
              <a:t>&lt;/html&gt; </a:t>
            </a:r>
          </a:p>
        </p:txBody>
      </p:sp>
    </p:spTree>
    <p:extLst>
      <p:ext uri="{BB962C8B-B14F-4D97-AF65-F5344CB8AC3E}">
        <p14:creationId xmlns:p14="http://schemas.microsoft.com/office/powerpoint/2010/main" val="616729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57200"/>
            <a:ext cx="8596668" cy="1320800"/>
          </a:xfrm>
        </p:spPr>
        <p:txBody>
          <a:bodyPr>
            <a:normAutofit fontScale="90000"/>
          </a:bodyPr>
          <a:lstStyle/>
          <a:p>
            <a:r>
              <a:rPr lang="en-NZ" b="1" dirty="0"/>
              <a:t>Going </a:t>
            </a:r>
            <a:r>
              <a:rPr lang="en-NZ" b="1" dirty="0" smtClean="0"/>
              <a:t>Back/Forward </a:t>
            </a:r>
            <a:r>
              <a:rPr lang="en-NZ" b="1" dirty="0"/>
              <a:t>to the Previous Page</a:t>
            </a:r>
            <a:br>
              <a:rPr lang="en-NZ" b="1" dirty="0"/>
            </a:br>
            <a:endParaRPr lang="en-US" dirty="0"/>
          </a:p>
        </p:txBody>
      </p:sp>
      <p:sp>
        <p:nvSpPr>
          <p:cNvPr id="3" name="Content Placeholder 2"/>
          <p:cNvSpPr>
            <a:spLocks noGrp="1"/>
          </p:cNvSpPr>
          <p:nvPr>
            <p:ph idx="1"/>
          </p:nvPr>
        </p:nvSpPr>
        <p:spPr>
          <a:xfrm>
            <a:off x="677334" y="1454727"/>
            <a:ext cx="6139102" cy="5056909"/>
          </a:xfrm>
        </p:spPr>
        <p:txBody>
          <a:bodyPr>
            <a:normAutofit/>
          </a:bodyPr>
          <a:lstStyle/>
          <a:p>
            <a:r>
              <a:rPr lang="en-NZ" dirty="0"/>
              <a:t>You can use the back() method of the History object i.e. </a:t>
            </a:r>
            <a:r>
              <a:rPr lang="en-NZ" dirty="0" err="1"/>
              <a:t>history.back</a:t>
            </a:r>
            <a:r>
              <a:rPr lang="en-NZ" dirty="0"/>
              <a:t>() to go back to the previous page in session history. It is same as clicking the browser's back button</a:t>
            </a:r>
            <a:r>
              <a:rPr lang="en-NZ" dirty="0" smtClean="0"/>
              <a:t>.</a:t>
            </a:r>
          </a:p>
          <a:p>
            <a:r>
              <a:rPr lang="en-NZ" dirty="0" smtClean="0"/>
              <a:t>You </a:t>
            </a:r>
            <a:r>
              <a:rPr lang="en-NZ" dirty="0"/>
              <a:t>can use the forward() method of the History object i.e. </a:t>
            </a:r>
            <a:r>
              <a:rPr lang="en-NZ" dirty="0" err="1"/>
              <a:t>history.forward</a:t>
            </a:r>
            <a:r>
              <a:rPr lang="en-NZ" dirty="0"/>
              <a:t>() to go forward to the next page in session history. It is same as clicking the browser's forward button</a:t>
            </a:r>
            <a:r>
              <a:rPr lang="en-NZ" dirty="0" smtClean="0"/>
              <a:t>.</a:t>
            </a:r>
          </a:p>
          <a:p>
            <a:r>
              <a:rPr lang="en-NZ" dirty="0"/>
              <a:t>You can also load specific page from the session history using the go() method of the History object i.e. </a:t>
            </a:r>
            <a:r>
              <a:rPr lang="en-NZ" dirty="0" err="1"/>
              <a:t>history.go</a:t>
            </a:r>
            <a:r>
              <a:rPr lang="en-NZ" dirty="0"/>
              <a:t>(). This method takes an integer as a parameter. A negative integer moves backward in the history, and a positive integer moves forward in the history.</a:t>
            </a:r>
            <a:endParaRPr lang="en-US" dirty="0"/>
          </a:p>
        </p:txBody>
      </p:sp>
      <p:sp>
        <p:nvSpPr>
          <p:cNvPr id="6" name="TextBox 5"/>
          <p:cNvSpPr txBox="1"/>
          <p:nvPr/>
        </p:nvSpPr>
        <p:spPr>
          <a:xfrm>
            <a:off x="6968439" y="1445491"/>
            <a:ext cx="4184073" cy="2308324"/>
          </a:xfrm>
          <a:prstGeom prst="rect">
            <a:avLst/>
          </a:prstGeom>
          <a:solidFill>
            <a:schemeClr val="bg2"/>
          </a:solidFill>
        </p:spPr>
        <p:txBody>
          <a:bodyPr wrap="square" rtlCol="0">
            <a:spAutoFit/>
          </a:bodyPr>
          <a:lstStyle/>
          <a:p>
            <a:r>
              <a:rPr lang="en-US" dirty="0"/>
              <a:t>&lt;script&gt;</a:t>
            </a:r>
          </a:p>
          <a:p>
            <a:r>
              <a:rPr lang="en-US" dirty="0"/>
              <a:t>function </a:t>
            </a:r>
            <a:r>
              <a:rPr lang="en-US" dirty="0" err="1"/>
              <a:t>goBack</a:t>
            </a:r>
            <a:r>
              <a:rPr lang="en-US" dirty="0"/>
              <a:t>() {</a:t>
            </a:r>
          </a:p>
          <a:p>
            <a:r>
              <a:rPr lang="en-US" dirty="0"/>
              <a:t>    </a:t>
            </a:r>
            <a:r>
              <a:rPr lang="en-US" dirty="0" err="1"/>
              <a:t>window.history.back</a:t>
            </a:r>
            <a:r>
              <a:rPr lang="en-US" dirty="0"/>
              <a:t>();</a:t>
            </a:r>
          </a:p>
          <a:p>
            <a:r>
              <a:rPr lang="en-US" dirty="0"/>
              <a:t>}</a:t>
            </a:r>
          </a:p>
          <a:p>
            <a:r>
              <a:rPr lang="en-US" dirty="0"/>
              <a:t>&lt;/script&gt;</a:t>
            </a:r>
          </a:p>
          <a:p>
            <a:r>
              <a:rPr lang="en-US" dirty="0"/>
              <a:t> </a:t>
            </a:r>
          </a:p>
          <a:p>
            <a:r>
              <a:rPr lang="en-US" dirty="0"/>
              <a:t>&lt;button type="button" </a:t>
            </a:r>
            <a:r>
              <a:rPr lang="en-US" dirty="0" err="1"/>
              <a:t>onclick</a:t>
            </a:r>
            <a:r>
              <a:rPr lang="en-US" dirty="0"/>
              <a:t>="</a:t>
            </a:r>
            <a:r>
              <a:rPr lang="en-US" dirty="0" err="1"/>
              <a:t>goBack</a:t>
            </a:r>
            <a:r>
              <a:rPr lang="en-US" dirty="0"/>
              <a:t>();"&gt;Go Back&lt;/button&gt;</a:t>
            </a:r>
          </a:p>
        </p:txBody>
      </p:sp>
      <p:sp>
        <p:nvSpPr>
          <p:cNvPr id="7" name="Rectangle 3"/>
          <p:cNvSpPr>
            <a:spLocks noChangeArrowheads="1"/>
          </p:cNvSpPr>
          <p:nvPr/>
        </p:nvSpPr>
        <p:spPr bwMode="auto">
          <a:xfrm>
            <a:off x="415637" y="5769766"/>
            <a:ext cx="10888878" cy="707886"/>
          </a:xfrm>
          <a:prstGeom prst="rect">
            <a:avLst/>
          </a:prstGeom>
          <a:solidFill>
            <a:srgbClr val="D5EFC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E5014"/>
                </a:solidFill>
                <a:effectLst/>
                <a:latin typeface="Segoe UI" panose="020B0502040204020203" pitchFamily="34" charset="0"/>
                <a:cs typeface="Segoe UI" panose="020B0502040204020203" pitchFamily="34" charset="0"/>
              </a:rPr>
              <a:t>If you attempt to access the page that does not exist in the window's history then the methods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E5014"/>
                </a:solidFill>
                <a:effectLst/>
                <a:latin typeface="Segoe UI" panose="020B0502040204020203" pitchFamily="34" charset="0"/>
                <a:cs typeface="Segoe UI" panose="020B0502040204020203" pitchFamily="34" charset="0"/>
              </a:rPr>
              <a:t> </a:t>
            </a:r>
            <a:r>
              <a:rPr kumimoji="0" lang="en-US" altLang="en-US" sz="2000" b="0" i="0" u="none" strike="noStrike" cap="none" normalizeH="0" baseline="0" dirty="0" smtClean="0">
                <a:ln>
                  <a:noFill/>
                </a:ln>
                <a:solidFill>
                  <a:srgbClr val="439800"/>
                </a:solidFill>
                <a:effectLst/>
                <a:latin typeface="Consolas" panose="020B0609020204030204" pitchFamily="49" charset="0"/>
              </a:rPr>
              <a:t>back()</a:t>
            </a:r>
            <a:r>
              <a:rPr kumimoji="0" lang="en-US" altLang="en-US" sz="2000" b="0" i="0" u="none" strike="noStrike" cap="none" normalizeH="0" baseline="0" dirty="0" smtClean="0">
                <a:ln>
                  <a:noFill/>
                </a:ln>
                <a:solidFill>
                  <a:srgbClr val="2E5014"/>
                </a:solidFill>
                <a:effectLst/>
                <a:latin typeface="Segoe UI" panose="020B0502040204020203" pitchFamily="34" charset="0"/>
                <a:cs typeface="Segoe UI" panose="020B0502040204020203" pitchFamily="34" charset="0"/>
              </a:rPr>
              <a:t>, </a:t>
            </a:r>
            <a:r>
              <a:rPr kumimoji="0" lang="en-US" altLang="en-US" sz="2000" b="0" i="0" u="none" strike="noStrike" cap="none" normalizeH="0" baseline="0" dirty="0" smtClean="0">
                <a:ln>
                  <a:noFill/>
                </a:ln>
                <a:solidFill>
                  <a:srgbClr val="439800"/>
                </a:solidFill>
                <a:effectLst/>
                <a:latin typeface="Consolas" panose="020B0609020204030204" pitchFamily="49" charset="0"/>
              </a:rPr>
              <a:t>forward()</a:t>
            </a:r>
            <a:r>
              <a:rPr kumimoji="0" lang="en-US" altLang="en-US" sz="2000" b="0" i="0" u="none" strike="noStrike" cap="none" normalizeH="0" baseline="0" dirty="0" smtClean="0">
                <a:ln>
                  <a:noFill/>
                </a:ln>
                <a:solidFill>
                  <a:srgbClr val="2E5014"/>
                </a:solidFill>
                <a:effectLst/>
                <a:latin typeface="Segoe UI" panose="020B0502040204020203" pitchFamily="34" charset="0"/>
                <a:cs typeface="Segoe UI" panose="020B0502040204020203" pitchFamily="34" charset="0"/>
              </a:rPr>
              <a:t> and </a:t>
            </a:r>
            <a:r>
              <a:rPr kumimoji="0" lang="en-US" altLang="en-US" sz="2000" b="0" i="0" u="none" strike="noStrike" cap="none" normalizeH="0" baseline="0" dirty="0" smtClean="0">
                <a:ln>
                  <a:noFill/>
                </a:ln>
                <a:solidFill>
                  <a:srgbClr val="439800"/>
                </a:solidFill>
                <a:effectLst/>
                <a:latin typeface="Consolas" panose="020B0609020204030204" pitchFamily="49" charset="0"/>
              </a:rPr>
              <a:t>go()</a:t>
            </a:r>
            <a:r>
              <a:rPr kumimoji="0" lang="en-US" altLang="en-US" sz="2000" b="0" i="0" u="none" strike="noStrike" cap="none" normalizeH="0" baseline="0" dirty="0" smtClean="0">
                <a:ln>
                  <a:noFill/>
                </a:ln>
                <a:solidFill>
                  <a:srgbClr val="2E5014"/>
                </a:solidFill>
                <a:effectLst/>
                <a:latin typeface="Segoe UI" panose="020B0502040204020203" pitchFamily="34" charset="0"/>
                <a:cs typeface="Segoe UI" panose="020B0502040204020203" pitchFamily="34" charset="0"/>
              </a:rPr>
              <a:t> will simply do nothing.</a:t>
            </a:r>
            <a:r>
              <a:rPr kumimoji="0" lang="en-US" altLang="en-US" sz="2000" b="0" i="0" u="none" strike="noStrike" cap="none" normalizeH="0" baseline="0" dirty="0" smtClean="0">
                <a:ln>
                  <a:noFill/>
                </a:ln>
                <a:solidFill>
                  <a:schemeClr val="tx1"/>
                </a:solidFill>
                <a:effectLst/>
              </a:rPr>
              <a:t> </a:t>
            </a:r>
          </a:p>
        </p:txBody>
      </p:sp>
      <p:pic>
        <p:nvPicPr>
          <p:cNvPr id="8" name="Picture 7"/>
          <p:cNvPicPr>
            <a:picLocks noChangeAspect="1"/>
          </p:cNvPicPr>
          <p:nvPr/>
        </p:nvPicPr>
        <p:blipFill>
          <a:blip r:embed="rId2"/>
          <a:stretch>
            <a:fillRect/>
          </a:stretch>
        </p:blipFill>
        <p:spPr>
          <a:xfrm>
            <a:off x="6694415" y="4095040"/>
            <a:ext cx="4610100" cy="1333500"/>
          </a:xfrm>
          <a:prstGeom prst="rect">
            <a:avLst/>
          </a:prstGeom>
          <a:solidFill>
            <a:schemeClr val="accent1"/>
          </a:solidFill>
          <a:ln w="28575">
            <a:solidFill>
              <a:schemeClr val="tx1"/>
            </a:solidFill>
          </a:ln>
        </p:spPr>
      </p:pic>
    </p:spTree>
    <p:extLst>
      <p:ext uri="{BB962C8B-B14F-4D97-AF65-F5344CB8AC3E}">
        <p14:creationId xmlns:p14="http://schemas.microsoft.com/office/powerpoint/2010/main" val="34647308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3971"/>
            <a:ext cx="8596668" cy="1320800"/>
          </a:xfrm>
        </p:spPr>
        <p:txBody>
          <a:bodyPr/>
          <a:lstStyle/>
          <a:p>
            <a:r>
              <a:rPr lang="en-US" b="1" dirty="0"/>
              <a:t>JavaScript Window Navigator</a:t>
            </a:r>
            <a:br>
              <a:rPr lang="en-US" b="1" dirty="0"/>
            </a:br>
            <a:endParaRPr lang="en-US" dirty="0"/>
          </a:p>
        </p:txBody>
      </p:sp>
      <p:sp>
        <p:nvSpPr>
          <p:cNvPr id="3" name="Content Placeholder 2"/>
          <p:cNvSpPr>
            <a:spLocks noGrp="1"/>
          </p:cNvSpPr>
          <p:nvPr>
            <p:ph idx="1"/>
          </p:nvPr>
        </p:nvSpPr>
        <p:spPr>
          <a:xfrm>
            <a:off x="677334" y="2160589"/>
            <a:ext cx="5321684" cy="3880773"/>
          </a:xfrm>
        </p:spPr>
        <p:txBody>
          <a:bodyPr/>
          <a:lstStyle/>
          <a:p>
            <a:r>
              <a:rPr lang="en-NZ" dirty="0"/>
              <a:t>The navigator property of a window (i.e. </a:t>
            </a:r>
            <a:r>
              <a:rPr lang="en-NZ" dirty="0" err="1"/>
              <a:t>window.navigator</a:t>
            </a:r>
            <a:r>
              <a:rPr lang="en-NZ" dirty="0"/>
              <a:t>) is a reference to a Navigator object; it is a read-only property which contains information about the user's browser</a:t>
            </a:r>
            <a:r>
              <a:rPr lang="en-NZ" dirty="0" smtClean="0"/>
              <a:t>.</a:t>
            </a:r>
          </a:p>
          <a:p>
            <a:r>
              <a:rPr lang="en-NZ" dirty="0"/>
              <a:t>You can use the </a:t>
            </a:r>
            <a:r>
              <a:rPr lang="en-NZ" dirty="0" err="1"/>
              <a:t>navigator.onLine</a:t>
            </a:r>
            <a:r>
              <a:rPr lang="en-NZ" dirty="0"/>
              <a:t> property to detect whether the browser (or, application) is online or offline. This property returns a Boolean value true meaning online, or false meaning offline.</a:t>
            </a:r>
            <a:endParaRPr lang="en-US" dirty="0"/>
          </a:p>
        </p:txBody>
      </p:sp>
      <p:sp>
        <p:nvSpPr>
          <p:cNvPr id="5" name="TextBox 4"/>
          <p:cNvSpPr txBox="1"/>
          <p:nvPr/>
        </p:nvSpPr>
        <p:spPr>
          <a:xfrm>
            <a:off x="6317674" y="380118"/>
            <a:ext cx="6192980" cy="6463308"/>
          </a:xfrm>
          <a:prstGeom prst="rect">
            <a:avLst/>
          </a:prstGeom>
          <a:solidFill>
            <a:schemeClr val="bg2"/>
          </a:solidFill>
        </p:spPr>
        <p:txBody>
          <a:bodyPr wrap="square" rtlCol="0">
            <a:spAutoFit/>
          </a:bodyPr>
          <a:lstStyle/>
          <a:p>
            <a:r>
              <a:rPr lang="en-US" dirty="0"/>
              <a:t>&lt;!DOCTYPE html&gt;</a:t>
            </a:r>
          </a:p>
          <a:p>
            <a:r>
              <a:rPr lang="en-US" dirty="0"/>
              <a:t>&lt;html </a:t>
            </a:r>
            <a:r>
              <a:rPr lang="en-US" dirty="0" err="1"/>
              <a:t>lang</a:t>
            </a:r>
            <a:r>
              <a:rPr lang="en-US" dirty="0"/>
              <a:t>="</a:t>
            </a:r>
            <a:r>
              <a:rPr lang="en-US" dirty="0" err="1"/>
              <a:t>en</a:t>
            </a:r>
            <a:r>
              <a:rPr lang="en-US" dirty="0"/>
              <a:t>"&gt;</a:t>
            </a:r>
          </a:p>
          <a:p>
            <a:r>
              <a:rPr lang="en-US" dirty="0"/>
              <a:t>&lt;head&gt;</a:t>
            </a:r>
          </a:p>
          <a:p>
            <a:r>
              <a:rPr lang="en-US" dirty="0"/>
              <a:t>    &lt;meta charset="utf-8"&gt;</a:t>
            </a:r>
          </a:p>
          <a:p>
            <a:r>
              <a:rPr lang="en-US" dirty="0"/>
              <a:t>    &lt;title&gt;JavaScript Detect If Browser is Online or Offline&lt;/title&gt;</a:t>
            </a:r>
          </a:p>
          <a:p>
            <a:r>
              <a:rPr lang="en-US" dirty="0"/>
              <a:t>&lt;/head&gt;</a:t>
            </a:r>
          </a:p>
          <a:p>
            <a:r>
              <a:rPr lang="en-US" dirty="0"/>
              <a:t>&lt;body&gt;</a:t>
            </a:r>
          </a:p>
          <a:p>
            <a:r>
              <a:rPr lang="en-US" dirty="0"/>
              <a:t>    &lt;script&gt;</a:t>
            </a:r>
          </a:p>
          <a:p>
            <a:r>
              <a:rPr lang="en-US" dirty="0"/>
              <a:t>    function </a:t>
            </a:r>
            <a:r>
              <a:rPr lang="en-US" dirty="0" err="1"/>
              <a:t>checkConnectionStatus</a:t>
            </a:r>
            <a:r>
              <a:rPr lang="en-US" dirty="0"/>
              <a:t>() {</a:t>
            </a:r>
          </a:p>
          <a:p>
            <a:r>
              <a:rPr lang="en-US" dirty="0"/>
              <a:t>        if(</a:t>
            </a:r>
            <a:r>
              <a:rPr lang="en-US" dirty="0" err="1"/>
              <a:t>navigator.onLine</a:t>
            </a:r>
            <a:r>
              <a:rPr lang="en-US" dirty="0"/>
              <a:t>) {</a:t>
            </a:r>
          </a:p>
          <a:p>
            <a:r>
              <a:rPr lang="en-US" dirty="0"/>
              <a:t>            alert("Application is online.");</a:t>
            </a:r>
          </a:p>
          <a:p>
            <a:r>
              <a:rPr lang="en-US" dirty="0"/>
              <a:t>        } else {</a:t>
            </a:r>
          </a:p>
          <a:p>
            <a:r>
              <a:rPr lang="en-US" dirty="0"/>
              <a:t>            alert("Application is offline.");</a:t>
            </a:r>
          </a:p>
          <a:p>
            <a:r>
              <a:rPr lang="en-US" dirty="0"/>
              <a:t>        }</a:t>
            </a:r>
          </a:p>
          <a:p>
            <a:r>
              <a:rPr lang="en-US" dirty="0"/>
              <a:t>    }</a:t>
            </a:r>
          </a:p>
          <a:p>
            <a:r>
              <a:rPr lang="en-US" dirty="0"/>
              <a:t>    &lt;/script&gt;</a:t>
            </a:r>
          </a:p>
          <a:p>
            <a:r>
              <a:rPr lang="en-US" dirty="0"/>
              <a:t>     </a:t>
            </a:r>
          </a:p>
          <a:p>
            <a:r>
              <a:rPr lang="en-US" dirty="0"/>
              <a:t>    &lt;button type="button" </a:t>
            </a:r>
            <a:r>
              <a:rPr lang="en-US" dirty="0" err="1"/>
              <a:t>onclick</a:t>
            </a:r>
            <a:r>
              <a:rPr lang="en-US" dirty="0"/>
              <a:t>="</a:t>
            </a:r>
            <a:r>
              <a:rPr lang="en-US" dirty="0" err="1"/>
              <a:t>checkConnectionStatus</a:t>
            </a:r>
            <a:r>
              <a:rPr lang="en-US" dirty="0"/>
              <a:t>();"&gt;Check Connection Status&lt;/button&gt;</a:t>
            </a:r>
          </a:p>
          <a:p>
            <a:r>
              <a:rPr lang="en-US" dirty="0"/>
              <a:t>&lt;/body&gt;</a:t>
            </a:r>
          </a:p>
          <a:p>
            <a:r>
              <a:rPr lang="en-US" dirty="0"/>
              <a:t>&lt;/html&gt; </a:t>
            </a:r>
          </a:p>
        </p:txBody>
      </p:sp>
    </p:spTree>
    <p:extLst>
      <p:ext uri="{BB962C8B-B14F-4D97-AF65-F5344CB8AC3E}">
        <p14:creationId xmlns:p14="http://schemas.microsoft.com/office/powerpoint/2010/main" val="18577330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1440873"/>
            <a:ext cx="4767502" cy="4600490"/>
          </a:xfrm>
        </p:spPr>
        <p:txBody>
          <a:bodyPr/>
          <a:lstStyle/>
          <a:p>
            <a:r>
              <a:rPr lang="en-NZ" dirty="0"/>
              <a:t>Browser fires online and offline events when a connection is establish or lost. You can attach handler functions to these events in order to customize your application for online and offline scenarios</a:t>
            </a:r>
            <a:r>
              <a:rPr lang="en-NZ" dirty="0" smtClean="0"/>
              <a:t>.</a:t>
            </a:r>
          </a:p>
          <a:p>
            <a:r>
              <a:rPr lang="en-NZ" dirty="0"/>
              <a:t>The </a:t>
            </a:r>
            <a:r>
              <a:rPr lang="en-NZ" dirty="0" err="1"/>
              <a:t>goOffline</a:t>
            </a:r>
            <a:r>
              <a:rPr lang="en-NZ" dirty="0"/>
              <a:t>() function in the above example will be called automatically by the browser whenever the connection goes offline, whereas the </a:t>
            </a:r>
            <a:r>
              <a:rPr lang="en-NZ" dirty="0" err="1"/>
              <a:t>goOnline</a:t>
            </a:r>
            <a:r>
              <a:rPr lang="en-NZ" dirty="0"/>
              <a:t>() function will be called automatically by the browser when the connection status changes to online.</a:t>
            </a:r>
            <a:endParaRPr lang="en-US" dirty="0"/>
          </a:p>
        </p:txBody>
      </p:sp>
      <p:sp>
        <p:nvSpPr>
          <p:cNvPr id="5" name="TextBox 4"/>
          <p:cNvSpPr txBox="1"/>
          <p:nvPr/>
        </p:nvSpPr>
        <p:spPr>
          <a:xfrm>
            <a:off x="6941127" y="2189018"/>
            <a:ext cx="3851564" cy="2507673"/>
          </a:xfrm>
          <a:prstGeom prst="rect">
            <a:avLst/>
          </a:prstGeom>
          <a:noFill/>
        </p:spPr>
        <p:txBody>
          <a:bodyPr wrap="square" rtlCol="0">
            <a:spAutoFit/>
          </a:bodyPr>
          <a:lstStyle/>
          <a:p>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297088921"/>
              </p:ext>
            </p:extLst>
          </p:nvPr>
        </p:nvGraphicFramePr>
        <p:xfrm>
          <a:off x="5638800" y="3041650"/>
          <a:ext cx="914400" cy="771525"/>
        </p:xfrm>
        <a:graphic>
          <a:graphicData uri="http://schemas.openxmlformats.org/presentationml/2006/ole">
            <mc:AlternateContent xmlns:mc="http://schemas.openxmlformats.org/markup-compatibility/2006">
              <mc:Choice xmlns:v="urn:schemas-microsoft-com:vml" Requires="v">
                <p:oleObj spid="_x0000_s5130" name="Document" showAsIcon="1" r:id="rId3" imgW="914400" imgH="771480" progId="Word.Document.12">
                  <p:embed/>
                </p:oleObj>
              </mc:Choice>
              <mc:Fallback>
                <p:oleObj name="Document" showAsIcon="1" r:id="rId3" imgW="914400" imgH="771480" progId="Word.Document.12">
                  <p:embed/>
                  <p:pic>
                    <p:nvPicPr>
                      <p:cNvPr id="0" name=""/>
                      <p:cNvPicPr/>
                      <p:nvPr/>
                    </p:nvPicPr>
                    <p:blipFill>
                      <a:blip r:embed="rId4"/>
                      <a:stretch>
                        <a:fillRect/>
                      </a:stretch>
                    </p:blipFill>
                    <p:spPr>
                      <a:xfrm>
                        <a:off x="5638800" y="304165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936144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the Full Array</a:t>
            </a:r>
            <a:br>
              <a:rPr lang="en-US" dirty="0"/>
            </a:br>
            <a:endParaRPr lang="en-US" dirty="0"/>
          </a:p>
        </p:txBody>
      </p:sp>
      <p:sp>
        <p:nvSpPr>
          <p:cNvPr id="3" name="Content Placeholder 2"/>
          <p:cNvSpPr>
            <a:spLocks noGrp="1"/>
          </p:cNvSpPr>
          <p:nvPr>
            <p:ph idx="1"/>
          </p:nvPr>
        </p:nvSpPr>
        <p:spPr/>
        <p:txBody>
          <a:bodyPr/>
          <a:lstStyle/>
          <a:p>
            <a:r>
              <a:rPr lang="en-US" dirty="0" err="1"/>
              <a:t>var</a:t>
            </a:r>
            <a:r>
              <a:rPr lang="en-US" dirty="0"/>
              <a:t> cars = ["Saab", "Volvo", "BMW"];</a:t>
            </a:r>
            <a:br>
              <a:rPr lang="en-US" dirty="0"/>
            </a:br>
            <a:r>
              <a:rPr lang="en-US" dirty="0" err="1"/>
              <a:t>document.getElementById</a:t>
            </a:r>
            <a:r>
              <a:rPr lang="en-US" dirty="0"/>
              <a:t>("demo").</a:t>
            </a:r>
            <a:r>
              <a:rPr lang="en-US" dirty="0" err="1"/>
              <a:t>innerHTML</a:t>
            </a:r>
            <a:r>
              <a:rPr lang="en-US" dirty="0"/>
              <a:t> = cars</a:t>
            </a:r>
            <a:r>
              <a:rPr lang="en-US" dirty="0" smtClean="0"/>
              <a:t>;</a:t>
            </a:r>
          </a:p>
          <a:p>
            <a:pPr lvl="0" algn="just" defTabSz="914400"/>
            <a:r>
              <a:rPr lang="en-US" altLang="en-US" dirty="0" smtClean="0">
                <a:solidFill>
                  <a:srgbClr val="181717"/>
                </a:solidFill>
              </a:rPr>
              <a:t>using </a:t>
            </a:r>
            <a:r>
              <a:rPr lang="en-US" altLang="en-US" dirty="0">
                <a:solidFill>
                  <a:srgbClr val="181717"/>
                </a:solidFill>
              </a:rPr>
              <a:t>for Loop</a:t>
            </a:r>
            <a:endParaRPr lang="en-US" altLang="en-US" dirty="0"/>
          </a:p>
          <a:p>
            <a:pPr marL="457200" lvl="1" indent="0" algn="just" defTabSz="914400">
              <a:buNone/>
            </a:pPr>
            <a:r>
              <a:rPr lang="en-US" altLang="en-US" dirty="0" err="1">
                <a:solidFill>
                  <a:srgbClr val="0000FF"/>
                </a:solidFill>
              </a:rPr>
              <a:t>var</a:t>
            </a:r>
            <a:r>
              <a:rPr lang="en-US" altLang="en-US" dirty="0">
                <a:solidFill>
                  <a:srgbClr val="0000FF"/>
                </a:solidFill>
              </a:rPr>
              <a:t> </a:t>
            </a:r>
            <a:r>
              <a:rPr lang="en-US" altLang="en-US" dirty="0" err="1">
                <a:solidFill>
                  <a:srgbClr val="0000FF"/>
                </a:solidFill>
              </a:rPr>
              <a:t>stringArray</a:t>
            </a:r>
            <a:r>
              <a:rPr lang="en-US" altLang="en-US" dirty="0">
                <a:solidFill>
                  <a:srgbClr val="0000FF"/>
                </a:solidFill>
              </a:rPr>
              <a:t> = new Array("one", "two", "three", "four");</a:t>
            </a:r>
          </a:p>
          <a:p>
            <a:pPr marL="457200" lvl="1" indent="0" algn="just" defTabSz="914400">
              <a:buNone/>
            </a:pPr>
            <a:r>
              <a:rPr lang="en-US" altLang="en-US" dirty="0">
                <a:solidFill>
                  <a:srgbClr val="0000FF"/>
                </a:solidFill>
              </a:rPr>
              <a:t>	for (</a:t>
            </a:r>
            <a:r>
              <a:rPr lang="en-US" altLang="en-US" dirty="0" err="1">
                <a:solidFill>
                  <a:srgbClr val="0000FF"/>
                </a:solidFill>
              </a:rPr>
              <a:t>var</a:t>
            </a:r>
            <a:r>
              <a:rPr lang="en-US" altLang="en-US" dirty="0">
                <a:solidFill>
                  <a:srgbClr val="0000FF"/>
                </a:solidFill>
              </a:rPr>
              <a:t> </a:t>
            </a:r>
            <a:r>
              <a:rPr lang="en-US" altLang="en-US" dirty="0" err="1">
                <a:solidFill>
                  <a:srgbClr val="0000FF"/>
                </a:solidFill>
              </a:rPr>
              <a:t>i</a:t>
            </a:r>
            <a:r>
              <a:rPr lang="en-US" altLang="en-US" dirty="0">
                <a:solidFill>
                  <a:srgbClr val="0000FF"/>
                </a:solidFill>
              </a:rPr>
              <a:t> = 0; </a:t>
            </a:r>
            <a:r>
              <a:rPr lang="en-US" altLang="en-US" dirty="0" err="1">
                <a:solidFill>
                  <a:srgbClr val="0000FF"/>
                </a:solidFill>
              </a:rPr>
              <a:t>i</a:t>
            </a:r>
            <a:r>
              <a:rPr lang="en-US" altLang="en-US" dirty="0">
                <a:solidFill>
                  <a:srgbClr val="0000FF"/>
                </a:solidFill>
              </a:rPr>
              <a:t> &lt; </a:t>
            </a:r>
            <a:r>
              <a:rPr lang="en-US" altLang="en-US" dirty="0" err="1">
                <a:solidFill>
                  <a:srgbClr val="0000FF"/>
                </a:solidFill>
              </a:rPr>
              <a:t>stringArray.length</a:t>
            </a:r>
            <a:r>
              <a:rPr lang="en-US" altLang="en-US" dirty="0">
                <a:solidFill>
                  <a:srgbClr val="0000FF"/>
                </a:solidFill>
              </a:rPr>
              <a:t> ; </a:t>
            </a:r>
            <a:r>
              <a:rPr lang="en-US" altLang="en-US" dirty="0" err="1">
                <a:solidFill>
                  <a:srgbClr val="0000FF"/>
                </a:solidFill>
              </a:rPr>
              <a:t>i</a:t>
            </a:r>
            <a:r>
              <a:rPr lang="en-US" altLang="en-US" dirty="0">
                <a:solidFill>
                  <a:srgbClr val="0000FF"/>
                </a:solidFill>
              </a:rPr>
              <a:t>++) </a:t>
            </a:r>
          </a:p>
          <a:p>
            <a:pPr marL="457200" lvl="1" indent="0" algn="just" defTabSz="914400">
              <a:buNone/>
            </a:pPr>
            <a:r>
              <a:rPr lang="en-US" altLang="en-US" dirty="0">
                <a:solidFill>
                  <a:srgbClr val="0000FF"/>
                </a:solidFill>
              </a:rPr>
              <a:t>	</a:t>
            </a:r>
            <a:r>
              <a:rPr lang="en-US" altLang="en-US" dirty="0" smtClean="0">
                <a:solidFill>
                  <a:srgbClr val="0000FF"/>
                </a:solidFill>
              </a:rPr>
              <a:t>{</a:t>
            </a:r>
            <a:endParaRPr lang="en-US" altLang="en-US" dirty="0">
              <a:solidFill>
                <a:srgbClr val="0000FF"/>
              </a:solidFill>
            </a:endParaRPr>
          </a:p>
          <a:p>
            <a:pPr marL="457200" lvl="1" indent="0" algn="just" defTabSz="914400">
              <a:buNone/>
            </a:pPr>
            <a:r>
              <a:rPr lang="en-US" altLang="en-US" dirty="0">
                <a:solidFill>
                  <a:srgbClr val="0000FF"/>
                </a:solidFill>
              </a:rPr>
              <a:t>	</a:t>
            </a:r>
            <a:r>
              <a:rPr lang="en-US" altLang="en-US" dirty="0" smtClean="0">
                <a:solidFill>
                  <a:srgbClr val="0000FF"/>
                </a:solidFill>
              </a:rPr>
              <a:t>    </a:t>
            </a:r>
            <a:r>
              <a:rPr lang="en-US" altLang="en-US" dirty="0" err="1" smtClean="0">
                <a:solidFill>
                  <a:srgbClr val="0000FF"/>
                </a:solidFill>
              </a:rPr>
              <a:t>document.getElementById</a:t>
            </a:r>
            <a:r>
              <a:rPr lang="en-US" altLang="en-US" dirty="0" smtClean="0">
                <a:solidFill>
                  <a:srgbClr val="0000FF"/>
                </a:solidFill>
              </a:rPr>
              <a:t>(“id" </a:t>
            </a:r>
            <a:r>
              <a:rPr lang="en-US" altLang="en-US" dirty="0">
                <a:solidFill>
                  <a:srgbClr val="0000FF"/>
                </a:solidFill>
              </a:rPr>
              <a:t>+ </a:t>
            </a:r>
            <a:r>
              <a:rPr lang="en-US" altLang="en-US" dirty="0" err="1">
                <a:solidFill>
                  <a:srgbClr val="0000FF"/>
                </a:solidFill>
              </a:rPr>
              <a:t>i</a:t>
            </a:r>
            <a:r>
              <a:rPr lang="en-US" altLang="en-US" dirty="0">
                <a:solidFill>
                  <a:srgbClr val="0000FF"/>
                </a:solidFill>
              </a:rPr>
              <a:t>).</a:t>
            </a:r>
            <a:r>
              <a:rPr lang="en-US" altLang="en-US" dirty="0" err="1">
                <a:solidFill>
                  <a:srgbClr val="0000FF"/>
                </a:solidFill>
              </a:rPr>
              <a:t>innerHTML</a:t>
            </a:r>
            <a:r>
              <a:rPr lang="en-US" altLang="en-US" dirty="0">
                <a:solidFill>
                  <a:srgbClr val="0000FF"/>
                </a:solidFill>
              </a:rPr>
              <a:t> = </a:t>
            </a:r>
            <a:r>
              <a:rPr lang="en-US" altLang="en-US" dirty="0" err="1">
                <a:solidFill>
                  <a:srgbClr val="0000FF"/>
                </a:solidFill>
              </a:rPr>
              <a:t>stringArray</a:t>
            </a:r>
            <a:r>
              <a:rPr lang="en-US" altLang="en-US" dirty="0">
                <a:solidFill>
                  <a:srgbClr val="0000FF"/>
                </a:solidFill>
              </a:rPr>
              <a:t>[</a:t>
            </a:r>
            <a:r>
              <a:rPr lang="en-US" altLang="en-US" dirty="0" err="1">
                <a:solidFill>
                  <a:srgbClr val="0000FF"/>
                </a:solidFill>
              </a:rPr>
              <a:t>i</a:t>
            </a:r>
            <a:r>
              <a:rPr lang="en-US" altLang="en-US" dirty="0">
                <a:solidFill>
                  <a:srgbClr val="0000FF"/>
                </a:solidFill>
              </a:rPr>
              <a:t>];</a:t>
            </a:r>
          </a:p>
          <a:p>
            <a:pPr marL="457200" lvl="1" indent="0" algn="just" defTabSz="914400">
              <a:buNone/>
            </a:pPr>
            <a:r>
              <a:rPr lang="en-US" altLang="en-US" dirty="0">
                <a:solidFill>
                  <a:srgbClr val="0000FF"/>
                </a:solidFill>
              </a:rPr>
              <a:t>	</a:t>
            </a:r>
            <a:r>
              <a:rPr lang="en-US" altLang="en-US" dirty="0" smtClean="0">
                <a:solidFill>
                  <a:srgbClr val="0000FF"/>
                </a:solidFill>
              </a:rPr>
              <a:t>}</a:t>
            </a:r>
            <a:endParaRPr lang="en-US" dirty="0" smtClean="0"/>
          </a:p>
          <a:p>
            <a:endParaRPr lang="en-US" dirty="0"/>
          </a:p>
        </p:txBody>
      </p:sp>
    </p:spTree>
    <p:extLst>
      <p:ext uri="{BB962C8B-B14F-4D97-AF65-F5344CB8AC3E}">
        <p14:creationId xmlns:p14="http://schemas.microsoft.com/office/powerpoint/2010/main" val="314777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0946"/>
            <a:ext cx="8596668" cy="1320800"/>
          </a:xfrm>
        </p:spPr>
        <p:txBody>
          <a:bodyPr>
            <a:normAutofit fontScale="90000"/>
          </a:bodyPr>
          <a:lstStyle/>
          <a:p>
            <a:r>
              <a:rPr lang="en-NZ" b="1" dirty="0"/>
              <a:t>Check Whether Cookies Are Enabled or Not</a:t>
            </a:r>
            <a:br>
              <a:rPr lang="en-NZ" b="1" dirty="0"/>
            </a:br>
            <a:endParaRPr lang="en-US" dirty="0"/>
          </a:p>
        </p:txBody>
      </p:sp>
      <p:sp>
        <p:nvSpPr>
          <p:cNvPr id="3" name="Content Placeholder 2"/>
          <p:cNvSpPr>
            <a:spLocks noGrp="1"/>
          </p:cNvSpPr>
          <p:nvPr>
            <p:ph idx="1"/>
          </p:nvPr>
        </p:nvSpPr>
        <p:spPr>
          <a:xfrm>
            <a:off x="677334" y="2160589"/>
            <a:ext cx="4850630" cy="3880773"/>
          </a:xfrm>
        </p:spPr>
        <p:txBody>
          <a:bodyPr/>
          <a:lstStyle/>
          <a:p>
            <a:r>
              <a:rPr lang="en-NZ" dirty="0"/>
              <a:t>You can use the </a:t>
            </a:r>
            <a:r>
              <a:rPr lang="en-NZ" dirty="0" err="1"/>
              <a:t>navigator.cookieEnabled</a:t>
            </a:r>
            <a:r>
              <a:rPr lang="en-NZ" dirty="0"/>
              <a:t> to check whether cookies are enabled in the user's browser or not. This property returns a Boolean value true if cookies are enabled, or false if it isn't</a:t>
            </a:r>
            <a:r>
              <a:rPr lang="en-NZ" dirty="0" smtClean="0"/>
              <a:t>.</a:t>
            </a:r>
            <a:endParaRPr lang="en-US" dirty="0"/>
          </a:p>
          <a:p>
            <a:r>
              <a:rPr lang="en-NZ" dirty="0"/>
              <a:t>You should use the </a:t>
            </a:r>
            <a:r>
              <a:rPr lang="en-NZ" dirty="0" err="1"/>
              <a:t>navigator.cookieEnabled</a:t>
            </a:r>
            <a:r>
              <a:rPr lang="en-NZ" dirty="0"/>
              <a:t> property to determine whether the cookies are enabled or not before creating or using cookies in your JavaScript code</a:t>
            </a:r>
            <a:r>
              <a:rPr lang="en-NZ" dirty="0" smtClean="0"/>
              <a:t>.</a:t>
            </a:r>
          </a:p>
          <a:p>
            <a:endParaRPr lang="en-US" dirty="0"/>
          </a:p>
        </p:txBody>
      </p:sp>
      <p:sp>
        <p:nvSpPr>
          <p:cNvPr id="5" name="TextBox 4"/>
          <p:cNvSpPr txBox="1"/>
          <p:nvPr/>
        </p:nvSpPr>
        <p:spPr>
          <a:xfrm>
            <a:off x="5347855" y="1794045"/>
            <a:ext cx="6359236" cy="4524315"/>
          </a:xfrm>
          <a:prstGeom prst="rect">
            <a:avLst/>
          </a:prstGeom>
          <a:solidFill>
            <a:schemeClr val="bg2"/>
          </a:solidFill>
        </p:spPr>
        <p:txBody>
          <a:bodyPr wrap="square" rtlCol="0">
            <a:spAutoFit/>
          </a:bodyPr>
          <a:lstStyle/>
          <a:p>
            <a:r>
              <a:rPr lang="en-US" dirty="0">
                <a:solidFill>
                  <a:srgbClr val="5F6364"/>
                </a:solidFill>
                <a:latin typeface="Consolas" panose="020B0609020204030204" pitchFamily="49" charset="0"/>
              </a:rPr>
              <a:t>&lt;</a:t>
            </a:r>
            <a:r>
              <a:rPr lang="en-US" dirty="0">
                <a:solidFill>
                  <a:srgbClr val="990055"/>
                </a:solidFill>
                <a:latin typeface="Consolas" panose="020B0609020204030204" pitchFamily="49" charset="0"/>
              </a:rPr>
              <a:t>script</a:t>
            </a:r>
            <a:r>
              <a:rPr lang="en-US" dirty="0">
                <a:solidFill>
                  <a:srgbClr val="5F6364"/>
                </a:solidFill>
                <a:latin typeface="Consolas" panose="020B0609020204030204" pitchFamily="49" charset="0"/>
              </a:rPr>
              <a:t>&gt;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smtClean="0">
                <a:solidFill>
                  <a:srgbClr val="0077AA"/>
                </a:solidFill>
                <a:latin typeface="Consolas" panose="020B0609020204030204" pitchFamily="49" charset="0"/>
              </a:rPr>
              <a:t>function</a:t>
            </a:r>
            <a:r>
              <a:rPr lang="en-US" dirty="0" smtClean="0">
                <a:solidFill>
                  <a:srgbClr val="000000"/>
                </a:solidFill>
                <a:latin typeface="Consolas" panose="020B0609020204030204" pitchFamily="49" charset="0"/>
              </a:rPr>
              <a:t> </a:t>
            </a:r>
            <a:r>
              <a:rPr lang="en-US" dirty="0" err="1">
                <a:solidFill>
                  <a:srgbClr val="DD4A68"/>
                </a:solidFill>
                <a:latin typeface="Consolas" panose="020B0609020204030204" pitchFamily="49" charset="0"/>
              </a:rPr>
              <a:t>checkCookieEnabled</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77AA"/>
                </a:solidFill>
                <a:latin typeface="Consolas" panose="020B0609020204030204" pitchFamily="49" charset="0"/>
              </a:rPr>
              <a:t>if</a:t>
            </a:r>
            <a:r>
              <a:rPr lang="en-US" dirty="0">
                <a:solidFill>
                  <a:srgbClr val="5F6364"/>
                </a:solidFill>
                <a:latin typeface="Consolas" panose="020B0609020204030204" pitchFamily="49" charset="0"/>
              </a:rPr>
              <a:t>(</a:t>
            </a:r>
            <a:r>
              <a:rPr lang="en-US" dirty="0" err="1">
                <a:solidFill>
                  <a:srgbClr val="000000"/>
                </a:solidFill>
                <a:latin typeface="Consolas" panose="020B0609020204030204" pitchFamily="49" charset="0"/>
              </a:rPr>
              <a:t>navigator</a:t>
            </a:r>
            <a:r>
              <a:rPr lang="en-US" dirty="0" err="1">
                <a:solidFill>
                  <a:srgbClr val="5F6364"/>
                </a:solidFill>
                <a:latin typeface="Consolas" panose="020B0609020204030204" pitchFamily="49" charset="0"/>
              </a:rPr>
              <a:t>.</a:t>
            </a:r>
            <a:r>
              <a:rPr lang="en-US" dirty="0" err="1">
                <a:solidFill>
                  <a:srgbClr val="000000"/>
                </a:solidFill>
                <a:latin typeface="Consolas" panose="020B0609020204030204" pitchFamily="49" charset="0"/>
              </a:rPr>
              <a:t>cookieEnabled</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endParaRPr lang="en-US" dirty="0" smtClean="0">
              <a:solidFill>
                <a:srgbClr val="DD4A68"/>
              </a:solidFill>
              <a:latin typeface="Consolas" panose="020B0609020204030204" pitchFamily="49" charset="0"/>
            </a:endParaRPr>
          </a:p>
          <a:p>
            <a:r>
              <a:rPr lang="en-US" dirty="0" smtClean="0">
                <a:solidFill>
                  <a:srgbClr val="DD4A68"/>
                </a:solidFill>
                <a:latin typeface="Consolas" panose="020B0609020204030204" pitchFamily="49" charset="0"/>
              </a:rPr>
              <a:t>alert</a:t>
            </a:r>
            <a:r>
              <a:rPr lang="en-US" dirty="0">
                <a:solidFill>
                  <a:srgbClr val="5F6364"/>
                </a:solidFill>
                <a:latin typeface="Consolas" panose="020B0609020204030204" pitchFamily="49" charset="0"/>
              </a:rPr>
              <a:t>(</a:t>
            </a:r>
            <a:r>
              <a:rPr lang="en-US" dirty="0">
                <a:solidFill>
                  <a:srgbClr val="669900"/>
                </a:solidFill>
                <a:latin typeface="Consolas" panose="020B0609020204030204" pitchFamily="49" charset="0"/>
              </a:rPr>
              <a:t>"Cookies are enabled in your browser</a:t>
            </a:r>
            <a:r>
              <a:rPr lang="en-US" dirty="0" smtClean="0">
                <a:solidFill>
                  <a:srgbClr val="669900"/>
                </a:solidFill>
                <a:latin typeface="Consolas" panose="020B0609020204030204" pitchFamily="49" charset="0"/>
              </a:rPr>
              <a:t>."</a:t>
            </a:r>
            <a:r>
              <a:rPr lang="en-US" dirty="0" smtClean="0">
                <a:solidFill>
                  <a:srgbClr val="5F6364"/>
                </a:solidFill>
                <a:latin typeface="Consolas" panose="020B0609020204030204" pitchFamily="49" charset="0"/>
              </a:rPr>
              <a:t>);</a:t>
            </a:r>
          </a:p>
          <a:p>
            <a:r>
              <a:rPr lang="en-US" dirty="0" smtClean="0">
                <a:solidFill>
                  <a:srgbClr val="000000"/>
                </a:solidFill>
                <a:latin typeface="Consolas" panose="020B0609020204030204" pitchFamily="49" charset="0"/>
              </a:rPr>
              <a:t> </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smtClean="0">
                <a:solidFill>
                  <a:srgbClr val="0077AA"/>
                </a:solidFill>
                <a:latin typeface="Consolas" panose="020B0609020204030204" pitchFamily="49" charset="0"/>
              </a:rPr>
              <a:t>else</a:t>
            </a:r>
            <a:r>
              <a:rPr lang="en-US" dirty="0" smtClean="0">
                <a:solidFill>
                  <a:srgbClr val="000000"/>
                </a:solidFill>
                <a:latin typeface="Consolas" panose="020B0609020204030204" pitchFamily="49" charset="0"/>
              </a:rPr>
              <a:t> </a:t>
            </a:r>
          </a:p>
          <a:p>
            <a:r>
              <a:rPr lang="en-US" dirty="0" smtClean="0">
                <a:solidFill>
                  <a:srgbClr val="5F6364"/>
                </a:solidFill>
                <a:latin typeface="Consolas" panose="020B0609020204030204" pitchFamily="49" charset="0"/>
              </a:rPr>
              <a:t>{</a:t>
            </a:r>
            <a:r>
              <a:rPr lang="en-US" dirty="0" smtClean="0">
                <a:solidFill>
                  <a:srgbClr val="000000"/>
                </a:solidFill>
                <a:latin typeface="Consolas" panose="020B0609020204030204" pitchFamily="49" charset="0"/>
              </a:rPr>
              <a:t> </a:t>
            </a:r>
            <a:r>
              <a:rPr lang="en-US" dirty="0">
                <a:solidFill>
                  <a:srgbClr val="DD4A68"/>
                </a:solidFill>
                <a:latin typeface="Consolas" panose="020B0609020204030204" pitchFamily="49" charset="0"/>
              </a:rPr>
              <a:t>alert</a:t>
            </a:r>
            <a:r>
              <a:rPr lang="en-US" dirty="0">
                <a:solidFill>
                  <a:srgbClr val="5F6364"/>
                </a:solidFill>
                <a:latin typeface="Consolas" panose="020B0609020204030204" pitchFamily="49" charset="0"/>
              </a:rPr>
              <a:t>(</a:t>
            </a:r>
            <a:r>
              <a:rPr lang="en-US" dirty="0">
                <a:solidFill>
                  <a:srgbClr val="669900"/>
                </a:solidFill>
                <a:latin typeface="Consolas" panose="020B0609020204030204" pitchFamily="49" charset="0"/>
              </a:rPr>
              <a:t>"Cookies are disabled in your browser."</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smtClean="0">
                <a:solidFill>
                  <a:srgbClr val="5F6364"/>
                </a:solidFill>
                <a:latin typeface="Consolas" panose="020B0609020204030204" pitchFamily="49" charset="0"/>
              </a:rPr>
              <a:t>}</a:t>
            </a:r>
            <a:r>
              <a:rPr lang="en-US" dirty="0" smtClean="0">
                <a:solidFill>
                  <a:srgbClr val="000000"/>
                </a:solidFill>
                <a:latin typeface="Consolas" panose="020B0609020204030204" pitchFamily="49" charset="0"/>
              </a:rPr>
              <a:t> </a:t>
            </a:r>
          </a:p>
          <a:p>
            <a:r>
              <a:rPr lang="en-US" dirty="0" smtClean="0">
                <a:solidFill>
                  <a:srgbClr val="5F6364"/>
                </a:solidFill>
                <a:latin typeface="Consolas" panose="020B0609020204030204" pitchFamily="49" charset="0"/>
              </a:rPr>
              <a:t>}</a:t>
            </a:r>
            <a:r>
              <a:rPr lang="en-US" dirty="0" smtClean="0">
                <a:solidFill>
                  <a:srgbClr val="000000"/>
                </a:solidFill>
                <a:latin typeface="Consolas" panose="020B0609020204030204" pitchFamily="49" charset="0"/>
              </a:rPr>
              <a:t> </a:t>
            </a:r>
          </a:p>
          <a:p>
            <a:r>
              <a:rPr lang="en-US" dirty="0" smtClean="0">
                <a:solidFill>
                  <a:srgbClr val="5F6364"/>
                </a:solidFill>
                <a:latin typeface="Consolas" panose="020B0609020204030204" pitchFamily="49" charset="0"/>
              </a:rPr>
              <a:t>&lt;/</a:t>
            </a:r>
            <a:r>
              <a:rPr lang="en-US" dirty="0">
                <a:solidFill>
                  <a:srgbClr val="990055"/>
                </a:solidFill>
                <a:latin typeface="Consolas" panose="020B0609020204030204" pitchFamily="49" charset="0"/>
              </a:rPr>
              <a:t>script</a:t>
            </a:r>
            <a:r>
              <a:rPr lang="en-US" dirty="0">
                <a:solidFill>
                  <a:srgbClr val="5F6364"/>
                </a:solidFill>
                <a:latin typeface="Consolas" panose="020B0609020204030204" pitchFamily="49" charset="0"/>
              </a:rPr>
              <a:t>&gt;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smtClean="0">
                <a:solidFill>
                  <a:srgbClr val="5F6364"/>
                </a:solidFill>
                <a:latin typeface="Consolas" panose="020B0609020204030204" pitchFamily="49" charset="0"/>
              </a:rPr>
              <a:t>&lt;</a:t>
            </a:r>
            <a:r>
              <a:rPr lang="en-US" dirty="0">
                <a:solidFill>
                  <a:srgbClr val="990055"/>
                </a:solidFill>
                <a:latin typeface="Consolas" panose="020B0609020204030204" pitchFamily="49" charset="0"/>
              </a:rPr>
              <a:t>button </a:t>
            </a:r>
            <a:r>
              <a:rPr lang="en-US" dirty="0">
                <a:solidFill>
                  <a:srgbClr val="669900"/>
                </a:solidFill>
                <a:latin typeface="Consolas" panose="020B0609020204030204" pitchFamily="49" charset="0"/>
              </a:rPr>
              <a:t>type</a:t>
            </a:r>
            <a:r>
              <a:rPr lang="en-US" dirty="0">
                <a:solidFill>
                  <a:srgbClr val="5F6364"/>
                </a:solidFill>
                <a:latin typeface="Consolas" panose="020B0609020204030204" pitchFamily="49" charset="0"/>
              </a:rPr>
              <a:t>="</a:t>
            </a:r>
            <a:r>
              <a:rPr lang="en-US" dirty="0">
                <a:solidFill>
                  <a:srgbClr val="0077AA"/>
                </a:solidFill>
                <a:latin typeface="Consolas" panose="020B0609020204030204" pitchFamily="49" charset="0"/>
              </a:rPr>
              <a:t>button</a:t>
            </a:r>
            <a:r>
              <a:rPr lang="en-US" dirty="0">
                <a:solidFill>
                  <a:srgbClr val="5F6364"/>
                </a:solidFill>
                <a:latin typeface="Consolas" panose="020B0609020204030204" pitchFamily="49" charset="0"/>
              </a:rPr>
              <a:t>"</a:t>
            </a:r>
            <a:r>
              <a:rPr lang="en-US" dirty="0">
                <a:solidFill>
                  <a:srgbClr val="990055"/>
                </a:solidFill>
                <a:latin typeface="Consolas" panose="020B0609020204030204" pitchFamily="49" charset="0"/>
              </a:rPr>
              <a:t> </a:t>
            </a:r>
            <a:r>
              <a:rPr lang="en-US" dirty="0" err="1">
                <a:solidFill>
                  <a:srgbClr val="669900"/>
                </a:solidFill>
                <a:latin typeface="Consolas" panose="020B0609020204030204" pitchFamily="49" charset="0"/>
              </a:rPr>
              <a:t>onclick</a:t>
            </a:r>
            <a:r>
              <a:rPr lang="en-US" dirty="0">
                <a:solidFill>
                  <a:srgbClr val="5F6364"/>
                </a:solidFill>
                <a:latin typeface="Consolas" panose="020B0609020204030204" pitchFamily="49" charset="0"/>
              </a:rPr>
              <a:t>="</a:t>
            </a:r>
            <a:r>
              <a:rPr lang="en-US" dirty="0" err="1">
                <a:solidFill>
                  <a:srgbClr val="0077AA"/>
                </a:solidFill>
                <a:latin typeface="Consolas" panose="020B0609020204030204" pitchFamily="49" charset="0"/>
              </a:rPr>
              <a:t>checkCookieEnabled</a:t>
            </a:r>
            <a:r>
              <a:rPr lang="en-US" dirty="0">
                <a:solidFill>
                  <a:srgbClr val="0077AA"/>
                </a:solidFill>
                <a:latin typeface="Consolas" panose="020B0609020204030204" pitchFamily="49" charset="0"/>
              </a:rPr>
              <a:t>();</a:t>
            </a:r>
            <a:r>
              <a:rPr lang="en-US" dirty="0">
                <a:solidFill>
                  <a:srgbClr val="5F6364"/>
                </a:solidFill>
                <a:latin typeface="Consolas" panose="020B0609020204030204" pitchFamily="49" charset="0"/>
              </a:rPr>
              <a:t>"&gt;</a:t>
            </a:r>
            <a:r>
              <a:rPr lang="en-US" dirty="0">
                <a:solidFill>
                  <a:srgbClr val="000000"/>
                </a:solidFill>
                <a:latin typeface="Consolas" panose="020B0609020204030204" pitchFamily="49" charset="0"/>
              </a:rPr>
              <a:t>Check If Cookies are </a:t>
            </a:r>
            <a:r>
              <a:rPr lang="en-US" dirty="0" smtClean="0">
                <a:solidFill>
                  <a:srgbClr val="000000"/>
                </a:solidFill>
                <a:latin typeface="Consolas" panose="020B0609020204030204" pitchFamily="49" charset="0"/>
              </a:rPr>
              <a:t>Enabled</a:t>
            </a:r>
          </a:p>
          <a:p>
            <a:endParaRPr lang="en-US" dirty="0" smtClean="0">
              <a:solidFill>
                <a:srgbClr val="000000"/>
              </a:solidFill>
              <a:latin typeface="Consolas" panose="020B0609020204030204" pitchFamily="49" charset="0"/>
            </a:endParaRPr>
          </a:p>
          <a:p>
            <a:r>
              <a:rPr lang="en-US" dirty="0" smtClean="0">
                <a:solidFill>
                  <a:srgbClr val="5F6364"/>
                </a:solidFill>
                <a:latin typeface="Consolas" panose="020B0609020204030204" pitchFamily="49" charset="0"/>
              </a:rPr>
              <a:t>&lt;/</a:t>
            </a:r>
            <a:r>
              <a:rPr lang="en-US" dirty="0">
                <a:solidFill>
                  <a:srgbClr val="990055"/>
                </a:solidFill>
                <a:latin typeface="Consolas" panose="020B0609020204030204" pitchFamily="49" charset="0"/>
              </a:rPr>
              <a:t>button</a:t>
            </a:r>
            <a:r>
              <a:rPr lang="en-US" dirty="0">
                <a:solidFill>
                  <a:srgbClr val="5F6364"/>
                </a:solidFill>
                <a:latin typeface="Consolas" panose="020B0609020204030204" pitchFamily="49" charset="0"/>
              </a:rPr>
              <a:t>&gt;</a:t>
            </a:r>
            <a:endParaRPr lang="en-US" dirty="0"/>
          </a:p>
        </p:txBody>
      </p:sp>
    </p:spTree>
    <p:extLst>
      <p:ext uri="{BB962C8B-B14F-4D97-AF65-F5344CB8AC3E}">
        <p14:creationId xmlns:p14="http://schemas.microsoft.com/office/powerpoint/2010/main" val="41854271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Detecting the Browser Language</a:t>
            </a:r>
            <a:br>
              <a:rPr lang="en-US" b="1" dirty="0"/>
            </a:br>
            <a:endParaRPr lang="en-US" dirty="0"/>
          </a:p>
        </p:txBody>
      </p:sp>
      <p:sp>
        <p:nvSpPr>
          <p:cNvPr id="3" name="Content Placeholder 2"/>
          <p:cNvSpPr>
            <a:spLocks noGrp="1"/>
          </p:cNvSpPr>
          <p:nvPr>
            <p:ph idx="1"/>
          </p:nvPr>
        </p:nvSpPr>
        <p:spPr>
          <a:xfrm>
            <a:off x="677334" y="2160589"/>
            <a:ext cx="4213321" cy="3880773"/>
          </a:xfrm>
        </p:spPr>
        <p:txBody>
          <a:bodyPr/>
          <a:lstStyle/>
          <a:p>
            <a:r>
              <a:rPr lang="en-NZ" dirty="0"/>
              <a:t>You can use the </a:t>
            </a:r>
            <a:r>
              <a:rPr lang="en-NZ" dirty="0" err="1"/>
              <a:t>navigator.language</a:t>
            </a:r>
            <a:r>
              <a:rPr lang="en-NZ" dirty="0"/>
              <a:t> property to detect the language of the browser UI.</a:t>
            </a:r>
          </a:p>
          <a:p>
            <a:endParaRPr lang="en-NZ" dirty="0"/>
          </a:p>
          <a:p>
            <a:r>
              <a:rPr lang="en-NZ" dirty="0"/>
              <a:t>This property returns a string representing the language, e.g. "</a:t>
            </a:r>
            <a:r>
              <a:rPr lang="en-NZ" dirty="0" err="1"/>
              <a:t>en</a:t>
            </a:r>
            <a:r>
              <a:rPr lang="en-NZ" dirty="0"/>
              <a:t>", "</a:t>
            </a:r>
            <a:r>
              <a:rPr lang="en-NZ" dirty="0" err="1"/>
              <a:t>en</a:t>
            </a:r>
            <a:r>
              <a:rPr lang="en-NZ" dirty="0"/>
              <a:t>-US", etc.</a:t>
            </a:r>
            <a:endParaRPr lang="en-US" dirty="0"/>
          </a:p>
        </p:txBody>
      </p:sp>
      <p:sp>
        <p:nvSpPr>
          <p:cNvPr id="4" name="TextBox 3"/>
          <p:cNvSpPr txBox="1"/>
          <p:nvPr/>
        </p:nvSpPr>
        <p:spPr>
          <a:xfrm>
            <a:off x="1136073" y="4516582"/>
            <a:ext cx="10183091" cy="1754326"/>
          </a:xfrm>
          <a:prstGeom prst="rect">
            <a:avLst/>
          </a:prstGeom>
          <a:noFill/>
        </p:spPr>
        <p:txBody>
          <a:bodyPr wrap="square" rtlCol="0">
            <a:spAutoFit/>
          </a:bodyPr>
          <a:lstStyle/>
          <a:p>
            <a:r>
              <a:rPr lang="en-US" dirty="0">
                <a:solidFill>
                  <a:srgbClr val="5F6364"/>
                </a:solidFill>
                <a:latin typeface="Consolas" panose="020B0609020204030204" pitchFamily="49" charset="0"/>
              </a:rPr>
              <a:t>&lt;</a:t>
            </a:r>
            <a:r>
              <a:rPr lang="en-US" dirty="0">
                <a:solidFill>
                  <a:srgbClr val="990055"/>
                </a:solidFill>
                <a:latin typeface="Consolas" panose="020B0609020204030204" pitchFamily="49" charset="0"/>
              </a:rPr>
              <a:t>script</a:t>
            </a:r>
            <a:r>
              <a:rPr lang="en-US" dirty="0">
                <a:solidFill>
                  <a:srgbClr val="5F6364"/>
                </a:solidFill>
                <a:latin typeface="Consolas" panose="020B0609020204030204" pitchFamily="49" charset="0"/>
              </a:rPr>
              <a:t>&gt;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smtClean="0">
                <a:solidFill>
                  <a:srgbClr val="0077AA"/>
                </a:solidFill>
                <a:latin typeface="Consolas" panose="020B0609020204030204" pitchFamily="49" charset="0"/>
              </a:rPr>
              <a:t>function</a:t>
            </a:r>
            <a:r>
              <a:rPr lang="en-US" dirty="0" smtClean="0">
                <a:solidFill>
                  <a:srgbClr val="000000"/>
                </a:solidFill>
                <a:latin typeface="Consolas" panose="020B0609020204030204" pitchFamily="49" charset="0"/>
              </a:rPr>
              <a:t> </a:t>
            </a:r>
            <a:r>
              <a:rPr lang="en-US" dirty="0" err="1">
                <a:solidFill>
                  <a:srgbClr val="DD4A68"/>
                </a:solidFill>
                <a:latin typeface="Consolas" panose="020B0609020204030204" pitchFamily="49" charset="0"/>
              </a:rPr>
              <a:t>checkLanguage</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smtClean="0">
                <a:solidFill>
                  <a:srgbClr val="DD4A68"/>
                </a:solidFill>
                <a:latin typeface="Consolas" panose="020B0609020204030204" pitchFamily="49" charset="0"/>
              </a:rPr>
              <a:t>alert</a:t>
            </a:r>
            <a:r>
              <a:rPr lang="en-US" dirty="0">
                <a:solidFill>
                  <a:srgbClr val="5F6364"/>
                </a:solidFill>
                <a:latin typeface="Consolas" panose="020B0609020204030204" pitchFamily="49" charset="0"/>
              </a:rPr>
              <a:t>(</a:t>
            </a:r>
            <a:r>
              <a:rPr lang="en-US" dirty="0">
                <a:solidFill>
                  <a:srgbClr val="669900"/>
                </a:solidFill>
                <a:latin typeface="Consolas" panose="020B0609020204030204" pitchFamily="49" charset="0"/>
              </a:rPr>
              <a:t>"Your browser's UI language is: "</a:t>
            </a:r>
            <a:r>
              <a:rPr lang="en-US" dirty="0">
                <a:solidFill>
                  <a:srgbClr val="000000"/>
                </a:solidFill>
                <a:latin typeface="Consolas" panose="020B0609020204030204" pitchFamily="49" charset="0"/>
              </a:rPr>
              <a:t> </a:t>
            </a:r>
            <a:r>
              <a:rPr lang="en-US" dirty="0">
                <a:solidFill>
                  <a:srgbClr val="A67F59"/>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navigator</a:t>
            </a:r>
            <a:r>
              <a:rPr lang="en-US" dirty="0" err="1">
                <a:solidFill>
                  <a:srgbClr val="5F6364"/>
                </a:solidFill>
                <a:latin typeface="Consolas" panose="020B0609020204030204" pitchFamily="49" charset="0"/>
              </a:rPr>
              <a:t>.</a:t>
            </a:r>
            <a:r>
              <a:rPr lang="en-US" dirty="0" err="1">
                <a:solidFill>
                  <a:srgbClr val="000000"/>
                </a:solidFill>
                <a:latin typeface="Consolas" panose="020B0609020204030204" pitchFamily="49" charset="0"/>
              </a:rPr>
              <a:t>language</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smtClean="0">
                <a:solidFill>
                  <a:srgbClr val="5F6364"/>
                </a:solidFill>
                <a:latin typeface="Consolas" panose="020B0609020204030204" pitchFamily="49" charset="0"/>
              </a:rPr>
              <a:t>}</a:t>
            </a:r>
            <a:r>
              <a:rPr lang="en-US" dirty="0" smtClean="0">
                <a:solidFill>
                  <a:srgbClr val="000000"/>
                </a:solidFill>
                <a:latin typeface="Consolas" panose="020B0609020204030204" pitchFamily="49" charset="0"/>
              </a:rPr>
              <a:t> </a:t>
            </a:r>
          </a:p>
          <a:p>
            <a:r>
              <a:rPr lang="en-US" dirty="0" smtClean="0">
                <a:solidFill>
                  <a:srgbClr val="5F6364"/>
                </a:solidFill>
                <a:latin typeface="Consolas" panose="020B0609020204030204" pitchFamily="49" charset="0"/>
              </a:rPr>
              <a:t>&lt;/</a:t>
            </a:r>
            <a:r>
              <a:rPr lang="en-US" dirty="0">
                <a:solidFill>
                  <a:srgbClr val="990055"/>
                </a:solidFill>
                <a:latin typeface="Consolas" panose="020B0609020204030204" pitchFamily="49" charset="0"/>
              </a:rPr>
              <a:t>script</a:t>
            </a:r>
            <a:r>
              <a:rPr lang="en-US" dirty="0">
                <a:solidFill>
                  <a:srgbClr val="5F6364"/>
                </a:solidFill>
                <a:latin typeface="Consolas" panose="020B0609020204030204" pitchFamily="49" charset="0"/>
              </a:rPr>
              <a:t>&gt;</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smtClean="0">
                <a:solidFill>
                  <a:srgbClr val="5F6364"/>
                </a:solidFill>
                <a:latin typeface="Consolas" panose="020B0609020204030204" pitchFamily="49" charset="0"/>
              </a:rPr>
              <a:t>&lt;</a:t>
            </a:r>
            <a:r>
              <a:rPr lang="en-US" dirty="0">
                <a:solidFill>
                  <a:srgbClr val="990055"/>
                </a:solidFill>
                <a:latin typeface="Consolas" panose="020B0609020204030204" pitchFamily="49" charset="0"/>
              </a:rPr>
              <a:t>button </a:t>
            </a:r>
            <a:r>
              <a:rPr lang="en-US" dirty="0">
                <a:solidFill>
                  <a:srgbClr val="669900"/>
                </a:solidFill>
                <a:latin typeface="Consolas" panose="020B0609020204030204" pitchFamily="49" charset="0"/>
              </a:rPr>
              <a:t>type</a:t>
            </a:r>
            <a:r>
              <a:rPr lang="en-US" dirty="0">
                <a:solidFill>
                  <a:srgbClr val="5F6364"/>
                </a:solidFill>
                <a:latin typeface="Consolas" panose="020B0609020204030204" pitchFamily="49" charset="0"/>
              </a:rPr>
              <a:t>="</a:t>
            </a:r>
            <a:r>
              <a:rPr lang="en-US" dirty="0">
                <a:solidFill>
                  <a:srgbClr val="0077AA"/>
                </a:solidFill>
                <a:latin typeface="Consolas" panose="020B0609020204030204" pitchFamily="49" charset="0"/>
              </a:rPr>
              <a:t>button</a:t>
            </a:r>
            <a:r>
              <a:rPr lang="en-US" dirty="0">
                <a:solidFill>
                  <a:srgbClr val="5F6364"/>
                </a:solidFill>
                <a:latin typeface="Consolas" panose="020B0609020204030204" pitchFamily="49" charset="0"/>
              </a:rPr>
              <a:t>"</a:t>
            </a:r>
            <a:r>
              <a:rPr lang="en-US" dirty="0">
                <a:solidFill>
                  <a:srgbClr val="990055"/>
                </a:solidFill>
                <a:latin typeface="Consolas" panose="020B0609020204030204" pitchFamily="49" charset="0"/>
              </a:rPr>
              <a:t> </a:t>
            </a:r>
            <a:r>
              <a:rPr lang="en-US" dirty="0" err="1">
                <a:solidFill>
                  <a:srgbClr val="669900"/>
                </a:solidFill>
                <a:latin typeface="Consolas" panose="020B0609020204030204" pitchFamily="49" charset="0"/>
              </a:rPr>
              <a:t>onclick</a:t>
            </a:r>
            <a:r>
              <a:rPr lang="en-US" dirty="0">
                <a:solidFill>
                  <a:srgbClr val="5F6364"/>
                </a:solidFill>
                <a:latin typeface="Consolas" panose="020B0609020204030204" pitchFamily="49" charset="0"/>
              </a:rPr>
              <a:t>="</a:t>
            </a:r>
            <a:r>
              <a:rPr lang="en-US" dirty="0" err="1">
                <a:solidFill>
                  <a:srgbClr val="0077AA"/>
                </a:solidFill>
                <a:latin typeface="Consolas" panose="020B0609020204030204" pitchFamily="49" charset="0"/>
              </a:rPr>
              <a:t>checkLanguage</a:t>
            </a:r>
            <a:r>
              <a:rPr lang="en-US" dirty="0">
                <a:solidFill>
                  <a:srgbClr val="0077AA"/>
                </a:solidFill>
                <a:latin typeface="Consolas" panose="020B0609020204030204" pitchFamily="49" charset="0"/>
              </a:rPr>
              <a:t>();</a:t>
            </a:r>
            <a:r>
              <a:rPr lang="en-US" dirty="0">
                <a:solidFill>
                  <a:srgbClr val="5F6364"/>
                </a:solidFill>
                <a:latin typeface="Consolas" panose="020B0609020204030204" pitchFamily="49" charset="0"/>
              </a:rPr>
              <a:t>"&gt;</a:t>
            </a:r>
            <a:r>
              <a:rPr lang="en-US" dirty="0">
                <a:solidFill>
                  <a:srgbClr val="000000"/>
                </a:solidFill>
                <a:latin typeface="Consolas" panose="020B0609020204030204" pitchFamily="49" charset="0"/>
              </a:rPr>
              <a:t>Check </a:t>
            </a:r>
            <a:r>
              <a:rPr lang="en-US" dirty="0" smtClean="0">
                <a:solidFill>
                  <a:srgbClr val="000000"/>
                </a:solidFill>
                <a:latin typeface="Consolas" panose="020B0609020204030204" pitchFamily="49" charset="0"/>
              </a:rPr>
              <a:t>language</a:t>
            </a:r>
            <a:r>
              <a:rPr lang="en-US" dirty="0">
                <a:solidFill>
                  <a:srgbClr val="5F6364"/>
                </a:solidFill>
                <a:latin typeface="Consolas" panose="020B0609020204030204" pitchFamily="49" charset="0"/>
              </a:rPr>
              <a:t>&lt;/</a:t>
            </a:r>
            <a:r>
              <a:rPr lang="en-US" dirty="0">
                <a:solidFill>
                  <a:srgbClr val="990055"/>
                </a:solidFill>
                <a:latin typeface="Consolas" panose="020B0609020204030204" pitchFamily="49" charset="0"/>
              </a:rPr>
              <a:t>button</a:t>
            </a:r>
            <a:r>
              <a:rPr lang="en-US" dirty="0">
                <a:solidFill>
                  <a:srgbClr val="5F6364"/>
                </a:solidFill>
                <a:latin typeface="Consolas" panose="020B0609020204030204" pitchFamily="49" charset="0"/>
              </a:rPr>
              <a:t>&gt;</a:t>
            </a:r>
            <a:endParaRPr lang="en-US" dirty="0"/>
          </a:p>
        </p:txBody>
      </p:sp>
    </p:spTree>
    <p:extLst>
      <p:ext uri="{BB962C8B-B14F-4D97-AF65-F5344CB8AC3E}">
        <p14:creationId xmlns:p14="http://schemas.microsoft.com/office/powerpoint/2010/main" val="26689318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b="1" dirty="0"/>
              <a:t>Check Whether the Browser is Java Enabled or Not</a:t>
            </a:r>
            <a:br>
              <a:rPr lang="en-NZ" b="1" dirty="0"/>
            </a:br>
            <a:endParaRPr lang="en-US" dirty="0"/>
          </a:p>
        </p:txBody>
      </p:sp>
      <p:sp>
        <p:nvSpPr>
          <p:cNvPr id="3" name="Content Placeholder 2"/>
          <p:cNvSpPr>
            <a:spLocks noGrp="1"/>
          </p:cNvSpPr>
          <p:nvPr>
            <p:ph idx="1"/>
          </p:nvPr>
        </p:nvSpPr>
        <p:spPr>
          <a:xfrm>
            <a:off x="677334" y="2160589"/>
            <a:ext cx="5315503" cy="3880773"/>
          </a:xfrm>
        </p:spPr>
        <p:txBody>
          <a:bodyPr/>
          <a:lstStyle/>
          <a:p>
            <a:r>
              <a:rPr lang="en-NZ" dirty="0"/>
              <a:t>You can use the method </a:t>
            </a:r>
            <a:r>
              <a:rPr lang="en-NZ" dirty="0" err="1"/>
              <a:t>javaEnabled</a:t>
            </a:r>
            <a:r>
              <a:rPr lang="en-NZ" dirty="0"/>
              <a:t>() to check whether the current browser is Java-enabled or not.</a:t>
            </a:r>
          </a:p>
          <a:p>
            <a:endParaRPr lang="en-NZ" dirty="0"/>
          </a:p>
          <a:p>
            <a:r>
              <a:rPr lang="en-NZ" dirty="0"/>
              <a:t>This method simply indicates whether the preference that controls Java is on or off, it does not reveal whether the browser offers Java support or Java is installed on the user's system or not.</a:t>
            </a:r>
            <a:endParaRPr lang="en-US" dirty="0"/>
          </a:p>
        </p:txBody>
      </p:sp>
      <p:sp>
        <p:nvSpPr>
          <p:cNvPr id="4" name="TextBox 3"/>
          <p:cNvSpPr txBox="1"/>
          <p:nvPr/>
        </p:nvSpPr>
        <p:spPr>
          <a:xfrm>
            <a:off x="6752492" y="1930400"/>
            <a:ext cx="4853354" cy="3970318"/>
          </a:xfrm>
          <a:prstGeom prst="rect">
            <a:avLst/>
          </a:prstGeom>
          <a:solidFill>
            <a:schemeClr val="bg2"/>
          </a:solidFill>
        </p:spPr>
        <p:txBody>
          <a:bodyPr wrap="square" rtlCol="0">
            <a:spAutoFit/>
          </a:bodyPr>
          <a:lstStyle/>
          <a:p>
            <a:r>
              <a:rPr lang="en-US" dirty="0"/>
              <a:t>&lt;script&gt;</a:t>
            </a:r>
          </a:p>
          <a:p>
            <a:r>
              <a:rPr lang="en-US" dirty="0"/>
              <a:t>function </a:t>
            </a:r>
            <a:r>
              <a:rPr lang="en-US" dirty="0" err="1"/>
              <a:t>checkJavaEnabled</a:t>
            </a:r>
            <a:r>
              <a:rPr lang="en-US" dirty="0"/>
              <a:t>() {</a:t>
            </a:r>
          </a:p>
          <a:p>
            <a:r>
              <a:rPr lang="en-US" dirty="0"/>
              <a:t>    if(</a:t>
            </a:r>
            <a:r>
              <a:rPr lang="en-US" dirty="0" err="1"/>
              <a:t>navigator.javaEnabled</a:t>
            </a:r>
            <a:r>
              <a:rPr lang="en-US" dirty="0"/>
              <a:t>()) {</a:t>
            </a:r>
          </a:p>
          <a:p>
            <a:r>
              <a:rPr lang="en-US" dirty="0"/>
              <a:t>        alert("Your browser is Java enabled.");</a:t>
            </a:r>
          </a:p>
          <a:p>
            <a:r>
              <a:rPr lang="en-US" dirty="0"/>
              <a:t>    } else {</a:t>
            </a:r>
          </a:p>
          <a:p>
            <a:r>
              <a:rPr lang="en-US" dirty="0"/>
              <a:t>        alert("Your browser is not Java enabled.");</a:t>
            </a:r>
          </a:p>
          <a:p>
            <a:r>
              <a:rPr lang="en-US" dirty="0"/>
              <a:t>    }</a:t>
            </a:r>
          </a:p>
          <a:p>
            <a:r>
              <a:rPr lang="en-US" dirty="0"/>
              <a:t>}</a:t>
            </a:r>
          </a:p>
          <a:p>
            <a:r>
              <a:rPr lang="en-US" dirty="0"/>
              <a:t>&lt;/script&gt;</a:t>
            </a:r>
          </a:p>
          <a:p>
            <a:r>
              <a:rPr lang="en-US" dirty="0"/>
              <a:t> </a:t>
            </a:r>
          </a:p>
          <a:p>
            <a:r>
              <a:rPr lang="en-US" dirty="0"/>
              <a:t>&lt;button type="button" </a:t>
            </a:r>
            <a:r>
              <a:rPr lang="en-US" dirty="0" err="1"/>
              <a:t>onclick</a:t>
            </a:r>
            <a:r>
              <a:rPr lang="en-US" dirty="0"/>
              <a:t>="</a:t>
            </a:r>
            <a:r>
              <a:rPr lang="en-US" dirty="0" err="1"/>
              <a:t>checkJavaEnabled</a:t>
            </a:r>
            <a:r>
              <a:rPr lang="en-US" dirty="0"/>
              <a:t>();"&gt;Check If Java is Enabled&lt;/button&gt;</a:t>
            </a:r>
          </a:p>
        </p:txBody>
      </p:sp>
    </p:spTree>
    <p:extLst>
      <p:ext uri="{BB962C8B-B14F-4D97-AF65-F5344CB8AC3E}">
        <p14:creationId xmlns:p14="http://schemas.microsoft.com/office/powerpoint/2010/main" val="23061338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b="1" dirty="0"/>
              <a:t>Getting Browser Name and Version Information</a:t>
            </a:r>
            <a:br>
              <a:rPr lang="en-NZ" b="1" dirty="0"/>
            </a:br>
            <a:endParaRPr lang="en-US" dirty="0"/>
          </a:p>
        </p:txBody>
      </p:sp>
      <p:sp>
        <p:nvSpPr>
          <p:cNvPr id="3" name="Content Placeholder 2"/>
          <p:cNvSpPr>
            <a:spLocks noGrp="1"/>
          </p:cNvSpPr>
          <p:nvPr>
            <p:ph idx="1"/>
          </p:nvPr>
        </p:nvSpPr>
        <p:spPr/>
        <p:txBody>
          <a:bodyPr>
            <a:normAutofit fontScale="85000" lnSpcReduction="10000"/>
          </a:bodyPr>
          <a:lstStyle/>
          <a:p>
            <a:r>
              <a:rPr lang="en-NZ" dirty="0"/>
              <a:t>The Navigator object has five main properties that provide name and version information about the user's browser. The following list provides a brief overview of these properties:</a:t>
            </a:r>
          </a:p>
          <a:p>
            <a:endParaRPr lang="en-NZ" dirty="0"/>
          </a:p>
          <a:p>
            <a:r>
              <a:rPr lang="en-NZ" dirty="0" err="1"/>
              <a:t>appName</a:t>
            </a:r>
            <a:r>
              <a:rPr lang="en-NZ" dirty="0"/>
              <a:t> — Returns the name of the browser. It always returns "Netscape", in any browser.</a:t>
            </a:r>
          </a:p>
          <a:p>
            <a:r>
              <a:rPr lang="en-NZ" dirty="0" err="1"/>
              <a:t>appVersion</a:t>
            </a:r>
            <a:r>
              <a:rPr lang="en-NZ" dirty="0"/>
              <a:t> — Returns the version number and other information about the browser.</a:t>
            </a:r>
          </a:p>
          <a:p>
            <a:r>
              <a:rPr lang="en-NZ" dirty="0" err="1"/>
              <a:t>appCodeName</a:t>
            </a:r>
            <a:r>
              <a:rPr lang="en-NZ" dirty="0"/>
              <a:t> — Returns the code name of the browser. It returns "Mozilla", for all browser.</a:t>
            </a:r>
          </a:p>
          <a:p>
            <a:r>
              <a:rPr lang="en-NZ" dirty="0" err="1"/>
              <a:t>userAgent</a:t>
            </a:r>
            <a:r>
              <a:rPr lang="en-NZ" dirty="0"/>
              <a:t> — Returns the user agent string for the current browser. This property typically contains all the information in both </a:t>
            </a:r>
            <a:r>
              <a:rPr lang="en-NZ" dirty="0" err="1"/>
              <a:t>appName</a:t>
            </a:r>
            <a:r>
              <a:rPr lang="en-NZ" dirty="0"/>
              <a:t> and </a:t>
            </a:r>
            <a:r>
              <a:rPr lang="en-NZ" dirty="0" err="1"/>
              <a:t>appVersion</a:t>
            </a:r>
            <a:r>
              <a:rPr lang="en-NZ" dirty="0"/>
              <a:t>.</a:t>
            </a:r>
          </a:p>
          <a:p>
            <a:r>
              <a:rPr lang="en-NZ" dirty="0"/>
              <a:t>platform — Returns the platform on which browser is running (e.g. "Win32", "WebTV OS", etc.)</a:t>
            </a:r>
          </a:p>
          <a:p>
            <a:r>
              <a:rPr lang="en-NZ" dirty="0">
                <a:solidFill>
                  <a:srgbClr val="0070C0"/>
                </a:solidFill>
              </a:rPr>
              <a:t>As you can see from the above descriptions, the value returned by these properties are misleading and unreliable, so don't use them to determine the user's browser type and version.</a:t>
            </a:r>
            <a:endParaRPr lang="en-US" dirty="0">
              <a:solidFill>
                <a:srgbClr val="0070C0"/>
              </a:solidFill>
            </a:endParaRPr>
          </a:p>
        </p:txBody>
      </p:sp>
    </p:spTree>
    <p:extLst>
      <p:ext uri="{BB962C8B-B14F-4D97-AF65-F5344CB8AC3E}">
        <p14:creationId xmlns:p14="http://schemas.microsoft.com/office/powerpoint/2010/main" val="9789934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&lt;script&gt;</a:t>
            </a:r>
          </a:p>
          <a:p>
            <a:r>
              <a:rPr lang="en-US" dirty="0"/>
              <a:t>function </a:t>
            </a:r>
            <a:r>
              <a:rPr lang="en-US" dirty="0" err="1"/>
              <a:t>getBrowserInformation</a:t>
            </a:r>
            <a:r>
              <a:rPr lang="en-US" dirty="0"/>
              <a:t>() {</a:t>
            </a:r>
          </a:p>
          <a:p>
            <a:r>
              <a:rPr lang="en-US" dirty="0"/>
              <a:t>	</a:t>
            </a:r>
            <a:r>
              <a:rPr lang="en-US" dirty="0" err="1"/>
              <a:t>var</a:t>
            </a:r>
            <a:r>
              <a:rPr lang="en-US" dirty="0"/>
              <a:t> info = "\n App Name: " + </a:t>
            </a:r>
            <a:r>
              <a:rPr lang="en-US" dirty="0" err="1"/>
              <a:t>navigator.appName</a:t>
            </a:r>
            <a:r>
              <a:rPr lang="en-US" dirty="0"/>
              <a:t>;</a:t>
            </a:r>
          </a:p>
          <a:p>
            <a:r>
              <a:rPr lang="en-US" dirty="0"/>
              <a:t>	   info += "\n App Version: " + </a:t>
            </a:r>
            <a:r>
              <a:rPr lang="en-US" dirty="0" err="1"/>
              <a:t>navigator.appVersion</a:t>
            </a:r>
            <a:r>
              <a:rPr lang="en-US" dirty="0"/>
              <a:t>;</a:t>
            </a:r>
          </a:p>
          <a:p>
            <a:r>
              <a:rPr lang="en-US" dirty="0"/>
              <a:t>	   info += "\n App Code Name: " + </a:t>
            </a:r>
            <a:r>
              <a:rPr lang="en-US" dirty="0" err="1"/>
              <a:t>navigator.appCodeName</a:t>
            </a:r>
            <a:r>
              <a:rPr lang="en-US" dirty="0"/>
              <a:t>;</a:t>
            </a:r>
          </a:p>
          <a:p>
            <a:r>
              <a:rPr lang="en-US" dirty="0"/>
              <a:t>	   info += "\n User Agent: " + </a:t>
            </a:r>
            <a:r>
              <a:rPr lang="en-US" dirty="0" err="1"/>
              <a:t>navigator.userAgent</a:t>
            </a:r>
            <a:r>
              <a:rPr lang="en-US" dirty="0"/>
              <a:t>;</a:t>
            </a:r>
          </a:p>
          <a:p>
            <a:r>
              <a:rPr lang="en-US" dirty="0"/>
              <a:t>	   info += "\n Platform: " + </a:t>
            </a:r>
            <a:r>
              <a:rPr lang="en-US" dirty="0" err="1"/>
              <a:t>navigator.platform</a:t>
            </a:r>
            <a:r>
              <a:rPr lang="en-US" dirty="0"/>
              <a:t>;</a:t>
            </a:r>
          </a:p>
          <a:p>
            <a:endParaRPr lang="en-US" dirty="0"/>
          </a:p>
          <a:p>
            <a:r>
              <a:rPr lang="en-US" dirty="0"/>
              <a:t>    alert("Here're the information related to your browser: " + info);</a:t>
            </a:r>
          </a:p>
          <a:p>
            <a:r>
              <a:rPr lang="en-US" dirty="0"/>
              <a:t>}</a:t>
            </a:r>
          </a:p>
          <a:p>
            <a:r>
              <a:rPr lang="en-US" dirty="0"/>
              <a:t>&lt;/script&gt;</a:t>
            </a:r>
          </a:p>
          <a:p>
            <a:r>
              <a:rPr lang="en-US" dirty="0"/>
              <a:t> </a:t>
            </a:r>
          </a:p>
          <a:p>
            <a:r>
              <a:rPr lang="en-US" dirty="0"/>
              <a:t>&lt;button type="button" </a:t>
            </a:r>
            <a:r>
              <a:rPr lang="en-US" dirty="0" err="1"/>
              <a:t>onclick</a:t>
            </a:r>
            <a:r>
              <a:rPr lang="en-US" dirty="0"/>
              <a:t>="</a:t>
            </a:r>
            <a:r>
              <a:rPr lang="en-US" dirty="0" err="1"/>
              <a:t>getBrowserInformation</a:t>
            </a:r>
            <a:r>
              <a:rPr lang="en-US" dirty="0"/>
              <a:t>();"&gt;Get Browser Information&lt;/button&gt;</a:t>
            </a:r>
          </a:p>
        </p:txBody>
      </p:sp>
    </p:spTree>
    <p:extLst>
      <p:ext uri="{BB962C8B-B14F-4D97-AF65-F5344CB8AC3E}">
        <p14:creationId xmlns:p14="http://schemas.microsoft.com/office/powerpoint/2010/main" val="17431110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65982"/>
          </a:xfrm>
        </p:spPr>
        <p:txBody>
          <a:bodyPr>
            <a:normAutofit fontScale="90000"/>
          </a:bodyPr>
          <a:lstStyle/>
          <a:p>
            <a:r>
              <a:rPr lang="en-US" b="1" dirty="0"/>
              <a:t>JavaScript Timers</a:t>
            </a:r>
            <a:br>
              <a:rPr lang="en-US" b="1" dirty="0"/>
            </a:br>
            <a:endParaRPr lang="en-US" dirty="0"/>
          </a:p>
        </p:txBody>
      </p:sp>
      <p:sp>
        <p:nvSpPr>
          <p:cNvPr id="3" name="Content Placeholder 2"/>
          <p:cNvSpPr>
            <a:spLocks noGrp="1"/>
          </p:cNvSpPr>
          <p:nvPr>
            <p:ph idx="1"/>
          </p:nvPr>
        </p:nvSpPr>
        <p:spPr>
          <a:xfrm>
            <a:off x="677333" y="1575583"/>
            <a:ext cx="5948549" cy="4909624"/>
          </a:xfrm>
        </p:spPr>
        <p:txBody>
          <a:bodyPr>
            <a:normAutofit fontScale="92500" lnSpcReduction="10000"/>
          </a:bodyPr>
          <a:lstStyle/>
          <a:p>
            <a:r>
              <a:rPr lang="en-NZ" dirty="0"/>
              <a:t>A timer is a function that enables us to execute a function at a particular time.</a:t>
            </a:r>
          </a:p>
          <a:p>
            <a:r>
              <a:rPr lang="en-NZ" dirty="0" smtClean="0"/>
              <a:t>Using </a:t>
            </a:r>
            <a:r>
              <a:rPr lang="en-NZ" dirty="0"/>
              <a:t>timers you can delay the execution of code so that it does not get done at the exact moment an event is triggered or the page is loaded. </a:t>
            </a:r>
            <a:endParaRPr lang="en-NZ" dirty="0" smtClean="0"/>
          </a:p>
          <a:p>
            <a:r>
              <a:rPr lang="en-NZ" dirty="0" smtClean="0"/>
              <a:t>For </a:t>
            </a:r>
            <a:r>
              <a:rPr lang="en-NZ" dirty="0"/>
              <a:t>example, you can use timers to change the advertisement banners on your website at regular intervals, or display a real-time clock, etc. </a:t>
            </a:r>
            <a:endParaRPr lang="en-NZ" dirty="0" smtClean="0"/>
          </a:p>
          <a:p>
            <a:r>
              <a:rPr lang="en-NZ" dirty="0"/>
              <a:t>The </a:t>
            </a:r>
            <a:r>
              <a:rPr lang="en-NZ" dirty="0" err="1"/>
              <a:t>setTimeout</a:t>
            </a:r>
            <a:r>
              <a:rPr lang="en-NZ" dirty="0"/>
              <a:t>() function is used to execute a function or specified piece of code just once after a certain period of time. Its basic syntax is </a:t>
            </a:r>
            <a:r>
              <a:rPr lang="en-NZ" dirty="0" err="1"/>
              <a:t>setTimeout</a:t>
            </a:r>
            <a:r>
              <a:rPr lang="en-NZ" dirty="0"/>
              <a:t>(function, milliseconds).</a:t>
            </a:r>
          </a:p>
          <a:p>
            <a:r>
              <a:rPr lang="en-NZ" dirty="0" smtClean="0"/>
              <a:t>This </a:t>
            </a:r>
            <a:r>
              <a:rPr lang="en-NZ" dirty="0"/>
              <a:t>function accepts two parameters: a function, which is the function to execute, and an optional delay parameter, which is the number of milliseconds representing the amount of time to wait before executing the function (1 second = 1000 milliseconds)</a:t>
            </a:r>
            <a:endParaRPr lang="en-US" dirty="0"/>
          </a:p>
        </p:txBody>
      </p:sp>
      <p:sp>
        <p:nvSpPr>
          <p:cNvPr id="5" name="TextBox 4"/>
          <p:cNvSpPr txBox="1"/>
          <p:nvPr/>
        </p:nvSpPr>
        <p:spPr>
          <a:xfrm>
            <a:off x="6854359" y="948690"/>
            <a:ext cx="4839286" cy="5909310"/>
          </a:xfrm>
          <a:prstGeom prst="rect">
            <a:avLst/>
          </a:prstGeom>
          <a:solidFill>
            <a:schemeClr val="bg2"/>
          </a:solidFill>
        </p:spPr>
        <p:txBody>
          <a:bodyPr wrap="square" rtlCol="0">
            <a:spAutoFit/>
          </a:bodyPr>
          <a:lstStyle/>
          <a:p>
            <a:r>
              <a:rPr lang="en-US" dirty="0"/>
              <a:t>&lt;!DOCTYPE html&gt;</a:t>
            </a:r>
          </a:p>
          <a:p>
            <a:r>
              <a:rPr lang="en-US" dirty="0"/>
              <a:t>&lt;html </a:t>
            </a:r>
            <a:r>
              <a:rPr lang="en-US" dirty="0" err="1"/>
              <a:t>lang</a:t>
            </a:r>
            <a:r>
              <a:rPr lang="en-US" dirty="0"/>
              <a:t>="</a:t>
            </a:r>
            <a:r>
              <a:rPr lang="en-US" dirty="0" err="1"/>
              <a:t>en</a:t>
            </a:r>
            <a:r>
              <a:rPr lang="en-US" dirty="0"/>
              <a:t>"&gt;</a:t>
            </a:r>
          </a:p>
          <a:p>
            <a:r>
              <a:rPr lang="en-US" dirty="0"/>
              <a:t>&lt;head&gt;</a:t>
            </a:r>
          </a:p>
          <a:p>
            <a:r>
              <a:rPr lang="en-US" dirty="0"/>
              <a:t>    &lt;meta charset="utf-8"&gt;</a:t>
            </a:r>
          </a:p>
          <a:p>
            <a:r>
              <a:rPr lang="en-US" dirty="0"/>
              <a:t>    &lt;title&gt;JavaScript Execute a Function after Some Time&lt;/title&gt;</a:t>
            </a:r>
          </a:p>
          <a:p>
            <a:r>
              <a:rPr lang="en-US" dirty="0"/>
              <a:t>&lt;/head&gt;</a:t>
            </a:r>
          </a:p>
          <a:p>
            <a:r>
              <a:rPr lang="en-US" dirty="0"/>
              <a:t>&lt;body&gt;</a:t>
            </a:r>
          </a:p>
          <a:p>
            <a:r>
              <a:rPr lang="en-US" dirty="0"/>
              <a:t>    &lt;script&gt;</a:t>
            </a:r>
          </a:p>
          <a:p>
            <a:r>
              <a:rPr lang="en-US" dirty="0"/>
              <a:t>    function </a:t>
            </a:r>
            <a:r>
              <a:rPr lang="en-US" dirty="0" err="1"/>
              <a:t>myFunction</a:t>
            </a:r>
            <a:r>
              <a:rPr lang="en-US" dirty="0"/>
              <a:t>() {</a:t>
            </a:r>
          </a:p>
          <a:p>
            <a:r>
              <a:rPr lang="en-US" dirty="0"/>
              <a:t>        alert('Hello World!');</a:t>
            </a:r>
          </a:p>
          <a:p>
            <a:r>
              <a:rPr lang="en-US" dirty="0"/>
              <a:t>    }</a:t>
            </a:r>
          </a:p>
          <a:p>
            <a:r>
              <a:rPr lang="en-US" dirty="0"/>
              <a:t>    &lt;/script&gt;</a:t>
            </a:r>
          </a:p>
          <a:p>
            <a:r>
              <a:rPr lang="en-US" dirty="0"/>
              <a:t>     </a:t>
            </a:r>
          </a:p>
          <a:p>
            <a:r>
              <a:rPr lang="en-US" dirty="0"/>
              <a:t>    &lt;button </a:t>
            </a:r>
            <a:r>
              <a:rPr lang="en-US" dirty="0" err="1"/>
              <a:t>onclick</a:t>
            </a:r>
            <a:r>
              <a:rPr lang="en-US" dirty="0"/>
              <a:t>="</a:t>
            </a:r>
            <a:r>
              <a:rPr lang="en-US" dirty="0" err="1"/>
              <a:t>setTimeout</a:t>
            </a:r>
            <a:r>
              <a:rPr lang="en-US" dirty="0"/>
              <a:t>(</a:t>
            </a:r>
            <a:r>
              <a:rPr lang="en-US" dirty="0" err="1"/>
              <a:t>myFunction</a:t>
            </a:r>
            <a:r>
              <a:rPr lang="en-US" dirty="0"/>
              <a:t>, 2000)"&gt;Click Me&lt;/button&gt;</a:t>
            </a:r>
          </a:p>
          <a:p>
            <a:r>
              <a:rPr lang="en-US" dirty="0"/>
              <a:t>    &lt;p&gt;&lt;strong&gt;Note:&lt;/strong&gt; Alert popup will be displayed 2 seconds after clicking the button.&lt;/p&gt;</a:t>
            </a:r>
          </a:p>
          <a:p>
            <a:r>
              <a:rPr lang="en-US" dirty="0"/>
              <a:t>&lt;/body&gt;</a:t>
            </a:r>
          </a:p>
          <a:p>
            <a:r>
              <a:rPr lang="en-US" dirty="0"/>
              <a:t>&lt;/html&gt; </a:t>
            </a:r>
          </a:p>
        </p:txBody>
      </p:sp>
    </p:spTree>
    <p:extLst>
      <p:ext uri="{BB962C8B-B14F-4D97-AF65-F5344CB8AC3E}">
        <p14:creationId xmlns:p14="http://schemas.microsoft.com/office/powerpoint/2010/main" val="6590705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a:t>Executing Code at Regular Intervals</a:t>
            </a:r>
            <a:br>
              <a:rPr lang="en-NZ" b="1" dirty="0"/>
            </a:br>
            <a:endParaRPr lang="en-US" dirty="0"/>
          </a:p>
        </p:txBody>
      </p:sp>
      <p:sp>
        <p:nvSpPr>
          <p:cNvPr id="3" name="Content Placeholder 2"/>
          <p:cNvSpPr>
            <a:spLocks noGrp="1"/>
          </p:cNvSpPr>
          <p:nvPr>
            <p:ph idx="1"/>
          </p:nvPr>
        </p:nvSpPr>
        <p:spPr>
          <a:xfrm>
            <a:off x="677334" y="2160589"/>
            <a:ext cx="4851269" cy="3880773"/>
          </a:xfrm>
        </p:spPr>
        <p:txBody>
          <a:bodyPr/>
          <a:lstStyle/>
          <a:p>
            <a:r>
              <a:rPr lang="en-NZ" dirty="0"/>
              <a:t>Similarly, you can use the </a:t>
            </a:r>
            <a:r>
              <a:rPr lang="en-NZ" dirty="0" err="1"/>
              <a:t>setInterval</a:t>
            </a:r>
            <a:r>
              <a:rPr lang="en-NZ" dirty="0"/>
              <a:t>() function to execute a function or specified piece of code repeatedly at fixed time intervals. Its basic syntax is </a:t>
            </a:r>
            <a:r>
              <a:rPr lang="en-NZ" dirty="0" err="1"/>
              <a:t>setInterval</a:t>
            </a:r>
            <a:r>
              <a:rPr lang="en-NZ" dirty="0"/>
              <a:t>(function, milliseconds).</a:t>
            </a:r>
          </a:p>
          <a:p>
            <a:r>
              <a:rPr lang="en-NZ" dirty="0" smtClean="0"/>
              <a:t>This </a:t>
            </a:r>
            <a:r>
              <a:rPr lang="en-NZ" dirty="0"/>
              <a:t>function also accepts two parameters: a function, which is the function to execute, and interval, which is the number of milliseconds representing the amount of time to wait before executing the function (1 second = 1000 milliseconds). </a:t>
            </a:r>
            <a:endParaRPr lang="en-US" dirty="0"/>
          </a:p>
        </p:txBody>
      </p:sp>
      <p:sp>
        <p:nvSpPr>
          <p:cNvPr id="4" name="TextBox 3"/>
          <p:cNvSpPr txBox="1"/>
          <p:nvPr/>
        </p:nvSpPr>
        <p:spPr>
          <a:xfrm>
            <a:off x="6003263" y="1146320"/>
            <a:ext cx="6541477" cy="5632311"/>
          </a:xfrm>
          <a:prstGeom prst="rect">
            <a:avLst/>
          </a:prstGeom>
          <a:solidFill>
            <a:schemeClr val="bg2"/>
          </a:solidFill>
        </p:spPr>
        <p:txBody>
          <a:bodyPr wrap="square" rtlCol="0">
            <a:spAutoFit/>
          </a:bodyPr>
          <a:lstStyle/>
          <a:p>
            <a:r>
              <a:rPr lang="en-US" dirty="0"/>
              <a:t>&lt;!DOCTYPE html&gt;</a:t>
            </a:r>
          </a:p>
          <a:p>
            <a:r>
              <a:rPr lang="en-US" dirty="0"/>
              <a:t>&lt;html </a:t>
            </a:r>
            <a:r>
              <a:rPr lang="en-US" dirty="0" err="1"/>
              <a:t>lang</a:t>
            </a:r>
            <a:r>
              <a:rPr lang="en-US" dirty="0"/>
              <a:t>="</a:t>
            </a:r>
            <a:r>
              <a:rPr lang="en-US" dirty="0" err="1"/>
              <a:t>en</a:t>
            </a:r>
            <a:r>
              <a:rPr lang="en-US" dirty="0"/>
              <a:t>"&gt;</a:t>
            </a:r>
          </a:p>
          <a:p>
            <a:r>
              <a:rPr lang="en-US" dirty="0"/>
              <a:t>&lt;head&gt;</a:t>
            </a:r>
          </a:p>
          <a:p>
            <a:r>
              <a:rPr lang="en-US" dirty="0"/>
              <a:t>    &lt;meta charset="utf-8"&gt;</a:t>
            </a:r>
          </a:p>
          <a:p>
            <a:r>
              <a:rPr lang="en-US" dirty="0"/>
              <a:t>    &lt;title&gt;JavaScript Execute a Function at Regular Intervals&lt;/title&gt;</a:t>
            </a:r>
          </a:p>
          <a:p>
            <a:r>
              <a:rPr lang="en-US" dirty="0"/>
              <a:t>&lt;/head&gt;</a:t>
            </a:r>
          </a:p>
          <a:p>
            <a:r>
              <a:rPr lang="en-US" dirty="0"/>
              <a:t>&lt;body&gt;</a:t>
            </a:r>
          </a:p>
          <a:p>
            <a:r>
              <a:rPr lang="en-US" dirty="0"/>
              <a:t>    &lt;script&gt;</a:t>
            </a:r>
          </a:p>
          <a:p>
            <a:r>
              <a:rPr lang="en-US" dirty="0"/>
              <a:t>    function </a:t>
            </a:r>
            <a:r>
              <a:rPr lang="en-US" dirty="0" err="1"/>
              <a:t>showTime</a:t>
            </a:r>
            <a:r>
              <a:rPr lang="en-US" dirty="0"/>
              <a:t>() {</a:t>
            </a:r>
          </a:p>
          <a:p>
            <a:r>
              <a:rPr lang="en-US" dirty="0"/>
              <a:t>        </a:t>
            </a:r>
            <a:r>
              <a:rPr lang="en-US" dirty="0" err="1"/>
              <a:t>var</a:t>
            </a:r>
            <a:r>
              <a:rPr lang="en-US" dirty="0"/>
              <a:t> d = new Date();</a:t>
            </a:r>
          </a:p>
          <a:p>
            <a:r>
              <a:rPr lang="en-US" dirty="0"/>
              <a:t>        </a:t>
            </a:r>
            <a:r>
              <a:rPr lang="en-US" dirty="0" err="1"/>
              <a:t>document.getElementById</a:t>
            </a:r>
            <a:r>
              <a:rPr lang="en-US" dirty="0"/>
              <a:t>("clock").</a:t>
            </a:r>
            <a:r>
              <a:rPr lang="en-US" dirty="0" err="1"/>
              <a:t>innerHTML</a:t>
            </a:r>
            <a:r>
              <a:rPr lang="en-US" dirty="0"/>
              <a:t> = </a:t>
            </a:r>
            <a:r>
              <a:rPr lang="en-US" dirty="0" err="1"/>
              <a:t>d.toLocaleTimeString</a:t>
            </a:r>
            <a:r>
              <a:rPr lang="en-US" dirty="0"/>
              <a:t>();</a:t>
            </a:r>
          </a:p>
          <a:p>
            <a:r>
              <a:rPr lang="en-US" dirty="0"/>
              <a:t>    }</a:t>
            </a:r>
          </a:p>
          <a:p>
            <a:r>
              <a:rPr lang="en-US" dirty="0"/>
              <a:t>    </a:t>
            </a:r>
            <a:r>
              <a:rPr lang="en-US" dirty="0" err="1"/>
              <a:t>setInterval</a:t>
            </a:r>
            <a:r>
              <a:rPr lang="en-US" dirty="0"/>
              <a:t>(</a:t>
            </a:r>
            <a:r>
              <a:rPr lang="en-US" dirty="0" err="1"/>
              <a:t>showTime</a:t>
            </a:r>
            <a:r>
              <a:rPr lang="en-US" dirty="0"/>
              <a:t>, 1000);</a:t>
            </a:r>
          </a:p>
          <a:p>
            <a:r>
              <a:rPr lang="en-US" dirty="0"/>
              <a:t>    &lt;/script&gt;</a:t>
            </a:r>
          </a:p>
          <a:p>
            <a:r>
              <a:rPr lang="en-US" dirty="0"/>
              <a:t>     </a:t>
            </a:r>
            <a:r>
              <a:rPr lang="en-US" dirty="0" smtClean="0"/>
              <a:t>    </a:t>
            </a:r>
            <a:r>
              <a:rPr lang="en-US" dirty="0"/>
              <a:t>&lt;p&gt;The current time on your computer is: &lt;span id="clock"&gt;&lt;/span&gt;&lt;/p&gt;</a:t>
            </a:r>
          </a:p>
          <a:p>
            <a:r>
              <a:rPr lang="en-US" dirty="0"/>
              <a:t>&lt;/body&gt;</a:t>
            </a:r>
          </a:p>
          <a:p>
            <a:r>
              <a:rPr lang="en-US" dirty="0"/>
              <a:t>&lt;/html&gt; </a:t>
            </a:r>
          </a:p>
        </p:txBody>
      </p:sp>
    </p:spTree>
    <p:extLst>
      <p:ext uri="{BB962C8B-B14F-4D97-AF65-F5344CB8AC3E}">
        <p14:creationId xmlns:p14="http://schemas.microsoft.com/office/powerpoint/2010/main" val="19101833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10154789" cy="1320800"/>
          </a:xfrm>
        </p:spPr>
        <p:txBody>
          <a:bodyPr>
            <a:normAutofit fontScale="90000"/>
          </a:bodyPr>
          <a:lstStyle/>
          <a:p>
            <a:r>
              <a:rPr lang="en-NZ" b="1" dirty="0"/>
              <a:t>Stopping Code Execution or Cancelling a Timer</a:t>
            </a:r>
            <a:br>
              <a:rPr lang="en-NZ" b="1" dirty="0"/>
            </a:br>
            <a:endParaRPr lang="en-US" dirty="0"/>
          </a:p>
        </p:txBody>
      </p:sp>
      <p:sp>
        <p:nvSpPr>
          <p:cNvPr id="3" name="Content Placeholder 2"/>
          <p:cNvSpPr>
            <a:spLocks noGrp="1"/>
          </p:cNvSpPr>
          <p:nvPr>
            <p:ph idx="1"/>
          </p:nvPr>
        </p:nvSpPr>
        <p:spPr>
          <a:xfrm>
            <a:off x="677333" y="1631853"/>
            <a:ext cx="7130235" cy="4409510"/>
          </a:xfrm>
        </p:spPr>
        <p:txBody>
          <a:bodyPr/>
          <a:lstStyle/>
          <a:p>
            <a:r>
              <a:rPr lang="en-NZ" dirty="0"/>
              <a:t>Both </a:t>
            </a:r>
            <a:r>
              <a:rPr lang="en-NZ" dirty="0" err="1"/>
              <a:t>setTimeout</a:t>
            </a:r>
            <a:r>
              <a:rPr lang="en-NZ" dirty="0"/>
              <a:t>() and </a:t>
            </a:r>
            <a:r>
              <a:rPr lang="en-NZ" dirty="0" err="1"/>
              <a:t>setInterval</a:t>
            </a:r>
            <a:r>
              <a:rPr lang="en-NZ" dirty="0"/>
              <a:t>() method return an unique ID (a positive integer value, called timer identifier) which identifies the timer created by the these methods.</a:t>
            </a:r>
          </a:p>
          <a:p>
            <a:r>
              <a:rPr lang="en-NZ" dirty="0" smtClean="0"/>
              <a:t>This </a:t>
            </a:r>
            <a:r>
              <a:rPr lang="en-NZ" dirty="0"/>
              <a:t>ID can be used to disable or clear the timer and stop the execution of code beforehand. Clearing a timer can be done using two functions: </a:t>
            </a:r>
            <a:r>
              <a:rPr lang="en-NZ" dirty="0" err="1"/>
              <a:t>clearTimeout</a:t>
            </a:r>
            <a:r>
              <a:rPr lang="en-NZ" dirty="0"/>
              <a:t>() and </a:t>
            </a:r>
            <a:r>
              <a:rPr lang="en-NZ" dirty="0" err="1"/>
              <a:t>clearInterval</a:t>
            </a:r>
            <a:r>
              <a:rPr lang="en-NZ" dirty="0"/>
              <a:t>().</a:t>
            </a:r>
          </a:p>
          <a:p>
            <a:r>
              <a:rPr lang="en-NZ" dirty="0" smtClean="0"/>
              <a:t>The </a:t>
            </a:r>
            <a:r>
              <a:rPr lang="en-NZ" dirty="0" err="1"/>
              <a:t>setTimeout</a:t>
            </a:r>
            <a:r>
              <a:rPr lang="en-NZ" dirty="0"/>
              <a:t>() function takes a single parameter, an ID, and clear a </a:t>
            </a:r>
            <a:r>
              <a:rPr lang="en-NZ" dirty="0" err="1"/>
              <a:t>setTimeout</a:t>
            </a:r>
            <a:r>
              <a:rPr lang="en-NZ" dirty="0"/>
              <a:t>() timer associated with that ID,</a:t>
            </a:r>
            <a:endParaRPr lang="en-US" dirty="0"/>
          </a:p>
        </p:txBody>
      </p:sp>
      <p:sp>
        <p:nvSpPr>
          <p:cNvPr id="6" name="TextBox 5"/>
          <p:cNvSpPr txBox="1"/>
          <p:nvPr/>
        </p:nvSpPr>
        <p:spPr>
          <a:xfrm>
            <a:off x="8257735" y="2349305"/>
            <a:ext cx="2743200" cy="3024553"/>
          </a:xfrm>
          <a:prstGeom prst="rect">
            <a:avLst/>
          </a:prstGeom>
          <a:noFill/>
        </p:spPr>
        <p:txBody>
          <a:bodyPr wrap="square" rtlCol="0">
            <a:spAutoFit/>
          </a:bodyPr>
          <a:lstStyle/>
          <a:p>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1830309682"/>
              </p:ext>
            </p:extLst>
          </p:nvPr>
        </p:nvGraphicFramePr>
        <p:xfrm>
          <a:off x="8522677" y="3214356"/>
          <a:ext cx="914400" cy="771525"/>
        </p:xfrm>
        <a:graphic>
          <a:graphicData uri="http://schemas.openxmlformats.org/presentationml/2006/ole">
            <mc:AlternateContent xmlns:mc="http://schemas.openxmlformats.org/markup-compatibility/2006">
              <mc:Choice xmlns:v="urn:schemas-microsoft-com:vml" Requires="v">
                <p:oleObj spid="_x0000_s8199" name="Document" showAsIcon="1" r:id="rId3" imgW="914400" imgH="771480" progId="Word.Document.12">
                  <p:embed/>
                </p:oleObj>
              </mc:Choice>
              <mc:Fallback>
                <p:oleObj name="Document" showAsIcon="1" r:id="rId3" imgW="914400" imgH="771480" progId="Word.Document.12">
                  <p:embed/>
                  <p:pic>
                    <p:nvPicPr>
                      <p:cNvPr id="0" name=""/>
                      <p:cNvPicPr/>
                      <p:nvPr/>
                    </p:nvPicPr>
                    <p:blipFill>
                      <a:blip r:embed="rId4"/>
                      <a:stretch>
                        <a:fillRect/>
                      </a:stretch>
                    </p:blipFill>
                    <p:spPr>
                      <a:xfrm>
                        <a:off x="8522677" y="3214356"/>
                        <a:ext cx="914400" cy="771525"/>
                      </a:xfrm>
                      <a:prstGeom prst="rect">
                        <a:avLst/>
                      </a:prstGeom>
                      <a:solidFill>
                        <a:srgbClr val="4BD0FF"/>
                      </a:solidFill>
                    </p:spPr>
                  </p:pic>
                </p:oleObj>
              </mc:Fallback>
            </mc:AlternateContent>
          </a:graphicData>
        </a:graphic>
      </p:graphicFrame>
    </p:spTree>
    <p:extLst>
      <p:ext uri="{BB962C8B-B14F-4D97-AF65-F5344CB8AC3E}">
        <p14:creationId xmlns:p14="http://schemas.microsoft.com/office/powerpoint/2010/main" val="16137169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2160589"/>
            <a:ext cx="4696524" cy="3880773"/>
          </a:xfrm>
        </p:spPr>
        <p:txBody>
          <a:bodyPr/>
          <a:lstStyle/>
          <a:p>
            <a:r>
              <a:rPr lang="en-NZ" dirty="0"/>
              <a:t>Similarly, the </a:t>
            </a:r>
            <a:r>
              <a:rPr lang="en-NZ" dirty="0" err="1"/>
              <a:t>clearInterval</a:t>
            </a:r>
            <a:r>
              <a:rPr lang="en-NZ" dirty="0"/>
              <a:t>() method is used to clear or disable a </a:t>
            </a:r>
            <a:r>
              <a:rPr lang="en-NZ" dirty="0" err="1"/>
              <a:t>setInterval</a:t>
            </a:r>
            <a:r>
              <a:rPr lang="en-NZ" dirty="0"/>
              <a:t>() timer</a:t>
            </a:r>
            <a:r>
              <a:rPr lang="en-NZ" dirty="0" smtClean="0"/>
              <a:t>.</a:t>
            </a:r>
          </a:p>
          <a:p>
            <a:r>
              <a:rPr lang="en-NZ" dirty="0"/>
              <a:t>You can technically use </a:t>
            </a:r>
            <a:r>
              <a:rPr lang="en-NZ" dirty="0" err="1"/>
              <a:t>clearTimeout</a:t>
            </a:r>
            <a:r>
              <a:rPr lang="en-NZ" dirty="0"/>
              <a:t>() and </a:t>
            </a:r>
            <a:r>
              <a:rPr lang="en-NZ" dirty="0" err="1"/>
              <a:t>clearInterval</a:t>
            </a:r>
            <a:r>
              <a:rPr lang="en-NZ" dirty="0"/>
              <a:t>() interchangeably. However, for clarity and code maintainability you should avoid doing so</a:t>
            </a:r>
            <a:endParaRPr lang="en-US" dirty="0"/>
          </a:p>
        </p:txBody>
      </p:sp>
      <p:sp>
        <p:nvSpPr>
          <p:cNvPr id="5" name="Rectangle 4"/>
          <p:cNvSpPr/>
          <p:nvPr/>
        </p:nvSpPr>
        <p:spPr>
          <a:xfrm>
            <a:off x="5664590" y="1225689"/>
            <a:ext cx="6096000" cy="5632311"/>
          </a:xfrm>
          <a:prstGeom prst="rect">
            <a:avLst/>
          </a:prstGeom>
          <a:solidFill>
            <a:schemeClr val="bg2"/>
          </a:solidFill>
        </p:spPr>
        <p:txBody>
          <a:bodyPr>
            <a:spAutoFit/>
          </a:bodyPr>
          <a:lstStyle/>
          <a:p>
            <a:r>
              <a:rPr lang="en-US" dirty="0"/>
              <a:t>&lt;script&gt;</a:t>
            </a:r>
          </a:p>
          <a:p>
            <a:r>
              <a:rPr lang="en-US" dirty="0" err="1"/>
              <a:t>var</a:t>
            </a:r>
            <a:r>
              <a:rPr lang="en-US" dirty="0"/>
              <a:t> </a:t>
            </a:r>
            <a:r>
              <a:rPr lang="en-US" dirty="0" err="1"/>
              <a:t>intervalID</a:t>
            </a:r>
            <a:r>
              <a:rPr lang="en-US" dirty="0"/>
              <a:t>;</a:t>
            </a:r>
          </a:p>
          <a:p>
            <a:r>
              <a:rPr lang="en-US" dirty="0"/>
              <a:t> </a:t>
            </a:r>
          </a:p>
          <a:p>
            <a:r>
              <a:rPr lang="en-US" dirty="0"/>
              <a:t>function </a:t>
            </a:r>
            <a:r>
              <a:rPr lang="en-US" dirty="0" err="1"/>
              <a:t>showTime</a:t>
            </a:r>
            <a:r>
              <a:rPr lang="en-US" dirty="0"/>
              <a:t>() {</a:t>
            </a:r>
          </a:p>
          <a:p>
            <a:r>
              <a:rPr lang="en-US" dirty="0"/>
              <a:t>    </a:t>
            </a:r>
            <a:r>
              <a:rPr lang="en-US" dirty="0" err="1"/>
              <a:t>var</a:t>
            </a:r>
            <a:r>
              <a:rPr lang="en-US" dirty="0"/>
              <a:t> d = new Date();</a:t>
            </a:r>
          </a:p>
          <a:p>
            <a:r>
              <a:rPr lang="en-US" dirty="0"/>
              <a:t>    </a:t>
            </a:r>
            <a:r>
              <a:rPr lang="en-US" dirty="0" err="1"/>
              <a:t>document.getElementById</a:t>
            </a:r>
            <a:r>
              <a:rPr lang="en-US" dirty="0"/>
              <a:t>("clock").</a:t>
            </a:r>
            <a:r>
              <a:rPr lang="en-US" dirty="0" err="1"/>
              <a:t>innerHTML</a:t>
            </a:r>
            <a:r>
              <a:rPr lang="en-US" dirty="0"/>
              <a:t> = </a:t>
            </a:r>
            <a:r>
              <a:rPr lang="en-US" dirty="0" err="1"/>
              <a:t>d.toLocaleTimeString</a:t>
            </a:r>
            <a:r>
              <a:rPr lang="en-US" dirty="0"/>
              <a:t>();</a:t>
            </a:r>
          </a:p>
          <a:p>
            <a:r>
              <a:rPr lang="en-US" dirty="0"/>
              <a:t>}</a:t>
            </a:r>
          </a:p>
          <a:p>
            <a:r>
              <a:rPr lang="en-US" dirty="0"/>
              <a:t> </a:t>
            </a:r>
          </a:p>
          <a:p>
            <a:r>
              <a:rPr lang="en-US" dirty="0"/>
              <a:t>function </a:t>
            </a:r>
            <a:r>
              <a:rPr lang="en-US" dirty="0" err="1"/>
              <a:t>stopClock</a:t>
            </a:r>
            <a:r>
              <a:rPr lang="en-US" dirty="0"/>
              <a:t>() {</a:t>
            </a:r>
          </a:p>
          <a:p>
            <a:r>
              <a:rPr lang="en-US" dirty="0"/>
              <a:t>    </a:t>
            </a:r>
            <a:r>
              <a:rPr lang="en-US" dirty="0" err="1"/>
              <a:t>clearInterval</a:t>
            </a:r>
            <a:r>
              <a:rPr lang="en-US" dirty="0"/>
              <a:t>(</a:t>
            </a:r>
            <a:r>
              <a:rPr lang="en-US" dirty="0" err="1"/>
              <a:t>intervalID</a:t>
            </a:r>
            <a:r>
              <a:rPr lang="en-US" dirty="0"/>
              <a:t>);</a:t>
            </a:r>
          </a:p>
          <a:p>
            <a:r>
              <a:rPr lang="en-US" dirty="0"/>
              <a:t>}</a:t>
            </a:r>
          </a:p>
          <a:p>
            <a:r>
              <a:rPr lang="en-US" dirty="0"/>
              <a:t> </a:t>
            </a:r>
          </a:p>
          <a:p>
            <a:r>
              <a:rPr lang="en-US" dirty="0" err="1"/>
              <a:t>var</a:t>
            </a:r>
            <a:r>
              <a:rPr lang="en-US" dirty="0"/>
              <a:t> </a:t>
            </a:r>
            <a:r>
              <a:rPr lang="en-US" dirty="0" err="1"/>
              <a:t>intervalID</a:t>
            </a:r>
            <a:r>
              <a:rPr lang="en-US" dirty="0"/>
              <a:t> = </a:t>
            </a:r>
            <a:r>
              <a:rPr lang="en-US" dirty="0" err="1"/>
              <a:t>setInterval</a:t>
            </a:r>
            <a:r>
              <a:rPr lang="en-US" dirty="0"/>
              <a:t>(</a:t>
            </a:r>
            <a:r>
              <a:rPr lang="en-US" dirty="0" err="1"/>
              <a:t>showTime</a:t>
            </a:r>
            <a:r>
              <a:rPr lang="en-US" dirty="0"/>
              <a:t>, 1000);</a:t>
            </a:r>
          </a:p>
          <a:p>
            <a:r>
              <a:rPr lang="en-US" dirty="0"/>
              <a:t>&lt;/script&gt;</a:t>
            </a:r>
          </a:p>
          <a:p>
            <a:r>
              <a:rPr lang="en-US" dirty="0"/>
              <a:t> </a:t>
            </a:r>
          </a:p>
          <a:p>
            <a:r>
              <a:rPr lang="en-US" dirty="0"/>
              <a:t>&lt;p&gt;The current time on your computer is: &lt;span id="clock"&gt;&lt;/span&gt;&lt;/p&gt;</a:t>
            </a:r>
          </a:p>
          <a:p>
            <a:r>
              <a:rPr lang="en-US" dirty="0"/>
              <a:t> </a:t>
            </a:r>
          </a:p>
          <a:p>
            <a:r>
              <a:rPr lang="en-US" dirty="0"/>
              <a:t>&lt;button </a:t>
            </a:r>
            <a:r>
              <a:rPr lang="en-US" dirty="0" err="1"/>
              <a:t>onclick</a:t>
            </a:r>
            <a:r>
              <a:rPr lang="en-US" dirty="0"/>
              <a:t>="</a:t>
            </a:r>
            <a:r>
              <a:rPr lang="en-US" dirty="0" err="1"/>
              <a:t>stopClock</a:t>
            </a:r>
            <a:r>
              <a:rPr lang="en-US" dirty="0"/>
              <a:t>();"&gt;Stop Clock&lt;/button&gt;</a:t>
            </a:r>
          </a:p>
        </p:txBody>
      </p:sp>
    </p:spTree>
    <p:extLst>
      <p:ext uri="{BB962C8B-B14F-4D97-AF65-F5344CB8AC3E}">
        <p14:creationId xmlns:p14="http://schemas.microsoft.com/office/powerpoint/2010/main" val="26598507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JavaScript Cookies</a:t>
            </a:r>
            <a:br>
              <a:rPr lang="en-US" b="1" dirty="0"/>
            </a:br>
            <a:endParaRPr lang="en-US" dirty="0"/>
          </a:p>
        </p:txBody>
      </p:sp>
      <p:sp>
        <p:nvSpPr>
          <p:cNvPr id="3" name="Content Placeholder 2"/>
          <p:cNvSpPr>
            <a:spLocks noGrp="1"/>
          </p:cNvSpPr>
          <p:nvPr>
            <p:ph idx="1"/>
          </p:nvPr>
        </p:nvSpPr>
        <p:spPr/>
        <p:txBody>
          <a:bodyPr>
            <a:normAutofit/>
          </a:bodyPr>
          <a:lstStyle/>
          <a:p>
            <a:pPr marL="0" indent="0">
              <a:buNone/>
            </a:pPr>
            <a:endParaRPr lang="en-NZ" dirty="0" smtClean="0"/>
          </a:p>
          <a:p>
            <a:r>
              <a:rPr lang="en-NZ" sz="2800" dirty="0" smtClean="0">
                <a:solidFill>
                  <a:srgbClr val="0070C0"/>
                </a:solidFill>
              </a:rPr>
              <a:t>Self study  </a:t>
            </a:r>
            <a:r>
              <a:rPr lang="en-NZ" sz="2800" dirty="0" smtClean="0">
                <a:solidFill>
                  <a:srgbClr val="0070C0"/>
                </a:solidFill>
              </a:rPr>
              <a:t>Cookies</a:t>
            </a:r>
          </a:p>
          <a:p>
            <a:pPr marL="0" indent="0">
              <a:buNone/>
            </a:pPr>
            <a:r>
              <a:rPr lang="en-US" sz="2800" dirty="0">
                <a:hlinkClick r:id="rId2"/>
              </a:rPr>
              <a:t>https://www.w3schools.com/js/js_cookies.asp</a:t>
            </a:r>
            <a:endParaRPr lang="en-US" sz="2800" dirty="0">
              <a:solidFill>
                <a:srgbClr val="0070C0"/>
              </a:solidFill>
            </a:endParaRPr>
          </a:p>
        </p:txBody>
      </p:sp>
    </p:spTree>
    <p:extLst>
      <p:ext uri="{BB962C8B-B14F-4D97-AF65-F5344CB8AC3E}">
        <p14:creationId xmlns:p14="http://schemas.microsoft.com/office/powerpoint/2010/main" val="2105903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a:t>JavaScript Array </a:t>
            </a:r>
            <a:r>
              <a:rPr lang="en-NZ" b="1" dirty="0" smtClean="0"/>
              <a:t>Methods &amp; Property</a:t>
            </a:r>
            <a:r>
              <a:rPr lang="en-NZ" b="1" dirty="0"/>
              <a:t/>
            </a:r>
            <a:br>
              <a:rPr lang="en-NZ" b="1" dirty="0"/>
            </a:br>
            <a:endParaRPr lang="en-US" dirty="0"/>
          </a:p>
        </p:txBody>
      </p:sp>
      <p:sp>
        <p:nvSpPr>
          <p:cNvPr id="3" name="Content Placeholder 2"/>
          <p:cNvSpPr>
            <a:spLocks noGrp="1"/>
          </p:cNvSpPr>
          <p:nvPr>
            <p:ph idx="1"/>
          </p:nvPr>
        </p:nvSpPr>
        <p:spPr/>
        <p:txBody>
          <a:bodyPr/>
          <a:lstStyle/>
          <a:p>
            <a:r>
              <a:rPr lang="en-NZ" dirty="0" smtClean="0"/>
              <a:t>The </a:t>
            </a:r>
            <a:r>
              <a:rPr lang="en-NZ" dirty="0"/>
              <a:t>Array object has many properties and methods which help developers to handle arrays easily and efficiently. You can get the value of a property by specifying </a:t>
            </a:r>
            <a:r>
              <a:rPr lang="en-NZ" dirty="0" err="1"/>
              <a:t>arrayname.property</a:t>
            </a:r>
            <a:r>
              <a:rPr lang="en-NZ" dirty="0"/>
              <a:t> and the output of a method by specifying </a:t>
            </a:r>
            <a:r>
              <a:rPr lang="en-NZ" dirty="0" err="1"/>
              <a:t>arrayname.method</a:t>
            </a:r>
            <a:r>
              <a:rPr lang="en-NZ" dirty="0"/>
              <a:t>().</a:t>
            </a:r>
          </a:p>
          <a:p>
            <a:r>
              <a:rPr lang="en-NZ" dirty="0"/>
              <a:t>The constructor property returns an array's constructor </a:t>
            </a:r>
            <a:r>
              <a:rPr lang="en-NZ" dirty="0" smtClean="0"/>
              <a:t>function</a:t>
            </a:r>
          </a:p>
          <a:p>
            <a:pPr lvl="1"/>
            <a:r>
              <a:rPr lang="fr-FR" dirty="0"/>
              <a:t>var fruits = ["Banana", "Orange", "Apple", "Mango"];</a:t>
            </a:r>
            <a:br>
              <a:rPr lang="fr-FR" dirty="0"/>
            </a:br>
            <a:r>
              <a:rPr lang="fr-FR" dirty="0" err="1"/>
              <a:t>fruits.constructor</a:t>
            </a:r>
            <a:r>
              <a:rPr lang="fr-FR" dirty="0"/>
              <a:t>;</a:t>
            </a:r>
            <a:endParaRPr lang="en-NZ" dirty="0" smtClean="0"/>
          </a:p>
          <a:p>
            <a:r>
              <a:rPr lang="en-NZ" dirty="0" smtClean="0"/>
              <a:t>The </a:t>
            </a:r>
            <a:r>
              <a:rPr lang="en-NZ" dirty="0"/>
              <a:t>length property sets or returns the number of elements in an array</a:t>
            </a:r>
            <a:r>
              <a:rPr lang="en-NZ" dirty="0" smtClean="0"/>
              <a:t>.</a:t>
            </a:r>
          </a:p>
          <a:p>
            <a:pPr lvl="1"/>
            <a:r>
              <a:rPr lang="en-US" dirty="0" err="1"/>
              <a:t>var</a:t>
            </a:r>
            <a:r>
              <a:rPr lang="en-US" dirty="0"/>
              <a:t> fruits = ["Banana", "Orange", "Apple", "Mango"];</a:t>
            </a:r>
            <a:br>
              <a:rPr lang="en-US" dirty="0"/>
            </a:br>
            <a:r>
              <a:rPr lang="en-US" dirty="0" err="1"/>
              <a:t>fruits.length</a:t>
            </a:r>
            <a:r>
              <a:rPr lang="en-US" dirty="0"/>
              <a:t>;</a:t>
            </a:r>
          </a:p>
        </p:txBody>
      </p:sp>
    </p:spTree>
    <p:extLst>
      <p:ext uri="{BB962C8B-B14F-4D97-AF65-F5344CB8AC3E}">
        <p14:creationId xmlns:p14="http://schemas.microsoft.com/office/powerpoint/2010/main" val="2081849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7" name="Content Placeholder 6"/>
          <p:cNvSpPr>
            <a:spLocks noGrp="1"/>
          </p:cNvSpPr>
          <p:nvPr>
            <p:ph idx="1"/>
          </p:nvPr>
        </p:nvSpPr>
        <p:spPr>
          <a:xfrm>
            <a:off x="1005947" y="1149531"/>
            <a:ext cx="8596668" cy="5120431"/>
          </a:xfrm>
        </p:spPr>
        <p:txBody>
          <a:bodyPr>
            <a:normAutofit/>
          </a:bodyPr>
          <a:lstStyle/>
          <a:p>
            <a:r>
              <a:rPr lang="en-NZ" dirty="0"/>
              <a:t>The JavaScript method </a:t>
            </a:r>
            <a:r>
              <a:rPr lang="en-NZ" dirty="0" err="1"/>
              <a:t>toString</a:t>
            </a:r>
            <a:r>
              <a:rPr lang="en-NZ" dirty="0"/>
              <a:t>() converts an array to a string of (comma separated) array values</a:t>
            </a:r>
            <a:r>
              <a:rPr lang="en-NZ" dirty="0" smtClean="0"/>
              <a:t>.</a:t>
            </a:r>
          </a:p>
          <a:p>
            <a:r>
              <a:rPr lang="en-NZ" dirty="0"/>
              <a:t>The join() method also joins all array elements into a </a:t>
            </a:r>
            <a:r>
              <a:rPr lang="en-NZ" dirty="0" err="1" smtClean="0"/>
              <a:t>string.It</a:t>
            </a:r>
            <a:r>
              <a:rPr lang="en-NZ" dirty="0" smtClean="0"/>
              <a:t> </a:t>
            </a:r>
            <a:r>
              <a:rPr lang="en-NZ" dirty="0"/>
              <a:t>behaves just like </a:t>
            </a:r>
            <a:r>
              <a:rPr lang="en-NZ" dirty="0" err="1"/>
              <a:t>toString</a:t>
            </a:r>
            <a:r>
              <a:rPr lang="en-NZ" dirty="0"/>
              <a:t>(), but in addition you can specify the separator</a:t>
            </a:r>
            <a:r>
              <a:rPr lang="en-NZ" dirty="0" smtClean="0"/>
              <a:t>:</a:t>
            </a:r>
          </a:p>
          <a:p>
            <a:r>
              <a:rPr lang="en-NZ" dirty="0"/>
              <a:t>The pop() method removes the last element from an array</a:t>
            </a:r>
            <a:r>
              <a:rPr lang="en-NZ" dirty="0" smtClean="0"/>
              <a:t>: </a:t>
            </a:r>
            <a:r>
              <a:rPr lang="en-US" dirty="0" err="1"/>
              <a:t>fruits.pop</a:t>
            </a:r>
            <a:r>
              <a:rPr lang="en-US" dirty="0" smtClean="0"/>
              <a:t>() and </a:t>
            </a:r>
            <a:r>
              <a:rPr lang="en-US" dirty="0" err="1"/>
              <a:t>var</a:t>
            </a:r>
            <a:r>
              <a:rPr lang="en-US" dirty="0"/>
              <a:t> x = </a:t>
            </a:r>
            <a:r>
              <a:rPr lang="en-US" dirty="0" err="1"/>
              <a:t>fruits.pop</a:t>
            </a:r>
            <a:r>
              <a:rPr lang="en-US" dirty="0" smtClean="0"/>
              <a:t>(); </a:t>
            </a:r>
            <a:r>
              <a:rPr lang="en-NZ" dirty="0"/>
              <a:t>returns the value that was "popped </a:t>
            </a:r>
            <a:r>
              <a:rPr lang="en-NZ" dirty="0" smtClean="0"/>
              <a:t>out“</a:t>
            </a:r>
          </a:p>
          <a:p>
            <a:r>
              <a:rPr lang="en-NZ" dirty="0" smtClean="0"/>
              <a:t>The </a:t>
            </a:r>
            <a:r>
              <a:rPr lang="en-NZ" dirty="0"/>
              <a:t>push() method adds a new element to an array (at the end</a:t>
            </a:r>
            <a:r>
              <a:rPr lang="en-NZ" dirty="0" smtClean="0"/>
              <a:t>) and </a:t>
            </a:r>
            <a:r>
              <a:rPr lang="en-US" dirty="0" err="1"/>
              <a:t>fruits.push</a:t>
            </a:r>
            <a:r>
              <a:rPr lang="en-US" dirty="0"/>
              <a:t>("Kiwi</a:t>
            </a:r>
            <a:r>
              <a:rPr lang="en-US" dirty="0" smtClean="0"/>
              <a:t>") and </a:t>
            </a:r>
            <a:r>
              <a:rPr lang="en-US" dirty="0" err="1"/>
              <a:t>var</a:t>
            </a:r>
            <a:r>
              <a:rPr lang="en-US" dirty="0"/>
              <a:t> x = </a:t>
            </a:r>
            <a:r>
              <a:rPr lang="en-US" dirty="0" err="1"/>
              <a:t>fruits.push</a:t>
            </a:r>
            <a:r>
              <a:rPr lang="en-US" dirty="0"/>
              <a:t>("Kiwi</a:t>
            </a:r>
            <a:r>
              <a:rPr lang="en-US" dirty="0" smtClean="0"/>
              <a:t>");</a:t>
            </a:r>
            <a:r>
              <a:rPr lang="en-NZ" dirty="0"/>
              <a:t>  returns the new array length</a:t>
            </a:r>
            <a:r>
              <a:rPr lang="en-NZ" dirty="0" smtClean="0"/>
              <a:t>:</a:t>
            </a:r>
          </a:p>
          <a:p>
            <a:r>
              <a:rPr lang="en-US" dirty="0" smtClean="0"/>
              <a:t>Shift() removes the </a:t>
            </a:r>
            <a:r>
              <a:rPr lang="en-NZ" dirty="0"/>
              <a:t>first array element and "shifts" all other elements to a lower </a:t>
            </a:r>
            <a:r>
              <a:rPr lang="en-NZ" dirty="0" smtClean="0"/>
              <a:t>index and </a:t>
            </a:r>
            <a:r>
              <a:rPr lang="en-NZ" dirty="0"/>
              <a:t>returns the string that was "shifted </a:t>
            </a:r>
            <a:r>
              <a:rPr lang="en-NZ" dirty="0" smtClean="0"/>
              <a:t>out“</a:t>
            </a:r>
          </a:p>
          <a:p>
            <a:r>
              <a:rPr lang="en-NZ" dirty="0" err="1" smtClean="0"/>
              <a:t>Unshift</a:t>
            </a:r>
            <a:r>
              <a:rPr lang="en-NZ" dirty="0" smtClean="0"/>
              <a:t>() </a:t>
            </a:r>
            <a:r>
              <a:rPr lang="en-NZ" dirty="0"/>
              <a:t>method adds a new element to an array (at the beginning), and "</a:t>
            </a:r>
            <a:r>
              <a:rPr lang="en-NZ" dirty="0" err="1"/>
              <a:t>unshifts</a:t>
            </a:r>
            <a:r>
              <a:rPr lang="en-NZ" dirty="0"/>
              <a:t>" older </a:t>
            </a:r>
            <a:r>
              <a:rPr lang="en-NZ" dirty="0" smtClean="0"/>
              <a:t>elements and </a:t>
            </a:r>
            <a:r>
              <a:rPr lang="en-NZ" dirty="0"/>
              <a:t>returns the new array length</a:t>
            </a:r>
            <a:endParaRPr lang="en-US" dirty="0"/>
          </a:p>
          <a:p>
            <a:endParaRPr lang="en-NZ" dirty="0" smtClean="0"/>
          </a:p>
          <a:p>
            <a:endParaRPr lang="en-NZ" dirty="0" smtClean="0"/>
          </a:p>
          <a:p>
            <a:endParaRPr lang="en-US" dirty="0"/>
          </a:p>
          <a:p>
            <a:endParaRPr lang="en-NZ" dirty="0" smtClean="0"/>
          </a:p>
          <a:p>
            <a:endParaRPr lang="en-US" dirty="0"/>
          </a:p>
        </p:txBody>
      </p:sp>
    </p:spTree>
    <p:extLst>
      <p:ext uri="{BB962C8B-B14F-4D97-AF65-F5344CB8AC3E}">
        <p14:creationId xmlns:p14="http://schemas.microsoft.com/office/powerpoint/2010/main" val="4016616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6339" y="557349"/>
            <a:ext cx="8596668" cy="644434"/>
          </a:xfrm>
        </p:spPr>
        <p:txBody>
          <a:bodyPr/>
          <a:lstStyle/>
          <a:p>
            <a:endParaRPr lang="en-US" dirty="0"/>
          </a:p>
        </p:txBody>
      </p:sp>
      <p:sp>
        <p:nvSpPr>
          <p:cNvPr id="3" name="Content Placeholder 2"/>
          <p:cNvSpPr>
            <a:spLocks noGrp="1"/>
          </p:cNvSpPr>
          <p:nvPr>
            <p:ph idx="1"/>
          </p:nvPr>
        </p:nvSpPr>
        <p:spPr/>
        <p:txBody>
          <a:bodyPr/>
          <a:lstStyle/>
          <a:p>
            <a:r>
              <a:rPr lang="en-US" dirty="0" smtClean="0"/>
              <a:t>Sort () </a:t>
            </a:r>
            <a:r>
              <a:rPr lang="en-NZ" dirty="0"/>
              <a:t>method sorts an array alphabetically</a:t>
            </a:r>
            <a:r>
              <a:rPr lang="en-NZ" dirty="0" smtClean="0"/>
              <a:t>:</a:t>
            </a:r>
          </a:p>
          <a:p>
            <a:r>
              <a:rPr lang="en-NZ" dirty="0" smtClean="0"/>
              <a:t>Reverse() </a:t>
            </a:r>
            <a:r>
              <a:rPr lang="en-NZ" dirty="0"/>
              <a:t> method reverses the elements in an array</a:t>
            </a:r>
            <a:r>
              <a:rPr lang="en-NZ" dirty="0" smtClean="0"/>
              <a:t>. (use after sort)</a:t>
            </a:r>
          </a:p>
          <a:p>
            <a:r>
              <a:rPr lang="en-NZ" dirty="0" smtClean="0"/>
              <a:t>The </a:t>
            </a:r>
            <a:r>
              <a:rPr lang="en-NZ" dirty="0"/>
              <a:t>compare function is to define an alternative sort </a:t>
            </a:r>
            <a:r>
              <a:rPr lang="en-NZ" dirty="0" smtClean="0"/>
              <a:t>order. The </a:t>
            </a:r>
            <a:r>
              <a:rPr lang="en-NZ" dirty="0"/>
              <a:t>compare function should return a negative, zero, or positive value, depending on the arguments</a:t>
            </a:r>
            <a:r>
              <a:rPr lang="en-NZ" dirty="0" smtClean="0"/>
              <a:t>: </a:t>
            </a:r>
            <a:r>
              <a:rPr lang="en-NZ" dirty="0"/>
              <a:t>function(a, b){return a - b</a:t>
            </a:r>
            <a:r>
              <a:rPr lang="en-NZ" dirty="0" smtClean="0"/>
              <a:t>}</a:t>
            </a:r>
          </a:p>
          <a:p>
            <a:pPr lvl="1"/>
            <a:r>
              <a:rPr lang="en-NZ" dirty="0"/>
              <a:t>If the result is negative a is sorted before b.</a:t>
            </a:r>
          </a:p>
          <a:p>
            <a:pPr lvl="1"/>
            <a:r>
              <a:rPr lang="en-NZ" dirty="0" smtClean="0"/>
              <a:t>If </a:t>
            </a:r>
            <a:r>
              <a:rPr lang="en-NZ" dirty="0"/>
              <a:t>the result is positive b is sorted before a.</a:t>
            </a:r>
          </a:p>
          <a:p>
            <a:pPr lvl="1"/>
            <a:r>
              <a:rPr lang="en-NZ" dirty="0" smtClean="0"/>
              <a:t>If </a:t>
            </a:r>
            <a:r>
              <a:rPr lang="en-NZ" dirty="0"/>
              <a:t>the result is 0 no changes is done with the sort order of the two values.</a:t>
            </a:r>
          </a:p>
          <a:p>
            <a:r>
              <a:rPr lang="en-US" dirty="0" smtClean="0"/>
              <a:t>Lets practice  </a:t>
            </a:r>
            <a:r>
              <a:rPr lang="en-US" dirty="0" smtClean="0">
                <a:hlinkClick r:id="rId2"/>
              </a:rPr>
              <a:t>https</a:t>
            </a:r>
            <a:r>
              <a:rPr lang="en-US" dirty="0">
                <a:hlinkClick r:id="rId2"/>
              </a:rPr>
              <a:t>://www.w3schools.com/js/js_array_sort.asp</a:t>
            </a:r>
            <a:endParaRPr lang="en-US" dirty="0"/>
          </a:p>
        </p:txBody>
      </p:sp>
    </p:spTree>
    <p:extLst>
      <p:ext uri="{BB962C8B-B14F-4D97-AF65-F5344CB8AC3E}">
        <p14:creationId xmlns:p14="http://schemas.microsoft.com/office/powerpoint/2010/main" val="2353561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sp>
        <p:nvSpPr>
          <p:cNvPr id="3" name="Content Placeholder 2"/>
          <p:cNvSpPr>
            <a:spLocks noGrp="1"/>
          </p:cNvSpPr>
          <p:nvPr>
            <p:ph idx="1"/>
          </p:nvPr>
        </p:nvSpPr>
        <p:spPr/>
        <p:txBody>
          <a:bodyPr/>
          <a:lstStyle/>
          <a:p>
            <a:r>
              <a:rPr lang="en-US" dirty="0" smtClean="0"/>
              <a:t>Methods</a:t>
            </a:r>
          </a:p>
          <a:p>
            <a:pPr marL="0" indent="0">
              <a:buNone/>
            </a:pPr>
            <a:r>
              <a:rPr lang="en-US" dirty="0">
                <a:hlinkClick r:id="rId2"/>
              </a:rPr>
              <a:t>https://www.w3schools.com/js/js_array_methods.asp</a:t>
            </a:r>
            <a:endParaRPr lang="en-US" dirty="0"/>
          </a:p>
          <a:p>
            <a:r>
              <a:rPr lang="en-US" dirty="0" smtClean="0"/>
              <a:t>Sort</a:t>
            </a:r>
          </a:p>
          <a:p>
            <a:pPr marL="0" indent="0">
              <a:buNone/>
            </a:pPr>
            <a:r>
              <a:rPr lang="en-US" dirty="0" smtClean="0">
                <a:hlinkClick r:id="rId2"/>
              </a:rPr>
              <a:t>https</a:t>
            </a:r>
            <a:r>
              <a:rPr lang="en-US" dirty="0">
                <a:hlinkClick r:id="rId2"/>
              </a:rPr>
              <a:t>://www.w3schools.com/js/js_array_sort.asp</a:t>
            </a:r>
            <a:endParaRPr lang="en-US" dirty="0"/>
          </a:p>
          <a:p>
            <a:endParaRPr lang="en-US" dirty="0"/>
          </a:p>
        </p:txBody>
      </p:sp>
    </p:spTree>
    <p:extLst>
      <p:ext uri="{BB962C8B-B14F-4D97-AF65-F5344CB8AC3E}">
        <p14:creationId xmlns:p14="http://schemas.microsoft.com/office/powerpoint/2010/main" val="10096285"/>
      </p:ext>
    </p:extLst>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1385</TotalTime>
  <Words>6264</Words>
  <Application>Microsoft Office PowerPoint</Application>
  <PresentationFormat>Widescreen</PresentationFormat>
  <Paragraphs>870</Paragraphs>
  <Slides>59</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67" baseType="lpstr">
      <vt:lpstr>Arial</vt:lpstr>
      <vt:lpstr>Century Gothic</vt:lpstr>
      <vt:lpstr>Consolas</vt:lpstr>
      <vt:lpstr>Segoe UI</vt:lpstr>
      <vt:lpstr>Trebuchet MS</vt:lpstr>
      <vt:lpstr>Wingdings 3</vt:lpstr>
      <vt:lpstr>Facet</vt:lpstr>
      <vt:lpstr>Document</vt:lpstr>
      <vt:lpstr>Java Script </vt:lpstr>
      <vt:lpstr>Array</vt:lpstr>
      <vt:lpstr>PowerPoint Presentation</vt:lpstr>
      <vt:lpstr>PowerPoint Presentation</vt:lpstr>
      <vt:lpstr>Access the Full Array </vt:lpstr>
      <vt:lpstr>JavaScript Array Methods &amp; Property </vt:lpstr>
      <vt:lpstr>PowerPoint Presentation</vt:lpstr>
      <vt:lpstr>PowerPoint Presentation</vt:lpstr>
      <vt:lpstr>Practice</vt:lpstr>
      <vt:lpstr>Activity</vt:lpstr>
      <vt:lpstr>JavaScript DOM </vt:lpstr>
      <vt:lpstr>PowerPoint Presentation</vt:lpstr>
      <vt:lpstr>PowerPoint Presentation</vt:lpstr>
      <vt:lpstr>Selecting the Topmost Elements</vt:lpstr>
      <vt:lpstr>Selecting Elements by ID </vt:lpstr>
      <vt:lpstr>getElementsByTagName </vt:lpstr>
      <vt:lpstr>Selecting Elements by Class Name </vt:lpstr>
      <vt:lpstr>Selecting Elements with CSS Selectors</vt:lpstr>
      <vt:lpstr>Styling DOM Elements in JavaScript </vt:lpstr>
      <vt:lpstr>PowerPoint Presentation</vt:lpstr>
      <vt:lpstr>JavaScript DOM Get Set Attributes</vt:lpstr>
      <vt:lpstr>Setting Attributes on Elements </vt:lpstr>
      <vt:lpstr>Removing Attributes from Elements </vt:lpstr>
      <vt:lpstr>Manipulating DOM Elements in JavaScript </vt:lpstr>
      <vt:lpstr>PowerPoint Presentation</vt:lpstr>
      <vt:lpstr>Removing Existing Elements from DOM </vt:lpstr>
      <vt:lpstr>Replacing Existing Elements in DOM</vt:lpstr>
      <vt:lpstr>Navigating Between DOM Nodes </vt:lpstr>
      <vt:lpstr>PowerPoint Presentation</vt:lpstr>
      <vt:lpstr>PowerPoint Presentation</vt:lpstr>
      <vt:lpstr>Accessing the Parent Nodes</vt:lpstr>
      <vt:lpstr>Accessing the Sibling Nodes </vt:lpstr>
      <vt:lpstr>PowerPoint Presentation</vt:lpstr>
      <vt:lpstr>Revise and Practice DOM</vt:lpstr>
      <vt:lpstr>BOM (Browser Object Model)</vt:lpstr>
      <vt:lpstr>However, if you want to find out the width and height of the window excluding the scrollbars you can use the clientWidth and clientHeight property of any DOM element </vt:lpstr>
      <vt:lpstr>JavaScript Window Screen </vt:lpstr>
      <vt:lpstr>Getting Available Width and Height of the Screen </vt:lpstr>
      <vt:lpstr>Getting Screen Color Depth </vt:lpstr>
      <vt:lpstr>Getting Screen Pixel Depth </vt:lpstr>
      <vt:lpstr>The Location Object </vt:lpstr>
      <vt:lpstr>Getting Different Part of a URL Similarly, you can use other properties of the location object such as protocol, hostname, port, pathname, search, etc. to obtain different part of the URL.</vt:lpstr>
      <vt:lpstr>Loading New Documents- assign() &amp; replace() </vt:lpstr>
      <vt:lpstr>Reloading the Page Dynamically </vt:lpstr>
      <vt:lpstr>Open() (Refer to page 46 notes)</vt:lpstr>
      <vt:lpstr>JavaScript Window History </vt:lpstr>
      <vt:lpstr>Going Back/Forward to the Previous Page </vt:lpstr>
      <vt:lpstr>JavaScript Window Navigator </vt:lpstr>
      <vt:lpstr>PowerPoint Presentation</vt:lpstr>
      <vt:lpstr>Check Whether Cookies Are Enabled or Not </vt:lpstr>
      <vt:lpstr>Detecting the Browser Language </vt:lpstr>
      <vt:lpstr>Check Whether the Browser is Java Enabled or Not </vt:lpstr>
      <vt:lpstr>Getting Browser Name and Version Information </vt:lpstr>
      <vt:lpstr>PowerPoint Presentation</vt:lpstr>
      <vt:lpstr>JavaScript Timers </vt:lpstr>
      <vt:lpstr>Executing Code at Regular Intervals </vt:lpstr>
      <vt:lpstr>Stopping Code Execution or Cancelling a Timer </vt:lpstr>
      <vt:lpstr>PowerPoint Presentation</vt:lpstr>
      <vt:lpstr>JavaScript Cookies </vt:lpstr>
    </vt:vector>
  </TitlesOfParts>
  <Company>ATC New Zealand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Dipti Kartikeya</dc:creator>
  <cp:lastModifiedBy>Dipti Kartikeya</cp:lastModifiedBy>
  <cp:revision>63</cp:revision>
  <dcterms:created xsi:type="dcterms:W3CDTF">2019-04-11T21:06:19Z</dcterms:created>
  <dcterms:modified xsi:type="dcterms:W3CDTF">2019-04-17T00:05:20Z</dcterms:modified>
</cp:coreProperties>
</file>