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69" r:id="rId16"/>
    <p:sldId id="270" r:id="rId17"/>
    <p:sldId id="271" r:id="rId18"/>
    <p:sldId id="273"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BAB"/>
    <a:srgbClr val="FFEFBD"/>
    <a:srgbClr val="FF6600"/>
    <a:srgbClr val="FFE4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876" autoAdjust="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04EF8-C9B9-44A5-9FD2-5D10E8A02DFF}" type="datetimeFigureOut">
              <a:rPr lang="en-US" smtClean="0"/>
              <a:t>5/10/2019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7E26C-7D7F-460C-9E95-5EA8485E9D17}" type="slidenum">
              <a:rPr lang="en-US" smtClean="0"/>
              <a:t>‹#›</a:t>
            </a:fld>
            <a:endParaRPr lang="en-US"/>
          </a:p>
        </p:txBody>
      </p:sp>
    </p:spTree>
    <p:extLst>
      <p:ext uri="{BB962C8B-B14F-4D97-AF65-F5344CB8AC3E}">
        <p14:creationId xmlns:p14="http://schemas.microsoft.com/office/powerpoint/2010/main" val="124131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17E26C-7D7F-460C-9E95-5EA8485E9D17}" type="slidenum">
              <a:rPr lang="en-US" smtClean="0"/>
              <a:t>16</a:t>
            </a:fld>
            <a:endParaRPr lang="en-US"/>
          </a:p>
        </p:txBody>
      </p:sp>
    </p:spTree>
    <p:extLst>
      <p:ext uri="{BB962C8B-B14F-4D97-AF65-F5344CB8AC3E}">
        <p14:creationId xmlns:p14="http://schemas.microsoft.com/office/powerpoint/2010/main" val="2128656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17E26C-7D7F-460C-9E95-5EA8485E9D17}" type="slidenum">
              <a:rPr lang="en-US" smtClean="0"/>
              <a:t>17</a:t>
            </a:fld>
            <a:endParaRPr lang="en-US"/>
          </a:p>
        </p:txBody>
      </p:sp>
    </p:spTree>
    <p:extLst>
      <p:ext uri="{BB962C8B-B14F-4D97-AF65-F5344CB8AC3E}">
        <p14:creationId xmlns:p14="http://schemas.microsoft.com/office/powerpoint/2010/main" val="1959081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hyperlink" Target="https://www.tutorialrepublic.com/javascript-tutorial/javascript-events.php" TargetMode="Externa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republic.com/javascript-tutorial/javascript-events.php#keyboard-events" TargetMode="External"/><Relationship Id="rId2" Type="http://schemas.openxmlformats.org/officeDocument/2006/relationships/hyperlink" Target="https://www.tutorialrepublic.com/javascript-tutorial/javascript-events.php#mouse-events" TargetMode="External"/><Relationship Id="rId1" Type="http://schemas.openxmlformats.org/officeDocument/2006/relationships/slideLayout" Target="../slideLayouts/slideLayout2.xml"/><Relationship Id="rId5" Type="http://schemas.openxmlformats.org/officeDocument/2006/relationships/hyperlink" Target="https://www.tutorialrepublic.com/javascript-tutorial/javascript-events.php#document-and-window-events" TargetMode="External"/><Relationship Id="rId4" Type="http://schemas.openxmlformats.org/officeDocument/2006/relationships/hyperlink" Target="https://www.tutorialrepublic.com/javascript-tutorial/javascript-events.php#form-ev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JavaScript Event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2146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3" y="2249487"/>
            <a:ext cx="5559834" cy="3541714"/>
          </a:xfrm>
        </p:spPr>
        <p:txBody>
          <a:bodyPr/>
          <a:lstStyle/>
          <a:p>
            <a:r>
              <a:rPr lang="en-NZ" dirty="0">
                <a:effectLst/>
              </a:rPr>
              <a:t>The resize event occurs when a user resizes the browser window. The resize event also occurs in situations when the browser window is minimized or maximized.</a:t>
            </a:r>
            <a:endParaRPr lang="en-US" dirty="0"/>
          </a:p>
          <a:p>
            <a:endParaRPr lang="en-US" dirty="0"/>
          </a:p>
        </p:txBody>
      </p:sp>
      <p:sp>
        <p:nvSpPr>
          <p:cNvPr id="4" name="TextBox 3"/>
          <p:cNvSpPr txBox="1"/>
          <p:nvPr/>
        </p:nvSpPr>
        <p:spPr>
          <a:xfrm>
            <a:off x="7380514" y="2534194"/>
            <a:ext cx="4023360" cy="3970318"/>
          </a:xfrm>
          <a:prstGeom prst="rect">
            <a:avLst/>
          </a:prstGeom>
          <a:solidFill>
            <a:srgbClr val="FFEFBD"/>
          </a:solidFill>
        </p:spPr>
        <p:txBody>
          <a:bodyPr wrap="square" rtlCol="0">
            <a:spAutoFit/>
          </a:bodyPr>
          <a:lstStyle/>
          <a:p>
            <a:r>
              <a:rPr lang="en-US"/>
              <a:t>&lt;p id="result"&gt;&lt;/p&gt;</a:t>
            </a:r>
          </a:p>
          <a:p>
            <a:r>
              <a:rPr lang="en-US"/>
              <a:t>&lt;script&gt;</a:t>
            </a:r>
          </a:p>
          <a:p>
            <a:r>
              <a:rPr lang="en-US"/>
              <a:t>    function displayWindowSize() {</a:t>
            </a:r>
          </a:p>
          <a:p>
            <a:r>
              <a:rPr lang="en-US"/>
              <a:t>        var w = window.outerWidth;</a:t>
            </a:r>
          </a:p>
          <a:p>
            <a:r>
              <a:rPr lang="en-US"/>
              <a:t>        var h = window.outerHeight;</a:t>
            </a:r>
          </a:p>
          <a:p>
            <a:r>
              <a:rPr lang="en-US"/>
              <a:t>        var txt = "Window size: width=" + w + ", height=" + h;</a:t>
            </a:r>
          </a:p>
          <a:p>
            <a:r>
              <a:rPr lang="en-US"/>
              <a:t>        document.getElementById("result").innerHTML = txt;</a:t>
            </a:r>
          </a:p>
          <a:p>
            <a:r>
              <a:rPr lang="en-US"/>
              <a:t>    }</a:t>
            </a:r>
          </a:p>
          <a:p>
            <a:r>
              <a:rPr lang="en-US"/>
              <a:t>    window.onresize = displayWindowSize;</a:t>
            </a:r>
          </a:p>
          <a:p>
            <a:r>
              <a:rPr lang="en-US"/>
              <a:t>&lt;/script&gt;</a:t>
            </a:r>
            <a:endParaRPr lang="en-US" dirty="0"/>
          </a:p>
        </p:txBody>
      </p:sp>
    </p:spTree>
    <p:extLst>
      <p:ext uri="{BB962C8B-B14F-4D97-AF65-F5344CB8AC3E}">
        <p14:creationId xmlns:p14="http://schemas.microsoft.com/office/powerpoint/2010/main" val="1494050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41146"/>
            <a:ext cx="9905998" cy="803882"/>
          </a:xfrm>
        </p:spPr>
        <p:txBody>
          <a:bodyPr>
            <a:normAutofit fontScale="90000"/>
          </a:bodyPr>
          <a:lstStyle/>
          <a:p>
            <a:r>
              <a:rPr lang="en-NZ" dirty="0"/>
              <a:t>You can add events of different types to the same element:</a:t>
            </a:r>
            <a:endParaRPr lang="en-US" dirty="0"/>
          </a:p>
        </p:txBody>
      </p:sp>
      <p:sp>
        <p:nvSpPr>
          <p:cNvPr id="3" name="Content Placeholder 2"/>
          <p:cNvSpPr>
            <a:spLocks noGrp="1"/>
          </p:cNvSpPr>
          <p:nvPr>
            <p:ph idx="1"/>
          </p:nvPr>
        </p:nvSpPr>
        <p:spPr>
          <a:xfrm>
            <a:off x="1141412" y="1045028"/>
            <a:ext cx="9905999" cy="5812972"/>
          </a:xfrm>
        </p:spPr>
        <p:txBody>
          <a:bodyPr>
            <a:normAutofit fontScale="47500" lnSpcReduction="20000"/>
          </a:bodyPr>
          <a:lstStyle/>
          <a:p>
            <a:pPr marL="0" indent="0">
              <a:buNone/>
            </a:pPr>
            <a:r>
              <a:rPr lang="en-US" dirty="0"/>
              <a:t>&lt;p&gt;This example uses the </a:t>
            </a:r>
            <a:r>
              <a:rPr lang="en-US" dirty="0" err="1"/>
              <a:t>addEventListener</a:t>
            </a:r>
            <a:r>
              <a:rPr lang="en-US" dirty="0"/>
              <a:t>() method to add many events on the same button.&lt;/p&gt;</a:t>
            </a:r>
          </a:p>
          <a:p>
            <a:pPr marL="0" indent="0">
              <a:buNone/>
            </a:pPr>
            <a:r>
              <a:rPr lang="en-US" dirty="0" smtClean="0"/>
              <a:t>&lt;</a:t>
            </a:r>
            <a:r>
              <a:rPr lang="en-US" dirty="0"/>
              <a:t>button id="</a:t>
            </a:r>
            <a:r>
              <a:rPr lang="en-US" dirty="0" err="1"/>
              <a:t>myBtn</a:t>
            </a:r>
            <a:r>
              <a:rPr lang="en-US" dirty="0"/>
              <a:t>"&gt;Try it&lt;/button&gt;</a:t>
            </a:r>
          </a:p>
          <a:p>
            <a:pPr marL="0" indent="0">
              <a:buNone/>
            </a:pPr>
            <a:r>
              <a:rPr lang="en-US" dirty="0" smtClean="0"/>
              <a:t>&lt;</a:t>
            </a:r>
            <a:r>
              <a:rPr lang="en-US" dirty="0"/>
              <a:t>p id="demo"&gt;&lt;/p&gt;</a:t>
            </a:r>
          </a:p>
          <a:p>
            <a:pPr marL="0" indent="0">
              <a:buNone/>
            </a:pPr>
            <a:r>
              <a:rPr lang="en-US" dirty="0" smtClean="0"/>
              <a:t>&lt;script</a:t>
            </a:r>
            <a:r>
              <a:rPr lang="en-US" dirty="0"/>
              <a:t>&gt;</a:t>
            </a:r>
          </a:p>
          <a:p>
            <a:pPr marL="0" indent="0">
              <a:buNone/>
            </a:pPr>
            <a:r>
              <a:rPr lang="en-US" dirty="0" err="1"/>
              <a:t>var</a:t>
            </a:r>
            <a:r>
              <a:rPr lang="en-US" dirty="0"/>
              <a:t> x = </a:t>
            </a:r>
            <a:r>
              <a:rPr lang="en-US" dirty="0" err="1"/>
              <a:t>document.getElementById</a:t>
            </a:r>
            <a:r>
              <a:rPr lang="en-US" dirty="0"/>
              <a:t>("</a:t>
            </a:r>
            <a:r>
              <a:rPr lang="en-US" dirty="0" err="1"/>
              <a:t>myBtn</a:t>
            </a:r>
            <a:r>
              <a:rPr lang="en-US" dirty="0"/>
              <a:t>");</a:t>
            </a:r>
          </a:p>
          <a:p>
            <a:pPr marL="0" indent="0">
              <a:buNone/>
            </a:pPr>
            <a:r>
              <a:rPr lang="en-US" dirty="0" err="1"/>
              <a:t>x.addEventListener</a:t>
            </a:r>
            <a:r>
              <a:rPr lang="en-US" dirty="0"/>
              <a:t>("</a:t>
            </a:r>
            <a:r>
              <a:rPr lang="en-US" dirty="0" err="1"/>
              <a:t>mouseover</a:t>
            </a:r>
            <a:r>
              <a:rPr lang="en-US" dirty="0"/>
              <a:t>", </a:t>
            </a:r>
            <a:r>
              <a:rPr lang="en-US" dirty="0" err="1"/>
              <a:t>myFunction</a:t>
            </a:r>
            <a:r>
              <a:rPr lang="en-US" dirty="0"/>
              <a:t>);</a:t>
            </a:r>
          </a:p>
          <a:p>
            <a:pPr marL="0" indent="0">
              <a:buNone/>
            </a:pPr>
            <a:r>
              <a:rPr lang="en-US" dirty="0" err="1"/>
              <a:t>x.addEventListener</a:t>
            </a:r>
            <a:r>
              <a:rPr lang="en-US" dirty="0"/>
              <a:t>("click", </a:t>
            </a:r>
            <a:r>
              <a:rPr lang="en-US" dirty="0" err="1"/>
              <a:t>mySecondFunction</a:t>
            </a:r>
            <a:r>
              <a:rPr lang="en-US" dirty="0"/>
              <a:t>);</a:t>
            </a:r>
          </a:p>
          <a:p>
            <a:pPr marL="0" indent="0">
              <a:buNone/>
            </a:pPr>
            <a:r>
              <a:rPr lang="en-US" dirty="0" err="1"/>
              <a:t>x.addEventListener</a:t>
            </a:r>
            <a:r>
              <a:rPr lang="en-US" dirty="0"/>
              <a:t>("</a:t>
            </a:r>
            <a:r>
              <a:rPr lang="en-US" dirty="0" err="1"/>
              <a:t>mouseout</a:t>
            </a:r>
            <a:r>
              <a:rPr lang="en-US" dirty="0"/>
              <a:t>", </a:t>
            </a:r>
            <a:r>
              <a:rPr lang="en-US" dirty="0" err="1"/>
              <a:t>myThirdFunction</a:t>
            </a:r>
            <a:r>
              <a:rPr lang="en-US" dirty="0"/>
              <a:t>);</a:t>
            </a:r>
          </a:p>
          <a:p>
            <a:pPr marL="0" indent="0">
              <a:buNone/>
            </a:pPr>
            <a:r>
              <a:rPr lang="en-US" dirty="0" smtClean="0"/>
              <a:t>function </a:t>
            </a:r>
            <a:r>
              <a:rPr lang="en-US" dirty="0" err="1"/>
              <a:t>myFunction</a:t>
            </a:r>
            <a:r>
              <a:rPr lang="en-US" dirty="0"/>
              <a:t>() {</a:t>
            </a:r>
          </a:p>
          <a:p>
            <a:pPr marL="0" indent="0">
              <a:buNone/>
            </a:pPr>
            <a:r>
              <a:rPr lang="en-US" dirty="0"/>
              <a:t>  </a:t>
            </a:r>
            <a:r>
              <a:rPr lang="en-US" dirty="0" err="1"/>
              <a:t>document.getElementById</a:t>
            </a:r>
            <a:r>
              <a:rPr lang="en-US" dirty="0"/>
              <a:t>("demo").</a:t>
            </a:r>
            <a:r>
              <a:rPr lang="en-US" dirty="0" err="1"/>
              <a:t>innerHTML</a:t>
            </a:r>
            <a:r>
              <a:rPr lang="en-US" dirty="0"/>
              <a:t> += "</a:t>
            </a:r>
            <a:r>
              <a:rPr lang="en-US" dirty="0" err="1"/>
              <a:t>Moused</a:t>
            </a:r>
            <a:r>
              <a:rPr lang="en-US" dirty="0"/>
              <a:t> over!&lt;</a:t>
            </a:r>
            <a:r>
              <a:rPr lang="en-US" dirty="0" err="1"/>
              <a:t>br</a:t>
            </a:r>
            <a:r>
              <a:rPr lang="en-US" dirty="0"/>
              <a:t>&gt;";</a:t>
            </a:r>
          </a:p>
          <a:p>
            <a:pPr marL="0" indent="0">
              <a:buNone/>
            </a:pPr>
            <a:r>
              <a:rPr lang="en-US" dirty="0"/>
              <a:t>}</a:t>
            </a:r>
          </a:p>
          <a:p>
            <a:pPr marL="0" indent="0">
              <a:buNone/>
            </a:pPr>
            <a:r>
              <a:rPr lang="en-US" dirty="0" smtClean="0"/>
              <a:t>function </a:t>
            </a:r>
            <a:r>
              <a:rPr lang="en-US" dirty="0" err="1"/>
              <a:t>mySecondFunction</a:t>
            </a:r>
            <a:r>
              <a:rPr lang="en-US" dirty="0"/>
              <a:t>() {</a:t>
            </a:r>
          </a:p>
          <a:p>
            <a:pPr marL="0" indent="0">
              <a:buNone/>
            </a:pPr>
            <a:r>
              <a:rPr lang="en-US" dirty="0"/>
              <a:t>  </a:t>
            </a:r>
            <a:r>
              <a:rPr lang="en-US" dirty="0" err="1"/>
              <a:t>document.getElementById</a:t>
            </a:r>
            <a:r>
              <a:rPr lang="en-US" dirty="0"/>
              <a:t>("demo").</a:t>
            </a:r>
            <a:r>
              <a:rPr lang="en-US" dirty="0" err="1"/>
              <a:t>innerHTML</a:t>
            </a:r>
            <a:r>
              <a:rPr lang="en-US" dirty="0"/>
              <a:t> += "Clicked!&lt;</a:t>
            </a:r>
            <a:r>
              <a:rPr lang="en-US" dirty="0" err="1"/>
              <a:t>br</a:t>
            </a:r>
            <a:r>
              <a:rPr lang="en-US" dirty="0"/>
              <a:t>&gt;";</a:t>
            </a:r>
          </a:p>
          <a:p>
            <a:pPr marL="0" indent="0">
              <a:buNone/>
            </a:pPr>
            <a:r>
              <a:rPr lang="en-US" dirty="0"/>
              <a:t>}</a:t>
            </a:r>
          </a:p>
          <a:p>
            <a:pPr marL="0" indent="0">
              <a:buNone/>
            </a:pPr>
            <a:r>
              <a:rPr lang="en-US" dirty="0" smtClean="0"/>
              <a:t>function </a:t>
            </a:r>
            <a:r>
              <a:rPr lang="en-US" dirty="0" err="1"/>
              <a:t>myThirdFunction</a:t>
            </a:r>
            <a:r>
              <a:rPr lang="en-US" dirty="0"/>
              <a:t>() {</a:t>
            </a:r>
          </a:p>
          <a:p>
            <a:pPr marL="0" indent="0">
              <a:buNone/>
            </a:pPr>
            <a:r>
              <a:rPr lang="en-US" dirty="0"/>
              <a:t>  </a:t>
            </a:r>
            <a:r>
              <a:rPr lang="en-US" dirty="0" err="1"/>
              <a:t>document.getElementById</a:t>
            </a:r>
            <a:r>
              <a:rPr lang="en-US" dirty="0"/>
              <a:t>("demo").</a:t>
            </a:r>
            <a:r>
              <a:rPr lang="en-US" dirty="0" err="1"/>
              <a:t>innerHTML</a:t>
            </a:r>
            <a:r>
              <a:rPr lang="en-US" dirty="0"/>
              <a:t> += "</a:t>
            </a:r>
            <a:r>
              <a:rPr lang="en-US" dirty="0" err="1"/>
              <a:t>Moused</a:t>
            </a:r>
            <a:r>
              <a:rPr lang="en-US" dirty="0"/>
              <a:t> out!&lt;</a:t>
            </a:r>
            <a:r>
              <a:rPr lang="en-US" dirty="0" err="1"/>
              <a:t>br</a:t>
            </a:r>
            <a:r>
              <a:rPr lang="en-US" dirty="0"/>
              <a:t>&gt;";</a:t>
            </a:r>
          </a:p>
          <a:p>
            <a:pPr marL="0" indent="0">
              <a:buNone/>
            </a:pPr>
            <a:r>
              <a:rPr lang="en-US" dirty="0"/>
              <a:t>}</a:t>
            </a:r>
          </a:p>
          <a:p>
            <a:pPr marL="0" indent="0">
              <a:buNone/>
            </a:pPr>
            <a:r>
              <a:rPr lang="en-US" dirty="0"/>
              <a:t>&lt;/script&gt;</a:t>
            </a:r>
          </a:p>
        </p:txBody>
      </p:sp>
    </p:spTree>
    <p:extLst>
      <p:ext uri="{BB962C8B-B14F-4D97-AF65-F5344CB8AC3E}">
        <p14:creationId xmlns:p14="http://schemas.microsoft.com/office/powerpoint/2010/main" val="2137455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1135"/>
            <a:ext cx="9905998" cy="583265"/>
          </a:xfrm>
        </p:spPr>
        <p:txBody>
          <a:bodyPr>
            <a:normAutofit fontScale="90000"/>
          </a:bodyPr>
          <a:lstStyle/>
          <a:p>
            <a:r>
              <a:rPr lang="en-US" dirty="0" smtClean="0"/>
              <a:t>Execute this code</a:t>
            </a:r>
            <a:endParaRPr lang="en-US" dirty="0"/>
          </a:p>
        </p:txBody>
      </p:sp>
      <p:sp>
        <p:nvSpPr>
          <p:cNvPr id="3" name="Content Placeholder 2"/>
          <p:cNvSpPr>
            <a:spLocks noGrp="1"/>
          </p:cNvSpPr>
          <p:nvPr>
            <p:ph idx="1"/>
          </p:nvPr>
        </p:nvSpPr>
        <p:spPr>
          <a:xfrm>
            <a:off x="1141412" y="1071154"/>
            <a:ext cx="6343605" cy="5786845"/>
          </a:xfrm>
        </p:spPr>
        <p:txBody>
          <a:bodyPr>
            <a:normAutofit fontScale="70000" lnSpcReduction="20000"/>
          </a:bodyPr>
          <a:lstStyle/>
          <a:p>
            <a:pPr marL="0" indent="0">
              <a:buNone/>
            </a:pPr>
            <a:r>
              <a:rPr lang="en-US" dirty="0"/>
              <a:t>&lt;button id="</a:t>
            </a:r>
            <a:r>
              <a:rPr lang="en-US" dirty="0" err="1"/>
              <a:t>myBtn</a:t>
            </a:r>
            <a:r>
              <a:rPr lang="en-US" dirty="0"/>
              <a:t>"&gt;Click Me&lt;/button&gt;</a:t>
            </a:r>
          </a:p>
          <a:p>
            <a:pPr marL="0" indent="0">
              <a:buNone/>
            </a:pPr>
            <a:r>
              <a:rPr lang="en-US" dirty="0" smtClean="0"/>
              <a:t>&lt;</a:t>
            </a:r>
            <a:r>
              <a:rPr lang="en-US" dirty="0"/>
              <a:t>script&gt;</a:t>
            </a:r>
          </a:p>
          <a:p>
            <a:pPr marL="0" indent="0">
              <a:buNone/>
            </a:pPr>
            <a:r>
              <a:rPr lang="en-US" dirty="0"/>
              <a:t>// Defining custom functions</a:t>
            </a:r>
          </a:p>
          <a:p>
            <a:pPr marL="0" indent="0">
              <a:buNone/>
            </a:pPr>
            <a:r>
              <a:rPr lang="en-US" dirty="0"/>
              <a:t>function </a:t>
            </a:r>
            <a:r>
              <a:rPr lang="en-US" dirty="0" err="1"/>
              <a:t>firstFunction</a:t>
            </a:r>
            <a:r>
              <a:rPr lang="en-US" dirty="0"/>
              <a:t>() {</a:t>
            </a:r>
          </a:p>
          <a:p>
            <a:pPr marL="0" indent="0">
              <a:buNone/>
            </a:pPr>
            <a:r>
              <a:rPr lang="en-US" dirty="0"/>
              <a:t>    alert("The first function executed successfully!");</a:t>
            </a:r>
          </a:p>
          <a:p>
            <a:pPr marL="0" indent="0">
              <a:buNone/>
            </a:pPr>
            <a:r>
              <a:rPr lang="en-US" dirty="0"/>
              <a:t>}</a:t>
            </a:r>
          </a:p>
          <a:p>
            <a:pPr marL="0" indent="0">
              <a:buNone/>
            </a:pPr>
            <a:r>
              <a:rPr lang="en-US" dirty="0"/>
              <a:t> </a:t>
            </a:r>
            <a:r>
              <a:rPr lang="en-US" dirty="0" smtClean="0"/>
              <a:t>function </a:t>
            </a:r>
            <a:r>
              <a:rPr lang="en-US" dirty="0" err="1"/>
              <a:t>secondFunction</a:t>
            </a:r>
            <a:r>
              <a:rPr lang="en-US" dirty="0"/>
              <a:t>() {</a:t>
            </a:r>
          </a:p>
          <a:p>
            <a:pPr marL="0" indent="0">
              <a:buNone/>
            </a:pPr>
            <a:r>
              <a:rPr lang="en-US" dirty="0"/>
              <a:t>    alert("The second function executed successfully");</a:t>
            </a:r>
          </a:p>
          <a:p>
            <a:pPr marL="0" indent="0">
              <a:buNone/>
            </a:pPr>
            <a:r>
              <a:rPr lang="en-US" dirty="0"/>
              <a:t>}</a:t>
            </a:r>
          </a:p>
          <a:p>
            <a:pPr marL="0" indent="0">
              <a:buNone/>
            </a:pPr>
            <a:r>
              <a:rPr lang="en-US" dirty="0"/>
              <a:t> </a:t>
            </a:r>
            <a:r>
              <a:rPr lang="en-US" dirty="0" smtClean="0"/>
              <a:t>// </a:t>
            </a:r>
            <a:r>
              <a:rPr lang="en-US" dirty="0"/>
              <a:t>Selecting button element</a:t>
            </a:r>
          </a:p>
          <a:p>
            <a:pPr marL="0" indent="0">
              <a:buNone/>
            </a:pPr>
            <a:r>
              <a:rPr lang="en-US" dirty="0" err="1"/>
              <a:t>var</a:t>
            </a:r>
            <a:r>
              <a:rPr lang="en-US" dirty="0"/>
              <a:t> </a:t>
            </a:r>
            <a:r>
              <a:rPr lang="en-US" dirty="0" err="1"/>
              <a:t>btn</a:t>
            </a:r>
            <a:r>
              <a:rPr lang="en-US" dirty="0"/>
              <a:t> = </a:t>
            </a:r>
            <a:r>
              <a:rPr lang="en-US" dirty="0" err="1"/>
              <a:t>document.getElementById</a:t>
            </a:r>
            <a:r>
              <a:rPr lang="en-US" dirty="0"/>
              <a:t>("</a:t>
            </a:r>
            <a:r>
              <a:rPr lang="en-US" dirty="0" err="1"/>
              <a:t>myBtn</a:t>
            </a:r>
            <a:r>
              <a:rPr lang="en-US" dirty="0"/>
              <a:t>");</a:t>
            </a:r>
          </a:p>
          <a:p>
            <a:pPr marL="0" indent="0">
              <a:buNone/>
            </a:pPr>
            <a:r>
              <a:rPr lang="en-US" dirty="0"/>
              <a:t> </a:t>
            </a:r>
            <a:r>
              <a:rPr lang="en-US" dirty="0" smtClean="0"/>
              <a:t>// </a:t>
            </a:r>
            <a:r>
              <a:rPr lang="en-US" dirty="0"/>
              <a:t>Assigning event handlers to the button</a:t>
            </a:r>
          </a:p>
          <a:p>
            <a:pPr marL="0" indent="0">
              <a:buNone/>
            </a:pPr>
            <a:r>
              <a:rPr lang="en-US" dirty="0" err="1"/>
              <a:t>btn.onclick</a:t>
            </a:r>
            <a:r>
              <a:rPr lang="en-US" dirty="0"/>
              <a:t> = </a:t>
            </a:r>
            <a:r>
              <a:rPr lang="en-US" dirty="0" err="1"/>
              <a:t>firstFunction</a:t>
            </a:r>
            <a:r>
              <a:rPr lang="en-US" dirty="0"/>
              <a:t>;</a:t>
            </a:r>
          </a:p>
          <a:p>
            <a:pPr marL="0" indent="0">
              <a:buNone/>
            </a:pPr>
            <a:r>
              <a:rPr lang="en-US" dirty="0" err="1"/>
              <a:t>btn.onclick</a:t>
            </a:r>
            <a:r>
              <a:rPr lang="en-US" dirty="0"/>
              <a:t> = </a:t>
            </a:r>
            <a:r>
              <a:rPr lang="en-US" dirty="0" err="1"/>
              <a:t>secondFunction</a:t>
            </a:r>
            <a:r>
              <a:rPr lang="en-US" dirty="0"/>
              <a:t>; // This one overwrite the first</a:t>
            </a:r>
          </a:p>
          <a:p>
            <a:pPr marL="0" indent="0">
              <a:buNone/>
            </a:pPr>
            <a:r>
              <a:rPr lang="en-US" dirty="0"/>
              <a:t>&lt;/script&gt;</a:t>
            </a:r>
          </a:p>
        </p:txBody>
      </p:sp>
      <p:sp>
        <p:nvSpPr>
          <p:cNvPr id="4" name="TextBox 3"/>
          <p:cNvSpPr txBox="1"/>
          <p:nvPr/>
        </p:nvSpPr>
        <p:spPr>
          <a:xfrm>
            <a:off x="6675120" y="1698171"/>
            <a:ext cx="5055326" cy="3139321"/>
          </a:xfrm>
          <a:prstGeom prst="rect">
            <a:avLst/>
          </a:prstGeom>
          <a:noFill/>
        </p:spPr>
        <p:txBody>
          <a:bodyPr wrap="square" rtlCol="0">
            <a:spAutoFit/>
          </a:bodyPr>
          <a:lstStyle/>
          <a:p>
            <a:r>
              <a:rPr lang="en-NZ"/>
              <a:t>If you run the above example and click the button element, only secondFunction() will be executed, because assigning the second event handler overwrites the first.</a:t>
            </a:r>
          </a:p>
          <a:p>
            <a:endParaRPr lang="en-NZ"/>
          </a:p>
          <a:p>
            <a:r>
              <a:rPr lang="en-NZ"/>
              <a:t>This is the main shortcoming of this classic event model—you can only assign one event handler to a particular event on a particular element i.e. a single function per event per element. To deal with this problem W3C introduced more flexible event-model called event listeners.</a:t>
            </a:r>
            <a:endParaRPr lang="en-US" dirty="0"/>
          </a:p>
        </p:txBody>
      </p:sp>
    </p:spTree>
    <p:extLst>
      <p:ext uri="{BB962C8B-B14F-4D97-AF65-F5344CB8AC3E}">
        <p14:creationId xmlns:p14="http://schemas.microsoft.com/office/powerpoint/2010/main" val="8451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1459"/>
          </a:xfrm>
        </p:spPr>
        <p:txBody>
          <a:bodyPr>
            <a:normAutofit/>
          </a:bodyPr>
          <a:lstStyle/>
          <a:p>
            <a:r>
              <a:rPr lang="en-US" b="1" dirty="0">
                <a:effectLst/>
              </a:rPr>
              <a:t>JavaScript Event </a:t>
            </a:r>
            <a:r>
              <a:rPr lang="en-US" b="1" dirty="0" smtClean="0">
                <a:effectLst/>
              </a:rPr>
              <a:t>Listeners</a:t>
            </a:r>
            <a:endParaRPr lang="en-US" dirty="0"/>
          </a:p>
        </p:txBody>
      </p:sp>
      <p:sp>
        <p:nvSpPr>
          <p:cNvPr id="3" name="Content Placeholder 2"/>
          <p:cNvSpPr>
            <a:spLocks noGrp="1"/>
          </p:cNvSpPr>
          <p:nvPr>
            <p:ph idx="1"/>
          </p:nvPr>
        </p:nvSpPr>
        <p:spPr>
          <a:xfrm>
            <a:off x="1141412" y="1267097"/>
            <a:ext cx="5429205" cy="5695406"/>
          </a:xfrm>
        </p:spPr>
        <p:txBody>
          <a:bodyPr>
            <a:normAutofit fontScale="62500" lnSpcReduction="20000"/>
          </a:bodyPr>
          <a:lstStyle/>
          <a:p>
            <a:pPr marL="0" indent="0">
              <a:buNone/>
            </a:pPr>
            <a:r>
              <a:rPr lang="en-US" dirty="0"/>
              <a:t>&lt;button id="</a:t>
            </a:r>
            <a:r>
              <a:rPr lang="en-US" dirty="0" err="1"/>
              <a:t>myBtn</a:t>
            </a:r>
            <a:r>
              <a:rPr lang="en-US" dirty="0"/>
              <a:t>"&gt;Click Me&lt;/button&gt;</a:t>
            </a:r>
          </a:p>
          <a:p>
            <a:pPr marL="0" indent="0">
              <a:buNone/>
            </a:pPr>
            <a:r>
              <a:rPr lang="en-US" dirty="0" smtClean="0"/>
              <a:t>&lt;</a:t>
            </a:r>
            <a:r>
              <a:rPr lang="en-US" dirty="0"/>
              <a:t>script&gt;</a:t>
            </a:r>
          </a:p>
          <a:p>
            <a:pPr marL="0" indent="0">
              <a:buNone/>
            </a:pPr>
            <a:r>
              <a:rPr lang="en-US" dirty="0"/>
              <a:t>// Defining custom functions</a:t>
            </a:r>
          </a:p>
          <a:p>
            <a:pPr marL="0" indent="0">
              <a:buNone/>
            </a:pPr>
            <a:r>
              <a:rPr lang="en-US" dirty="0"/>
              <a:t>function </a:t>
            </a:r>
            <a:r>
              <a:rPr lang="en-US" dirty="0" err="1"/>
              <a:t>firstFunction</a:t>
            </a:r>
            <a:r>
              <a:rPr lang="en-US" dirty="0"/>
              <a:t>() {</a:t>
            </a:r>
          </a:p>
          <a:p>
            <a:pPr marL="0" indent="0">
              <a:buNone/>
            </a:pPr>
            <a:r>
              <a:rPr lang="en-US" dirty="0"/>
              <a:t>    alert("The first function executed successfully!");</a:t>
            </a:r>
          </a:p>
          <a:p>
            <a:pPr marL="0" indent="0">
              <a:buNone/>
            </a:pPr>
            <a:r>
              <a:rPr lang="en-US" dirty="0"/>
              <a:t>}</a:t>
            </a:r>
          </a:p>
          <a:p>
            <a:pPr marL="0" indent="0">
              <a:buNone/>
            </a:pPr>
            <a:r>
              <a:rPr lang="en-US" dirty="0"/>
              <a:t> </a:t>
            </a:r>
            <a:r>
              <a:rPr lang="en-US" dirty="0" smtClean="0"/>
              <a:t>function </a:t>
            </a:r>
            <a:r>
              <a:rPr lang="en-US" dirty="0" err="1"/>
              <a:t>secondFunction</a:t>
            </a:r>
            <a:r>
              <a:rPr lang="en-US" dirty="0"/>
              <a:t>() {</a:t>
            </a:r>
          </a:p>
          <a:p>
            <a:pPr marL="0" indent="0">
              <a:buNone/>
            </a:pPr>
            <a:r>
              <a:rPr lang="en-US" dirty="0"/>
              <a:t>    alert("The second function executed successfully");</a:t>
            </a:r>
          </a:p>
          <a:p>
            <a:pPr marL="0" indent="0">
              <a:buNone/>
            </a:pPr>
            <a:r>
              <a:rPr lang="en-US" dirty="0"/>
              <a:t>}</a:t>
            </a:r>
          </a:p>
          <a:p>
            <a:pPr marL="0" indent="0">
              <a:buNone/>
            </a:pPr>
            <a:r>
              <a:rPr lang="en-US" dirty="0"/>
              <a:t> </a:t>
            </a:r>
            <a:r>
              <a:rPr lang="en-US" dirty="0" smtClean="0"/>
              <a:t>// </a:t>
            </a:r>
            <a:r>
              <a:rPr lang="en-US" dirty="0"/>
              <a:t>Selecting button element</a:t>
            </a:r>
          </a:p>
          <a:p>
            <a:pPr marL="0" indent="0">
              <a:buNone/>
            </a:pPr>
            <a:r>
              <a:rPr lang="en-US" dirty="0" err="1"/>
              <a:t>var</a:t>
            </a:r>
            <a:r>
              <a:rPr lang="en-US" dirty="0"/>
              <a:t> </a:t>
            </a:r>
            <a:r>
              <a:rPr lang="en-US" dirty="0" err="1"/>
              <a:t>btn</a:t>
            </a:r>
            <a:r>
              <a:rPr lang="en-US" dirty="0"/>
              <a:t> = </a:t>
            </a:r>
            <a:r>
              <a:rPr lang="en-US" dirty="0" err="1"/>
              <a:t>document.getElementById</a:t>
            </a:r>
            <a:r>
              <a:rPr lang="en-US" dirty="0"/>
              <a:t>("</a:t>
            </a:r>
            <a:r>
              <a:rPr lang="en-US" dirty="0" err="1"/>
              <a:t>myBtn</a:t>
            </a:r>
            <a:r>
              <a:rPr lang="en-US" dirty="0"/>
              <a:t>");</a:t>
            </a:r>
          </a:p>
          <a:p>
            <a:pPr marL="0" indent="0">
              <a:buNone/>
            </a:pPr>
            <a:r>
              <a:rPr lang="en-US" dirty="0"/>
              <a:t> </a:t>
            </a:r>
            <a:r>
              <a:rPr lang="en-US" dirty="0" smtClean="0"/>
              <a:t>// </a:t>
            </a:r>
            <a:r>
              <a:rPr lang="en-US" dirty="0"/>
              <a:t>Assigning event listeners to the button</a:t>
            </a:r>
          </a:p>
          <a:p>
            <a:pPr marL="0" indent="0">
              <a:buNone/>
            </a:pPr>
            <a:r>
              <a:rPr lang="en-US" dirty="0" err="1"/>
              <a:t>btn.addEventListener</a:t>
            </a:r>
            <a:r>
              <a:rPr lang="en-US" dirty="0"/>
              <a:t>("click", </a:t>
            </a:r>
            <a:r>
              <a:rPr lang="en-US" dirty="0" err="1"/>
              <a:t>firstFunction</a:t>
            </a:r>
            <a:r>
              <a:rPr lang="en-US" dirty="0"/>
              <a:t>);</a:t>
            </a:r>
          </a:p>
          <a:p>
            <a:pPr marL="0" indent="0">
              <a:buNone/>
            </a:pPr>
            <a:r>
              <a:rPr lang="en-US" dirty="0" err="1"/>
              <a:t>btn.addEventListener</a:t>
            </a:r>
            <a:r>
              <a:rPr lang="en-US" dirty="0"/>
              <a:t>("click", </a:t>
            </a:r>
            <a:r>
              <a:rPr lang="en-US" dirty="0" err="1"/>
              <a:t>secondFunction</a:t>
            </a:r>
            <a:r>
              <a:rPr lang="en-US" dirty="0"/>
              <a:t>);</a:t>
            </a:r>
          </a:p>
          <a:p>
            <a:pPr marL="0" indent="0">
              <a:buNone/>
            </a:pPr>
            <a:r>
              <a:rPr lang="en-US" dirty="0"/>
              <a:t>&lt;/script&gt;</a:t>
            </a:r>
          </a:p>
        </p:txBody>
      </p:sp>
      <p:sp>
        <p:nvSpPr>
          <p:cNvPr id="4" name="TextBox 3"/>
          <p:cNvSpPr txBox="1"/>
          <p:nvPr/>
        </p:nvSpPr>
        <p:spPr>
          <a:xfrm>
            <a:off x="5950858" y="1985554"/>
            <a:ext cx="5096554" cy="4247317"/>
          </a:xfrm>
          <a:prstGeom prst="rect">
            <a:avLst/>
          </a:prstGeom>
          <a:noFill/>
        </p:spPr>
        <p:txBody>
          <a:bodyPr wrap="square" rtlCol="0">
            <a:spAutoFit/>
          </a:bodyPr>
          <a:lstStyle/>
          <a:p>
            <a:r>
              <a:rPr lang="en-NZ" dirty="0"/>
              <a:t>Any HTML element can have multiple event listeners, therefore you can assign multiple functions to the same event for the same element,</a:t>
            </a:r>
          </a:p>
          <a:p>
            <a:endParaRPr lang="en-NZ" dirty="0" smtClean="0"/>
          </a:p>
          <a:p>
            <a:r>
              <a:rPr lang="en-NZ" dirty="0" smtClean="0"/>
              <a:t>Now</a:t>
            </a:r>
            <a:r>
              <a:rPr lang="en-NZ" dirty="0"/>
              <a:t>, if you run the </a:t>
            </a:r>
            <a:r>
              <a:rPr lang="en-NZ" dirty="0" smtClean="0"/>
              <a:t>example </a:t>
            </a:r>
            <a:r>
              <a:rPr lang="en-NZ" dirty="0"/>
              <a:t>and click the button, both functions will be executed.</a:t>
            </a:r>
          </a:p>
          <a:p>
            <a:endParaRPr lang="en-NZ" dirty="0"/>
          </a:p>
          <a:p>
            <a:r>
              <a:rPr lang="en-NZ" dirty="0"/>
              <a:t>In addition to the event type and listener function parameter the </a:t>
            </a:r>
            <a:r>
              <a:rPr lang="en-NZ" dirty="0" err="1"/>
              <a:t>addEventListener</a:t>
            </a:r>
            <a:r>
              <a:rPr lang="en-NZ" dirty="0"/>
              <a:t>() accepts one more Boolean parameter </a:t>
            </a:r>
            <a:r>
              <a:rPr lang="en-NZ" dirty="0" smtClean="0"/>
              <a:t>specifying </a:t>
            </a:r>
            <a:r>
              <a:rPr lang="en-NZ" dirty="0"/>
              <a:t>whether to use event bubbling or event capturing. This parameter is </a:t>
            </a:r>
            <a:r>
              <a:rPr lang="en-NZ" dirty="0" smtClean="0"/>
              <a:t>optional</a:t>
            </a:r>
          </a:p>
          <a:p>
            <a:endParaRPr lang="en-NZ" dirty="0"/>
          </a:p>
          <a:p>
            <a:r>
              <a:rPr lang="en-NZ" dirty="0"/>
              <a:t>Note that you don't use the "on" prefix for the event; use "click" instead of "</a:t>
            </a:r>
            <a:r>
              <a:rPr lang="en-NZ" dirty="0" err="1"/>
              <a:t>onclick</a:t>
            </a:r>
            <a:r>
              <a:rPr lang="en-NZ" dirty="0"/>
              <a:t>".</a:t>
            </a:r>
            <a:endParaRPr lang="en-US" dirty="0"/>
          </a:p>
        </p:txBody>
      </p:sp>
    </p:spTree>
    <p:extLst>
      <p:ext uri="{BB962C8B-B14F-4D97-AF65-F5344CB8AC3E}">
        <p14:creationId xmlns:p14="http://schemas.microsoft.com/office/powerpoint/2010/main" val="3861107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1" y="265821"/>
            <a:ext cx="10489474" cy="596328"/>
          </a:xfrm>
        </p:spPr>
        <p:txBody>
          <a:bodyPr>
            <a:normAutofit fontScale="90000"/>
          </a:bodyPr>
          <a:lstStyle/>
          <a:p>
            <a:pPr fontAlgn="base"/>
            <a:r>
              <a:rPr lang="en-US" b="1" dirty="0">
                <a:effectLst/>
              </a:rPr>
              <a:t>Adding Event Listeners for Different Event Types</a:t>
            </a:r>
          </a:p>
        </p:txBody>
      </p:sp>
      <p:sp>
        <p:nvSpPr>
          <p:cNvPr id="3" name="Content Placeholder 2"/>
          <p:cNvSpPr>
            <a:spLocks noGrp="1"/>
          </p:cNvSpPr>
          <p:nvPr>
            <p:ph idx="1"/>
          </p:nvPr>
        </p:nvSpPr>
        <p:spPr>
          <a:xfrm>
            <a:off x="966650" y="862149"/>
            <a:ext cx="4532813" cy="5995851"/>
          </a:xfrm>
        </p:spPr>
        <p:txBody>
          <a:bodyPr>
            <a:normAutofit fontScale="62500" lnSpcReduction="20000"/>
          </a:bodyPr>
          <a:lstStyle/>
          <a:p>
            <a:pPr marL="0" indent="0">
              <a:buNone/>
            </a:pPr>
            <a:r>
              <a:rPr lang="en-US" dirty="0"/>
              <a:t>&lt;button id="</a:t>
            </a:r>
            <a:r>
              <a:rPr lang="en-US" dirty="0" err="1"/>
              <a:t>myBtn</a:t>
            </a:r>
            <a:r>
              <a:rPr lang="en-US" dirty="0"/>
              <a:t>"&gt;Click Me&lt;/button&gt;</a:t>
            </a:r>
          </a:p>
          <a:p>
            <a:pPr marL="0" indent="0">
              <a:buNone/>
            </a:pPr>
            <a:r>
              <a:rPr lang="en-US" dirty="0"/>
              <a:t> </a:t>
            </a:r>
            <a:r>
              <a:rPr lang="en-US" dirty="0" smtClean="0"/>
              <a:t>&lt;</a:t>
            </a:r>
            <a:r>
              <a:rPr lang="en-US" dirty="0"/>
              <a:t>script&gt;</a:t>
            </a:r>
          </a:p>
          <a:p>
            <a:pPr marL="0" indent="0">
              <a:buNone/>
            </a:pPr>
            <a:r>
              <a:rPr lang="en-US" dirty="0"/>
              <a:t>// Selecting button element</a:t>
            </a:r>
          </a:p>
          <a:p>
            <a:pPr marL="0" indent="0">
              <a:buNone/>
            </a:pPr>
            <a:r>
              <a:rPr lang="en-US" dirty="0" err="1"/>
              <a:t>var</a:t>
            </a:r>
            <a:r>
              <a:rPr lang="en-US" dirty="0"/>
              <a:t> </a:t>
            </a:r>
            <a:r>
              <a:rPr lang="en-US" dirty="0" err="1"/>
              <a:t>btn</a:t>
            </a:r>
            <a:r>
              <a:rPr lang="en-US" dirty="0"/>
              <a:t> = </a:t>
            </a:r>
            <a:r>
              <a:rPr lang="en-US" dirty="0" err="1"/>
              <a:t>document.getElementById</a:t>
            </a:r>
            <a:r>
              <a:rPr lang="en-US" dirty="0"/>
              <a:t>("</a:t>
            </a:r>
            <a:r>
              <a:rPr lang="en-US" dirty="0" err="1"/>
              <a:t>myBtn</a:t>
            </a:r>
            <a:r>
              <a:rPr lang="en-US" dirty="0"/>
              <a:t>");</a:t>
            </a:r>
          </a:p>
          <a:p>
            <a:pPr marL="0" indent="0">
              <a:buNone/>
            </a:pPr>
            <a:r>
              <a:rPr lang="en-US" dirty="0"/>
              <a:t> </a:t>
            </a:r>
            <a:r>
              <a:rPr lang="en-US" dirty="0" smtClean="0"/>
              <a:t>// </a:t>
            </a:r>
            <a:r>
              <a:rPr lang="en-US" dirty="0"/>
              <a:t>Defining custom functions</a:t>
            </a:r>
          </a:p>
          <a:p>
            <a:pPr marL="0" indent="0">
              <a:buNone/>
            </a:pPr>
            <a:r>
              <a:rPr lang="en-US" dirty="0"/>
              <a:t>function </a:t>
            </a:r>
            <a:r>
              <a:rPr lang="en-US" dirty="0" err="1"/>
              <a:t>sayHello</a:t>
            </a:r>
            <a:r>
              <a:rPr lang="en-US" dirty="0"/>
              <a:t>() {</a:t>
            </a:r>
          </a:p>
          <a:p>
            <a:pPr marL="0" indent="0">
              <a:buNone/>
            </a:pPr>
            <a:r>
              <a:rPr lang="en-US" dirty="0"/>
              <a:t>    alert("Hi, how are you doing</a:t>
            </a:r>
            <a:r>
              <a:rPr lang="en-US" dirty="0" smtClean="0"/>
              <a:t>?"); }</a:t>
            </a:r>
            <a:endParaRPr lang="en-US" dirty="0"/>
          </a:p>
          <a:p>
            <a:pPr marL="0" indent="0">
              <a:buNone/>
            </a:pPr>
            <a:r>
              <a:rPr lang="en-US" dirty="0"/>
              <a:t> </a:t>
            </a:r>
            <a:r>
              <a:rPr lang="en-US" dirty="0" smtClean="0"/>
              <a:t>function </a:t>
            </a:r>
            <a:r>
              <a:rPr lang="en-US" dirty="0" err="1"/>
              <a:t>setHoverColor</a:t>
            </a:r>
            <a:r>
              <a:rPr lang="en-US" dirty="0"/>
              <a:t>() {</a:t>
            </a:r>
          </a:p>
          <a:p>
            <a:pPr marL="0" indent="0">
              <a:buNone/>
            </a:pPr>
            <a:r>
              <a:rPr lang="en-US" dirty="0"/>
              <a:t>    </a:t>
            </a:r>
            <a:r>
              <a:rPr lang="en-US" dirty="0" err="1"/>
              <a:t>btn.style.background</a:t>
            </a:r>
            <a:r>
              <a:rPr lang="en-US" dirty="0"/>
              <a:t> = "yellow</a:t>
            </a:r>
            <a:r>
              <a:rPr lang="en-US" dirty="0" smtClean="0"/>
              <a:t>"; }</a:t>
            </a:r>
            <a:endParaRPr lang="en-US" dirty="0"/>
          </a:p>
          <a:p>
            <a:pPr marL="0" indent="0">
              <a:buNone/>
            </a:pPr>
            <a:r>
              <a:rPr lang="en-US" dirty="0"/>
              <a:t> </a:t>
            </a:r>
            <a:r>
              <a:rPr lang="en-US" dirty="0" smtClean="0"/>
              <a:t>function </a:t>
            </a:r>
            <a:r>
              <a:rPr lang="en-US" dirty="0" err="1"/>
              <a:t>setNormalColor</a:t>
            </a:r>
            <a:r>
              <a:rPr lang="en-US" dirty="0"/>
              <a:t>() {</a:t>
            </a:r>
          </a:p>
          <a:p>
            <a:pPr marL="0" indent="0">
              <a:buNone/>
            </a:pPr>
            <a:r>
              <a:rPr lang="en-US" dirty="0"/>
              <a:t>    </a:t>
            </a:r>
            <a:r>
              <a:rPr lang="en-US" dirty="0" err="1"/>
              <a:t>btn.style.background</a:t>
            </a:r>
            <a:r>
              <a:rPr lang="en-US" dirty="0"/>
              <a:t> = </a:t>
            </a:r>
            <a:r>
              <a:rPr lang="en-US" dirty="0" smtClean="0"/>
              <a:t>""; }</a:t>
            </a:r>
            <a:endParaRPr lang="en-US" dirty="0"/>
          </a:p>
          <a:p>
            <a:pPr marL="0" indent="0">
              <a:buNone/>
            </a:pPr>
            <a:r>
              <a:rPr lang="en-US" dirty="0"/>
              <a:t> </a:t>
            </a:r>
            <a:r>
              <a:rPr lang="en-US" dirty="0" smtClean="0"/>
              <a:t>// </a:t>
            </a:r>
            <a:r>
              <a:rPr lang="en-US" dirty="0"/>
              <a:t>Assigning event listeners to the button</a:t>
            </a:r>
          </a:p>
          <a:p>
            <a:pPr marL="0" indent="0">
              <a:buNone/>
            </a:pPr>
            <a:r>
              <a:rPr lang="en-US" dirty="0" err="1"/>
              <a:t>btn.addEventListener</a:t>
            </a:r>
            <a:r>
              <a:rPr lang="en-US" dirty="0"/>
              <a:t>("click", </a:t>
            </a:r>
            <a:r>
              <a:rPr lang="en-US" dirty="0" err="1"/>
              <a:t>sayHello</a:t>
            </a:r>
            <a:r>
              <a:rPr lang="en-US" dirty="0"/>
              <a:t>);</a:t>
            </a:r>
          </a:p>
          <a:p>
            <a:pPr marL="0" indent="0">
              <a:buNone/>
            </a:pPr>
            <a:r>
              <a:rPr lang="en-US" dirty="0" err="1"/>
              <a:t>btn.addEventListener</a:t>
            </a:r>
            <a:r>
              <a:rPr lang="en-US" dirty="0"/>
              <a:t>("</a:t>
            </a:r>
            <a:r>
              <a:rPr lang="en-US" dirty="0" err="1"/>
              <a:t>mouseover</a:t>
            </a:r>
            <a:r>
              <a:rPr lang="en-US" dirty="0"/>
              <a:t>", </a:t>
            </a:r>
            <a:r>
              <a:rPr lang="en-US" dirty="0" err="1"/>
              <a:t>setHoverColor</a:t>
            </a:r>
            <a:r>
              <a:rPr lang="en-US" dirty="0"/>
              <a:t>);</a:t>
            </a:r>
          </a:p>
          <a:p>
            <a:pPr marL="0" indent="0">
              <a:buNone/>
            </a:pPr>
            <a:r>
              <a:rPr lang="en-US" dirty="0" err="1"/>
              <a:t>btn.addEventListener</a:t>
            </a:r>
            <a:r>
              <a:rPr lang="en-US" dirty="0"/>
              <a:t>("</a:t>
            </a:r>
            <a:r>
              <a:rPr lang="en-US" dirty="0" err="1"/>
              <a:t>mouseout</a:t>
            </a:r>
            <a:r>
              <a:rPr lang="en-US" dirty="0"/>
              <a:t>", </a:t>
            </a:r>
            <a:r>
              <a:rPr lang="en-US" dirty="0" err="1"/>
              <a:t>setNormalColor</a:t>
            </a:r>
            <a:r>
              <a:rPr lang="en-US" dirty="0"/>
              <a:t>);</a:t>
            </a:r>
          </a:p>
          <a:p>
            <a:pPr marL="0" indent="0">
              <a:buNone/>
            </a:pPr>
            <a:r>
              <a:rPr lang="en-US" dirty="0"/>
              <a:t>&lt;/script&gt;</a:t>
            </a:r>
          </a:p>
        </p:txBody>
      </p:sp>
    </p:spTree>
    <p:extLst>
      <p:ext uri="{BB962C8B-B14F-4D97-AF65-F5344CB8AC3E}">
        <p14:creationId xmlns:p14="http://schemas.microsoft.com/office/powerpoint/2010/main" val="3911661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1459"/>
          </a:xfrm>
        </p:spPr>
        <p:txBody>
          <a:bodyPr/>
          <a:lstStyle/>
          <a:p>
            <a:r>
              <a:rPr lang="en-NZ" dirty="0"/>
              <a:t>Adding Event Listeners to Window Object</a:t>
            </a:r>
            <a:endParaRPr lang="en-US" dirty="0"/>
          </a:p>
        </p:txBody>
      </p:sp>
      <p:sp>
        <p:nvSpPr>
          <p:cNvPr id="3" name="Content Placeholder 2"/>
          <p:cNvSpPr>
            <a:spLocks noGrp="1"/>
          </p:cNvSpPr>
          <p:nvPr>
            <p:ph idx="1"/>
          </p:nvPr>
        </p:nvSpPr>
        <p:spPr>
          <a:xfrm>
            <a:off x="1141413" y="1541416"/>
            <a:ext cx="5141822" cy="5107577"/>
          </a:xfrm>
        </p:spPr>
        <p:txBody>
          <a:bodyPr>
            <a:normAutofit fontScale="70000" lnSpcReduction="20000"/>
          </a:bodyPr>
          <a:lstStyle/>
          <a:p>
            <a:pPr marL="0" indent="0">
              <a:buNone/>
            </a:pPr>
            <a:r>
              <a:rPr lang="en-US" dirty="0"/>
              <a:t>&lt;div id="result"&gt;&lt;/div&gt;</a:t>
            </a:r>
          </a:p>
          <a:p>
            <a:pPr marL="0" indent="0">
              <a:buNone/>
            </a:pPr>
            <a:r>
              <a:rPr lang="en-US" dirty="0"/>
              <a:t> </a:t>
            </a:r>
            <a:r>
              <a:rPr lang="en-US" dirty="0" smtClean="0"/>
              <a:t>&lt;</a:t>
            </a:r>
            <a:r>
              <a:rPr lang="en-US" dirty="0"/>
              <a:t>script&gt;</a:t>
            </a:r>
          </a:p>
          <a:p>
            <a:pPr marL="0" indent="0">
              <a:buNone/>
            </a:pPr>
            <a:r>
              <a:rPr lang="en-US" dirty="0"/>
              <a:t>// Defining event listener function</a:t>
            </a:r>
          </a:p>
          <a:p>
            <a:pPr marL="0" indent="0">
              <a:buNone/>
            </a:pPr>
            <a:r>
              <a:rPr lang="en-US" dirty="0"/>
              <a:t>function </a:t>
            </a:r>
            <a:r>
              <a:rPr lang="en-US" dirty="0" err="1"/>
              <a:t>displayWindowSize</a:t>
            </a:r>
            <a:r>
              <a:rPr lang="en-US" dirty="0"/>
              <a:t>() {</a:t>
            </a:r>
          </a:p>
          <a:p>
            <a:pPr marL="0" indent="0">
              <a:buNone/>
            </a:pPr>
            <a:r>
              <a:rPr lang="en-US" dirty="0"/>
              <a:t>    </a:t>
            </a:r>
            <a:r>
              <a:rPr lang="en-US" dirty="0" err="1"/>
              <a:t>var</a:t>
            </a:r>
            <a:r>
              <a:rPr lang="en-US" dirty="0"/>
              <a:t> w = </a:t>
            </a:r>
            <a:r>
              <a:rPr lang="en-US" dirty="0" err="1"/>
              <a:t>window.innerWidth</a:t>
            </a:r>
            <a:r>
              <a:rPr lang="en-US" dirty="0"/>
              <a:t>;</a:t>
            </a:r>
          </a:p>
          <a:p>
            <a:pPr marL="0" indent="0">
              <a:buNone/>
            </a:pPr>
            <a:r>
              <a:rPr lang="en-US" dirty="0"/>
              <a:t>    </a:t>
            </a:r>
            <a:r>
              <a:rPr lang="en-US" dirty="0" err="1"/>
              <a:t>var</a:t>
            </a:r>
            <a:r>
              <a:rPr lang="en-US" dirty="0"/>
              <a:t> h = </a:t>
            </a:r>
            <a:r>
              <a:rPr lang="en-US" dirty="0" err="1"/>
              <a:t>window.innerHeight</a:t>
            </a:r>
            <a:r>
              <a:rPr lang="en-US" dirty="0"/>
              <a:t>;</a:t>
            </a:r>
          </a:p>
          <a:p>
            <a:pPr marL="0" indent="0">
              <a:buNone/>
            </a:pPr>
            <a:r>
              <a:rPr lang="en-US" dirty="0"/>
              <a:t>    </a:t>
            </a:r>
            <a:r>
              <a:rPr lang="en-US" dirty="0" err="1"/>
              <a:t>var</a:t>
            </a:r>
            <a:r>
              <a:rPr lang="en-US" dirty="0"/>
              <a:t> size = "Width: " + w + ", " + "Height: " + h;</a:t>
            </a:r>
          </a:p>
          <a:p>
            <a:pPr marL="0" indent="0">
              <a:buNone/>
            </a:pPr>
            <a:r>
              <a:rPr lang="en-US" dirty="0"/>
              <a:t>    </a:t>
            </a:r>
            <a:r>
              <a:rPr lang="en-US" dirty="0" err="1"/>
              <a:t>document.getElementById</a:t>
            </a:r>
            <a:r>
              <a:rPr lang="en-US" dirty="0"/>
              <a:t>("result").</a:t>
            </a:r>
            <a:r>
              <a:rPr lang="en-US" dirty="0" err="1"/>
              <a:t>innerHTML</a:t>
            </a:r>
            <a:r>
              <a:rPr lang="en-US" dirty="0"/>
              <a:t> = size;</a:t>
            </a:r>
          </a:p>
          <a:p>
            <a:pPr marL="0" indent="0">
              <a:buNone/>
            </a:pPr>
            <a:r>
              <a:rPr lang="en-US" dirty="0"/>
              <a:t>}</a:t>
            </a:r>
          </a:p>
          <a:p>
            <a:pPr marL="0" indent="0">
              <a:buNone/>
            </a:pPr>
            <a:r>
              <a:rPr lang="en-US" dirty="0"/>
              <a:t> </a:t>
            </a:r>
            <a:r>
              <a:rPr lang="en-US" dirty="0" smtClean="0"/>
              <a:t>// </a:t>
            </a:r>
            <a:r>
              <a:rPr lang="en-US" dirty="0"/>
              <a:t>Attaching the event listener function to window's resize event</a:t>
            </a:r>
          </a:p>
          <a:p>
            <a:pPr marL="0" indent="0">
              <a:buNone/>
            </a:pPr>
            <a:r>
              <a:rPr lang="en-US" dirty="0" err="1"/>
              <a:t>window.addEventListener</a:t>
            </a:r>
            <a:r>
              <a:rPr lang="en-US" dirty="0"/>
              <a:t>("resize", </a:t>
            </a:r>
            <a:r>
              <a:rPr lang="en-US" dirty="0" err="1"/>
              <a:t>displayWindowSize</a:t>
            </a:r>
            <a:r>
              <a:rPr lang="en-US" dirty="0"/>
              <a:t>);</a:t>
            </a:r>
          </a:p>
          <a:p>
            <a:pPr marL="0" indent="0">
              <a:buNone/>
            </a:pPr>
            <a:r>
              <a:rPr lang="en-US" dirty="0"/>
              <a:t>&lt;/script&gt;</a:t>
            </a:r>
          </a:p>
        </p:txBody>
      </p:sp>
      <p:sp>
        <p:nvSpPr>
          <p:cNvPr id="4" name="TextBox 3"/>
          <p:cNvSpPr txBox="1"/>
          <p:nvPr/>
        </p:nvSpPr>
        <p:spPr>
          <a:xfrm>
            <a:off x="7067006" y="1946366"/>
            <a:ext cx="3553097" cy="1754326"/>
          </a:xfrm>
          <a:prstGeom prst="rect">
            <a:avLst/>
          </a:prstGeom>
          <a:solidFill>
            <a:srgbClr val="FFEFBD"/>
          </a:solidFill>
        </p:spPr>
        <p:txBody>
          <a:bodyPr wrap="square" rtlCol="0">
            <a:spAutoFit/>
          </a:bodyPr>
          <a:lstStyle/>
          <a:p>
            <a:r>
              <a:rPr lang="en-NZ"/>
              <a:t>The addEventListener() method allows you to add event listeners to any HTML DOM elements, the document object, the window object, or any other object that support events</a:t>
            </a:r>
            <a:endParaRPr lang="en-US" dirty="0"/>
          </a:p>
        </p:txBody>
      </p:sp>
      <p:sp>
        <p:nvSpPr>
          <p:cNvPr id="5" name="TextBox 4"/>
          <p:cNvSpPr txBox="1"/>
          <p:nvPr/>
        </p:nvSpPr>
        <p:spPr>
          <a:xfrm>
            <a:off x="6688183" y="4193177"/>
            <a:ext cx="4728754" cy="2308324"/>
          </a:xfrm>
          <a:prstGeom prst="rect">
            <a:avLst/>
          </a:prstGeom>
          <a:solidFill>
            <a:srgbClr val="FFBBAB"/>
          </a:solidFill>
        </p:spPr>
        <p:txBody>
          <a:bodyPr wrap="square" rtlCol="0">
            <a:spAutoFit/>
          </a:bodyPr>
          <a:lstStyle/>
          <a:p>
            <a:r>
              <a:rPr lang="en-NZ" dirty="0"/>
              <a:t>You can use the </a:t>
            </a:r>
            <a:r>
              <a:rPr lang="en-NZ" dirty="0" err="1"/>
              <a:t>removeEventListener</a:t>
            </a:r>
            <a:r>
              <a:rPr lang="en-NZ" dirty="0"/>
              <a:t>() method to remove an event listener that have been previously attached with the </a:t>
            </a:r>
            <a:r>
              <a:rPr lang="en-NZ" dirty="0" err="1"/>
              <a:t>addEventListener</a:t>
            </a:r>
            <a:r>
              <a:rPr lang="en-NZ" dirty="0" smtClean="0"/>
              <a:t>()</a:t>
            </a:r>
          </a:p>
          <a:p>
            <a:r>
              <a:rPr lang="en-US" dirty="0"/>
              <a:t>// Attaching event listener </a:t>
            </a:r>
            <a:r>
              <a:rPr lang="en-US" dirty="0" err="1"/>
              <a:t>btn.addEventListener</a:t>
            </a:r>
            <a:r>
              <a:rPr lang="en-US" dirty="0"/>
              <a:t>("click", </a:t>
            </a:r>
            <a:r>
              <a:rPr lang="en-US" dirty="0" err="1"/>
              <a:t>greetWorld</a:t>
            </a:r>
            <a:r>
              <a:rPr lang="en-US" dirty="0"/>
              <a:t>); // Removing event listener </a:t>
            </a:r>
            <a:r>
              <a:rPr lang="en-US" dirty="0" err="1"/>
              <a:t>btn.removeEventListener</a:t>
            </a:r>
            <a:r>
              <a:rPr lang="en-US" dirty="0"/>
              <a:t>("click", </a:t>
            </a:r>
            <a:r>
              <a:rPr lang="en-US" dirty="0" err="1"/>
              <a:t>greetWorld</a:t>
            </a:r>
            <a:r>
              <a:rPr lang="en-US" dirty="0"/>
              <a:t>); &lt;/script&gt;</a:t>
            </a:r>
          </a:p>
        </p:txBody>
      </p:sp>
    </p:spTree>
    <p:extLst>
      <p:ext uri="{BB962C8B-B14F-4D97-AF65-F5344CB8AC3E}">
        <p14:creationId xmlns:p14="http://schemas.microsoft.com/office/powerpoint/2010/main" val="85944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74381"/>
            <a:ext cx="9905998" cy="596328"/>
          </a:xfrm>
        </p:spPr>
        <p:txBody>
          <a:bodyPr>
            <a:normAutofit fontScale="90000"/>
          </a:bodyPr>
          <a:lstStyle/>
          <a:p>
            <a:r>
              <a:rPr lang="en-US" b="1" dirty="0">
                <a:effectLst/>
              </a:rPr>
              <a:t>JavaScript Event </a:t>
            </a:r>
            <a:r>
              <a:rPr lang="en-US" b="1" dirty="0" smtClean="0">
                <a:effectLst/>
              </a:rPr>
              <a:t>Propagation (</a:t>
            </a:r>
            <a:r>
              <a:rPr lang="en-US" b="1" dirty="0" smtClean="0">
                <a:solidFill>
                  <a:srgbClr val="FF0000"/>
                </a:solidFill>
                <a:effectLst/>
              </a:rPr>
              <a:t>Advanced users</a:t>
            </a:r>
            <a:r>
              <a:rPr lang="en-US" b="1" dirty="0" smtClean="0">
                <a:effectLst/>
              </a:rPr>
              <a:t>)</a:t>
            </a:r>
            <a:endParaRPr lang="en-US" dirty="0"/>
          </a:p>
        </p:txBody>
      </p:sp>
      <p:sp>
        <p:nvSpPr>
          <p:cNvPr id="3" name="Content Placeholder 2"/>
          <p:cNvSpPr>
            <a:spLocks noGrp="1"/>
          </p:cNvSpPr>
          <p:nvPr>
            <p:ph idx="1"/>
          </p:nvPr>
        </p:nvSpPr>
        <p:spPr>
          <a:xfrm>
            <a:off x="927464" y="927462"/>
            <a:ext cx="6753496" cy="5630091"/>
          </a:xfrm>
        </p:spPr>
        <p:txBody>
          <a:bodyPr>
            <a:normAutofit fontScale="85000" lnSpcReduction="20000"/>
          </a:bodyPr>
          <a:lstStyle/>
          <a:p>
            <a:r>
              <a:rPr lang="en-NZ" dirty="0"/>
              <a:t>Event propagation is a mechanism that defines how events propagate or travel through the DOM tree to arrives at its target and what happens to it afterward.</a:t>
            </a:r>
          </a:p>
          <a:p>
            <a:r>
              <a:rPr lang="en-NZ" dirty="0" smtClean="0"/>
              <a:t>Suppose you have assigned a click event handler on a hyperlink (i.e. &lt;a&gt; element) which is nested inside a paragraph (i.e. &lt;p&gt; element). Now if you click on that link, the handler will be executed. But, instead of link, if you assign the click event handler to the paragraph containing the link, then even in this case, clicking the link will still trigger the handler. That's because events don't just affect the target element that generated the event—they travel up and down through the DOM tree to reach their target. This is known as event propagation</a:t>
            </a:r>
          </a:p>
          <a:p>
            <a:r>
              <a:rPr lang="en-NZ" dirty="0" smtClean="0"/>
              <a:t>In </a:t>
            </a:r>
            <a:r>
              <a:rPr lang="en-NZ" dirty="0"/>
              <a:t>modern browser event propagation proceeds in two phases: capturing, and bubbling phase. Before we proceed further, take a look at the following illustration:</a:t>
            </a:r>
          </a:p>
          <a:p>
            <a:endParaRPr lang="en-NZ" dirty="0"/>
          </a:p>
          <a:p>
            <a:endParaRPr lang="en-US" dirty="0"/>
          </a:p>
        </p:txBody>
      </p:sp>
      <p:pic>
        <p:nvPicPr>
          <p:cNvPr id="4" name="Picture 3"/>
          <p:cNvPicPr>
            <a:picLocks noChangeAspect="1"/>
          </p:cNvPicPr>
          <p:nvPr/>
        </p:nvPicPr>
        <p:blipFill>
          <a:blip r:embed="rId3"/>
          <a:stretch>
            <a:fillRect/>
          </a:stretch>
        </p:blipFill>
        <p:spPr>
          <a:xfrm>
            <a:off x="7955280" y="2021477"/>
            <a:ext cx="4048533" cy="2971800"/>
          </a:xfrm>
          <a:prstGeom prst="rect">
            <a:avLst/>
          </a:prstGeom>
        </p:spPr>
      </p:pic>
    </p:spTree>
    <p:extLst>
      <p:ext uri="{BB962C8B-B14F-4D97-AF65-F5344CB8AC3E}">
        <p14:creationId xmlns:p14="http://schemas.microsoft.com/office/powerpoint/2010/main" val="1152069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05432"/>
          </a:xfrm>
        </p:spPr>
        <p:txBody>
          <a:bodyPr>
            <a:normAutofit fontScale="90000"/>
          </a:bodyPr>
          <a:lstStyle/>
          <a:p>
            <a:r>
              <a:rPr lang="en-US" b="1" dirty="0">
                <a:effectLst/>
              </a:rPr>
              <a:t>The Capturing Phase</a:t>
            </a:r>
            <a:br>
              <a:rPr lang="en-US" b="1" dirty="0">
                <a:effectLst/>
              </a:rPr>
            </a:br>
            <a:endParaRPr lang="en-US" dirty="0"/>
          </a:p>
        </p:txBody>
      </p:sp>
      <p:sp>
        <p:nvSpPr>
          <p:cNvPr id="3" name="Content Placeholder 2"/>
          <p:cNvSpPr>
            <a:spLocks noGrp="1"/>
          </p:cNvSpPr>
          <p:nvPr>
            <p:ph idx="1"/>
          </p:nvPr>
        </p:nvSpPr>
        <p:spPr>
          <a:xfrm>
            <a:off x="1141412" y="1123950"/>
            <a:ext cx="9905999" cy="4667251"/>
          </a:xfrm>
        </p:spPr>
        <p:txBody>
          <a:bodyPr/>
          <a:lstStyle/>
          <a:p>
            <a:r>
              <a:rPr lang="en-NZ" dirty="0"/>
              <a:t>In the capturing phase, events propagate from the Window down through the DOM tree to the target node. For example, if the user clicks a hyperlink, that click event would pass through the &lt;html&gt; element, the &lt;body&gt; element, and the &lt;p&gt; element containing the link</a:t>
            </a:r>
            <a:r>
              <a:rPr lang="en-NZ" dirty="0" smtClean="0"/>
              <a:t>.</a:t>
            </a:r>
          </a:p>
          <a:p>
            <a:r>
              <a:rPr lang="en-NZ" dirty="0"/>
              <a:t>In the bubbling phase, the exact opposite occurs. In this phase event propagates or bubbles back up the DOM tree, from the target element up to the Window, visiting all of the ancestors of the target element one by one. For example, if the user clicks a hyperlink, that click event would pass through the &lt;p&gt; element containing the link, the &lt;body&gt; element, the &lt;html&gt; element, and the document node.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342172696"/>
              </p:ext>
            </p:extLst>
          </p:nvPr>
        </p:nvGraphicFramePr>
        <p:xfrm>
          <a:off x="5180011" y="5341257"/>
          <a:ext cx="2280332" cy="1248230"/>
        </p:xfrm>
        <a:graphic>
          <a:graphicData uri="http://schemas.openxmlformats.org/presentationml/2006/ole">
            <mc:AlternateContent xmlns:mc="http://schemas.openxmlformats.org/markup-compatibility/2006">
              <mc:Choice xmlns:v="urn:schemas-microsoft-com:vml" Requires="v">
                <p:oleObj spid="_x0000_s1035"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5180011" y="5341257"/>
                        <a:ext cx="2280332" cy="1248230"/>
                      </a:xfrm>
                      <a:prstGeom prst="rect">
                        <a:avLst/>
                      </a:prstGeom>
                      <a:solidFill>
                        <a:srgbClr val="FFBBAB"/>
                      </a:solidFill>
                    </p:spPr>
                  </p:pic>
                </p:oleObj>
              </mc:Fallback>
            </mc:AlternateContent>
          </a:graphicData>
        </a:graphic>
      </p:graphicFrame>
    </p:spTree>
    <p:extLst>
      <p:ext uri="{BB962C8B-B14F-4D97-AF65-F5344CB8AC3E}">
        <p14:creationId xmlns:p14="http://schemas.microsoft.com/office/powerpoint/2010/main" val="3496894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txBox="1">
            <a:spLocks noGrp="1"/>
          </p:cNvSpPr>
          <p:nvPr>
            <p:ph idx="1"/>
          </p:nvPr>
        </p:nvSpPr>
        <p:spPr>
          <a:xfrm>
            <a:off x="1141412" y="2249487"/>
            <a:ext cx="9905999" cy="1993366"/>
          </a:xfrm>
          <a:prstGeom prst="rect">
            <a:avLst/>
          </a:prstGeom>
          <a:noFill/>
        </p:spPr>
        <p:txBody>
          <a:bodyPr wrap="square" rtlCol="0">
            <a:spAutoFit/>
          </a:bodyPr>
          <a:lstStyle/>
          <a:p>
            <a:r>
              <a:rPr lang="en-NZ" dirty="0">
                <a:effectLst/>
              </a:rPr>
              <a:t>With the </a:t>
            </a:r>
            <a:r>
              <a:rPr lang="en-NZ" dirty="0" err="1">
                <a:effectLst/>
              </a:rPr>
              <a:t>addEventListener</a:t>
            </a:r>
            <a:r>
              <a:rPr lang="en-NZ" dirty="0">
                <a:effectLst/>
              </a:rPr>
              <a:t>() method you can specify the propagation type by using the "</a:t>
            </a:r>
            <a:r>
              <a:rPr lang="en-NZ" dirty="0" err="1">
                <a:effectLst/>
              </a:rPr>
              <a:t>useCapture</a:t>
            </a:r>
            <a:r>
              <a:rPr lang="en-NZ" dirty="0">
                <a:effectLst/>
              </a:rPr>
              <a:t>" parameter</a:t>
            </a:r>
            <a:r>
              <a:rPr lang="en-NZ" dirty="0" smtClean="0">
                <a:effectLst/>
              </a:rPr>
              <a:t>:</a:t>
            </a:r>
          </a:p>
          <a:p>
            <a:r>
              <a:rPr lang="en-NZ" dirty="0">
                <a:effectLst/>
              </a:rPr>
              <a:t>The default value is false, which will use the bubbling propagation, when the value is set to true, the event uses the capturing propagation.</a:t>
            </a:r>
            <a:endParaRPr lang="en-US" dirty="0"/>
          </a:p>
        </p:txBody>
      </p:sp>
    </p:spTree>
    <p:extLst>
      <p:ext uri="{BB962C8B-B14F-4D97-AF65-F5344CB8AC3E}">
        <p14:creationId xmlns:p14="http://schemas.microsoft.com/office/powerpoint/2010/main" val="85167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4"/>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Study</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685527029"/>
              </p:ext>
            </p:extLst>
          </p:nvPr>
        </p:nvGraphicFramePr>
        <p:xfrm>
          <a:off x="8694057" y="2445982"/>
          <a:ext cx="2937556" cy="2605542"/>
        </p:xfrm>
        <a:graphic>
          <a:graphicData uri="http://schemas.openxmlformats.org/presentationml/2006/ole">
            <mc:AlternateContent xmlns:mc="http://schemas.openxmlformats.org/markup-compatibility/2006">
              <mc:Choice xmlns:v="urn:schemas-microsoft-com:vml" Requires="v">
                <p:oleObj spid="_x0000_s2057"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8694057" y="2445982"/>
                        <a:ext cx="2937556" cy="2605542"/>
                      </a:xfrm>
                      <a:prstGeom prst="rect">
                        <a:avLst/>
                      </a:prstGeom>
                    </p:spPr>
                  </p:pic>
                </p:oleObj>
              </mc:Fallback>
            </mc:AlternateContent>
          </a:graphicData>
        </a:graphic>
      </p:graphicFrame>
      <p:sp>
        <p:nvSpPr>
          <p:cNvPr id="3" name="TextBox 2"/>
          <p:cNvSpPr txBox="1"/>
          <p:nvPr/>
        </p:nvSpPr>
        <p:spPr>
          <a:xfrm>
            <a:off x="899886" y="2743200"/>
            <a:ext cx="7242628" cy="1477328"/>
          </a:xfrm>
          <a:prstGeom prst="rect">
            <a:avLst/>
          </a:prstGeom>
          <a:noFill/>
        </p:spPr>
        <p:txBody>
          <a:bodyPr wrap="square" rtlCol="0">
            <a:spAutoFit/>
          </a:bodyPr>
          <a:lstStyle/>
          <a:p>
            <a:r>
              <a:rPr lang="en-US" dirty="0" smtClean="0"/>
              <a:t>Read the event list , research which will be useful in your project.</a:t>
            </a:r>
          </a:p>
          <a:p>
            <a:endParaRPr lang="en-US" dirty="0"/>
          </a:p>
          <a:p>
            <a:r>
              <a:rPr lang="en-US" dirty="0" smtClean="0"/>
              <a:t>What happens when mouse move or you scroll up and down</a:t>
            </a:r>
            <a:r>
              <a:rPr lang="en-US" dirty="0" smtClean="0"/>
              <a:t>???</a:t>
            </a:r>
          </a:p>
          <a:p>
            <a:endParaRPr lang="en-US" dirty="0"/>
          </a:p>
          <a:p>
            <a:r>
              <a:rPr lang="en-US" dirty="0">
                <a:hlinkClick r:id="rId5"/>
              </a:rPr>
              <a:t>https://www.tutorialrepublic.com/javascript-tutorial/javascript-events.php</a:t>
            </a:r>
            <a:endParaRPr lang="en-US" dirty="0"/>
          </a:p>
        </p:txBody>
      </p:sp>
    </p:spTree>
    <p:extLst>
      <p:ext uri="{BB962C8B-B14F-4D97-AF65-F5344CB8AC3E}">
        <p14:creationId xmlns:p14="http://schemas.microsoft.com/office/powerpoint/2010/main" val="3777945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JavaScript Event</a:t>
            </a:r>
          </a:p>
        </p:txBody>
      </p:sp>
      <p:sp>
        <p:nvSpPr>
          <p:cNvPr id="3" name="Content Placeholder 2"/>
          <p:cNvSpPr>
            <a:spLocks noGrp="1"/>
          </p:cNvSpPr>
          <p:nvPr>
            <p:ph idx="1"/>
          </p:nvPr>
        </p:nvSpPr>
        <p:spPr/>
        <p:txBody>
          <a:bodyPr>
            <a:normAutofit fontScale="85000" lnSpcReduction="20000"/>
          </a:bodyPr>
          <a:lstStyle/>
          <a:p>
            <a:r>
              <a:rPr lang="en-NZ" dirty="0">
                <a:effectLst/>
              </a:rPr>
              <a:t>JavaScript's interaction with HTML is handled through events that occur when the user or the browser manipulates a page.</a:t>
            </a:r>
          </a:p>
          <a:p>
            <a:r>
              <a:rPr lang="en-NZ" dirty="0">
                <a:effectLst/>
              </a:rPr>
              <a:t>When the page loads, it is called an event. When the user clicks a button, that click too is an event. Other examples include events like pressing any key, closing a window, resizing a window, etc</a:t>
            </a:r>
            <a:r>
              <a:rPr lang="en-NZ" dirty="0" smtClean="0">
                <a:effectLst/>
              </a:rPr>
              <a:t>.</a:t>
            </a:r>
          </a:p>
          <a:p>
            <a:r>
              <a:rPr lang="en-NZ" dirty="0">
                <a:effectLst/>
              </a:rPr>
              <a:t>In general, the events can be categorized into four main groups — </a:t>
            </a:r>
          </a:p>
          <a:p>
            <a:pPr lvl="1"/>
            <a:r>
              <a:rPr lang="en-NZ" dirty="0">
                <a:effectLst/>
                <a:hlinkClick r:id="rId2"/>
              </a:rPr>
              <a:t>mouse events</a:t>
            </a:r>
            <a:r>
              <a:rPr lang="en-NZ" dirty="0">
                <a:effectLst/>
              </a:rPr>
              <a:t>, </a:t>
            </a:r>
          </a:p>
          <a:p>
            <a:pPr lvl="1"/>
            <a:r>
              <a:rPr lang="en-NZ" dirty="0">
                <a:effectLst/>
                <a:hlinkClick r:id="rId3"/>
              </a:rPr>
              <a:t>keyboard events</a:t>
            </a:r>
            <a:r>
              <a:rPr lang="en-NZ" dirty="0">
                <a:effectLst/>
              </a:rPr>
              <a:t>,</a:t>
            </a:r>
          </a:p>
          <a:p>
            <a:pPr lvl="1"/>
            <a:r>
              <a:rPr lang="en-NZ" dirty="0">
                <a:effectLst/>
              </a:rPr>
              <a:t> </a:t>
            </a:r>
            <a:r>
              <a:rPr lang="en-NZ" dirty="0">
                <a:effectLst/>
                <a:hlinkClick r:id="rId4"/>
              </a:rPr>
              <a:t>form events</a:t>
            </a:r>
            <a:r>
              <a:rPr lang="en-NZ" dirty="0">
                <a:effectLst/>
              </a:rPr>
              <a:t> </a:t>
            </a:r>
          </a:p>
          <a:p>
            <a:pPr lvl="1"/>
            <a:r>
              <a:rPr lang="en-NZ" dirty="0">
                <a:effectLst/>
              </a:rPr>
              <a:t> </a:t>
            </a:r>
            <a:r>
              <a:rPr lang="en-NZ" u="sng" dirty="0">
                <a:effectLst/>
                <a:hlinkClick r:id="rId5"/>
              </a:rPr>
              <a:t>document/window events</a:t>
            </a:r>
            <a:r>
              <a:rPr lang="en-NZ" dirty="0">
                <a:effectLst/>
              </a:rPr>
              <a:t>.</a:t>
            </a:r>
          </a:p>
          <a:p>
            <a:endParaRPr lang="en-NZ" dirty="0" smtClean="0">
              <a:effectLst/>
            </a:endParaRPr>
          </a:p>
          <a:p>
            <a:endParaRPr lang="en-US" dirty="0"/>
          </a:p>
        </p:txBody>
      </p:sp>
    </p:spTree>
    <p:extLst>
      <p:ext uri="{BB962C8B-B14F-4D97-AF65-F5344CB8AC3E}">
        <p14:creationId xmlns:p14="http://schemas.microsoft.com/office/powerpoint/2010/main" val="1978428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effectLst/>
              </a:rPr>
              <a:t>Mouse Events</a:t>
            </a:r>
            <a:br>
              <a:rPr lang="en-NZ" dirty="0">
                <a:effectLst/>
              </a:rPr>
            </a:br>
            <a:endParaRPr lang="en-US" dirty="0"/>
          </a:p>
        </p:txBody>
      </p:sp>
      <p:sp>
        <p:nvSpPr>
          <p:cNvPr id="3" name="Content Placeholder 2"/>
          <p:cNvSpPr>
            <a:spLocks noGrp="1"/>
          </p:cNvSpPr>
          <p:nvPr>
            <p:ph idx="1"/>
          </p:nvPr>
        </p:nvSpPr>
        <p:spPr>
          <a:xfrm>
            <a:off x="1141412" y="2249487"/>
            <a:ext cx="5703525" cy="3541714"/>
          </a:xfrm>
        </p:spPr>
        <p:txBody>
          <a:bodyPr>
            <a:normAutofit fontScale="92500" lnSpcReduction="10000"/>
          </a:bodyPr>
          <a:lstStyle/>
          <a:p>
            <a:r>
              <a:rPr lang="en-NZ" dirty="0" smtClean="0">
                <a:effectLst/>
              </a:rPr>
              <a:t>A </a:t>
            </a:r>
            <a:r>
              <a:rPr lang="en-NZ" dirty="0">
                <a:effectLst/>
              </a:rPr>
              <a:t>mouse event is triggered when the user click some element, move the mouse pointer over an element, etc. Here're some most important mouse events and their event handler.</a:t>
            </a:r>
          </a:p>
          <a:p>
            <a:r>
              <a:rPr lang="en-NZ" dirty="0" smtClean="0">
                <a:effectLst/>
              </a:rPr>
              <a:t>The </a:t>
            </a:r>
            <a:r>
              <a:rPr lang="en-NZ" dirty="0">
                <a:effectLst/>
              </a:rPr>
              <a:t>Click Event (</a:t>
            </a:r>
            <a:r>
              <a:rPr lang="en-NZ" dirty="0" err="1" smtClean="0">
                <a:effectLst/>
              </a:rPr>
              <a:t>onclick</a:t>
            </a:r>
            <a:r>
              <a:rPr lang="en-NZ" dirty="0" smtClean="0">
                <a:effectLst/>
              </a:rPr>
              <a:t>)-The </a:t>
            </a:r>
            <a:r>
              <a:rPr lang="en-NZ" dirty="0">
                <a:effectLst/>
              </a:rPr>
              <a:t>click event occurs when a user clicks on an element on a web page. Often, these are form elements and links. You can handle a click event with an </a:t>
            </a:r>
            <a:r>
              <a:rPr lang="en-NZ" dirty="0" err="1">
                <a:effectLst/>
              </a:rPr>
              <a:t>onclick</a:t>
            </a:r>
            <a:r>
              <a:rPr lang="en-NZ" dirty="0">
                <a:effectLst/>
              </a:rPr>
              <a:t> event handler.</a:t>
            </a:r>
          </a:p>
        </p:txBody>
      </p:sp>
      <p:sp>
        <p:nvSpPr>
          <p:cNvPr id="4" name="TextBox 3"/>
          <p:cNvSpPr txBox="1"/>
          <p:nvPr/>
        </p:nvSpPr>
        <p:spPr>
          <a:xfrm>
            <a:off x="7040880" y="1881051"/>
            <a:ext cx="4767943" cy="3970318"/>
          </a:xfrm>
          <a:prstGeom prst="rect">
            <a:avLst/>
          </a:prstGeom>
          <a:solidFill>
            <a:srgbClr val="FFEFBD"/>
          </a:solidFill>
        </p:spPr>
        <p:txBody>
          <a:bodyPr wrap="square" rtlCol="0">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Handling the Click Event&lt;/title&gt;</a:t>
            </a:r>
          </a:p>
          <a:p>
            <a:r>
              <a:rPr lang="en-US" dirty="0"/>
              <a:t>&lt;/head&gt;</a:t>
            </a:r>
          </a:p>
          <a:p>
            <a:r>
              <a:rPr lang="en-US" dirty="0"/>
              <a:t>&lt;body&gt;</a:t>
            </a:r>
          </a:p>
          <a:p>
            <a:r>
              <a:rPr lang="en-US" dirty="0"/>
              <a:t>    &lt;button type="button" </a:t>
            </a:r>
            <a:r>
              <a:rPr lang="en-US" dirty="0" err="1"/>
              <a:t>onclick</a:t>
            </a:r>
            <a:r>
              <a:rPr lang="en-US" dirty="0"/>
              <a:t>="alert('You have clicked a button!');"&gt;Click Me&lt;/button&gt;</a:t>
            </a:r>
          </a:p>
          <a:p>
            <a:r>
              <a:rPr lang="en-US" dirty="0"/>
              <a:t>    &lt;a </a:t>
            </a:r>
            <a:r>
              <a:rPr lang="en-US" dirty="0" err="1"/>
              <a:t>href</a:t>
            </a:r>
            <a:r>
              <a:rPr lang="en-US" dirty="0"/>
              <a:t>="#" </a:t>
            </a:r>
            <a:r>
              <a:rPr lang="en-US" dirty="0" err="1"/>
              <a:t>onclick</a:t>
            </a:r>
            <a:r>
              <a:rPr lang="en-US" dirty="0"/>
              <a:t>="alert('You have clicked a link!');"&gt;Click Me&lt;/a&gt;</a:t>
            </a:r>
          </a:p>
          <a:p>
            <a:r>
              <a:rPr lang="en-US" dirty="0"/>
              <a:t>&lt;/body&gt;</a:t>
            </a:r>
          </a:p>
          <a:p>
            <a:r>
              <a:rPr lang="en-US" dirty="0"/>
              <a:t>&lt;/html&gt; </a:t>
            </a:r>
          </a:p>
        </p:txBody>
      </p:sp>
    </p:spTree>
    <p:extLst>
      <p:ext uri="{BB962C8B-B14F-4D97-AF65-F5344CB8AC3E}">
        <p14:creationId xmlns:p14="http://schemas.microsoft.com/office/powerpoint/2010/main" val="3067456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65821"/>
            <a:ext cx="9905998" cy="1478570"/>
          </a:xfrm>
        </p:spPr>
        <p:txBody>
          <a:bodyPr/>
          <a:lstStyle/>
          <a:p>
            <a:r>
              <a:rPr lang="en-NZ" dirty="0"/>
              <a:t>The </a:t>
            </a:r>
            <a:r>
              <a:rPr lang="en-NZ" dirty="0" err="1"/>
              <a:t>Contextmenu</a:t>
            </a:r>
            <a:r>
              <a:rPr lang="en-NZ" dirty="0"/>
              <a:t> Event (</a:t>
            </a:r>
            <a:r>
              <a:rPr lang="en-NZ" dirty="0" err="1"/>
              <a:t>oncontextmenu</a:t>
            </a:r>
            <a:r>
              <a:rPr lang="en-NZ" dirty="0"/>
              <a:t>)</a:t>
            </a:r>
            <a:br>
              <a:rPr lang="en-NZ" dirty="0"/>
            </a:br>
            <a:endParaRPr lang="en-US" dirty="0"/>
          </a:p>
        </p:txBody>
      </p:sp>
      <p:sp>
        <p:nvSpPr>
          <p:cNvPr id="3" name="Content Placeholder 2"/>
          <p:cNvSpPr>
            <a:spLocks noGrp="1"/>
          </p:cNvSpPr>
          <p:nvPr>
            <p:ph idx="1"/>
          </p:nvPr>
        </p:nvSpPr>
        <p:spPr>
          <a:xfrm>
            <a:off x="1141412" y="2249487"/>
            <a:ext cx="5860279" cy="3541714"/>
          </a:xfrm>
        </p:spPr>
        <p:txBody>
          <a:bodyPr/>
          <a:lstStyle/>
          <a:p>
            <a:r>
              <a:rPr lang="en-NZ" dirty="0" smtClean="0"/>
              <a:t>The </a:t>
            </a:r>
            <a:r>
              <a:rPr lang="en-NZ" dirty="0" err="1"/>
              <a:t>contextmenu</a:t>
            </a:r>
            <a:r>
              <a:rPr lang="en-NZ" dirty="0"/>
              <a:t> event occurs when a user clicks the right mouse button on an element to open a context menu. You can handle a </a:t>
            </a:r>
            <a:r>
              <a:rPr lang="en-NZ" dirty="0" err="1"/>
              <a:t>contextmenu</a:t>
            </a:r>
            <a:r>
              <a:rPr lang="en-NZ" dirty="0"/>
              <a:t> event with an </a:t>
            </a:r>
            <a:r>
              <a:rPr lang="en-NZ" dirty="0" err="1"/>
              <a:t>oncontextmenu</a:t>
            </a:r>
            <a:r>
              <a:rPr lang="en-NZ" dirty="0"/>
              <a:t> event handler.</a:t>
            </a:r>
            <a:endParaRPr lang="en-US" dirty="0"/>
          </a:p>
        </p:txBody>
      </p:sp>
      <p:sp>
        <p:nvSpPr>
          <p:cNvPr id="4" name="TextBox 3"/>
          <p:cNvSpPr txBox="1"/>
          <p:nvPr/>
        </p:nvSpPr>
        <p:spPr>
          <a:xfrm>
            <a:off x="7432766" y="1652951"/>
            <a:ext cx="3905794" cy="5078313"/>
          </a:xfrm>
          <a:prstGeom prst="rect">
            <a:avLst/>
          </a:prstGeom>
          <a:solidFill>
            <a:srgbClr val="FFEFBD"/>
          </a:solidFill>
        </p:spPr>
        <p:txBody>
          <a:bodyPr wrap="square" rtlCol="0">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Handling the </a:t>
            </a:r>
            <a:r>
              <a:rPr lang="en-US" dirty="0" err="1"/>
              <a:t>Contextmenu</a:t>
            </a:r>
            <a:r>
              <a:rPr lang="en-US" dirty="0"/>
              <a:t> Event&lt;/title&gt;</a:t>
            </a:r>
          </a:p>
          <a:p>
            <a:r>
              <a:rPr lang="en-US" dirty="0"/>
              <a:t>&lt;/head&gt;</a:t>
            </a:r>
          </a:p>
          <a:p>
            <a:r>
              <a:rPr lang="en-US" dirty="0"/>
              <a:t>&lt;body&gt;</a:t>
            </a:r>
          </a:p>
          <a:p>
            <a:r>
              <a:rPr lang="en-US" dirty="0"/>
              <a:t>    &lt;button type="button" </a:t>
            </a:r>
            <a:r>
              <a:rPr lang="en-US" dirty="0" err="1"/>
              <a:t>oncontextmenu</a:t>
            </a:r>
            <a:r>
              <a:rPr lang="en-US" dirty="0"/>
              <a:t>="alert('You have right-clicked a button!');"&gt;Right Click on Me&lt;/button&gt;</a:t>
            </a:r>
          </a:p>
          <a:p>
            <a:r>
              <a:rPr lang="en-US" dirty="0"/>
              <a:t>    &lt;a </a:t>
            </a:r>
            <a:r>
              <a:rPr lang="en-US" dirty="0" err="1"/>
              <a:t>href</a:t>
            </a:r>
            <a:r>
              <a:rPr lang="en-US" dirty="0"/>
              <a:t>="#" </a:t>
            </a:r>
            <a:r>
              <a:rPr lang="en-US" dirty="0" err="1"/>
              <a:t>oncontextmenu</a:t>
            </a:r>
            <a:r>
              <a:rPr lang="en-US" dirty="0"/>
              <a:t>="alert('You have right-clicked a link!');"&gt;Right Click on Me&lt;/a&gt;</a:t>
            </a:r>
          </a:p>
          <a:p>
            <a:r>
              <a:rPr lang="en-US" dirty="0"/>
              <a:t>&lt;/body&gt;</a:t>
            </a:r>
          </a:p>
          <a:p>
            <a:r>
              <a:rPr lang="en-US" dirty="0"/>
              <a:t>&lt;/html&gt; </a:t>
            </a:r>
          </a:p>
        </p:txBody>
      </p:sp>
    </p:spTree>
    <p:extLst>
      <p:ext uri="{BB962C8B-B14F-4D97-AF65-F5344CB8AC3E}">
        <p14:creationId xmlns:p14="http://schemas.microsoft.com/office/powerpoint/2010/main" val="2397441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914" y="618518"/>
            <a:ext cx="10247085" cy="1457025"/>
          </a:xfrm>
        </p:spPr>
        <p:txBody>
          <a:bodyPr>
            <a:normAutofit/>
          </a:bodyPr>
          <a:lstStyle/>
          <a:p>
            <a:r>
              <a:rPr lang="en-US" sz="2700" dirty="0" smtClean="0">
                <a:effectLst/>
              </a:rPr>
              <a:t>The </a:t>
            </a:r>
            <a:r>
              <a:rPr lang="en-US" sz="2700" dirty="0" err="1" smtClean="0">
                <a:effectLst/>
              </a:rPr>
              <a:t>Mouseover</a:t>
            </a:r>
            <a:r>
              <a:rPr lang="en-US" sz="2700" dirty="0" smtClean="0">
                <a:effectLst/>
              </a:rPr>
              <a:t> Event (</a:t>
            </a:r>
            <a:r>
              <a:rPr lang="en-US" sz="2700" dirty="0" err="1" smtClean="0">
                <a:effectLst/>
              </a:rPr>
              <a:t>onmouseover</a:t>
            </a:r>
            <a:r>
              <a:rPr lang="en-US" sz="2700" dirty="0" smtClean="0">
                <a:effectLst/>
              </a:rPr>
              <a:t>, </a:t>
            </a:r>
            <a:r>
              <a:rPr lang="en-US" sz="2700" dirty="0" err="1" smtClean="0">
                <a:effectLst/>
              </a:rPr>
              <a:t>onmouseout</a:t>
            </a:r>
            <a:r>
              <a:rPr lang="en-US" sz="2700" dirty="0" smtClean="0">
                <a:effectLst/>
              </a:rPr>
              <a:t>)</a:t>
            </a:r>
            <a:r>
              <a:rPr lang="en-US" b="1" dirty="0">
                <a:effectLst/>
              </a:rPr>
              <a:t/>
            </a:r>
            <a:br>
              <a:rPr lang="en-US" b="1" dirty="0">
                <a:effectLst/>
              </a:rPr>
            </a:br>
            <a:endParaRPr lang="en-US" dirty="0"/>
          </a:p>
        </p:txBody>
      </p:sp>
      <p:sp>
        <p:nvSpPr>
          <p:cNvPr id="3" name="Content Placeholder 2"/>
          <p:cNvSpPr>
            <a:spLocks noGrp="1"/>
          </p:cNvSpPr>
          <p:nvPr>
            <p:ph idx="1"/>
          </p:nvPr>
        </p:nvSpPr>
        <p:spPr>
          <a:xfrm>
            <a:off x="1141412" y="2249487"/>
            <a:ext cx="4658497" cy="3541714"/>
          </a:xfrm>
        </p:spPr>
        <p:txBody>
          <a:bodyPr/>
          <a:lstStyle/>
          <a:p>
            <a:r>
              <a:rPr lang="en-NZ" dirty="0">
                <a:effectLst/>
              </a:rPr>
              <a:t>The </a:t>
            </a:r>
            <a:r>
              <a:rPr lang="en-NZ" dirty="0" err="1">
                <a:effectLst/>
              </a:rPr>
              <a:t>mouseover</a:t>
            </a:r>
            <a:r>
              <a:rPr lang="en-NZ" dirty="0">
                <a:effectLst/>
              </a:rPr>
              <a:t> event occurs when a user moves the mouse pointer over an element</a:t>
            </a:r>
            <a:r>
              <a:rPr lang="en-NZ" dirty="0" smtClean="0">
                <a:effectLst/>
              </a:rPr>
              <a:t>.</a:t>
            </a:r>
          </a:p>
          <a:p>
            <a:r>
              <a:rPr lang="en-NZ" dirty="0">
                <a:effectLst/>
              </a:rPr>
              <a:t>The </a:t>
            </a:r>
            <a:r>
              <a:rPr lang="en-NZ" dirty="0" err="1">
                <a:effectLst/>
              </a:rPr>
              <a:t>mouseout</a:t>
            </a:r>
            <a:r>
              <a:rPr lang="en-NZ" dirty="0">
                <a:effectLst/>
              </a:rPr>
              <a:t> event occurs when a user moves the mouse </a:t>
            </a:r>
            <a:r>
              <a:rPr lang="en-NZ" u="sng" dirty="0">
                <a:effectLst/>
              </a:rPr>
              <a:t>pointer outside of an element.</a:t>
            </a:r>
            <a:endParaRPr lang="en-US" u="sng" dirty="0"/>
          </a:p>
        </p:txBody>
      </p:sp>
      <p:sp>
        <p:nvSpPr>
          <p:cNvPr id="4" name="TextBox 3"/>
          <p:cNvSpPr txBox="1"/>
          <p:nvPr/>
        </p:nvSpPr>
        <p:spPr>
          <a:xfrm>
            <a:off x="1141413" y="5230949"/>
            <a:ext cx="9905998" cy="1200329"/>
          </a:xfrm>
          <a:prstGeom prst="rect">
            <a:avLst/>
          </a:prstGeom>
          <a:solidFill>
            <a:srgbClr val="FFEFBD"/>
          </a:solidFill>
        </p:spPr>
        <p:txBody>
          <a:bodyPr wrap="square" rtlCol="0">
            <a:spAutoFit/>
          </a:bodyPr>
          <a:lstStyle/>
          <a:p>
            <a:r>
              <a:rPr lang="en-NZ" dirty="0"/>
              <a:t>&lt;button type="button" </a:t>
            </a:r>
            <a:r>
              <a:rPr lang="en-NZ" dirty="0" err="1"/>
              <a:t>onmouseover</a:t>
            </a:r>
            <a:r>
              <a:rPr lang="en-NZ" dirty="0"/>
              <a:t>="alert('You have placed mouse pointer over a button!');"&gt;Place Mouse Over Me&lt;/button&gt;</a:t>
            </a:r>
          </a:p>
          <a:p>
            <a:r>
              <a:rPr lang="en-NZ" dirty="0"/>
              <a:t>&lt;a </a:t>
            </a:r>
            <a:r>
              <a:rPr lang="en-NZ" dirty="0" err="1"/>
              <a:t>href</a:t>
            </a:r>
            <a:r>
              <a:rPr lang="en-NZ" dirty="0"/>
              <a:t>="#" </a:t>
            </a:r>
            <a:r>
              <a:rPr lang="en-NZ" dirty="0" err="1"/>
              <a:t>onmouseover</a:t>
            </a:r>
            <a:r>
              <a:rPr lang="en-NZ" dirty="0"/>
              <a:t>="alert('You have placed mouse pointer over a link!');"&gt;Place Mouse Over Me&lt;/a&gt;</a:t>
            </a:r>
            <a:endParaRPr lang="en-US" dirty="0"/>
          </a:p>
        </p:txBody>
      </p:sp>
      <p:sp>
        <p:nvSpPr>
          <p:cNvPr id="5" name="Right Arrow 4"/>
          <p:cNvSpPr/>
          <p:nvPr/>
        </p:nvSpPr>
        <p:spPr>
          <a:xfrm rot="10800000">
            <a:off x="4990600" y="4558890"/>
            <a:ext cx="2207623" cy="378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64777" y="4558890"/>
            <a:ext cx="1267097" cy="378824"/>
          </a:xfrm>
          <a:prstGeom prst="rect">
            <a:avLst/>
          </a:prstGeom>
          <a:noFill/>
        </p:spPr>
        <p:txBody>
          <a:bodyPr wrap="square" rtlCol="0">
            <a:spAutoFit/>
          </a:bodyPr>
          <a:lstStyle/>
          <a:p>
            <a:r>
              <a:rPr lang="en-US" dirty="0" smtClean="0"/>
              <a:t>Try this</a:t>
            </a:r>
            <a:endParaRPr lang="en-US" dirty="0"/>
          </a:p>
        </p:txBody>
      </p:sp>
    </p:spTree>
    <p:extLst>
      <p:ext uri="{BB962C8B-B14F-4D97-AF65-F5344CB8AC3E}">
        <p14:creationId xmlns:p14="http://schemas.microsoft.com/office/powerpoint/2010/main" val="234449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74" y="618518"/>
            <a:ext cx="10698480" cy="1027402"/>
          </a:xfrm>
        </p:spPr>
        <p:txBody>
          <a:bodyPr>
            <a:normAutofit fontScale="90000"/>
          </a:bodyPr>
          <a:lstStyle/>
          <a:p>
            <a:r>
              <a:rPr lang="en-NZ" b="1" dirty="0">
                <a:effectLst/>
              </a:rPr>
              <a:t>The </a:t>
            </a:r>
            <a:r>
              <a:rPr lang="en-NZ" b="1" dirty="0" err="1">
                <a:effectLst/>
              </a:rPr>
              <a:t>Keydown</a:t>
            </a:r>
            <a:r>
              <a:rPr lang="en-NZ" b="1" dirty="0">
                <a:effectLst/>
              </a:rPr>
              <a:t> Event (</a:t>
            </a:r>
            <a:r>
              <a:rPr lang="en-NZ" b="1" dirty="0" err="1" smtClean="0">
                <a:effectLst/>
              </a:rPr>
              <a:t>onkeydown</a:t>
            </a:r>
            <a:r>
              <a:rPr lang="en-NZ" b="1" dirty="0" smtClean="0">
                <a:effectLst/>
              </a:rPr>
              <a:t>, </a:t>
            </a:r>
            <a:r>
              <a:rPr lang="en-US" b="1" dirty="0" err="1" smtClean="0">
                <a:effectLst/>
              </a:rPr>
              <a:t>onkeyup</a:t>
            </a:r>
            <a:r>
              <a:rPr lang="en-NZ" b="1" dirty="0" smtClean="0">
                <a:effectLst/>
              </a:rPr>
              <a:t>)</a:t>
            </a:r>
            <a:r>
              <a:rPr lang="en-NZ" b="1" dirty="0">
                <a:effectLst/>
              </a:rPr>
              <a:t/>
            </a:r>
            <a:br>
              <a:rPr lang="en-NZ" b="1" dirty="0">
                <a:effectLst/>
              </a:rPr>
            </a:br>
            <a:endParaRPr lang="en-US" dirty="0"/>
          </a:p>
        </p:txBody>
      </p:sp>
      <p:sp>
        <p:nvSpPr>
          <p:cNvPr id="3" name="Content Placeholder 2"/>
          <p:cNvSpPr>
            <a:spLocks noGrp="1"/>
          </p:cNvSpPr>
          <p:nvPr>
            <p:ph idx="1"/>
          </p:nvPr>
        </p:nvSpPr>
        <p:spPr>
          <a:xfrm>
            <a:off x="548640" y="2249487"/>
            <a:ext cx="5852160" cy="3541714"/>
          </a:xfrm>
        </p:spPr>
        <p:txBody>
          <a:bodyPr>
            <a:normAutofit/>
          </a:bodyPr>
          <a:lstStyle/>
          <a:p>
            <a:pPr fontAlgn="base"/>
            <a:r>
              <a:rPr lang="en-NZ" dirty="0" smtClean="0">
                <a:effectLst/>
              </a:rPr>
              <a:t>The </a:t>
            </a:r>
            <a:r>
              <a:rPr lang="en-NZ" dirty="0" err="1">
                <a:effectLst/>
              </a:rPr>
              <a:t>keydown</a:t>
            </a:r>
            <a:r>
              <a:rPr lang="en-NZ" dirty="0">
                <a:effectLst/>
              </a:rPr>
              <a:t> event occurs when the user presses down a key on the </a:t>
            </a:r>
            <a:r>
              <a:rPr lang="en-NZ" dirty="0" smtClean="0">
                <a:effectLst/>
              </a:rPr>
              <a:t>keyboard</a:t>
            </a:r>
          </a:p>
          <a:p>
            <a:pPr fontAlgn="base"/>
            <a:r>
              <a:rPr lang="en-NZ" dirty="0">
                <a:effectLst/>
              </a:rPr>
              <a:t>The </a:t>
            </a:r>
            <a:r>
              <a:rPr lang="en-NZ" dirty="0" err="1">
                <a:effectLst/>
              </a:rPr>
              <a:t>keyup</a:t>
            </a:r>
            <a:r>
              <a:rPr lang="en-NZ" dirty="0">
                <a:effectLst/>
              </a:rPr>
              <a:t> event occurs when the user releases a key on the keyboard</a:t>
            </a:r>
            <a:r>
              <a:rPr lang="en-NZ" dirty="0" smtClean="0">
                <a:effectLst/>
              </a:rPr>
              <a:t>.</a:t>
            </a:r>
            <a:endParaRPr lang="en-NZ" dirty="0">
              <a:effectLst/>
            </a:endParaRPr>
          </a:p>
        </p:txBody>
      </p:sp>
      <p:sp>
        <p:nvSpPr>
          <p:cNvPr id="4" name="TextBox 3"/>
          <p:cNvSpPr txBox="1"/>
          <p:nvPr/>
        </p:nvSpPr>
        <p:spPr>
          <a:xfrm>
            <a:off x="6727371" y="1481187"/>
            <a:ext cx="4532812" cy="5078313"/>
          </a:xfrm>
          <a:prstGeom prst="rect">
            <a:avLst/>
          </a:prstGeom>
          <a:solidFill>
            <a:srgbClr val="FFEFBD"/>
          </a:solidFill>
        </p:spPr>
        <p:txBody>
          <a:bodyPr wrap="square" rtlCol="0">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Handling the </a:t>
            </a:r>
            <a:r>
              <a:rPr lang="en-US" dirty="0" err="1"/>
              <a:t>Keydown</a:t>
            </a:r>
            <a:r>
              <a:rPr lang="en-US" dirty="0"/>
              <a:t> Event&lt;/title&gt;</a:t>
            </a:r>
          </a:p>
          <a:p>
            <a:r>
              <a:rPr lang="en-US" dirty="0"/>
              <a:t>&lt;/head&gt;</a:t>
            </a:r>
          </a:p>
          <a:p>
            <a:r>
              <a:rPr lang="en-US" dirty="0"/>
              <a:t>&lt;body&gt;</a:t>
            </a:r>
          </a:p>
          <a:p>
            <a:r>
              <a:rPr lang="en-US" dirty="0"/>
              <a:t>    &lt;input type="text" </a:t>
            </a:r>
            <a:r>
              <a:rPr lang="en-US" dirty="0" err="1"/>
              <a:t>onkeydown</a:t>
            </a:r>
            <a:r>
              <a:rPr lang="en-US" dirty="0"/>
              <a:t>="alert('You have pressed a key inside text input!')"&gt;</a:t>
            </a:r>
          </a:p>
          <a:p>
            <a:r>
              <a:rPr lang="en-US" dirty="0"/>
              <a:t>    &lt;</a:t>
            </a:r>
            <a:r>
              <a:rPr lang="en-US" dirty="0" err="1"/>
              <a:t>hr</a:t>
            </a:r>
            <a:r>
              <a:rPr lang="en-US" dirty="0"/>
              <a:t>&gt;</a:t>
            </a:r>
          </a:p>
          <a:p>
            <a:r>
              <a:rPr lang="en-US" dirty="0"/>
              <a:t>    &lt;</a:t>
            </a:r>
            <a:r>
              <a:rPr lang="en-US" dirty="0" err="1"/>
              <a:t>textarea</a:t>
            </a:r>
            <a:r>
              <a:rPr lang="en-US" dirty="0"/>
              <a:t> cols="30" </a:t>
            </a:r>
            <a:r>
              <a:rPr lang="en-US" dirty="0" err="1"/>
              <a:t>onkeydown</a:t>
            </a:r>
            <a:r>
              <a:rPr lang="en-US" dirty="0"/>
              <a:t>="alert('You have pressed a key inside </a:t>
            </a:r>
            <a:r>
              <a:rPr lang="en-US" dirty="0" err="1"/>
              <a:t>textarea</a:t>
            </a:r>
            <a:r>
              <a:rPr lang="en-US" dirty="0"/>
              <a:t>!')"&gt;&lt;/</a:t>
            </a:r>
            <a:r>
              <a:rPr lang="en-US" dirty="0" err="1"/>
              <a:t>textarea</a:t>
            </a:r>
            <a:r>
              <a:rPr lang="en-US" dirty="0"/>
              <a:t>&gt;</a:t>
            </a:r>
          </a:p>
          <a:p>
            <a:r>
              <a:rPr lang="en-US" dirty="0"/>
              <a:t>	&lt;p&gt;&lt;strong&gt;Note:&lt;/strong&gt; Try to enter some text inside input box and </a:t>
            </a:r>
            <a:r>
              <a:rPr lang="en-US" dirty="0" err="1"/>
              <a:t>textarea</a:t>
            </a:r>
            <a:r>
              <a:rPr lang="en-US" dirty="0"/>
              <a:t>.&lt;/p&gt;</a:t>
            </a:r>
          </a:p>
          <a:p>
            <a:r>
              <a:rPr lang="en-US" dirty="0"/>
              <a:t>&lt;/body&gt;</a:t>
            </a:r>
          </a:p>
          <a:p>
            <a:r>
              <a:rPr lang="en-US" dirty="0"/>
              <a:t>&lt;/html&gt; </a:t>
            </a:r>
          </a:p>
        </p:txBody>
      </p:sp>
      <p:pic>
        <p:nvPicPr>
          <p:cNvPr id="5" name="Picture 4"/>
          <p:cNvPicPr>
            <a:picLocks noChangeAspect="1"/>
          </p:cNvPicPr>
          <p:nvPr/>
        </p:nvPicPr>
        <p:blipFill>
          <a:blip r:embed="rId2"/>
          <a:stretch>
            <a:fillRect/>
          </a:stretch>
        </p:blipFill>
        <p:spPr>
          <a:xfrm>
            <a:off x="2818675" y="3352837"/>
            <a:ext cx="2231329" cy="499915"/>
          </a:xfrm>
          <a:prstGeom prst="rect">
            <a:avLst/>
          </a:prstGeom>
        </p:spPr>
      </p:pic>
    </p:spTree>
    <p:extLst>
      <p:ext uri="{BB962C8B-B14F-4D97-AF65-F5344CB8AC3E}">
        <p14:creationId xmlns:p14="http://schemas.microsoft.com/office/powerpoint/2010/main" val="212787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effectLst/>
              </a:rPr>
              <a:t>form event</a:t>
            </a:r>
            <a:endParaRPr lang="en-US" dirty="0"/>
          </a:p>
        </p:txBody>
      </p:sp>
      <p:sp>
        <p:nvSpPr>
          <p:cNvPr id="3" name="Content Placeholder 2"/>
          <p:cNvSpPr>
            <a:spLocks noGrp="1"/>
          </p:cNvSpPr>
          <p:nvPr>
            <p:ph idx="1"/>
          </p:nvPr>
        </p:nvSpPr>
        <p:spPr>
          <a:xfrm>
            <a:off x="404949" y="2249487"/>
            <a:ext cx="7315200" cy="3541714"/>
          </a:xfrm>
        </p:spPr>
        <p:txBody>
          <a:bodyPr/>
          <a:lstStyle/>
          <a:p>
            <a:r>
              <a:rPr lang="en-NZ" dirty="0">
                <a:effectLst/>
              </a:rPr>
              <a:t>A form event is fired when a form control receive or loses focus or when the user modify a form control value such as by typing text in a text input, select any option in a select box etc. </a:t>
            </a:r>
            <a:endParaRPr lang="en-NZ" dirty="0" smtClean="0">
              <a:effectLst/>
            </a:endParaRPr>
          </a:p>
          <a:p>
            <a:r>
              <a:rPr lang="en-NZ" dirty="0">
                <a:effectLst/>
              </a:rPr>
              <a:t>The focus event occurs when the user gives focus to an element on a web page.</a:t>
            </a:r>
            <a:endParaRPr lang="en-US" dirty="0"/>
          </a:p>
        </p:txBody>
      </p:sp>
      <p:sp>
        <p:nvSpPr>
          <p:cNvPr id="4" name="TextBox 3"/>
          <p:cNvSpPr txBox="1"/>
          <p:nvPr/>
        </p:nvSpPr>
        <p:spPr>
          <a:xfrm>
            <a:off x="7916091" y="2249487"/>
            <a:ext cx="3435532" cy="2862322"/>
          </a:xfrm>
          <a:prstGeom prst="rect">
            <a:avLst/>
          </a:prstGeom>
          <a:solidFill>
            <a:srgbClr val="FFEFBD"/>
          </a:solidFill>
        </p:spPr>
        <p:txBody>
          <a:bodyPr wrap="square" rtlCol="0">
            <a:spAutoFit/>
          </a:bodyPr>
          <a:lstStyle/>
          <a:p>
            <a:r>
              <a:rPr lang="en-US"/>
              <a:t>&lt;script&gt;</a:t>
            </a:r>
          </a:p>
          <a:p>
            <a:r>
              <a:rPr lang="en-US"/>
              <a:t>        function highlightInput(elm){</a:t>
            </a:r>
          </a:p>
          <a:p>
            <a:r>
              <a:rPr lang="en-US"/>
              <a:t>            elm.style.background = "yellow";</a:t>
            </a:r>
          </a:p>
          <a:p>
            <a:r>
              <a:rPr lang="en-US"/>
              <a:t>        }    </a:t>
            </a:r>
          </a:p>
          <a:p>
            <a:r>
              <a:rPr lang="en-US"/>
              <a:t>    &lt;/script&gt;</a:t>
            </a:r>
          </a:p>
          <a:p>
            <a:r>
              <a:rPr lang="en-US"/>
              <a:t>    &lt;input type="text" onfocus="highlightInput(this)"&gt;</a:t>
            </a:r>
          </a:p>
          <a:p>
            <a:r>
              <a:rPr lang="en-US"/>
              <a:t>    &lt;button type="button"&gt;Button&lt;/button&gt;</a:t>
            </a:r>
            <a:endParaRPr lang="en-US" dirty="0"/>
          </a:p>
        </p:txBody>
      </p:sp>
    </p:spTree>
    <p:extLst>
      <p:ext uri="{BB962C8B-B14F-4D97-AF65-F5344CB8AC3E}">
        <p14:creationId xmlns:p14="http://schemas.microsoft.com/office/powerpoint/2010/main" val="2347807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618518"/>
            <a:ext cx="9905999" cy="5172683"/>
          </a:xfrm>
        </p:spPr>
        <p:txBody>
          <a:bodyPr>
            <a:normAutofit fontScale="85000" lnSpcReduction="20000"/>
          </a:bodyPr>
          <a:lstStyle/>
          <a:p>
            <a:r>
              <a:rPr lang="en-NZ" dirty="0">
                <a:effectLst/>
              </a:rPr>
              <a:t>The blur event occurs when the user takes the focus away from a form element or a window</a:t>
            </a:r>
            <a:r>
              <a:rPr lang="en-NZ" dirty="0" smtClean="0">
                <a:effectLst/>
              </a:rPr>
              <a:t>.</a:t>
            </a:r>
          </a:p>
          <a:p>
            <a:pPr marL="457200" lvl="1" indent="0">
              <a:buNone/>
            </a:pPr>
            <a:r>
              <a:rPr lang="en-US" dirty="0">
                <a:effectLst/>
                <a:latin typeface="Consolas" panose="020B0609020204030204" pitchFamily="49" charset="0"/>
              </a:rPr>
              <a:t>&lt;input type="text" </a:t>
            </a:r>
            <a:r>
              <a:rPr lang="en-US" dirty="0" err="1">
                <a:effectLst/>
                <a:latin typeface="Consolas" panose="020B0609020204030204" pitchFamily="49" charset="0"/>
              </a:rPr>
              <a:t>onblur</a:t>
            </a:r>
            <a:r>
              <a:rPr lang="en-US" dirty="0">
                <a:effectLst/>
                <a:latin typeface="Consolas" panose="020B0609020204030204" pitchFamily="49" charset="0"/>
              </a:rPr>
              <a:t>="alert('Text input loses focus!')"&gt; &lt;button type="button"&gt;Submit&lt;/button</a:t>
            </a:r>
            <a:r>
              <a:rPr lang="en-US" dirty="0" smtClean="0">
                <a:effectLst/>
                <a:latin typeface="Consolas" panose="020B0609020204030204" pitchFamily="49" charset="0"/>
              </a:rPr>
              <a:t>&gt;</a:t>
            </a:r>
          </a:p>
          <a:p>
            <a:r>
              <a:rPr lang="en-NZ" dirty="0" smtClean="0">
                <a:effectLst/>
              </a:rPr>
              <a:t>The </a:t>
            </a:r>
            <a:r>
              <a:rPr lang="en-NZ" dirty="0">
                <a:effectLst/>
              </a:rPr>
              <a:t>change event occurs when a user changes the value of a form element</a:t>
            </a:r>
            <a:r>
              <a:rPr lang="en-NZ" dirty="0" smtClean="0">
                <a:effectLst/>
              </a:rPr>
              <a:t>.</a:t>
            </a:r>
          </a:p>
          <a:p>
            <a:pPr marL="457200" lvl="1" indent="0">
              <a:buNone/>
            </a:pPr>
            <a:r>
              <a:rPr lang="en-NZ" dirty="0">
                <a:effectLst/>
                <a:latin typeface="Consolas" panose="020B0609020204030204" pitchFamily="49" charset="0"/>
              </a:rPr>
              <a:t>&lt;select </a:t>
            </a:r>
            <a:r>
              <a:rPr lang="en-NZ" dirty="0" err="1">
                <a:effectLst/>
                <a:latin typeface="Consolas" panose="020B0609020204030204" pitchFamily="49" charset="0"/>
              </a:rPr>
              <a:t>onchange</a:t>
            </a:r>
            <a:r>
              <a:rPr lang="en-NZ" dirty="0">
                <a:effectLst/>
                <a:latin typeface="Consolas" panose="020B0609020204030204" pitchFamily="49" charset="0"/>
              </a:rPr>
              <a:t>="alert('You have changed the selection!');"&gt; &lt;option&gt;Select&lt;/option&gt; </a:t>
            </a:r>
            <a:endParaRPr lang="en-NZ" dirty="0" smtClean="0">
              <a:effectLst/>
              <a:latin typeface="Consolas" panose="020B0609020204030204" pitchFamily="49" charset="0"/>
            </a:endParaRPr>
          </a:p>
          <a:p>
            <a:pPr marL="457200" lvl="1" indent="0">
              <a:buNone/>
            </a:pPr>
            <a:r>
              <a:rPr lang="en-NZ" dirty="0" smtClean="0">
                <a:effectLst/>
                <a:latin typeface="Consolas" panose="020B0609020204030204" pitchFamily="49" charset="0"/>
              </a:rPr>
              <a:t>&lt;</a:t>
            </a:r>
            <a:r>
              <a:rPr lang="en-NZ" dirty="0">
                <a:effectLst/>
                <a:latin typeface="Consolas" panose="020B0609020204030204" pitchFamily="49" charset="0"/>
              </a:rPr>
              <a:t>option&gt;Male&lt;/option</a:t>
            </a:r>
            <a:r>
              <a:rPr lang="en-NZ" dirty="0" smtClean="0">
                <a:effectLst/>
                <a:latin typeface="Consolas" panose="020B0609020204030204" pitchFamily="49" charset="0"/>
              </a:rPr>
              <a:t>&gt;</a:t>
            </a:r>
          </a:p>
          <a:p>
            <a:pPr marL="457200" lvl="1" indent="0">
              <a:buNone/>
            </a:pPr>
            <a:r>
              <a:rPr lang="en-NZ" dirty="0" smtClean="0">
                <a:effectLst/>
                <a:latin typeface="Consolas" panose="020B0609020204030204" pitchFamily="49" charset="0"/>
              </a:rPr>
              <a:t> </a:t>
            </a:r>
            <a:r>
              <a:rPr lang="en-NZ" dirty="0">
                <a:effectLst/>
                <a:latin typeface="Consolas" panose="020B0609020204030204" pitchFamily="49" charset="0"/>
              </a:rPr>
              <a:t>&lt;option&gt;Female&lt;/option&gt; </a:t>
            </a:r>
            <a:endParaRPr lang="en-NZ" dirty="0" smtClean="0">
              <a:effectLst/>
              <a:latin typeface="Consolas" panose="020B0609020204030204" pitchFamily="49" charset="0"/>
            </a:endParaRPr>
          </a:p>
          <a:p>
            <a:pPr marL="457200" lvl="1" indent="0">
              <a:buNone/>
            </a:pPr>
            <a:r>
              <a:rPr lang="en-NZ" dirty="0" smtClean="0">
                <a:effectLst/>
                <a:latin typeface="Consolas" panose="020B0609020204030204" pitchFamily="49" charset="0"/>
              </a:rPr>
              <a:t>&lt;/select&gt;</a:t>
            </a:r>
          </a:p>
          <a:p>
            <a:r>
              <a:rPr lang="en-NZ" dirty="0">
                <a:effectLst/>
              </a:rPr>
              <a:t>The </a:t>
            </a:r>
            <a:r>
              <a:rPr lang="en-NZ" dirty="0" smtClean="0">
                <a:effectLst/>
              </a:rPr>
              <a:t>submit </a:t>
            </a:r>
            <a:r>
              <a:rPr lang="en-NZ" dirty="0">
                <a:effectLst/>
              </a:rPr>
              <a:t>event only occurs when the user submits a form on a web </a:t>
            </a:r>
            <a:r>
              <a:rPr lang="en-NZ" dirty="0" smtClean="0">
                <a:effectLst/>
              </a:rPr>
              <a:t>page</a:t>
            </a:r>
          </a:p>
          <a:p>
            <a:pPr marL="457200" lvl="1" indent="0">
              <a:buNone/>
            </a:pPr>
            <a:r>
              <a:rPr lang="en-NZ" dirty="0">
                <a:effectLst/>
                <a:latin typeface="Consolas" panose="020B0609020204030204" pitchFamily="49" charset="0"/>
              </a:rPr>
              <a:t>&lt;form action="</a:t>
            </a:r>
            <a:r>
              <a:rPr lang="en-NZ" dirty="0" err="1">
                <a:effectLst/>
                <a:latin typeface="Consolas" panose="020B0609020204030204" pitchFamily="49" charset="0"/>
              </a:rPr>
              <a:t>action.php</a:t>
            </a:r>
            <a:r>
              <a:rPr lang="en-NZ" dirty="0">
                <a:effectLst/>
                <a:latin typeface="Consolas" panose="020B0609020204030204" pitchFamily="49" charset="0"/>
              </a:rPr>
              <a:t>" method="post" </a:t>
            </a:r>
            <a:r>
              <a:rPr lang="en-NZ" dirty="0" err="1">
                <a:effectLst/>
                <a:latin typeface="Consolas" panose="020B0609020204030204" pitchFamily="49" charset="0"/>
              </a:rPr>
              <a:t>onsubmit</a:t>
            </a:r>
            <a:r>
              <a:rPr lang="en-NZ" dirty="0">
                <a:effectLst/>
                <a:latin typeface="Consolas" panose="020B0609020204030204" pitchFamily="49" charset="0"/>
              </a:rPr>
              <a:t>="alert('Form data will be submitted to the server!');"&gt; </a:t>
            </a:r>
            <a:endParaRPr lang="en-NZ" dirty="0" smtClean="0">
              <a:effectLst/>
              <a:latin typeface="Consolas" panose="020B0609020204030204" pitchFamily="49" charset="0"/>
            </a:endParaRPr>
          </a:p>
          <a:p>
            <a:pPr marL="457200" lvl="1" indent="0">
              <a:buNone/>
            </a:pPr>
            <a:r>
              <a:rPr lang="en-NZ" dirty="0" smtClean="0">
                <a:effectLst/>
                <a:latin typeface="Consolas" panose="020B0609020204030204" pitchFamily="49" charset="0"/>
              </a:rPr>
              <a:t>&lt;</a:t>
            </a:r>
            <a:r>
              <a:rPr lang="en-NZ" dirty="0">
                <a:effectLst/>
                <a:latin typeface="Consolas" panose="020B0609020204030204" pitchFamily="49" charset="0"/>
              </a:rPr>
              <a:t>label&gt;First Name:&lt;/label&gt; &lt;input type="text" name="first-name" required&gt; &lt;input type="submit" value="Submit</a:t>
            </a:r>
            <a:r>
              <a:rPr lang="en-NZ" dirty="0" smtClean="0">
                <a:effectLst/>
                <a:latin typeface="Consolas" panose="020B0609020204030204" pitchFamily="49" charset="0"/>
              </a:rPr>
              <a:t>"&gt;</a:t>
            </a:r>
          </a:p>
          <a:p>
            <a:pPr marL="457200" lvl="1" indent="0">
              <a:buNone/>
            </a:pPr>
            <a:r>
              <a:rPr lang="en-NZ" dirty="0" smtClean="0">
                <a:effectLst/>
                <a:latin typeface="Consolas" panose="020B0609020204030204" pitchFamily="49" charset="0"/>
              </a:rPr>
              <a:t> </a:t>
            </a:r>
            <a:r>
              <a:rPr lang="en-NZ" dirty="0">
                <a:effectLst/>
                <a:latin typeface="Consolas" panose="020B0609020204030204" pitchFamily="49" charset="0"/>
              </a:rPr>
              <a:t>&lt;/form&gt;</a:t>
            </a:r>
            <a:endParaRPr lang="en-US" dirty="0"/>
          </a:p>
        </p:txBody>
      </p:sp>
    </p:spTree>
    <p:extLst>
      <p:ext uri="{BB962C8B-B14F-4D97-AF65-F5344CB8AC3E}">
        <p14:creationId xmlns:p14="http://schemas.microsoft.com/office/powerpoint/2010/main" val="3515701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Document/Window Events</a:t>
            </a:r>
            <a:br>
              <a:rPr lang="en-US" b="1" dirty="0">
                <a:effectLst/>
              </a:rPr>
            </a:br>
            <a:endParaRPr lang="en-US" dirty="0"/>
          </a:p>
        </p:txBody>
      </p:sp>
      <p:sp>
        <p:nvSpPr>
          <p:cNvPr id="3" name="Content Placeholder 2"/>
          <p:cNvSpPr>
            <a:spLocks noGrp="1"/>
          </p:cNvSpPr>
          <p:nvPr>
            <p:ph idx="1"/>
          </p:nvPr>
        </p:nvSpPr>
        <p:spPr/>
        <p:txBody>
          <a:bodyPr>
            <a:normAutofit fontScale="92500"/>
          </a:bodyPr>
          <a:lstStyle/>
          <a:p>
            <a:r>
              <a:rPr lang="en-NZ" dirty="0">
                <a:effectLst/>
              </a:rPr>
              <a:t>The load event occurs when a web page has finished loading in the web browser</a:t>
            </a:r>
            <a:r>
              <a:rPr lang="en-NZ" dirty="0" smtClean="0">
                <a:effectLst/>
              </a:rPr>
              <a:t>.</a:t>
            </a:r>
          </a:p>
          <a:p>
            <a:pPr marL="457200" lvl="1" indent="0">
              <a:buNone/>
            </a:pPr>
            <a:r>
              <a:rPr lang="en-NZ" dirty="0">
                <a:effectLst/>
              </a:rPr>
              <a:t>&lt;body </a:t>
            </a:r>
            <a:r>
              <a:rPr lang="en-NZ" dirty="0" err="1">
                <a:effectLst/>
              </a:rPr>
              <a:t>onload</a:t>
            </a:r>
            <a:r>
              <a:rPr lang="en-NZ" dirty="0">
                <a:effectLst/>
              </a:rPr>
              <a:t>="</a:t>
            </a:r>
            <a:r>
              <a:rPr lang="en-NZ" dirty="0" err="1">
                <a:effectLst/>
              </a:rPr>
              <a:t>window.alert</a:t>
            </a:r>
            <a:r>
              <a:rPr lang="en-NZ" dirty="0">
                <a:effectLst/>
              </a:rPr>
              <a:t>('Page is loaded successfully!');"&gt; </a:t>
            </a:r>
            <a:endParaRPr lang="en-NZ" dirty="0" smtClean="0">
              <a:effectLst/>
            </a:endParaRPr>
          </a:p>
          <a:p>
            <a:pPr marL="457200" lvl="1" indent="0">
              <a:buNone/>
            </a:pPr>
            <a:r>
              <a:rPr lang="en-NZ" dirty="0" smtClean="0">
                <a:effectLst/>
              </a:rPr>
              <a:t>&lt;</a:t>
            </a:r>
            <a:r>
              <a:rPr lang="en-NZ" dirty="0">
                <a:effectLst/>
              </a:rPr>
              <a:t>h1&gt;This is a heading&lt;/h1&gt; </a:t>
            </a:r>
            <a:endParaRPr lang="en-NZ" dirty="0" smtClean="0">
              <a:effectLst/>
            </a:endParaRPr>
          </a:p>
          <a:p>
            <a:pPr marL="457200" lvl="1" indent="0">
              <a:buNone/>
            </a:pPr>
            <a:r>
              <a:rPr lang="en-NZ" dirty="0" smtClean="0">
                <a:effectLst/>
              </a:rPr>
              <a:t>&lt;</a:t>
            </a:r>
            <a:r>
              <a:rPr lang="en-NZ" dirty="0">
                <a:effectLst/>
              </a:rPr>
              <a:t>p&gt;This is paragraph of text.&lt;/p&gt; &lt;/body</a:t>
            </a:r>
            <a:r>
              <a:rPr lang="en-NZ" dirty="0" smtClean="0">
                <a:effectLst/>
              </a:rPr>
              <a:t>&gt;</a:t>
            </a:r>
          </a:p>
          <a:p>
            <a:r>
              <a:rPr lang="en-NZ" dirty="0">
                <a:effectLst/>
              </a:rPr>
              <a:t>The unload event occurs when a user leaves the current web page</a:t>
            </a:r>
            <a:r>
              <a:rPr lang="en-NZ" dirty="0" smtClean="0">
                <a:effectLst/>
              </a:rPr>
              <a:t>.</a:t>
            </a:r>
          </a:p>
          <a:p>
            <a:pPr marL="457200" lvl="1" indent="0">
              <a:buNone/>
            </a:pPr>
            <a:r>
              <a:rPr lang="en-NZ" dirty="0">
                <a:effectLst/>
              </a:rPr>
              <a:t>&lt;body </a:t>
            </a:r>
            <a:r>
              <a:rPr lang="en-NZ" dirty="0" err="1">
                <a:effectLst/>
              </a:rPr>
              <a:t>onunload</a:t>
            </a:r>
            <a:r>
              <a:rPr lang="en-NZ" dirty="0">
                <a:effectLst/>
              </a:rPr>
              <a:t>="alert('Are you sure you want to leave this page</a:t>
            </a:r>
            <a:r>
              <a:rPr lang="en-NZ" dirty="0" smtClean="0">
                <a:effectLst/>
              </a:rPr>
              <a:t>?');"&gt;</a:t>
            </a:r>
          </a:p>
          <a:p>
            <a:pPr marL="457200" lvl="1" indent="0">
              <a:buNone/>
            </a:pPr>
            <a:r>
              <a:rPr lang="en-NZ" dirty="0" smtClean="0">
                <a:effectLst/>
              </a:rPr>
              <a:t> </a:t>
            </a:r>
            <a:r>
              <a:rPr lang="en-NZ" dirty="0">
                <a:effectLst/>
              </a:rPr>
              <a:t>&lt;h1&gt;This is a heading&lt;/h1</a:t>
            </a:r>
            <a:r>
              <a:rPr lang="en-NZ" dirty="0" smtClean="0">
                <a:effectLst/>
              </a:rPr>
              <a:t>&gt;</a:t>
            </a:r>
          </a:p>
          <a:p>
            <a:pPr marL="457200" lvl="1" indent="0">
              <a:buNone/>
            </a:pPr>
            <a:r>
              <a:rPr lang="en-NZ" dirty="0" smtClean="0">
                <a:effectLst/>
              </a:rPr>
              <a:t> </a:t>
            </a:r>
            <a:r>
              <a:rPr lang="en-NZ" dirty="0">
                <a:effectLst/>
              </a:rPr>
              <a:t>&lt;p&gt;This is paragraph of text.&lt;/p&gt; &lt;/body</a:t>
            </a:r>
            <a:r>
              <a:rPr lang="en-NZ" dirty="0" smtClean="0">
                <a:effectLst/>
              </a:rPr>
              <a:t>&gt;</a:t>
            </a:r>
          </a:p>
        </p:txBody>
      </p:sp>
    </p:spTree>
    <p:extLst>
      <p:ext uri="{BB962C8B-B14F-4D97-AF65-F5344CB8AC3E}">
        <p14:creationId xmlns:p14="http://schemas.microsoft.com/office/powerpoint/2010/main" val="23036223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1611</TotalTime>
  <Words>2180</Words>
  <Application>Microsoft Office PowerPoint</Application>
  <PresentationFormat>Widescreen</PresentationFormat>
  <Paragraphs>210</Paragraphs>
  <Slides>19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Consolas</vt:lpstr>
      <vt:lpstr>Trebuchet MS</vt:lpstr>
      <vt:lpstr>Tw Cen MT</vt:lpstr>
      <vt:lpstr>Circuit</vt:lpstr>
      <vt:lpstr>Microsoft Word Document</vt:lpstr>
      <vt:lpstr>JavaScript Event</vt:lpstr>
      <vt:lpstr>JavaScript Event</vt:lpstr>
      <vt:lpstr>Mouse Events </vt:lpstr>
      <vt:lpstr>The Contextmenu Event (oncontextmenu) </vt:lpstr>
      <vt:lpstr>The Mouseover Event (onmouseover, onmouseout) </vt:lpstr>
      <vt:lpstr>The Keydown Event (onkeydown, onkeyup) </vt:lpstr>
      <vt:lpstr>form event</vt:lpstr>
      <vt:lpstr>PowerPoint Presentation</vt:lpstr>
      <vt:lpstr>Document/Window Events </vt:lpstr>
      <vt:lpstr>PowerPoint Presentation</vt:lpstr>
      <vt:lpstr>You can add events of different types to the same element:</vt:lpstr>
      <vt:lpstr>Execute this code</vt:lpstr>
      <vt:lpstr>JavaScript Event Listeners</vt:lpstr>
      <vt:lpstr>Adding Event Listeners for Different Event Types</vt:lpstr>
      <vt:lpstr>Adding Event Listeners to Window Object</vt:lpstr>
      <vt:lpstr>JavaScript Event Propagation (Advanced users)</vt:lpstr>
      <vt:lpstr>The Capturing Phase </vt:lpstr>
      <vt:lpstr>PowerPoint Presentation</vt:lpstr>
      <vt:lpstr>Self Study</vt:lpstr>
    </vt:vector>
  </TitlesOfParts>
  <Company>ATC New Zealand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Event</dc:title>
  <dc:creator>Dipti Kartikeya</dc:creator>
  <cp:lastModifiedBy>Dipti Kartikeya</cp:lastModifiedBy>
  <cp:revision>25</cp:revision>
  <dcterms:created xsi:type="dcterms:W3CDTF">2019-04-17T00:14:38Z</dcterms:created>
  <dcterms:modified xsi:type="dcterms:W3CDTF">2019-05-10T00:27:43Z</dcterms:modified>
</cp:coreProperties>
</file>