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2" r:id="rId12"/>
    <p:sldId id="273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9C109B01-63A5-4E04-B92A-E291955D01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67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Basics: 5-Step Process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 sz="2800"/>
          </a:p>
          <a:p>
            <a:endParaRPr lang="en-US" altLang="en-US" sz="2800"/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5029201" y="1873251"/>
          <a:ext cx="1635125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1634760" imgH="3978000" progId="Visio.Drawing.6">
                  <p:embed/>
                </p:oleObj>
              </mc:Choice>
              <mc:Fallback>
                <p:oleObj name="VISIO" r:id="rId3" imgW="1634760" imgH="3978000" progId="Visio.Drawing.6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1873251"/>
                        <a:ext cx="1635125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62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Plan &amp; Prepare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Create a Task List:</a:t>
            </a:r>
          </a:p>
          <a:p>
            <a:r>
              <a:rPr lang="en-US" altLang="en-US"/>
              <a:t>Create lists of tasks or questions that a typical user should be able to complete in an hour</a:t>
            </a:r>
          </a:p>
          <a:p>
            <a:r>
              <a:rPr lang="en-US" altLang="en-US"/>
              <a:t>Tasks should not be too simple nor too difficult to accomplish </a:t>
            </a:r>
          </a:p>
          <a:p>
            <a:pPr lvl="2"/>
            <a:r>
              <a:rPr lang="en-US" altLang="en-US"/>
              <a:t>e.g., 1. Find a concert show you want to see</a:t>
            </a:r>
          </a:p>
          <a:p>
            <a:pPr lvl="4">
              <a:buFontTx/>
              <a:buNone/>
            </a:pPr>
            <a:r>
              <a:rPr lang="en-US" altLang="en-US"/>
              <a:t>2. Purchase tickets on line</a:t>
            </a:r>
          </a:p>
          <a:p>
            <a:pPr lvl="4">
              <a:buFontTx/>
              <a:buNone/>
            </a:pPr>
            <a:r>
              <a:rPr lang="en-US" altLang="en-US"/>
              <a:t>3. Find directions to the venue</a:t>
            </a:r>
          </a:p>
        </p:txBody>
      </p:sp>
    </p:spTree>
    <p:extLst>
      <p:ext uri="{BB962C8B-B14F-4D97-AF65-F5344CB8AC3E}">
        <p14:creationId xmlns:p14="http://schemas.microsoft.com/office/powerpoint/2010/main" val="8793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Plan &amp; Prepare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Informal usability tests only require a pencil, paper, computer and browser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Sometimes might use a video camera and record each session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Sometimes watched by development team</a:t>
            </a:r>
          </a:p>
          <a:p>
            <a:pPr>
              <a:lnSpc>
                <a:spcPct val="90000"/>
              </a:lnSpc>
            </a:pPr>
            <a:r>
              <a:rPr lang="en-US" altLang="en-US"/>
              <a:t>Often usability tests can be conducted within the user’s own environment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 a printed version of the site for note taking, and then watch and learn . . .</a:t>
            </a:r>
          </a:p>
        </p:txBody>
      </p:sp>
    </p:spTree>
    <p:extLst>
      <p:ext uri="{BB962C8B-B14F-4D97-AF65-F5344CB8AC3E}">
        <p14:creationId xmlns:p14="http://schemas.microsoft.com/office/powerpoint/2010/main" val="10200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Usability study room setup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preferred: a quiet room with a computer and 2-3 chairs</a:t>
            </a:r>
          </a:p>
          <a:p>
            <a:pPr lvl="1"/>
            <a:r>
              <a:rPr lang="en-US" altLang="en-US" b="1"/>
              <a:t>participant </a:t>
            </a:r>
            <a:r>
              <a:rPr lang="en-US" altLang="en-US"/>
              <a:t>sits at computer and performs tasks w/ product</a:t>
            </a:r>
          </a:p>
          <a:p>
            <a:pPr lvl="1"/>
            <a:r>
              <a:rPr lang="en-US" altLang="en-US" b="1"/>
              <a:t>moderator</a:t>
            </a:r>
            <a:r>
              <a:rPr lang="en-US" altLang="en-US"/>
              <a:t> / </a:t>
            </a:r>
            <a:r>
              <a:rPr lang="en-US" altLang="en-US" b="1"/>
              <a:t>facilitator</a:t>
            </a:r>
            <a:r>
              <a:rPr lang="en-US" altLang="en-US"/>
              <a:t> guides the user through the process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others on dev team observe</a:t>
            </a:r>
            <a:br>
              <a:rPr lang="en-US" altLang="en-US"/>
            </a:br>
            <a:r>
              <a:rPr lang="en-US" altLang="en-US"/>
              <a:t>user, either from the side</a:t>
            </a:r>
            <a:br>
              <a:rPr lang="en-US" altLang="en-US"/>
            </a:br>
            <a:r>
              <a:rPr lang="en-US" altLang="en-US"/>
              <a:t>or from another room (preferred)</a:t>
            </a:r>
          </a:p>
          <a:p>
            <a:pPr lvl="2"/>
            <a:endParaRPr lang="en-US" altLang="en-US" sz="800"/>
          </a:p>
          <a:p>
            <a:pPr lvl="2"/>
            <a:r>
              <a:rPr lang="en-US" altLang="en-US"/>
              <a:t>web cam, one-way mirror, etc.</a:t>
            </a:r>
          </a:p>
          <a:p>
            <a:pPr lvl="2"/>
            <a:r>
              <a:rPr lang="en-US" altLang="en-US"/>
              <a:t>record the user and watch later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9615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2819400"/>
            <a:ext cx="24352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1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2819400"/>
            <a:ext cx="3430588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65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6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2: Find Participants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Can I make my mother test our app?</a:t>
            </a:r>
            <a:br>
              <a:rPr lang="en-US" altLang="en-US"/>
            </a:br>
            <a:r>
              <a:rPr lang="en-US" altLang="en-US"/>
              <a:t>Does it matter who the users are for a usability test?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/>
              <a:t>An ideal test has at least 3-4 users who have</a:t>
            </a:r>
            <a:br>
              <a:rPr lang="en-US" altLang="en-US"/>
            </a:br>
            <a:r>
              <a:rPr lang="en-US" altLang="en-US"/>
              <a:t>not been told much about the app beforehand.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It doesn't matter much who you grab as your user;</a:t>
            </a:r>
            <a:br>
              <a:rPr lang="en-US" altLang="en-US"/>
            </a:br>
            <a:r>
              <a:rPr lang="en-US" altLang="en-US"/>
              <a:t>doesn't have to be just like a real user of the app.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Everyone's a beginner in a way.</a:t>
            </a:r>
          </a:p>
          <a:p>
            <a:pPr lvl="1"/>
            <a:r>
              <a:rPr lang="en-US" altLang="en-US"/>
              <a:t>It's bad to design a site that only experts can use.</a:t>
            </a:r>
          </a:p>
          <a:p>
            <a:pPr lvl="1"/>
            <a:r>
              <a:rPr lang="en-US" altLang="en-US"/>
              <a:t>Experts don't mind something simple enough</a:t>
            </a:r>
            <a:br>
              <a:rPr lang="en-US" altLang="en-US"/>
            </a:br>
            <a:r>
              <a:rPr lang="en-US" altLang="en-US"/>
              <a:t>for beginners, so testing with beginners is not bad.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UNLESS the app requires specific expert knowledge to use.</a:t>
            </a:r>
          </a:p>
        </p:txBody>
      </p:sp>
      <p:pic>
        <p:nvPicPr>
          <p:cNvPr id="9666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2362200"/>
            <a:ext cx="153987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73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6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3: Conduct the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7726"/>
            <a:ext cx="8915400" cy="451349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Who is qualified to be a study facilitator?</a:t>
            </a:r>
            <a:br>
              <a:rPr lang="en-US" altLang="en-US" dirty="0"/>
            </a:br>
            <a:r>
              <a:rPr lang="en-US" altLang="en-US" dirty="0"/>
              <a:t>What things should / shouldn't a facilitator do?</a:t>
            </a:r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Anybody with decent people skills can do it.</a:t>
            </a:r>
          </a:p>
          <a:p>
            <a:pPr lvl="1"/>
            <a:endParaRPr lang="en-US" altLang="en-US" sz="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Be friendly.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Tell them it's okay to make mistakes; they aren't being tested.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Encourage them ask questions and to </a:t>
            </a:r>
            <a:r>
              <a:rPr lang="en-US" altLang="en-US" b="1" dirty="0"/>
              <a:t>think out loud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Don't lead the user or give them hints about what to do.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Probe</a:t>
            </a:r>
            <a:r>
              <a:rPr lang="en-US" altLang="en-US" dirty="0"/>
              <a:t>; when they give feedback, ask for more details.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Don't appear to be concerned with note-taking or data gathering.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Don't be upset if the user fails or gets stuck.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Ask user questions when they get stuck.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"What are you thinking?"  or  "What are you trying to do now?"</a:t>
            </a:r>
          </a:p>
          <a:p>
            <a:pPr lvl="1"/>
            <a:endParaRPr lang="en-US" altLang="en-US" sz="800" dirty="0"/>
          </a:p>
          <a:p>
            <a:pPr lvl="1"/>
            <a:r>
              <a:rPr lang="en-US" altLang="en-US" i="1" dirty="0"/>
              <a:t>Tip:</a:t>
            </a:r>
            <a:r>
              <a:rPr lang="en-US" altLang="en-US" dirty="0"/>
              <a:t>  Try taking the test yourself first.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962" y="1191706"/>
            <a:ext cx="1676545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5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3: Conduct the Session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Collect basic data: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Could the user complete the task?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Did they need help?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Track how much time it took them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Note any stumbling blocks (problems/obstacles)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Overall observations, commentary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Debrief the user, allow user to speak their mind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Prepare a post-test survey</a:t>
            </a:r>
          </a:p>
        </p:txBody>
      </p:sp>
    </p:spTree>
    <p:extLst>
      <p:ext uri="{BB962C8B-B14F-4D97-AF65-F5344CB8AC3E}">
        <p14:creationId xmlns:p14="http://schemas.microsoft.com/office/powerpoint/2010/main" val="419136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3: Conduct the Session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2800"/>
              <a:t>Post-Test Survey:</a:t>
            </a:r>
          </a:p>
          <a:p>
            <a:r>
              <a:rPr lang="en-US" altLang="en-US" sz="2800"/>
              <a:t>Prepare a survey online or in paper form for the user to fill out after they have completed the testing process</a:t>
            </a:r>
          </a:p>
          <a:p>
            <a:r>
              <a:rPr lang="en-US" altLang="en-US" sz="2800"/>
              <a:t> Questions should include what the user thought the Web site was like: graphics, logic, content,  navigation, and their overall satisfaction</a:t>
            </a:r>
          </a:p>
          <a:p>
            <a:r>
              <a:rPr lang="en-US" altLang="en-US" sz="2800"/>
              <a:t>Gather data about overall effectiveness of the site in relation to the goals of each task</a:t>
            </a:r>
          </a:p>
        </p:txBody>
      </p:sp>
    </p:spTree>
    <p:extLst>
      <p:ext uri="{BB962C8B-B14F-4D97-AF65-F5344CB8AC3E}">
        <p14:creationId xmlns:p14="http://schemas.microsoft.com/office/powerpoint/2010/main" val="237234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4: Analyze Results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Compile and summarize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Transfer handwritten notes to computer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Write your reports while they are fresh in your mind,</a:t>
            </a:r>
          </a:p>
          <a:p>
            <a:pPr>
              <a:lnSpc>
                <a:spcPct val="90000"/>
              </a:lnSpc>
            </a:pPr>
            <a:r>
              <a:rPr lang="en-US" altLang="en-US"/>
              <a:t>Create a summary after testing is complete, into a table that shows the results of each test, include problem areas, comments and user feedback from the survey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40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4: Analyze Results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Identify difficulties and problem areas</a:t>
            </a:r>
          </a:p>
          <a:p>
            <a:r>
              <a:rPr lang="en-US" altLang="en-US"/>
              <a:t>Identify why there was difficulty or the source of any problems (specific factors such as navigation, text, graphics, etc.)</a:t>
            </a:r>
          </a:p>
          <a:p>
            <a:r>
              <a:rPr lang="en-US" altLang="en-US"/>
              <a:t>Identify any specific task-oriented issues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59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Usability?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dirty="0"/>
              <a:t>Usability Is a measure of how easy it is to use something:</a:t>
            </a:r>
          </a:p>
          <a:p>
            <a:pPr marL="914400" lvl="1" indent="-457200"/>
            <a:endParaRPr lang="en-US" altLang="en-US" dirty="0"/>
          </a:p>
          <a:p>
            <a:pPr marL="914400" lvl="1" indent="-457200"/>
            <a:r>
              <a:rPr lang="en-US" altLang="en-US" dirty="0"/>
              <a:t>How easy will the use of the software be for a typical user to understand, learn, and operate</a:t>
            </a:r>
          </a:p>
          <a:p>
            <a:pPr marL="914400" lvl="1" indent="-457200"/>
            <a:r>
              <a:rPr lang="en-US" altLang="en-US" dirty="0"/>
              <a:t>e.g., “user-friendliness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Usability </a:t>
            </a:r>
            <a:r>
              <a:rPr lang="en-US" altLang="en-US" dirty="0"/>
              <a:t>is difficult to evaluate and measure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40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5: Make Recommendations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Compile and recommend</a:t>
            </a:r>
          </a:p>
          <a:p>
            <a:pPr lvl="1"/>
            <a:r>
              <a:rPr lang="en-US" altLang="en-US"/>
              <a:t>Gather all your compiled information and translate into recommendations </a:t>
            </a:r>
          </a:p>
          <a:p>
            <a:pPr lvl="1"/>
            <a:r>
              <a:rPr lang="en-US" altLang="en-US"/>
              <a:t>Concentrate on high-level functionality first</a:t>
            </a:r>
          </a:p>
          <a:p>
            <a:pPr lvl="1"/>
            <a:r>
              <a:rPr lang="en-US" altLang="en-US"/>
              <a:t>Then focus on recommendations for improved user experience (what works and what does not work well for users!)</a:t>
            </a:r>
          </a:p>
          <a:p>
            <a:pPr lvl="1"/>
            <a:r>
              <a:rPr lang="en-US" altLang="en-US"/>
              <a:t>Determine the implementation plan</a:t>
            </a:r>
          </a:p>
          <a:p>
            <a:r>
              <a:rPr lang="en-US" altLang="en-US"/>
              <a:t>Write up a formal report</a:t>
            </a:r>
          </a:p>
        </p:txBody>
      </p:sp>
    </p:spTree>
    <p:extLst>
      <p:ext uri="{BB962C8B-B14F-4D97-AF65-F5344CB8AC3E}">
        <p14:creationId xmlns:p14="http://schemas.microsoft.com/office/powerpoint/2010/main" val="260701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Usability Study: UCSC NetTrial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NetTrial was a trial online literacy course used to help students learn how to develop Web skills (browsing, e-mail, use of library resources)</a:t>
            </a:r>
          </a:p>
          <a:p>
            <a:r>
              <a:rPr lang="en-US" altLang="en-US"/>
              <a:t>Students were not given specific tasks, rather they were asked to navigate the entire site as if they were taking the course, then to provide feedback</a:t>
            </a:r>
          </a:p>
        </p:txBody>
      </p:sp>
    </p:spTree>
    <p:extLst>
      <p:ext uri="{BB962C8B-B14F-4D97-AF65-F5344CB8AC3E}">
        <p14:creationId xmlns:p14="http://schemas.microsoft.com/office/powerpoint/2010/main" val="1654688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Usability Study: UCSC NetTrial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/>
              <a:t>During the usability testing, it was observed that the students had difficulty finding graphic links, navigating to other pages and returning to previous pages, and difficulty understanding</a:t>
            </a:r>
          </a:p>
          <a:p>
            <a:r>
              <a:rPr lang="en-US" altLang="en-US" sz="2800"/>
              <a:t>After the study was completed, the observation notes and student feedback notes were used to identify problem areas that needed changing</a:t>
            </a:r>
          </a:p>
          <a:p>
            <a:r>
              <a:rPr lang="en-US" altLang="en-US" sz="2800"/>
              <a:t>The final version of the Web site was a success, and the usability testing played a critical role</a:t>
            </a:r>
          </a:p>
        </p:txBody>
      </p:sp>
    </p:spTree>
    <p:extLst>
      <p:ext uri="{BB962C8B-B14F-4D97-AF65-F5344CB8AC3E}">
        <p14:creationId xmlns:p14="http://schemas.microsoft.com/office/powerpoint/2010/main" val="401147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60" y="182880"/>
            <a:ext cx="9196252" cy="625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1074" y="1384663"/>
            <a:ext cx="187728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b="1" dirty="0" smtClean="0"/>
              <a:t>Usability </a:t>
            </a:r>
          </a:p>
          <a:p>
            <a:endParaRPr lang="en-US" altLang="en-US" b="1" dirty="0"/>
          </a:p>
          <a:p>
            <a:r>
              <a:rPr lang="en-US" altLang="en-US" b="1" dirty="0" smtClean="0"/>
              <a:t>Test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0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Re-Cap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 general, Usability is difficult to evaluate and measure  (Web sites may be the exception)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Usability </a:t>
            </a:r>
            <a:r>
              <a:rPr lang="en-US" altLang="en-US" dirty="0"/>
              <a:t>testing can be done on a formal or informal basis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method described here is an informal 5-step process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Sometimes video taped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Sometimes watched by development team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Know your goal: testing to find problem areas in your software!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Results show what works, what does not</a:t>
            </a:r>
          </a:p>
        </p:txBody>
      </p:sp>
    </p:spTree>
    <p:extLst>
      <p:ext uri="{BB962C8B-B14F-4D97-AF65-F5344CB8AC3E}">
        <p14:creationId xmlns:p14="http://schemas.microsoft.com/office/powerpoint/2010/main" val="1569209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3 Guideline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092367"/>
              </p:ext>
            </p:extLst>
          </p:nvPr>
        </p:nvGraphicFramePr>
        <p:xfrm>
          <a:off x="8745084" y="2761752"/>
          <a:ext cx="1588130" cy="133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5084" y="2761752"/>
                        <a:ext cx="1588130" cy="133998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55371" y="1905000"/>
            <a:ext cx="6296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to submit with the Testing plan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Browser testing with the screenshot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Responsiveness with the screenshot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Functional </a:t>
            </a:r>
            <a:r>
              <a:rPr lang="en-US" smtClean="0"/>
              <a:t>testing – Screenshot of all pages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4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ISO Definition (9241-11) for Usability: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“...the extent to which a product can be used by specified users to achieve specified goals with effectiveness, efficiency and satisfaction in a specified context of use.”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Usability Testing?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Usability Testing  is an attempt to quantify software user-friendliness according to: </a:t>
            </a:r>
          </a:p>
          <a:p>
            <a:pPr lvl="1">
              <a:buFontTx/>
              <a:buAutoNum type="arabicPeriod"/>
            </a:pPr>
            <a:r>
              <a:rPr lang="en-US" altLang="en-US"/>
              <a:t> Skill needed to learn the software</a:t>
            </a:r>
          </a:p>
          <a:p>
            <a:pPr lvl="1">
              <a:buFontTx/>
              <a:buAutoNum type="arabicPeriod"/>
            </a:pPr>
            <a:r>
              <a:rPr lang="en-US" altLang="en-US"/>
              <a:t> Time required to become efficient in using the software</a:t>
            </a:r>
          </a:p>
          <a:p>
            <a:pPr lvl="1">
              <a:buFontTx/>
              <a:buAutoNum type="arabicPeriod"/>
            </a:pPr>
            <a:r>
              <a:rPr lang="en-US" altLang="en-US"/>
              <a:t> The measured increase in user productivity</a:t>
            </a:r>
          </a:p>
          <a:p>
            <a:pPr lvl="1">
              <a:buFontTx/>
              <a:buAutoNum type="arabicPeriod"/>
            </a:pPr>
            <a:r>
              <a:rPr lang="en-US" altLang="en-US"/>
              <a:t> A subjective assessment of a user’s attitude toward using the software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8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Usability Testing?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4090" y="2133600"/>
            <a:ext cx="8160521" cy="377762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The idea is to place users in front of some version of the software under test and watch how these users try to use it</a:t>
            </a:r>
          </a:p>
          <a:p>
            <a:r>
              <a:rPr lang="en-US" altLang="en-US" sz="2800" dirty="0"/>
              <a:t>Can be expensive depending on what tasks you have users try and on what you are watching for </a:t>
            </a:r>
          </a:p>
          <a:p>
            <a:r>
              <a:rPr lang="en-US" altLang="en-US" sz="2800" dirty="0"/>
              <a:t>Not cost-effective if done too late in dev cycle</a:t>
            </a:r>
          </a:p>
          <a:p>
            <a:r>
              <a:rPr lang="en-US" altLang="en-US" sz="2800" dirty="0"/>
              <a:t>Can uncover usability problems that  design guidelines and inspections may have missed</a:t>
            </a:r>
          </a:p>
          <a:p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9" y="2873746"/>
            <a:ext cx="2481287" cy="1920406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34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Countering criticisms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Why bother usability testing if we don't have time, money, or expertise to do very much of it?</a:t>
            </a:r>
          </a:p>
          <a:p>
            <a:pPr lvl="1"/>
            <a:endParaRPr lang="en-US" altLang="en-US"/>
          </a:p>
          <a:p>
            <a:r>
              <a:rPr lang="en-US" altLang="en-US"/>
              <a:t>Why can't the developers just test the product by using it themselves and seeing what does / doesn't work for them?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developer knows product too well;  can't see it like a newbie</a:t>
            </a:r>
          </a:p>
          <a:p>
            <a:pPr lvl="1"/>
            <a:r>
              <a:rPr lang="en-US" altLang="en-US"/>
              <a:t>even limited testing is better than none</a:t>
            </a:r>
          </a:p>
          <a:p>
            <a:pPr lvl="1"/>
            <a:r>
              <a:rPr lang="en-US" altLang="en-US"/>
              <a:t>few early tests are better than many late tests</a:t>
            </a:r>
          </a:p>
          <a:p>
            <a:pPr lvl="1"/>
            <a:r>
              <a:rPr lang="en-US" altLang="en-US"/>
              <a:t>ideally, usability testing is iterative;  done over and over</a:t>
            </a:r>
          </a:p>
        </p:txBody>
      </p:sp>
    </p:spTree>
    <p:extLst>
      <p:ext uri="{BB962C8B-B14F-4D97-AF65-F5344CB8AC3E}">
        <p14:creationId xmlns:p14="http://schemas.microsoft.com/office/powerpoint/2010/main" val="42897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usability test?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When should a usability test be performed?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best done </a:t>
            </a:r>
            <a:r>
              <a:rPr lang="en-US" altLang="en-US" b="1"/>
              <a:t>early</a:t>
            </a:r>
            <a:r>
              <a:rPr lang="en-US" altLang="en-US"/>
              <a:t> in the software lifecycle</a:t>
            </a:r>
          </a:p>
          <a:p>
            <a:pPr lvl="1"/>
            <a:r>
              <a:rPr lang="en-US" altLang="en-US"/>
              <a:t>best done </a:t>
            </a:r>
            <a:r>
              <a:rPr lang="en-US" altLang="en-US" b="1"/>
              <a:t>often</a:t>
            </a:r>
            <a:r>
              <a:rPr lang="en-US" altLang="en-US"/>
              <a:t> / repeatedly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type of test may vary</a:t>
            </a:r>
            <a:br>
              <a:rPr lang="en-US" altLang="en-US"/>
            </a:br>
            <a:r>
              <a:rPr lang="en-US" altLang="en-US"/>
              <a:t>depending on how far</a:t>
            </a:r>
            <a:br>
              <a:rPr lang="en-US" altLang="en-US"/>
            </a:br>
            <a:r>
              <a:rPr lang="en-US" altLang="en-US"/>
              <a:t>along the process you are</a:t>
            </a:r>
          </a:p>
          <a:p>
            <a:pPr lvl="2"/>
            <a:endParaRPr lang="en-US" altLang="en-US" sz="800" i="1"/>
          </a:p>
          <a:p>
            <a:pPr lvl="2"/>
            <a:r>
              <a:rPr lang="en-US" altLang="en-US" i="1"/>
              <a:t>early:</a:t>
            </a:r>
            <a:r>
              <a:rPr lang="en-US" altLang="en-US"/>
              <a:t>  paper prototype</a:t>
            </a:r>
          </a:p>
          <a:p>
            <a:pPr lvl="2"/>
            <a:r>
              <a:rPr lang="en-US" altLang="en-US" i="1"/>
              <a:t>middle: </a:t>
            </a:r>
            <a:r>
              <a:rPr lang="en-US" altLang="en-US"/>
              <a:t> compare UI designs</a:t>
            </a:r>
          </a:p>
          <a:p>
            <a:pPr lvl="2"/>
            <a:r>
              <a:rPr lang="en-US" altLang="en-US" i="1"/>
              <a:t>later:  </a:t>
            </a:r>
            <a:r>
              <a:rPr lang="en-US" altLang="en-US"/>
              <a:t>verify UI's usability</a:t>
            </a:r>
          </a:p>
          <a:p>
            <a:pPr lvl="2"/>
            <a:endParaRPr lang="en-US" altLang="en-US" sz="1200"/>
          </a:p>
          <a:p>
            <a:pPr lvl="1"/>
            <a:r>
              <a:rPr lang="en-US" altLang="en-US"/>
              <a:t>can keep a historical record</a:t>
            </a:r>
            <a:br>
              <a:rPr lang="en-US" altLang="en-US"/>
            </a:br>
            <a:r>
              <a:rPr lang="en-US" altLang="en-US"/>
              <a:t>of usability results for each test</a:t>
            </a:r>
          </a:p>
        </p:txBody>
      </p:sp>
      <p:pic>
        <p:nvPicPr>
          <p:cNvPr id="967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2590801"/>
            <a:ext cx="3814763" cy="378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02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67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multiple tests</a:t>
            </a:r>
          </a:p>
        </p:txBody>
      </p:sp>
      <p:pic>
        <p:nvPicPr>
          <p:cNvPr id="958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7467600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4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vs. Informal Testing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9212" y="2133600"/>
            <a:ext cx="3524205" cy="3777622"/>
          </a:xfrm>
        </p:spPr>
        <p:txBody>
          <a:bodyPr/>
          <a:lstStyle/>
          <a:p>
            <a:r>
              <a:rPr lang="en-US" altLang="en-US" dirty="0"/>
              <a:t>Formal testing might entail building a usability testing lab, equipping it with an array of computers, audio-video equipment, then staffing it with psychologists, technicians, and human-computer interaction specialists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0983" y="2116183"/>
            <a:ext cx="5865223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Informal approach: No fancy lab or expensive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 simple test plan and task list are prepared, notepad and pencil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Participants are observed by an impartial moderator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advantage is that informal testing looks at what people actually do when they are doing real work in an ordinary setting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68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1124</Words>
  <Application>Microsoft Office PowerPoint</Application>
  <PresentationFormat>Widescreen</PresentationFormat>
  <Paragraphs>154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Wingdings 3</vt:lpstr>
      <vt:lpstr>Wisp</vt:lpstr>
      <vt:lpstr>Microsoft Visio Drawing</vt:lpstr>
      <vt:lpstr>Microsoft Word Document</vt:lpstr>
      <vt:lpstr>Usability Testing</vt:lpstr>
      <vt:lpstr>What is Usability? </vt:lpstr>
      <vt:lpstr>ISO Definition (9241-11) for Usability: </vt:lpstr>
      <vt:lpstr>What is Usability Testing?</vt:lpstr>
      <vt:lpstr>What is Usability Testing?</vt:lpstr>
      <vt:lpstr>Countering criticisms</vt:lpstr>
      <vt:lpstr>When to usability test?</vt:lpstr>
      <vt:lpstr>Benefits of multiple tests</vt:lpstr>
      <vt:lpstr>Formal vs. Informal Testing</vt:lpstr>
      <vt:lpstr>Testing Basics: 5-Step Process</vt:lpstr>
      <vt:lpstr>Step 1: Plan &amp; Prepare</vt:lpstr>
      <vt:lpstr>Step 1: Plan &amp; Prepare</vt:lpstr>
      <vt:lpstr>Usability study room setup</vt:lpstr>
      <vt:lpstr>Step 2: Find Participants</vt:lpstr>
      <vt:lpstr>Step 3: Conduct the Session</vt:lpstr>
      <vt:lpstr>Step 3: Conduct the Session</vt:lpstr>
      <vt:lpstr>Step 3: Conduct the Session</vt:lpstr>
      <vt:lpstr>Step 4: Analyze Results</vt:lpstr>
      <vt:lpstr>Step 4: Analyze Results</vt:lpstr>
      <vt:lpstr>Step 5: Make Recommendations</vt:lpstr>
      <vt:lpstr>Usability Study: UCSC NetTrial</vt:lpstr>
      <vt:lpstr>Usability Study: UCSC NetTrial</vt:lpstr>
      <vt:lpstr>PowerPoint Presentation</vt:lpstr>
      <vt:lpstr>Re-Cap</vt:lpstr>
      <vt:lpstr>Assessment 3 Guideline</vt:lpstr>
    </vt:vector>
  </TitlesOfParts>
  <Company>ATC New Zealand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Testing</dc:title>
  <dc:creator>Dipti Kartikeya</dc:creator>
  <cp:lastModifiedBy>Dipti Kartikeya</cp:lastModifiedBy>
  <cp:revision>11</cp:revision>
  <dcterms:created xsi:type="dcterms:W3CDTF">2019-05-16T20:37:10Z</dcterms:created>
  <dcterms:modified xsi:type="dcterms:W3CDTF">2019-05-16T22:32:04Z</dcterms:modified>
</cp:coreProperties>
</file>