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4" r:id="rId29"/>
    <p:sldId id="283"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9" r:id="rId53"/>
    <p:sldId id="310" r:id="rId54"/>
    <p:sldId id="307" r:id="rId55"/>
    <p:sldId id="308"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1" r:id="rId76"/>
    <p:sldId id="332" r:id="rId77"/>
    <p:sldId id="333" r:id="rId78"/>
    <p:sldId id="334" r:id="rId79"/>
    <p:sldId id="330"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5434CFB-B553-41DC-871F-50082C6BA37A}" type="datetimeFigureOut">
              <a:rPr lang="en-AU" smtClean="0"/>
              <a:t>4/12/2018</a:t>
            </a:fld>
            <a:endParaRPr lang="en-AU"/>
          </a:p>
        </p:txBody>
      </p:sp>
      <p:sp>
        <p:nvSpPr>
          <p:cNvPr id="5" name="Footer Placeholder 4"/>
          <p:cNvSpPr>
            <a:spLocks noGrp="1"/>
          </p:cNvSpPr>
          <p:nvPr>
            <p:ph type="ftr" sz="quarter" idx="11"/>
          </p:nvPr>
        </p:nvSpPr>
        <p:spPr>
          <a:xfrm>
            <a:off x="2692397" y="5037663"/>
            <a:ext cx="5214635" cy="279400"/>
          </a:xfrm>
        </p:spPr>
        <p:txBody>
          <a:bodyPr/>
          <a:lstStyle/>
          <a:p>
            <a:endParaRPr lang="en-AU"/>
          </a:p>
        </p:txBody>
      </p:sp>
      <p:sp>
        <p:nvSpPr>
          <p:cNvPr id="6" name="Slide Number Placeholder 5"/>
          <p:cNvSpPr>
            <a:spLocks noGrp="1"/>
          </p:cNvSpPr>
          <p:nvPr>
            <p:ph type="sldNum" sz="quarter" idx="12"/>
          </p:nvPr>
        </p:nvSpPr>
        <p:spPr>
          <a:xfrm>
            <a:off x="8956900" y="5037663"/>
            <a:ext cx="551167" cy="279400"/>
          </a:xfrm>
        </p:spPr>
        <p:txBody>
          <a:bodyPr/>
          <a:lstStyle/>
          <a:p>
            <a:fld id="{9E91D444-5BF5-4AB2-93B0-8347F7604392}" type="slidenum">
              <a:rPr lang="en-AU" smtClean="0"/>
              <a:t>‹#›</a:t>
            </a:fld>
            <a:endParaRPr lang="en-AU"/>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991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5434CFB-B553-41DC-871F-50082C6BA37A}" type="datetimeFigureOut">
              <a:rPr lang="en-AU" smtClean="0"/>
              <a:t>4/12/2018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91D444-5BF5-4AB2-93B0-8347F7604392}" type="slidenum">
              <a:rPr lang="en-AU" smtClean="0"/>
              <a:t>‹#›</a:t>
            </a:fld>
            <a:endParaRPr lang="en-AU"/>
          </a:p>
        </p:txBody>
      </p:sp>
    </p:spTree>
    <p:extLst>
      <p:ext uri="{BB962C8B-B14F-4D97-AF65-F5344CB8AC3E}">
        <p14:creationId xmlns:p14="http://schemas.microsoft.com/office/powerpoint/2010/main" val="2057138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434CFB-B553-41DC-871F-50082C6BA37A}" type="datetimeFigureOut">
              <a:rPr lang="en-AU" smtClean="0"/>
              <a:t>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91D444-5BF5-4AB2-93B0-8347F7604392}" type="slidenum">
              <a:rPr lang="en-AU" smtClean="0"/>
              <a:t>‹#›</a:t>
            </a:fld>
            <a:endParaRPr lang="en-AU"/>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0661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434CFB-B553-41DC-871F-50082C6BA37A}" type="datetimeFigureOut">
              <a:rPr lang="en-AU" smtClean="0"/>
              <a:t>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91D444-5BF5-4AB2-93B0-8347F7604392}" type="slidenum">
              <a:rPr lang="en-AU" smtClean="0"/>
              <a:t>‹#›</a:t>
            </a:fld>
            <a:endParaRPr lang="en-AU"/>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4299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434CFB-B553-41DC-871F-50082C6BA37A}" type="datetimeFigureOut">
              <a:rPr lang="en-AU" smtClean="0"/>
              <a:t>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91D444-5BF5-4AB2-93B0-8347F7604392}" type="slidenum">
              <a:rPr lang="en-AU" smtClean="0"/>
              <a:t>‹#›</a:t>
            </a:fld>
            <a:endParaRPr lang="en-AU"/>
          </a:p>
        </p:txBody>
      </p:sp>
    </p:spTree>
    <p:extLst>
      <p:ext uri="{BB962C8B-B14F-4D97-AF65-F5344CB8AC3E}">
        <p14:creationId xmlns:p14="http://schemas.microsoft.com/office/powerpoint/2010/main" val="2476574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434CFB-B553-41DC-871F-50082C6BA37A}" type="datetimeFigureOut">
              <a:rPr lang="en-AU" smtClean="0"/>
              <a:t>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91D444-5BF5-4AB2-93B0-8347F7604392}" type="slidenum">
              <a:rPr lang="en-AU" smtClean="0"/>
              <a:t>‹#›</a:t>
            </a:fld>
            <a:endParaRPr lang="en-AU"/>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4595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434CFB-B553-41DC-871F-50082C6BA37A}" type="datetimeFigureOut">
              <a:rPr lang="en-AU" smtClean="0"/>
              <a:t>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91D444-5BF5-4AB2-93B0-8347F7604392}" type="slidenum">
              <a:rPr lang="en-AU" smtClean="0"/>
              <a:t>‹#›</a:t>
            </a:fld>
            <a:endParaRPr lang="en-AU"/>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9262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434CFB-B553-41DC-871F-50082C6BA37A}" type="datetimeFigureOut">
              <a:rPr lang="en-AU" smtClean="0"/>
              <a:t>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91D444-5BF5-4AB2-93B0-8347F7604392}" type="slidenum">
              <a:rPr lang="en-AU" smtClean="0"/>
              <a:t>‹#›</a:t>
            </a:fld>
            <a:endParaRPr lang="en-A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9152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434CFB-B553-41DC-871F-50082C6BA37A}" type="datetimeFigureOut">
              <a:rPr lang="en-AU" smtClean="0"/>
              <a:t>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91D444-5BF5-4AB2-93B0-8347F7604392}" type="slidenum">
              <a:rPr lang="en-AU" smtClean="0"/>
              <a:t>‹#›</a:t>
            </a:fld>
            <a:endParaRPr lang="en-AU"/>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228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434CFB-B553-41DC-871F-50082C6BA37A}" type="datetimeFigureOut">
              <a:rPr lang="en-AU" smtClean="0"/>
              <a:t>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91D444-5BF5-4AB2-93B0-8347F7604392}" type="slidenum">
              <a:rPr lang="en-AU" smtClean="0"/>
              <a:t>‹#›</a:t>
            </a:fld>
            <a:endParaRPr lang="en-AU"/>
          </a:p>
        </p:txBody>
      </p:sp>
    </p:spTree>
    <p:extLst>
      <p:ext uri="{BB962C8B-B14F-4D97-AF65-F5344CB8AC3E}">
        <p14:creationId xmlns:p14="http://schemas.microsoft.com/office/powerpoint/2010/main" val="925303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434CFB-B553-41DC-871F-50082C6BA37A}" type="datetimeFigureOut">
              <a:rPr lang="en-AU" smtClean="0"/>
              <a:t>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91D444-5BF5-4AB2-93B0-8347F7604392}" type="slidenum">
              <a:rPr lang="en-AU" smtClean="0"/>
              <a:t>‹#›</a:t>
            </a:fld>
            <a:endParaRPr lang="en-AU"/>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5033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434CFB-B553-41DC-871F-50082C6BA37A}" type="datetimeFigureOut">
              <a:rPr lang="en-AU" smtClean="0"/>
              <a:t>4/12/2018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91D444-5BF5-4AB2-93B0-8347F7604392}" type="slidenum">
              <a:rPr lang="en-AU" smtClean="0"/>
              <a:t>‹#›</a:t>
            </a:fld>
            <a:endParaRPr lang="en-AU"/>
          </a:p>
        </p:txBody>
      </p:sp>
    </p:spTree>
    <p:extLst>
      <p:ext uri="{BB962C8B-B14F-4D97-AF65-F5344CB8AC3E}">
        <p14:creationId xmlns:p14="http://schemas.microsoft.com/office/powerpoint/2010/main" val="3127804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434CFB-B553-41DC-871F-50082C6BA37A}" type="datetimeFigureOut">
              <a:rPr lang="en-AU" smtClean="0"/>
              <a:t>4/12/2018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E91D444-5BF5-4AB2-93B0-8347F7604392}" type="slidenum">
              <a:rPr lang="en-AU" smtClean="0"/>
              <a:t>‹#›</a:t>
            </a:fld>
            <a:endParaRPr lang="en-AU"/>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2996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434CFB-B553-41DC-871F-50082C6BA37A}" type="datetimeFigureOut">
              <a:rPr lang="en-AU" smtClean="0"/>
              <a:t>4/12/2018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E91D444-5BF5-4AB2-93B0-8347F7604392}" type="slidenum">
              <a:rPr lang="en-AU" smtClean="0"/>
              <a:t>‹#›</a:t>
            </a:fld>
            <a:endParaRPr lang="en-A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8935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434CFB-B553-41DC-871F-50082C6BA37A}" type="datetimeFigureOut">
              <a:rPr lang="en-AU" smtClean="0"/>
              <a:t>4/12/2018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E91D444-5BF5-4AB2-93B0-8347F7604392}" type="slidenum">
              <a:rPr lang="en-AU" smtClean="0"/>
              <a:t>‹#›</a:t>
            </a:fld>
            <a:endParaRPr lang="en-AU"/>
          </a:p>
        </p:txBody>
      </p:sp>
    </p:spTree>
    <p:extLst>
      <p:ext uri="{BB962C8B-B14F-4D97-AF65-F5344CB8AC3E}">
        <p14:creationId xmlns:p14="http://schemas.microsoft.com/office/powerpoint/2010/main" val="1361731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5434CFB-B553-41DC-871F-50082C6BA37A}" type="datetimeFigureOut">
              <a:rPr lang="en-AU" smtClean="0"/>
              <a:t>4/12/2018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91D444-5BF5-4AB2-93B0-8347F7604392}" type="slidenum">
              <a:rPr lang="en-AU" smtClean="0"/>
              <a:t>‹#›</a:t>
            </a:fld>
            <a:endParaRPr lang="en-AU"/>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0394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5434CFB-B553-41DC-871F-50082C6BA37A}" type="datetimeFigureOut">
              <a:rPr lang="en-AU" smtClean="0"/>
              <a:t>4/12/2018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91D444-5BF5-4AB2-93B0-8347F7604392}" type="slidenum">
              <a:rPr lang="en-AU" smtClean="0"/>
              <a:t>‹#›</a:t>
            </a:fld>
            <a:endParaRPr lang="en-AU"/>
          </a:p>
        </p:txBody>
      </p:sp>
    </p:spTree>
    <p:extLst>
      <p:ext uri="{BB962C8B-B14F-4D97-AF65-F5344CB8AC3E}">
        <p14:creationId xmlns:p14="http://schemas.microsoft.com/office/powerpoint/2010/main" val="1531770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434CFB-B553-41DC-871F-50082C6BA37A}" type="datetimeFigureOut">
              <a:rPr lang="en-AU" smtClean="0"/>
              <a:t>4/12/2018</a:t>
            </a:fld>
            <a:endParaRPr lang="en-AU"/>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AU"/>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91D444-5BF5-4AB2-93B0-8347F7604392}" type="slidenum">
              <a:rPr lang="en-AU" smtClean="0"/>
              <a:t>‹#›</a:t>
            </a:fld>
            <a:endParaRPr lang="en-AU"/>
          </a:p>
        </p:txBody>
      </p:sp>
    </p:spTree>
    <p:extLst>
      <p:ext uri="{BB962C8B-B14F-4D97-AF65-F5344CB8AC3E}">
        <p14:creationId xmlns:p14="http://schemas.microsoft.com/office/powerpoint/2010/main" val="4505817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PHP- Advance</a:t>
            </a:r>
            <a:endParaRPr lang="en-AU" dirty="0"/>
          </a:p>
        </p:txBody>
      </p:sp>
      <p:sp>
        <p:nvSpPr>
          <p:cNvPr id="3" name="Subtitle 2"/>
          <p:cNvSpPr>
            <a:spLocks noGrp="1"/>
          </p:cNvSpPr>
          <p:nvPr>
            <p:ph type="subTitle" idx="1"/>
          </p:nvPr>
        </p:nvSpPr>
        <p:spPr/>
        <p:txBody>
          <a:bodyPr/>
          <a:lstStyle/>
          <a:p>
            <a:r>
              <a:rPr lang="en-US" dirty="0" smtClean="0"/>
              <a:t>Tutor- Jatinder Singh</a:t>
            </a:r>
            <a:endParaRPr lang="en-AU" dirty="0"/>
          </a:p>
        </p:txBody>
      </p:sp>
    </p:spTree>
    <p:extLst>
      <p:ext uri="{BB962C8B-B14F-4D97-AF65-F5344CB8AC3E}">
        <p14:creationId xmlns:p14="http://schemas.microsoft.com/office/powerpoint/2010/main" val="2289256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AU" dirty="0"/>
          </a:p>
        </p:txBody>
      </p:sp>
      <p:sp>
        <p:nvSpPr>
          <p:cNvPr id="3" name="Content Placeholder 2"/>
          <p:cNvSpPr>
            <a:spLocks noGrp="1"/>
          </p:cNvSpPr>
          <p:nvPr>
            <p:ph idx="1"/>
          </p:nvPr>
        </p:nvSpPr>
        <p:spPr/>
        <p:txBody>
          <a:bodyPr>
            <a:normAutofit fontScale="92500" lnSpcReduction="10000"/>
          </a:bodyPr>
          <a:lstStyle/>
          <a:p>
            <a:r>
              <a:rPr lang="en-AU" dirty="0"/>
              <a:t>The </a:t>
            </a:r>
            <a:r>
              <a:rPr lang="en-AU" dirty="0" err="1"/>
              <a:t>mktime</a:t>
            </a:r>
            <a:r>
              <a:rPr lang="en-AU" dirty="0"/>
              <a:t>() function can be used to find the weekday name corresponding to a particular date. To do this, simply use the 'l' (lowercase 'L') character with your timestamp, as in the following example, which displays the day that falls on April 1, 2014</a:t>
            </a:r>
            <a:r>
              <a:rPr lang="en-AU" dirty="0" smtClean="0"/>
              <a:t>:</a:t>
            </a:r>
          </a:p>
          <a:p>
            <a:pPr marL="0" indent="0">
              <a:buNone/>
            </a:pPr>
            <a:r>
              <a:rPr lang="en-AU" b="1" dirty="0">
                <a:solidFill>
                  <a:srgbClr val="7030A0"/>
                </a:solidFill>
              </a:rPr>
              <a:t>&lt;?php</a:t>
            </a:r>
          </a:p>
          <a:p>
            <a:pPr marL="0" indent="0">
              <a:buNone/>
            </a:pPr>
            <a:r>
              <a:rPr lang="en-AU" b="1" dirty="0">
                <a:solidFill>
                  <a:srgbClr val="7030A0"/>
                </a:solidFill>
              </a:rPr>
              <a:t>// Get the weekday name of a particular date</a:t>
            </a:r>
          </a:p>
          <a:p>
            <a:pPr marL="0" indent="0">
              <a:buNone/>
            </a:pPr>
            <a:r>
              <a:rPr lang="en-AU" b="1" dirty="0">
                <a:solidFill>
                  <a:srgbClr val="7030A0"/>
                </a:solidFill>
              </a:rPr>
              <a:t>echo date('l', </a:t>
            </a:r>
            <a:r>
              <a:rPr lang="en-AU" b="1" dirty="0" err="1">
                <a:solidFill>
                  <a:srgbClr val="7030A0"/>
                </a:solidFill>
              </a:rPr>
              <a:t>mktime</a:t>
            </a:r>
            <a:r>
              <a:rPr lang="en-AU" b="1" dirty="0">
                <a:solidFill>
                  <a:srgbClr val="7030A0"/>
                </a:solidFill>
              </a:rPr>
              <a:t>(0, 0, 0, 1, 4, 2014));</a:t>
            </a:r>
          </a:p>
          <a:p>
            <a:pPr marL="0" indent="0">
              <a:buNone/>
            </a:pPr>
            <a:r>
              <a:rPr lang="en-AU" b="1" dirty="0">
                <a:solidFill>
                  <a:srgbClr val="7030A0"/>
                </a:solidFill>
              </a:rPr>
              <a:t>?&gt;</a:t>
            </a:r>
          </a:p>
        </p:txBody>
      </p:sp>
    </p:spTree>
    <p:extLst>
      <p:ext uri="{BB962C8B-B14F-4D97-AF65-F5344CB8AC3E}">
        <p14:creationId xmlns:p14="http://schemas.microsoft.com/office/powerpoint/2010/main" val="339218061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AU" dirty="0"/>
          </a:p>
        </p:txBody>
      </p:sp>
      <p:pic>
        <p:nvPicPr>
          <p:cNvPr id="4" name="Content Placeholder 3"/>
          <p:cNvPicPr>
            <a:picLocks noGrp="1" noChangeAspect="1"/>
          </p:cNvPicPr>
          <p:nvPr>
            <p:ph idx="1"/>
          </p:nvPr>
        </p:nvPicPr>
        <p:blipFill>
          <a:blip r:embed="rId2"/>
          <a:stretch>
            <a:fillRect/>
          </a:stretch>
        </p:blipFill>
        <p:spPr>
          <a:xfrm>
            <a:off x="2292858" y="2473516"/>
            <a:ext cx="7277100" cy="3248025"/>
          </a:xfrm>
          <a:prstGeom prst="rect">
            <a:avLst/>
          </a:prstGeom>
        </p:spPr>
      </p:pic>
    </p:spTree>
    <p:extLst>
      <p:ext uri="{BB962C8B-B14F-4D97-AF65-F5344CB8AC3E}">
        <p14:creationId xmlns:p14="http://schemas.microsoft.com/office/powerpoint/2010/main" val="12005306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Position Anchors</a:t>
            </a:r>
            <a:br>
              <a:rPr lang="en-AU" dirty="0"/>
            </a:br>
            <a:endParaRPr lang="en-AU" dirty="0"/>
          </a:p>
        </p:txBody>
      </p:sp>
      <p:sp>
        <p:nvSpPr>
          <p:cNvPr id="3" name="Content Placeholder 2"/>
          <p:cNvSpPr>
            <a:spLocks noGrp="1"/>
          </p:cNvSpPr>
          <p:nvPr>
            <p:ph idx="1"/>
          </p:nvPr>
        </p:nvSpPr>
        <p:spPr/>
        <p:txBody>
          <a:bodyPr/>
          <a:lstStyle/>
          <a:p>
            <a:r>
              <a:rPr lang="en-AU" dirty="0"/>
              <a:t>There are certain situations where you want to match at the beginning or end of a line, word, or string. To do this you can use anchors. Two common anchors are caret (^) which represent the start of the string, and the dollar ($) sign which represent the end of the string</a:t>
            </a:r>
            <a:r>
              <a:rPr lang="en-AU" dirty="0" smtClean="0"/>
              <a:t>.</a:t>
            </a:r>
          </a:p>
          <a:p>
            <a:pPr marL="0" indent="0">
              <a:buNone/>
            </a:pPr>
            <a:endParaRPr lang="en-AU" dirty="0"/>
          </a:p>
        </p:txBody>
      </p:sp>
      <p:pic>
        <p:nvPicPr>
          <p:cNvPr id="4" name="Picture 3"/>
          <p:cNvPicPr>
            <a:picLocks noChangeAspect="1"/>
          </p:cNvPicPr>
          <p:nvPr/>
        </p:nvPicPr>
        <p:blipFill>
          <a:blip r:embed="rId2"/>
          <a:stretch>
            <a:fillRect/>
          </a:stretch>
        </p:blipFill>
        <p:spPr>
          <a:xfrm>
            <a:off x="2529649" y="4284726"/>
            <a:ext cx="4810125" cy="1104900"/>
          </a:xfrm>
          <a:prstGeom prst="rect">
            <a:avLst/>
          </a:prstGeom>
        </p:spPr>
      </p:pic>
    </p:spTree>
    <p:extLst>
      <p:ext uri="{BB962C8B-B14F-4D97-AF65-F5344CB8AC3E}">
        <p14:creationId xmlns:p14="http://schemas.microsoft.com/office/powerpoint/2010/main" val="18326427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Pattern Modifiers</a:t>
            </a:r>
            <a:br>
              <a:rPr lang="en-AU" dirty="0"/>
            </a:br>
            <a:endParaRPr lang="en-AU" dirty="0"/>
          </a:p>
        </p:txBody>
      </p:sp>
      <p:sp>
        <p:nvSpPr>
          <p:cNvPr id="3" name="Content Placeholder 2"/>
          <p:cNvSpPr>
            <a:spLocks noGrp="1"/>
          </p:cNvSpPr>
          <p:nvPr>
            <p:ph idx="1"/>
          </p:nvPr>
        </p:nvSpPr>
        <p:spPr/>
        <p:txBody>
          <a:bodyPr/>
          <a:lstStyle/>
          <a:p>
            <a:r>
              <a:rPr lang="en-AU" dirty="0"/>
              <a:t>A pattern modifier allows you to control the way a pattern match is handled. Pattern modifiers are placed directly after the regular expression, for example, if you want to search for a pattern in a case-insensitive manner, you can use the </a:t>
            </a:r>
            <a:r>
              <a:rPr lang="en-AU" dirty="0" err="1"/>
              <a:t>i</a:t>
            </a:r>
            <a:r>
              <a:rPr lang="en-AU" dirty="0"/>
              <a:t> modifier, like this: /pattern/</a:t>
            </a:r>
            <a:r>
              <a:rPr lang="en-AU" dirty="0" err="1"/>
              <a:t>i</a:t>
            </a:r>
            <a:r>
              <a:rPr lang="en-AU" dirty="0"/>
              <a:t>. </a:t>
            </a:r>
          </a:p>
        </p:txBody>
      </p:sp>
    </p:spTree>
    <p:extLst>
      <p:ext uri="{BB962C8B-B14F-4D97-AF65-F5344CB8AC3E}">
        <p14:creationId xmlns:p14="http://schemas.microsoft.com/office/powerpoint/2010/main" val="394889391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Modifier Table</a:t>
            </a:r>
            <a:endParaRPr lang="en-AU" dirty="0"/>
          </a:p>
        </p:txBody>
      </p:sp>
      <p:pic>
        <p:nvPicPr>
          <p:cNvPr id="4" name="Content Placeholder 3"/>
          <p:cNvPicPr>
            <a:picLocks noGrp="1" noChangeAspect="1"/>
          </p:cNvPicPr>
          <p:nvPr>
            <p:ph idx="1"/>
          </p:nvPr>
        </p:nvPicPr>
        <p:blipFill>
          <a:blip r:embed="rId2"/>
          <a:stretch>
            <a:fillRect/>
          </a:stretch>
        </p:blipFill>
        <p:spPr>
          <a:xfrm>
            <a:off x="2169223" y="2503424"/>
            <a:ext cx="7286625" cy="2895600"/>
          </a:xfrm>
          <a:prstGeom prst="rect">
            <a:avLst/>
          </a:prstGeom>
        </p:spPr>
      </p:pic>
    </p:spTree>
    <p:extLst>
      <p:ext uri="{BB962C8B-B14F-4D97-AF65-F5344CB8AC3E}">
        <p14:creationId xmlns:p14="http://schemas.microsoft.com/office/powerpoint/2010/main" val="7532916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Word Boundaries</a:t>
            </a:r>
            <a:br>
              <a:rPr lang="en-AU" dirty="0"/>
            </a:br>
            <a:endParaRPr lang="en-AU" dirty="0"/>
          </a:p>
        </p:txBody>
      </p:sp>
      <p:sp>
        <p:nvSpPr>
          <p:cNvPr id="3" name="Content Placeholder 2"/>
          <p:cNvSpPr>
            <a:spLocks noGrp="1"/>
          </p:cNvSpPr>
          <p:nvPr>
            <p:ph idx="1"/>
          </p:nvPr>
        </p:nvSpPr>
        <p:spPr>
          <a:xfrm>
            <a:off x="768096" y="2395728"/>
            <a:ext cx="10643616" cy="3886200"/>
          </a:xfrm>
        </p:spPr>
        <p:txBody>
          <a:bodyPr>
            <a:normAutofit/>
          </a:bodyPr>
          <a:lstStyle/>
          <a:p>
            <a:r>
              <a:rPr lang="en-AU" dirty="0"/>
              <a:t>A word boundary character ( \b) helps you search for the words that begins and/or ends with a pattern. For example, the </a:t>
            </a:r>
            <a:r>
              <a:rPr lang="en-AU" dirty="0" err="1"/>
              <a:t>regexp</a:t>
            </a:r>
            <a:r>
              <a:rPr lang="en-AU" dirty="0"/>
              <a:t> /\</a:t>
            </a:r>
            <a:r>
              <a:rPr lang="en-AU" dirty="0" err="1"/>
              <a:t>bcar</a:t>
            </a:r>
            <a:r>
              <a:rPr lang="en-AU" dirty="0"/>
              <a:t>/ matches the words beginning with the pattern car, and would match cart, carrot, or cartoon, but would not match </a:t>
            </a:r>
            <a:r>
              <a:rPr lang="en-AU" dirty="0" err="1"/>
              <a:t>oscar</a:t>
            </a:r>
            <a:r>
              <a:rPr lang="en-AU" dirty="0" smtClean="0"/>
              <a:t>.</a:t>
            </a:r>
            <a:endParaRPr lang="en-AU" dirty="0"/>
          </a:p>
          <a:p>
            <a:r>
              <a:rPr lang="en-AU" dirty="0"/>
              <a:t>Similarly, the </a:t>
            </a:r>
            <a:r>
              <a:rPr lang="en-AU" dirty="0" err="1"/>
              <a:t>regexp</a:t>
            </a:r>
            <a:r>
              <a:rPr lang="en-AU" dirty="0"/>
              <a:t> /car\b/ matches the words ending with the pattern car, and would match scar, </a:t>
            </a:r>
            <a:r>
              <a:rPr lang="en-AU" dirty="0" err="1"/>
              <a:t>oscar</a:t>
            </a:r>
            <a:r>
              <a:rPr lang="en-AU" dirty="0"/>
              <a:t>, or supercar, but would not match cart. Likewise, the /\</a:t>
            </a:r>
            <a:r>
              <a:rPr lang="en-AU" dirty="0" err="1"/>
              <a:t>bcar</a:t>
            </a:r>
            <a:r>
              <a:rPr lang="en-AU" dirty="0"/>
              <a:t>\b/ matches the words beginning and ending with the pattern car, and would match only the word car.</a:t>
            </a:r>
          </a:p>
        </p:txBody>
      </p:sp>
    </p:spTree>
    <p:extLst>
      <p:ext uri="{BB962C8B-B14F-4D97-AF65-F5344CB8AC3E}">
        <p14:creationId xmlns:p14="http://schemas.microsoft.com/office/powerpoint/2010/main" val="410477700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Exception Handling</a:t>
            </a:r>
            <a:br>
              <a:rPr lang="en-AU" dirty="0"/>
            </a:br>
            <a:endParaRPr lang="en-AU" dirty="0"/>
          </a:p>
        </p:txBody>
      </p:sp>
      <p:sp>
        <p:nvSpPr>
          <p:cNvPr id="3" name="Content Placeholder 2"/>
          <p:cNvSpPr>
            <a:spLocks noGrp="1"/>
          </p:cNvSpPr>
          <p:nvPr>
            <p:ph idx="1"/>
          </p:nvPr>
        </p:nvSpPr>
        <p:spPr>
          <a:xfrm>
            <a:off x="1295401" y="2556932"/>
            <a:ext cx="9601196" cy="3578692"/>
          </a:xfrm>
        </p:spPr>
        <p:txBody>
          <a:bodyPr>
            <a:normAutofit lnSpcReduction="10000"/>
          </a:bodyPr>
          <a:lstStyle/>
          <a:p>
            <a:pPr fontAlgn="base"/>
            <a:r>
              <a:rPr lang="en-AU" b="1" dirty="0"/>
              <a:t>What is an </a:t>
            </a:r>
            <a:r>
              <a:rPr lang="en-AU" b="1" dirty="0" smtClean="0"/>
              <a:t>Exception: </a:t>
            </a:r>
            <a:r>
              <a:rPr lang="en-AU" dirty="0" smtClean="0"/>
              <a:t>An </a:t>
            </a:r>
            <a:r>
              <a:rPr lang="en-AU" dirty="0"/>
              <a:t>exception is a signal that indicates some sort of exceptional event or error has occurred. Exceptions can be caused due to various reasons, for example, database connection or query fails, file that you're trying to access doesn't exist, and so on.</a:t>
            </a:r>
          </a:p>
          <a:p>
            <a:pPr fontAlgn="base"/>
            <a:r>
              <a:rPr lang="en-AU" dirty="0"/>
              <a:t>PHP provides a powerful exception handling mechanism that allows you to handle exceptions in a graceful way. As opposed to PHP's traditional error-handling system, exception handling is the object-oriented method for handling errors, which provides more controlled and flexible form of error reporting. Exception model was first introduced in PHP 5.</a:t>
            </a:r>
          </a:p>
          <a:p>
            <a:endParaRPr lang="en-AU" dirty="0"/>
          </a:p>
        </p:txBody>
      </p:sp>
    </p:spTree>
    <p:extLst>
      <p:ext uri="{BB962C8B-B14F-4D97-AF65-F5344CB8AC3E}">
        <p14:creationId xmlns:p14="http://schemas.microsoft.com/office/powerpoint/2010/main" val="74565568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Using Throw and Try...Catch Statements</a:t>
            </a:r>
            <a:r>
              <a:rPr lang="en-AU" b="1" dirty="0"/>
              <a:t/>
            </a:r>
            <a:br>
              <a:rPr lang="en-AU" b="1" dirty="0"/>
            </a:br>
            <a:endParaRPr lang="en-AU" dirty="0"/>
          </a:p>
        </p:txBody>
      </p:sp>
      <p:sp>
        <p:nvSpPr>
          <p:cNvPr id="3" name="Content Placeholder 2"/>
          <p:cNvSpPr>
            <a:spLocks noGrp="1"/>
          </p:cNvSpPr>
          <p:nvPr>
            <p:ph idx="1"/>
          </p:nvPr>
        </p:nvSpPr>
        <p:spPr/>
        <p:txBody>
          <a:bodyPr/>
          <a:lstStyle/>
          <a:p>
            <a:r>
              <a:rPr lang="en-AU" dirty="0"/>
              <a:t>In exception-based approach, program code is written in a try block, an exception can be thrown using the throw statement when an exceptional event occurs during the execution of code in a try block. It is then caught and resolved by one or more catch blocks.</a:t>
            </a:r>
          </a:p>
        </p:txBody>
      </p:sp>
    </p:spTree>
    <p:extLst>
      <p:ext uri="{BB962C8B-B14F-4D97-AF65-F5344CB8AC3E}">
        <p14:creationId xmlns:p14="http://schemas.microsoft.com/office/powerpoint/2010/main" val="22191786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AU" dirty="0"/>
          </a:p>
        </p:txBody>
      </p:sp>
      <p:pic>
        <p:nvPicPr>
          <p:cNvPr id="4" name="Content Placeholder 3"/>
          <p:cNvPicPr>
            <a:picLocks noGrp="1" noChangeAspect="1"/>
          </p:cNvPicPr>
          <p:nvPr>
            <p:ph idx="1"/>
          </p:nvPr>
        </p:nvPicPr>
        <p:blipFill>
          <a:blip r:embed="rId2"/>
          <a:stretch>
            <a:fillRect/>
          </a:stretch>
        </p:blipFill>
        <p:spPr>
          <a:xfrm>
            <a:off x="3017521" y="2557463"/>
            <a:ext cx="5266944" cy="3651313"/>
          </a:xfrm>
          <a:prstGeom prst="rect">
            <a:avLst/>
          </a:prstGeom>
        </p:spPr>
      </p:pic>
    </p:spTree>
    <p:extLst>
      <p:ext uri="{BB962C8B-B14F-4D97-AF65-F5344CB8AC3E}">
        <p14:creationId xmlns:p14="http://schemas.microsoft.com/office/powerpoint/2010/main" val="371147637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Defining Custom Exceptions</a:t>
            </a:r>
            <a:br>
              <a:rPr lang="en-AU" dirty="0" smtClean="0"/>
            </a:br>
            <a:endParaRPr lang="en-AU" dirty="0"/>
          </a:p>
        </p:txBody>
      </p:sp>
      <p:sp>
        <p:nvSpPr>
          <p:cNvPr id="3" name="Content Placeholder 2"/>
          <p:cNvSpPr>
            <a:spLocks noGrp="1"/>
          </p:cNvSpPr>
          <p:nvPr>
            <p:ph idx="1"/>
          </p:nvPr>
        </p:nvSpPr>
        <p:spPr/>
        <p:txBody>
          <a:bodyPr/>
          <a:lstStyle/>
          <a:p>
            <a:r>
              <a:rPr lang="en-AU" dirty="0"/>
              <a:t>You can even define your own custom exception handlers to treat different types of exceptions in a different way. It allows you to use a separate catch block for each exception type</a:t>
            </a:r>
            <a:r>
              <a:rPr lang="en-AU" dirty="0" smtClean="0"/>
              <a:t>.</a:t>
            </a:r>
            <a:endParaRPr lang="en-AU" dirty="0"/>
          </a:p>
          <a:p>
            <a:r>
              <a:rPr lang="en-AU" dirty="0"/>
              <a:t>You can define a custom exception by extending the Exception class, because Exception is the base class for all exceptions. The custom exception class inherits all the properties and methods from PHP's Exception class. You can also add your custom methods to the custom exception class. </a:t>
            </a:r>
          </a:p>
        </p:txBody>
      </p:sp>
    </p:spTree>
    <p:extLst>
      <p:ext uri="{BB962C8B-B14F-4D97-AF65-F5344CB8AC3E}">
        <p14:creationId xmlns:p14="http://schemas.microsoft.com/office/powerpoint/2010/main" val="39935900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AU" dirty="0"/>
          </a:p>
        </p:txBody>
      </p:sp>
      <p:pic>
        <p:nvPicPr>
          <p:cNvPr id="4" name="Content Placeholder 3"/>
          <p:cNvPicPr>
            <a:picLocks noGrp="1" noChangeAspect="1"/>
          </p:cNvPicPr>
          <p:nvPr>
            <p:ph idx="1"/>
          </p:nvPr>
        </p:nvPicPr>
        <p:blipFill>
          <a:blip r:embed="rId2"/>
          <a:stretch>
            <a:fillRect/>
          </a:stretch>
        </p:blipFill>
        <p:spPr>
          <a:xfrm>
            <a:off x="3529584" y="2432304"/>
            <a:ext cx="4217914" cy="3758183"/>
          </a:xfrm>
          <a:prstGeom prst="rect">
            <a:avLst/>
          </a:prstGeom>
        </p:spPr>
      </p:pic>
    </p:spTree>
    <p:extLst>
      <p:ext uri="{BB962C8B-B14F-4D97-AF65-F5344CB8AC3E}">
        <p14:creationId xmlns:p14="http://schemas.microsoft.com/office/powerpoint/2010/main" val="3602419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3514" y="1517905"/>
            <a:ext cx="7709749" cy="2728296"/>
          </a:xfrm>
        </p:spPr>
        <p:txBody>
          <a:bodyPr/>
          <a:lstStyle/>
          <a:p>
            <a:r>
              <a:rPr lang="en-AU" b="1" dirty="0" smtClean="0"/>
              <a:t/>
            </a:r>
            <a:br>
              <a:rPr lang="en-AU" b="1" dirty="0" smtClean="0"/>
            </a:br>
            <a:r>
              <a:rPr lang="en-AU" b="1" dirty="0"/>
              <a:t/>
            </a:r>
            <a:br>
              <a:rPr lang="en-AU" b="1" dirty="0"/>
            </a:br>
            <a:r>
              <a:rPr lang="en-AU" b="1" dirty="0" smtClean="0"/>
              <a:t/>
            </a:r>
            <a:br>
              <a:rPr lang="en-AU" b="1" dirty="0" smtClean="0"/>
            </a:br>
            <a:r>
              <a:rPr lang="en-AU" b="1" dirty="0"/>
              <a:t/>
            </a:r>
            <a:br>
              <a:rPr lang="en-AU" b="1" dirty="0"/>
            </a:br>
            <a:r>
              <a:rPr lang="en-AU" b="1" dirty="0" smtClean="0"/>
              <a:t/>
            </a:r>
            <a:br>
              <a:rPr lang="en-AU" b="1" dirty="0" smtClean="0"/>
            </a:br>
            <a:r>
              <a:rPr lang="en-AU" b="1" dirty="0"/>
              <a:t/>
            </a:r>
            <a:br>
              <a:rPr lang="en-AU" b="1" dirty="0"/>
            </a:br>
            <a:endParaRPr lang="en-AU" dirty="0"/>
          </a:p>
        </p:txBody>
      </p:sp>
      <p:sp>
        <p:nvSpPr>
          <p:cNvPr id="3" name="Subtitle 2"/>
          <p:cNvSpPr>
            <a:spLocks noGrp="1"/>
          </p:cNvSpPr>
          <p:nvPr>
            <p:ph type="subTitle" idx="1"/>
          </p:nvPr>
        </p:nvSpPr>
        <p:spPr>
          <a:xfrm>
            <a:off x="2472942" y="2496309"/>
            <a:ext cx="6815669" cy="1320802"/>
          </a:xfrm>
        </p:spPr>
        <p:txBody>
          <a:bodyPr/>
          <a:lstStyle/>
          <a:p>
            <a:r>
              <a:rPr lang="en-AU" sz="2400" b="1" dirty="0"/>
              <a:t>PHP Include and Require Files</a:t>
            </a:r>
          </a:p>
          <a:p>
            <a:endParaRPr lang="en-AU" dirty="0"/>
          </a:p>
        </p:txBody>
      </p:sp>
    </p:spTree>
    <p:extLst>
      <p:ext uri="{BB962C8B-B14F-4D97-AF65-F5344CB8AC3E}">
        <p14:creationId xmlns:p14="http://schemas.microsoft.com/office/powerpoint/2010/main" val="373362205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Setting a Global Exception Handler</a:t>
            </a:r>
            <a:r>
              <a:rPr lang="en-AU" b="1" dirty="0"/>
              <a:t/>
            </a:r>
            <a:br>
              <a:rPr lang="en-AU" b="1" dirty="0"/>
            </a:br>
            <a:endParaRPr lang="en-AU" dirty="0"/>
          </a:p>
        </p:txBody>
      </p:sp>
      <p:sp>
        <p:nvSpPr>
          <p:cNvPr id="3" name="Content Placeholder 2"/>
          <p:cNvSpPr>
            <a:spLocks noGrp="1"/>
          </p:cNvSpPr>
          <p:nvPr>
            <p:ph idx="1"/>
          </p:nvPr>
        </p:nvSpPr>
        <p:spPr/>
        <p:txBody>
          <a:bodyPr/>
          <a:lstStyle/>
          <a:p>
            <a:r>
              <a:rPr lang="en-AU" dirty="0"/>
              <a:t>As we've discussed earlier in this chapter if an exception is not caught, PHP generates a Fatal Error with an "Uncaught Exception ..." message. This error message may contain sensitive information like file name and line number where the problem occurs. If you don't want to expose such information to the user, you can create a custom function and register it with the </a:t>
            </a:r>
            <a:r>
              <a:rPr lang="en-AU" dirty="0" err="1"/>
              <a:t>set_exception_handler</a:t>
            </a:r>
            <a:r>
              <a:rPr lang="en-AU" dirty="0"/>
              <a:t>() function to handle all uncaught exceptions.</a:t>
            </a:r>
          </a:p>
          <a:p>
            <a:endParaRPr lang="en-AU" dirty="0"/>
          </a:p>
          <a:p>
            <a:endParaRPr lang="en-AU" dirty="0"/>
          </a:p>
        </p:txBody>
      </p:sp>
    </p:spTree>
    <p:extLst>
      <p:ext uri="{BB962C8B-B14F-4D97-AF65-F5344CB8AC3E}">
        <p14:creationId xmlns:p14="http://schemas.microsoft.com/office/powerpoint/2010/main" val="29692873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AU" dirty="0"/>
          </a:p>
        </p:txBody>
      </p:sp>
      <p:pic>
        <p:nvPicPr>
          <p:cNvPr id="4" name="Content Placeholder 3"/>
          <p:cNvPicPr>
            <a:picLocks noGrp="1" noChangeAspect="1"/>
          </p:cNvPicPr>
          <p:nvPr>
            <p:ph idx="1"/>
          </p:nvPr>
        </p:nvPicPr>
        <p:blipFill>
          <a:blip r:embed="rId2"/>
          <a:stretch>
            <a:fillRect/>
          </a:stretch>
        </p:blipFill>
        <p:spPr>
          <a:xfrm>
            <a:off x="3647568" y="2530031"/>
            <a:ext cx="4572888" cy="3587305"/>
          </a:xfrm>
          <a:prstGeom prst="rect">
            <a:avLst/>
          </a:prstGeom>
        </p:spPr>
      </p:pic>
    </p:spTree>
    <p:extLst>
      <p:ext uri="{BB962C8B-B14F-4D97-AF65-F5344CB8AC3E}">
        <p14:creationId xmlns:p14="http://schemas.microsoft.com/office/powerpoint/2010/main" val="50296778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098" y="2701204"/>
            <a:ext cx="9601196" cy="1303867"/>
          </a:xfrm>
        </p:spPr>
        <p:txBody>
          <a:bodyPr/>
          <a:lstStyle/>
          <a:p>
            <a:r>
              <a:rPr lang="en-US" b="1" dirty="0" smtClean="0"/>
              <a:t>Any Question???</a:t>
            </a:r>
            <a:endParaRPr lang="en-AU" b="1" dirty="0"/>
          </a:p>
        </p:txBody>
      </p:sp>
    </p:spTree>
    <p:extLst>
      <p:ext uri="{BB962C8B-B14F-4D97-AF65-F5344CB8AC3E}">
        <p14:creationId xmlns:p14="http://schemas.microsoft.com/office/powerpoint/2010/main" val="343624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Including a PHP File into Another PHP File</a:t>
            </a:r>
          </a:p>
        </p:txBody>
      </p:sp>
      <p:sp>
        <p:nvSpPr>
          <p:cNvPr id="3" name="Content Placeholder 2"/>
          <p:cNvSpPr>
            <a:spLocks noGrp="1"/>
          </p:cNvSpPr>
          <p:nvPr>
            <p:ph idx="1"/>
          </p:nvPr>
        </p:nvSpPr>
        <p:spPr/>
        <p:txBody>
          <a:bodyPr>
            <a:normAutofit fontScale="92500" lnSpcReduction="10000"/>
          </a:bodyPr>
          <a:lstStyle/>
          <a:p>
            <a:r>
              <a:rPr lang="en-AU" dirty="0" smtClean="0"/>
              <a:t>The </a:t>
            </a:r>
            <a:r>
              <a:rPr lang="en-AU" dirty="0"/>
              <a:t>include() and require() statement allow you to include the code contained in a PHP file within another PHP file. Including a file produces the same result as copying the script from the file specified and pasted into the location where it is called</a:t>
            </a:r>
            <a:r>
              <a:rPr lang="en-AU" dirty="0" smtClean="0"/>
              <a:t>.</a:t>
            </a:r>
            <a:endParaRPr lang="en-AU" dirty="0"/>
          </a:p>
          <a:p>
            <a:r>
              <a:rPr lang="en-AU" dirty="0"/>
              <a:t>You can save a lot of time and work through including files — Just store a block of code in a separate file and include it wherever you want using the include() and require() statements instead of typing the entire block of code multiple times. </a:t>
            </a:r>
          </a:p>
          <a:p>
            <a:r>
              <a:rPr lang="en-AU" dirty="0"/>
              <a:t>A typical example is including the header, footer and menu file within all the pages of a website.</a:t>
            </a:r>
          </a:p>
        </p:txBody>
      </p:sp>
    </p:spTree>
    <p:extLst>
      <p:ext uri="{BB962C8B-B14F-4D97-AF65-F5344CB8AC3E}">
        <p14:creationId xmlns:p14="http://schemas.microsoft.com/office/powerpoint/2010/main" val="1270320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AU" dirty="0"/>
          </a:p>
        </p:txBody>
      </p:sp>
      <p:sp>
        <p:nvSpPr>
          <p:cNvPr id="3" name="Content Placeholder 2"/>
          <p:cNvSpPr>
            <a:spLocks noGrp="1"/>
          </p:cNvSpPr>
          <p:nvPr>
            <p:ph idx="1"/>
          </p:nvPr>
        </p:nvSpPr>
        <p:spPr>
          <a:xfrm>
            <a:off x="911353" y="2511212"/>
            <a:ext cx="9601196" cy="3318936"/>
          </a:xfrm>
        </p:spPr>
        <p:txBody>
          <a:bodyPr/>
          <a:lstStyle/>
          <a:p>
            <a:pPr marL="0" indent="0">
              <a:buNone/>
            </a:pPr>
            <a:r>
              <a:rPr lang="en-AU" dirty="0"/>
              <a:t>The </a:t>
            </a:r>
            <a:r>
              <a:rPr lang="en-AU" dirty="0" smtClean="0"/>
              <a:t>basic </a:t>
            </a:r>
            <a:r>
              <a:rPr lang="en-AU" dirty="0"/>
              <a:t>syntax of the include() and require() statement can be given with</a:t>
            </a:r>
            <a:r>
              <a:rPr lang="en-AU" dirty="0" smtClean="0"/>
              <a:t>:</a:t>
            </a:r>
          </a:p>
          <a:p>
            <a:r>
              <a:rPr lang="en-AU" dirty="0">
                <a:solidFill>
                  <a:srgbClr val="7030A0"/>
                </a:solidFill>
              </a:rPr>
              <a:t>include("path/to/filename"); -Or- include "path/to/filename";</a:t>
            </a:r>
          </a:p>
          <a:p>
            <a:r>
              <a:rPr lang="en-AU" dirty="0">
                <a:solidFill>
                  <a:srgbClr val="7030A0"/>
                </a:solidFill>
              </a:rPr>
              <a:t>require("path/to/filename"); -Or- require "path/to/filename";</a:t>
            </a:r>
          </a:p>
        </p:txBody>
      </p:sp>
    </p:spTree>
    <p:extLst>
      <p:ext uri="{BB962C8B-B14F-4D97-AF65-F5344CB8AC3E}">
        <p14:creationId xmlns:p14="http://schemas.microsoft.com/office/powerpoint/2010/main" val="716782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771821"/>
            <a:ext cx="9601196" cy="636355"/>
          </a:xfrm>
        </p:spPr>
        <p:txBody>
          <a:bodyPr>
            <a:normAutofit fontScale="90000"/>
          </a:bodyPr>
          <a:lstStyle/>
          <a:p>
            <a:r>
              <a:rPr lang="en-US" dirty="0" smtClean="0"/>
              <a:t>Example</a:t>
            </a:r>
            <a:endParaRPr lang="en-AU" dirty="0"/>
          </a:p>
        </p:txBody>
      </p:sp>
      <p:sp>
        <p:nvSpPr>
          <p:cNvPr id="3" name="Content Placeholder 2"/>
          <p:cNvSpPr>
            <a:spLocks noGrp="1"/>
          </p:cNvSpPr>
          <p:nvPr>
            <p:ph idx="1"/>
          </p:nvPr>
        </p:nvSpPr>
        <p:spPr>
          <a:xfrm>
            <a:off x="950976" y="2368296"/>
            <a:ext cx="9988295" cy="4005072"/>
          </a:xfrm>
        </p:spPr>
        <p:txBody>
          <a:bodyPr>
            <a:normAutofit lnSpcReduction="10000"/>
          </a:bodyPr>
          <a:lstStyle/>
          <a:p>
            <a:pPr marL="0" indent="0">
              <a:buNone/>
            </a:pPr>
            <a:r>
              <a:rPr lang="en-AU" dirty="0"/>
              <a:t>&lt;!DOCTYPE html</a:t>
            </a:r>
            <a:r>
              <a:rPr lang="en-AU" dirty="0" smtClean="0"/>
              <a:t>&gt; &lt;</a:t>
            </a:r>
            <a:r>
              <a:rPr lang="en-AU" dirty="0"/>
              <a:t>html </a:t>
            </a:r>
            <a:r>
              <a:rPr lang="en-AU" dirty="0" err="1"/>
              <a:t>lang</a:t>
            </a:r>
            <a:r>
              <a:rPr lang="en-AU" dirty="0"/>
              <a:t>="</a:t>
            </a:r>
            <a:r>
              <a:rPr lang="en-AU" dirty="0" err="1"/>
              <a:t>en</a:t>
            </a:r>
            <a:r>
              <a:rPr lang="en-AU" dirty="0"/>
              <a:t>"&gt;</a:t>
            </a:r>
          </a:p>
          <a:p>
            <a:pPr marL="0" indent="0">
              <a:buNone/>
            </a:pPr>
            <a:r>
              <a:rPr lang="en-AU" dirty="0"/>
              <a:t>&lt;head</a:t>
            </a:r>
            <a:r>
              <a:rPr lang="en-AU" dirty="0" smtClean="0"/>
              <a:t>&gt;&lt;</a:t>
            </a:r>
            <a:r>
              <a:rPr lang="en-AU" dirty="0"/>
              <a:t>title&gt;Tutorial Republic&lt;/title</a:t>
            </a:r>
            <a:r>
              <a:rPr lang="en-AU" dirty="0" smtClean="0"/>
              <a:t>&gt; &lt;/</a:t>
            </a:r>
            <a:r>
              <a:rPr lang="en-AU" dirty="0"/>
              <a:t>head</a:t>
            </a:r>
            <a:r>
              <a:rPr lang="en-AU" dirty="0" smtClean="0"/>
              <a:t>&gt;&lt;</a:t>
            </a:r>
            <a:r>
              <a:rPr lang="en-AU" dirty="0"/>
              <a:t>body&gt;</a:t>
            </a:r>
          </a:p>
          <a:p>
            <a:pPr marL="0" indent="0">
              <a:buNone/>
            </a:pPr>
            <a:r>
              <a:rPr lang="en-AU" dirty="0"/>
              <a:t>&lt;?php include "header.php"; ?&gt;</a:t>
            </a:r>
          </a:p>
          <a:p>
            <a:pPr marL="0" indent="0">
              <a:buNone/>
            </a:pPr>
            <a:r>
              <a:rPr lang="en-AU" dirty="0"/>
              <a:t>&lt;?php include "menu.php"; ?&gt;</a:t>
            </a:r>
          </a:p>
          <a:p>
            <a:pPr marL="0" indent="0">
              <a:buNone/>
            </a:pPr>
            <a:r>
              <a:rPr lang="en-AU" dirty="0" smtClean="0"/>
              <a:t> </a:t>
            </a:r>
            <a:r>
              <a:rPr lang="en-AU" dirty="0"/>
              <a:t>&lt;h1&gt;Welcome to Our Website!&lt;/h1&gt;</a:t>
            </a:r>
          </a:p>
          <a:p>
            <a:pPr marL="0" indent="0">
              <a:buNone/>
            </a:pPr>
            <a:r>
              <a:rPr lang="en-AU" dirty="0" smtClean="0"/>
              <a:t>&lt;</a:t>
            </a:r>
            <a:r>
              <a:rPr lang="en-AU" dirty="0"/>
              <a:t>p&gt;Here you will find lots of useful information.&lt;/p&gt;</a:t>
            </a:r>
          </a:p>
          <a:p>
            <a:pPr marL="0" indent="0">
              <a:buNone/>
            </a:pPr>
            <a:r>
              <a:rPr lang="en-AU" dirty="0"/>
              <a:t>&lt;?php include "footer.php"; ?&gt;</a:t>
            </a:r>
          </a:p>
          <a:p>
            <a:pPr marL="0" indent="0">
              <a:buNone/>
            </a:pPr>
            <a:r>
              <a:rPr lang="en-AU" dirty="0"/>
              <a:t>&lt;/body</a:t>
            </a:r>
            <a:r>
              <a:rPr lang="en-AU" dirty="0" smtClean="0"/>
              <a:t>&gt; &lt;/</a:t>
            </a:r>
            <a:r>
              <a:rPr lang="en-AU" dirty="0"/>
              <a:t>html&gt;</a:t>
            </a:r>
          </a:p>
        </p:txBody>
      </p:sp>
    </p:spTree>
    <p:extLst>
      <p:ext uri="{BB962C8B-B14F-4D97-AF65-F5344CB8AC3E}">
        <p14:creationId xmlns:p14="http://schemas.microsoft.com/office/powerpoint/2010/main" val="2938925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smtClean="0"/>
              <a:t/>
            </a:r>
            <a:br>
              <a:rPr lang="en-AU" b="1" dirty="0" smtClean="0"/>
            </a:br>
            <a:r>
              <a:rPr lang="en-AU" dirty="0" smtClean="0"/>
              <a:t>Difference </a:t>
            </a:r>
            <a:r>
              <a:rPr lang="en-AU" dirty="0"/>
              <a:t>Between include and require Statements</a:t>
            </a:r>
            <a:br>
              <a:rPr lang="en-AU" dirty="0"/>
            </a:br>
            <a:endParaRPr lang="en-AU" dirty="0"/>
          </a:p>
        </p:txBody>
      </p:sp>
      <p:sp>
        <p:nvSpPr>
          <p:cNvPr id="3" name="Content Placeholder 2"/>
          <p:cNvSpPr>
            <a:spLocks noGrp="1"/>
          </p:cNvSpPr>
          <p:nvPr>
            <p:ph idx="1"/>
          </p:nvPr>
        </p:nvSpPr>
        <p:spPr/>
        <p:txBody>
          <a:bodyPr/>
          <a:lstStyle/>
          <a:p>
            <a:r>
              <a:rPr lang="en-AU" dirty="0"/>
              <a:t>The only difference is — the include() statement will only generate a PHP warning but allow script execution to continue if the file to be included can't be found, whereas the require() statement will generate a fatal error and stops the script execution.</a:t>
            </a:r>
          </a:p>
          <a:p>
            <a:endParaRPr lang="en-AU" dirty="0"/>
          </a:p>
          <a:p>
            <a:endParaRPr lang="en-AU" dirty="0"/>
          </a:p>
        </p:txBody>
      </p:sp>
    </p:spTree>
    <p:extLst>
      <p:ext uri="{BB962C8B-B14F-4D97-AF65-F5344CB8AC3E}">
        <p14:creationId xmlns:p14="http://schemas.microsoft.com/office/powerpoint/2010/main" val="1278192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AU" dirty="0"/>
          </a:p>
        </p:txBody>
      </p:sp>
      <p:sp>
        <p:nvSpPr>
          <p:cNvPr id="3" name="Content Placeholder 2"/>
          <p:cNvSpPr>
            <a:spLocks noGrp="1"/>
          </p:cNvSpPr>
          <p:nvPr>
            <p:ph idx="1"/>
          </p:nvPr>
        </p:nvSpPr>
        <p:spPr>
          <a:xfrm>
            <a:off x="1033272" y="2487168"/>
            <a:ext cx="9863325" cy="3858768"/>
          </a:xfrm>
        </p:spPr>
        <p:txBody>
          <a:bodyPr>
            <a:noAutofit/>
          </a:bodyPr>
          <a:lstStyle/>
          <a:p>
            <a:pPr marL="0" indent="0">
              <a:buNone/>
            </a:pPr>
            <a:r>
              <a:rPr lang="en-AU" sz="1800" b="1" dirty="0">
                <a:solidFill>
                  <a:srgbClr val="7030A0"/>
                </a:solidFill>
              </a:rPr>
              <a:t>&lt;?php require "my_variables.php"; ?&gt;</a:t>
            </a:r>
          </a:p>
          <a:p>
            <a:pPr marL="0" indent="0">
              <a:buNone/>
            </a:pPr>
            <a:r>
              <a:rPr lang="en-AU" sz="1800" b="1" dirty="0">
                <a:solidFill>
                  <a:srgbClr val="7030A0"/>
                </a:solidFill>
              </a:rPr>
              <a:t>&lt;?php require "my_functions.php"; </a:t>
            </a:r>
            <a:r>
              <a:rPr lang="en-AU" sz="1800" b="1" dirty="0" smtClean="0">
                <a:solidFill>
                  <a:srgbClr val="7030A0"/>
                </a:solidFill>
              </a:rPr>
              <a:t>?&gt;</a:t>
            </a:r>
          </a:p>
          <a:p>
            <a:pPr marL="0" indent="0">
              <a:buNone/>
            </a:pPr>
            <a:r>
              <a:rPr lang="en-AU" sz="1800" b="1" dirty="0" smtClean="0">
                <a:solidFill>
                  <a:srgbClr val="7030A0"/>
                </a:solidFill>
              </a:rPr>
              <a:t>&lt;!</a:t>
            </a:r>
            <a:r>
              <a:rPr lang="en-AU" sz="1800" b="1" dirty="0">
                <a:solidFill>
                  <a:srgbClr val="7030A0"/>
                </a:solidFill>
              </a:rPr>
              <a:t>DOCTYPE html</a:t>
            </a:r>
            <a:r>
              <a:rPr lang="en-AU" sz="1800" b="1" dirty="0" smtClean="0">
                <a:solidFill>
                  <a:srgbClr val="7030A0"/>
                </a:solidFill>
              </a:rPr>
              <a:t>&gt; &lt;</a:t>
            </a:r>
            <a:r>
              <a:rPr lang="en-AU" sz="1800" b="1" dirty="0">
                <a:solidFill>
                  <a:srgbClr val="7030A0"/>
                </a:solidFill>
              </a:rPr>
              <a:t>html </a:t>
            </a:r>
            <a:r>
              <a:rPr lang="en-AU" sz="1800" b="1" dirty="0" err="1">
                <a:solidFill>
                  <a:srgbClr val="7030A0"/>
                </a:solidFill>
              </a:rPr>
              <a:t>lang</a:t>
            </a:r>
            <a:r>
              <a:rPr lang="en-AU" sz="1800" b="1" dirty="0">
                <a:solidFill>
                  <a:srgbClr val="7030A0"/>
                </a:solidFill>
              </a:rPr>
              <a:t>="</a:t>
            </a:r>
            <a:r>
              <a:rPr lang="en-AU" sz="1800" b="1" dirty="0" err="1">
                <a:solidFill>
                  <a:srgbClr val="7030A0"/>
                </a:solidFill>
              </a:rPr>
              <a:t>en</a:t>
            </a:r>
            <a:r>
              <a:rPr lang="en-AU" sz="1800" b="1" dirty="0" smtClean="0">
                <a:solidFill>
                  <a:srgbClr val="7030A0"/>
                </a:solidFill>
              </a:rPr>
              <a:t>"&gt;&lt;</a:t>
            </a:r>
            <a:r>
              <a:rPr lang="en-AU" sz="1800" b="1" dirty="0">
                <a:solidFill>
                  <a:srgbClr val="7030A0"/>
                </a:solidFill>
              </a:rPr>
              <a:t>head</a:t>
            </a:r>
            <a:r>
              <a:rPr lang="en-AU" sz="1800" b="1" dirty="0" smtClean="0">
                <a:solidFill>
                  <a:srgbClr val="7030A0"/>
                </a:solidFill>
              </a:rPr>
              <a:t>&gt; </a:t>
            </a:r>
            <a:r>
              <a:rPr lang="en-AU" sz="1800" b="1" dirty="0">
                <a:solidFill>
                  <a:srgbClr val="7030A0"/>
                </a:solidFill>
              </a:rPr>
              <a:t>&lt;title&gt;&lt;?php displayTitle($home_page); </a:t>
            </a:r>
            <a:r>
              <a:rPr lang="en-AU" sz="1800" b="1" dirty="0" smtClean="0">
                <a:solidFill>
                  <a:srgbClr val="7030A0"/>
                </a:solidFill>
              </a:rPr>
              <a:t>?&gt; &lt;/</a:t>
            </a:r>
            <a:r>
              <a:rPr lang="en-AU" sz="1800" b="1" dirty="0">
                <a:solidFill>
                  <a:srgbClr val="7030A0"/>
                </a:solidFill>
              </a:rPr>
              <a:t>title</a:t>
            </a:r>
            <a:r>
              <a:rPr lang="en-AU" sz="1800" b="1" dirty="0" smtClean="0">
                <a:solidFill>
                  <a:srgbClr val="7030A0"/>
                </a:solidFill>
              </a:rPr>
              <a:t>&gt;&lt;/</a:t>
            </a:r>
            <a:r>
              <a:rPr lang="en-AU" sz="1800" b="1" dirty="0">
                <a:solidFill>
                  <a:srgbClr val="7030A0"/>
                </a:solidFill>
              </a:rPr>
              <a:t>head&gt;</a:t>
            </a:r>
          </a:p>
          <a:p>
            <a:pPr marL="0" indent="0">
              <a:buNone/>
            </a:pPr>
            <a:r>
              <a:rPr lang="en-AU" sz="1800" b="1" dirty="0">
                <a:solidFill>
                  <a:srgbClr val="7030A0"/>
                </a:solidFill>
              </a:rPr>
              <a:t>&lt;body</a:t>
            </a:r>
            <a:r>
              <a:rPr lang="en-AU" sz="1800" b="1" dirty="0" smtClean="0">
                <a:solidFill>
                  <a:srgbClr val="7030A0"/>
                </a:solidFill>
              </a:rPr>
              <a:t>&gt; &lt;?</a:t>
            </a:r>
            <a:r>
              <a:rPr lang="en-AU" sz="1800" b="1" dirty="0">
                <a:solidFill>
                  <a:srgbClr val="7030A0"/>
                </a:solidFill>
              </a:rPr>
              <a:t>php include "header.php"; ?&gt;</a:t>
            </a:r>
          </a:p>
          <a:p>
            <a:pPr marL="0" indent="0">
              <a:buNone/>
            </a:pPr>
            <a:r>
              <a:rPr lang="en-AU" sz="1800" b="1" dirty="0">
                <a:solidFill>
                  <a:srgbClr val="7030A0"/>
                </a:solidFill>
              </a:rPr>
              <a:t>&lt;?php include "menu.php"; ?&gt;</a:t>
            </a:r>
          </a:p>
          <a:p>
            <a:pPr marL="0" indent="0">
              <a:buNone/>
            </a:pPr>
            <a:r>
              <a:rPr lang="en-AU" sz="1800" b="1" dirty="0" smtClean="0">
                <a:solidFill>
                  <a:srgbClr val="7030A0"/>
                </a:solidFill>
              </a:rPr>
              <a:t>&lt;</a:t>
            </a:r>
            <a:r>
              <a:rPr lang="en-AU" sz="1800" b="1" dirty="0">
                <a:solidFill>
                  <a:srgbClr val="7030A0"/>
                </a:solidFill>
              </a:rPr>
              <a:t>h1&gt;Welcome to Our Website!&lt;/h1&gt;</a:t>
            </a:r>
          </a:p>
          <a:p>
            <a:pPr marL="0" indent="0">
              <a:buNone/>
            </a:pPr>
            <a:r>
              <a:rPr lang="en-AU" sz="1800" b="1" dirty="0" smtClean="0">
                <a:solidFill>
                  <a:srgbClr val="7030A0"/>
                </a:solidFill>
              </a:rPr>
              <a:t>&lt;</a:t>
            </a:r>
            <a:r>
              <a:rPr lang="en-AU" sz="1800" b="1" dirty="0">
                <a:solidFill>
                  <a:srgbClr val="7030A0"/>
                </a:solidFill>
              </a:rPr>
              <a:t>p&gt;Here you will find lots of useful information.&lt;/p&gt;</a:t>
            </a:r>
          </a:p>
          <a:p>
            <a:pPr marL="0" indent="0">
              <a:buNone/>
            </a:pPr>
            <a:r>
              <a:rPr lang="en-AU" sz="1800" b="1" dirty="0">
                <a:solidFill>
                  <a:srgbClr val="7030A0"/>
                </a:solidFill>
              </a:rPr>
              <a:t>&lt;?php include "footer.php"; ?&gt;</a:t>
            </a:r>
          </a:p>
          <a:p>
            <a:pPr marL="0" indent="0">
              <a:buNone/>
            </a:pPr>
            <a:r>
              <a:rPr lang="en-AU" sz="1800" b="1" dirty="0">
                <a:solidFill>
                  <a:srgbClr val="7030A0"/>
                </a:solidFill>
              </a:rPr>
              <a:t>&lt;/body</a:t>
            </a:r>
            <a:r>
              <a:rPr lang="en-AU" sz="1800" b="1" dirty="0" smtClean="0">
                <a:solidFill>
                  <a:srgbClr val="7030A0"/>
                </a:solidFill>
              </a:rPr>
              <a:t>&gt;&lt;/</a:t>
            </a:r>
            <a:r>
              <a:rPr lang="en-AU" sz="1800" b="1" dirty="0">
                <a:solidFill>
                  <a:srgbClr val="7030A0"/>
                </a:solidFill>
              </a:rPr>
              <a:t>html&gt;</a:t>
            </a:r>
          </a:p>
        </p:txBody>
      </p:sp>
    </p:spTree>
    <p:extLst>
      <p:ext uri="{BB962C8B-B14F-4D97-AF65-F5344CB8AC3E}">
        <p14:creationId xmlns:p14="http://schemas.microsoft.com/office/powerpoint/2010/main" val="377297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smtClean="0"/>
              <a:t/>
            </a:r>
            <a:br>
              <a:rPr lang="en-AU" b="1" dirty="0" smtClean="0"/>
            </a:br>
            <a:r>
              <a:rPr lang="en-AU" dirty="0" smtClean="0"/>
              <a:t>The </a:t>
            </a:r>
            <a:r>
              <a:rPr lang="en-AU" dirty="0"/>
              <a:t>include_once and require_once Statements</a:t>
            </a:r>
            <a:r>
              <a:rPr lang="en-AU" b="1" dirty="0"/>
              <a:t/>
            </a:r>
            <a:br>
              <a:rPr lang="en-AU" b="1" dirty="0"/>
            </a:br>
            <a:endParaRPr lang="en-AU" dirty="0"/>
          </a:p>
        </p:txBody>
      </p:sp>
      <p:sp>
        <p:nvSpPr>
          <p:cNvPr id="3" name="Content Placeholder 2"/>
          <p:cNvSpPr>
            <a:spLocks noGrp="1"/>
          </p:cNvSpPr>
          <p:nvPr>
            <p:ph idx="1"/>
          </p:nvPr>
        </p:nvSpPr>
        <p:spPr/>
        <p:txBody>
          <a:bodyPr>
            <a:normAutofit/>
          </a:bodyPr>
          <a:lstStyle/>
          <a:p>
            <a:r>
              <a:rPr lang="en-AU" dirty="0"/>
              <a:t>If you accidentally include the same file (typically functions or classes files) more than one time within your code using the include or require statements, it may cause conflicts. To prevent this situation, PHP provides include_once and require_once statements. These statements behave in the same way as include and require statements with one exception</a:t>
            </a:r>
            <a:r>
              <a:rPr lang="en-AU" dirty="0" smtClean="0"/>
              <a:t>.</a:t>
            </a:r>
            <a:endParaRPr lang="en-AU" dirty="0"/>
          </a:p>
          <a:p>
            <a:r>
              <a:rPr lang="en-AU" dirty="0"/>
              <a:t>The include_once and require_once statements will only include the file once even if asked to include it a second time i.e. if the specified file has already been included in a previous statement, the file is not included again.</a:t>
            </a:r>
          </a:p>
        </p:txBody>
      </p:sp>
    </p:spTree>
    <p:extLst>
      <p:ext uri="{BB962C8B-B14F-4D97-AF65-F5344CB8AC3E}">
        <p14:creationId xmlns:p14="http://schemas.microsoft.com/office/powerpoint/2010/main" val="781819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218603"/>
            <a:ext cx="6815669" cy="1515533"/>
          </a:xfrm>
        </p:spPr>
        <p:txBody>
          <a:bodyPr/>
          <a:lstStyle/>
          <a:p>
            <a:r>
              <a:rPr lang="en-AU" b="1" dirty="0" smtClean="0"/>
              <a:t/>
            </a:r>
            <a:br>
              <a:rPr lang="en-AU" b="1" dirty="0" smtClean="0"/>
            </a:br>
            <a:r>
              <a:rPr lang="en-AU" b="1" dirty="0"/>
              <a:t/>
            </a:r>
            <a:br>
              <a:rPr lang="en-AU" b="1" dirty="0"/>
            </a:br>
            <a:r>
              <a:rPr lang="en-AU" b="1" dirty="0" smtClean="0"/>
              <a:t/>
            </a:r>
            <a:br>
              <a:rPr lang="en-AU" b="1" dirty="0" smtClean="0"/>
            </a:br>
            <a:r>
              <a:rPr lang="en-AU" b="1" dirty="0"/>
              <a:t/>
            </a:r>
            <a:br>
              <a:rPr lang="en-AU" b="1" dirty="0"/>
            </a:br>
            <a:r>
              <a:rPr lang="en-AU" b="1" dirty="0" smtClean="0"/>
              <a:t>PHP</a:t>
            </a:r>
            <a:r>
              <a:rPr lang="en-AU" b="1" dirty="0"/>
              <a:t> File System</a:t>
            </a:r>
            <a:br>
              <a:rPr lang="en-AU" b="1" dirty="0"/>
            </a:br>
            <a:endParaRPr lang="en-AU" dirty="0"/>
          </a:p>
        </p:txBody>
      </p:sp>
    </p:spTree>
    <p:extLst>
      <p:ext uri="{BB962C8B-B14F-4D97-AF65-F5344CB8AC3E}">
        <p14:creationId xmlns:p14="http://schemas.microsoft.com/office/powerpoint/2010/main" val="2786516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Opening a File with PHP </a:t>
            </a:r>
            <a:r>
              <a:rPr lang="en-AU" dirty="0" err="1"/>
              <a:t>fopen</a:t>
            </a:r>
            <a:r>
              <a:rPr lang="en-AU" dirty="0"/>
              <a:t>() Function</a:t>
            </a:r>
          </a:p>
        </p:txBody>
      </p:sp>
      <p:sp>
        <p:nvSpPr>
          <p:cNvPr id="3" name="Content Placeholder 2"/>
          <p:cNvSpPr>
            <a:spLocks noGrp="1"/>
          </p:cNvSpPr>
          <p:nvPr>
            <p:ph idx="1"/>
          </p:nvPr>
        </p:nvSpPr>
        <p:spPr/>
        <p:txBody>
          <a:bodyPr>
            <a:normAutofit fontScale="92500" lnSpcReduction="20000"/>
          </a:bodyPr>
          <a:lstStyle/>
          <a:p>
            <a:pPr marL="0" indent="0">
              <a:buNone/>
            </a:pPr>
            <a:r>
              <a:rPr lang="en-AU" dirty="0"/>
              <a:t>To work with a file you first need to open the file. The PHP </a:t>
            </a:r>
            <a:r>
              <a:rPr lang="en-AU" dirty="0" err="1"/>
              <a:t>fopen</a:t>
            </a:r>
            <a:r>
              <a:rPr lang="en-AU" dirty="0"/>
              <a:t>() function is used to open a file. The basic syntax of this function </a:t>
            </a:r>
            <a:r>
              <a:rPr lang="en-AU" dirty="0" smtClean="0"/>
              <a:t>is:</a:t>
            </a:r>
          </a:p>
          <a:p>
            <a:r>
              <a:rPr lang="en-AU" dirty="0" smtClean="0"/>
              <a:t> </a:t>
            </a:r>
            <a:r>
              <a:rPr lang="en-AU" dirty="0" err="1" smtClean="0"/>
              <a:t>fopen</a:t>
            </a:r>
            <a:r>
              <a:rPr lang="en-AU" dirty="0" smtClean="0"/>
              <a:t>(</a:t>
            </a:r>
            <a:r>
              <a:rPr lang="en-AU" i="1" dirty="0" smtClean="0"/>
              <a:t>filename</a:t>
            </a:r>
            <a:r>
              <a:rPr lang="en-AU" dirty="0"/>
              <a:t>, </a:t>
            </a:r>
            <a:r>
              <a:rPr lang="en-AU" i="1" dirty="0" smtClean="0"/>
              <a:t>mode</a:t>
            </a:r>
            <a:r>
              <a:rPr lang="en-AU" dirty="0" smtClean="0"/>
              <a:t>)</a:t>
            </a:r>
          </a:p>
          <a:p>
            <a:r>
              <a:rPr lang="en-AU" dirty="0"/>
              <a:t>The first parameter passed to </a:t>
            </a:r>
            <a:r>
              <a:rPr lang="en-AU" dirty="0" err="1"/>
              <a:t>fopen</a:t>
            </a:r>
            <a:r>
              <a:rPr lang="en-AU" dirty="0"/>
              <a:t>() specifies the name of the file you want to open, and the second parameter specifies in which mode the file should be opened. For example</a:t>
            </a:r>
            <a:r>
              <a:rPr lang="en-AU" dirty="0" smtClean="0"/>
              <a:t>:</a:t>
            </a:r>
          </a:p>
          <a:p>
            <a:pPr marL="0" indent="0">
              <a:buNone/>
            </a:pPr>
            <a:r>
              <a:rPr lang="en-AU" dirty="0" smtClean="0"/>
              <a:t> </a:t>
            </a:r>
            <a:r>
              <a:rPr lang="en-AU" b="1" dirty="0">
                <a:solidFill>
                  <a:srgbClr val="7030A0"/>
                </a:solidFill>
              </a:rPr>
              <a:t>&lt;?php</a:t>
            </a:r>
          </a:p>
          <a:p>
            <a:pPr marL="0" indent="0">
              <a:buNone/>
            </a:pPr>
            <a:r>
              <a:rPr lang="en-AU" b="1" dirty="0">
                <a:solidFill>
                  <a:srgbClr val="7030A0"/>
                </a:solidFill>
              </a:rPr>
              <a:t>$handle = </a:t>
            </a:r>
            <a:r>
              <a:rPr lang="en-AU" b="1" dirty="0" err="1">
                <a:solidFill>
                  <a:srgbClr val="7030A0"/>
                </a:solidFill>
              </a:rPr>
              <a:t>fopen</a:t>
            </a:r>
            <a:r>
              <a:rPr lang="en-AU" b="1" dirty="0">
                <a:solidFill>
                  <a:srgbClr val="7030A0"/>
                </a:solidFill>
              </a:rPr>
              <a:t>("data.txt", "r");</a:t>
            </a:r>
          </a:p>
          <a:p>
            <a:pPr marL="0" indent="0">
              <a:buNone/>
            </a:pPr>
            <a:r>
              <a:rPr lang="en-AU" b="1" dirty="0">
                <a:solidFill>
                  <a:srgbClr val="7030A0"/>
                </a:solidFill>
              </a:rPr>
              <a:t>?&gt;</a:t>
            </a:r>
          </a:p>
        </p:txBody>
      </p:sp>
    </p:spTree>
    <p:extLst>
      <p:ext uri="{BB962C8B-B14F-4D97-AF65-F5344CB8AC3E}">
        <p14:creationId xmlns:p14="http://schemas.microsoft.com/office/powerpoint/2010/main" val="798330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Date and Time</a:t>
            </a:r>
            <a:br>
              <a:rPr lang="en-AU" dirty="0"/>
            </a:br>
            <a:endParaRPr lang="en-AU" dirty="0"/>
          </a:p>
        </p:txBody>
      </p:sp>
      <p:sp>
        <p:nvSpPr>
          <p:cNvPr id="3" name="Content Placeholder 2"/>
          <p:cNvSpPr>
            <a:spLocks noGrp="1"/>
          </p:cNvSpPr>
          <p:nvPr>
            <p:ph idx="1"/>
          </p:nvPr>
        </p:nvSpPr>
        <p:spPr>
          <a:xfrm>
            <a:off x="1295400" y="2556932"/>
            <a:ext cx="9887712" cy="3560404"/>
          </a:xfrm>
        </p:spPr>
        <p:txBody>
          <a:bodyPr>
            <a:normAutofit fontScale="85000" lnSpcReduction="10000"/>
          </a:bodyPr>
          <a:lstStyle/>
          <a:p>
            <a:r>
              <a:rPr lang="en-US" b="1" dirty="0" smtClean="0"/>
              <a:t>PHP Date( ) Function: </a:t>
            </a:r>
            <a:r>
              <a:rPr lang="en-AU" dirty="0" smtClean="0"/>
              <a:t>The </a:t>
            </a:r>
            <a:r>
              <a:rPr lang="en-AU" dirty="0"/>
              <a:t>PHP date() function convert a timestamp to a more readable date and time.</a:t>
            </a:r>
          </a:p>
          <a:p>
            <a:endParaRPr lang="en-AU" dirty="0"/>
          </a:p>
          <a:p>
            <a:r>
              <a:rPr lang="en-AU" dirty="0"/>
              <a:t>The computer stores dates and times in a format called UNIX Timestamp, which measures time as a number of seconds since the beginning of the Unix epoch (midnight Greenwich Mean Time on January 1, 1970 i.e. January 1, 1970 00:00:00 GMT ).</a:t>
            </a:r>
          </a:p>
          <a:p>
            <a:endParaRPr lang="en-AU" dirty="0"/>
          </a:p>
          <a:p>
            <a:r>
              <a:rPr lang="en-AU" dirty="0"/>
              <a:t>Since this is an impractical format for humans to read, PHP converts a timestamp to a format that is readable to humans and dates from your notation into a timestamp the computer understands. The syntax of the PHP date() function can be given with</a:t>
            </a:r>
            <a:r>
              <a:rPr lang="en-AU" dirty="0" smtClean="0"/>
              <a:t>.</a:t>
            </a:r>
          </a:p>
          <a:p>
            <a:endParaRPr lang="en-AU" dirty="0"/>
          </a:p>
        </p:txBody>
      </p:sp>
    </p:spTree>
    <p:extLst>
      <p:ext uri="{BB962C8B-B14F-4D97-AF65-F5344CB8AC3E}">
        <p14:creationId xmlns:p14="http://schemas.microsoft.com/office/powerpoint/2010/main" val="2856659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Modes</a:t>
            </a:r>
            <a:endParaRPr lang="en-AU" dirty="0"/>
          </a:p>
        </p:txBody>
      </p:sp>
      <p:pic>
        <p:nvPicPr>
          <p:cNvPr id="4" name="Content Placeholder 3"/>
          <p:cNvPicPr>
            <a:picLocks noGrp="1" noChangeAspect="1"/>
          </p:cNvPicPr>
          <p:nvPr>
            <p:ph idx="1"/>
          </p:nvPr>
        </p:nvPicPr>
        <p:blipFill>
          <a:blip r:embed="rId2"/>
          <a:stretch>
            <a:fillRect/>
          </a:stretch>
        </p:blipFill>
        <p:spPr>
          <a:xfrm>
            <a:off x="1415164" y="2502599"/>
            <a:ext cx="5246872" cy="3317875"/>
          </a:xfrm>
          <a:prstGeom prst="rect">
            <a:avLst/>
          </a:prstGeom>
        </p:spPr>
      </p:pic>
      <p:sp>
        <p:nvSpPr>
          <p:cNvPr id="6" name="Rectangle 5"/>
          <p:cNvSpPr/>
          <p:nvPr/>
        </p:nvSpPr>
        <p:spPr>
          <a:xfrm>
            <a:off x="7081915" y="2670550"/>
            <a:ext cx="4096160" cy="2308324"/>
          </a:xfrm>
          <a:prstGeom prst="rect">
            <a:avLst/>
          </a:prstGeom>
        </p:spPr>
        <p:txBody>
          <a:bodyPr wrap="square">
            <a:spAutoFit/>
          </a:bodyPr>
          <a:lstStyle/>
          <a:p>
            <a:r>
              <a:rPr lang="en-AU" b="1" dirty="0" smtClean="0"/>
              <a:t>Note: </a:t>
            </a:r>
            <a:r>
              <a:rPr lang="en-AU" dirty="0" smtClean="0"/>
              <a:t>If </a:t>
            </a:r>
            <a:r>
              <a:rPr lang="en-AU" dirty="0"/>
              <a:t>you try to open a file that doesn't exist, PHP will generate a warning message. So, to avoid these error messages you should always implement a simple check whether a file or directory exists or not before trying to access it, with the PHP file_exists() function.</a:t>
            </a:r>
          </a:p>
          <a:p>
            <a:endParaRPr lang="en-AU" dirty="0"/>
          </a:p>
        </p:txBody>
      </p:sp>
    </p:spTree>
    <p:extLst>
      <p:ext uri="{BB962C8B-B14F-4D97-AF65-F5344CB8AC3E}">
        <p14:creationId xmlns:p14="http://schemas.microsoft.com/office/powerpoint/2010/main" val="312442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AU" dirty="0"/>
          </a:p>
        </p:txBody>
      </p:sp>
      <p:sp>
        <p:nvSpPr>
          <p:cNvPr id="3" name="Content Placeholder 2"/>
          <p:cNvSpPr>
            <a:spLocks noGrp="1"/>
          </p:cNvSpPr>
          <p:nvPr>
            <p:ph idx="1"/>
          </p:nvPr>
        </p:nvSpPr>
        <p:spPr/>
        <p:txBody>
          <a:bodyPr>
            <a:normAutofit fontScale="92500" lnSpcReduction="20000"/>
          </a:bodyPr>
          <a:lstStyle/>
          <a:p>
            <a:pPr marL="0" indent="0">
              <a:buNone/>
            </a:pPr>
            <a:r>
              <a:rPr lang="en-AU" b="1" dirty="0">
                <a:solidFill>
                  <a:srgbClr val="7030A0"/>
                </a:solidFill>
              </a:rPr>
              <a:t>&lt;?php</a:t>
            </a:r>
          </a:p>
          <a:p>
            <a:pPr marL="0" indent="0">
              <a:buNone/>
            </a:pPr>
            <a:r>
              <a:rPr lang="en-AU" b="1" dirty="0">
                <a:solidFill>
                  <a:srgbClr val="7030A0"/>
                </a:solidFill>
              </a:rPr>
              <a:t>$file = "data.txt</a:t>
            </a:r>
            <a:r>
              <a:rPr lang="en-AU" b="1" dirty="0" smtClean="0">
                <a:solidFill>
                  <a:srgbClr val="7030A0"/>
                </a:solidFill>
              </a:rPr>
              <a:t>"; </a:t>
            </a:r>
            <a:endParaRPr lang="en-AU" b="1" dirty="0">
              <a:solidFill>
                <a:srgbClr val="7030A0"/>
              </a:solidFill>
            </a:endParaRPr>
          </a:p>
          <a:p>
            <a:pPr marL="0" indent="0">
              <a:buNone/>
            </a:pPr>
            <a:r>
              <a:rPr lang="en-AU" b="1" dirty="0">
                <a:solidFill>
                  <a:srgbClr val="7030A0"/>
                </a:solidFill>
              </a:rPr>
              <a:t>// Check the existence of file</a:t>
            </a:r>
          </a:p>
          <a:p>
            <a:pPr marL="0" indent="0">
              <a:buNone/>
            </a:pPr>
            <a:r>
              <a:rPr lang="en-AU" b="1" dirty="0">
                <a:solidFill>
                  <a:srgbClr val="7030A0"/>
                </a:solidFill>
              </a:rPr>
              <a:t>if(file_exists($file</a:t>
            </a:r>
            <a:r>
              <a:rPr lang="en-AU" b="1" dirty="0" smtClean="0">
                <a:solidFill>
                  <a:srgbClr val="7030A0"/>
                </a:solidFill>
              </a:rPr>
              <a:t>)) {   </a:t>
            </a:r>
            <a:r>
              <a:rPr lang="en-AU" b="1" dirty="0">
                <a:solidFill>
                  <a:srgbClr val="7030A0"/>
                </a:solidFill>
              </a:rPr>
              <a:t>// Attempt to open the file</a:t>
            </a:r>
          </a:p>
          <a:p>
            <a:pPr marL="0" indent="0">
              <a:buNone/>
            </a:pPr>
            <a:r>
              <a:rPr lang="en-AU" b="1" dirty="0" smtClean="0">
                <a:solidFill>
                  <a:srgbClr val="7030A0"/>
                </a:solidFill>
              </a:rPr>
              <a:t> </a:t>
            </a:r>
            <a:r>
              <a:rPr lang="en-AU" b="1" dirty="0">
                <a:solidFill>
                  <a:srgbClr val="7030A0"/>
                </a:solidFill>
              </a:rPr>
              <a:t>$handle = </a:t>
            </a:r>
            <a:r>
              <a:rPr lang="en-AU" b="1" dirty="0" err="1">
                <a:solidFill>
                  <a:srgbClr val="7030A0"/>
                </a:solidFill>
              </a:rPr>
              <a:t>fopen</a:t>
            </a:r>
            <a:r>
              <a:rPr lang="en-AU" b="1" dirty="0">
                <a:solidFill>
                  <a:srgbClr val="7030A0"/>
                </a:solidFill>
              </a:rPr>
              <a:t>($file, "r");</a:t>
            </a:r>
          </a:p>
          <a:p>
            <a:pPr marL="0" indent="0">
              <a:buNone/>
            </a:pPr>
            <a:r>
              <a:rPr lang="en-AU" b="1" dirty="0">
                <a:solidFill>
                  <a:srgbClr val="7030A0"/>
                </a:solidFill>
              </a:rPr>
              <a:t>} </a:t>
            </a:r>
            <a:r>
              <a:rPr lang="en-AU" b="1" dirty="0" smtClean="0">
                <a:solidFill>
                  <a:srgbClr val="7030A0"/>
                </a:solidFill>
              </a:rPr>
              <a:t>else{</a:t>
            </a:r>
          </a:p>
          <a:p>
            <a:pPr marL="0" indent="0">
              <a:buNone/>
            </a:pPr>
            <a:r>
              <a:rPr lang="en-AU" b="1" dirty="0" smtClean="0">
                <a:solidFill>
                  <a:srgbClr val="7030A0"/>
                </a:solidFill>
              </a:rPr>
              <a:t> </a:t>
            </a:r>
            <a:r>
              <a:rPr lang="en-AU" b="1" dirty="0">
                <a:solidFill>
                  <a:srgbClr val="7030A0"/>
                </a:solidFill>
              </a:rPr>
              <a:t>echo "ERROR: File does not exist</a:t>
            </a:r>
            <a:r>
              <a:rPr lang="en-AU" b="1" dirty="0" smtClean="0">
                <a:solidFill>
                  <a:srgbClr val="7030A0"/>
                </a:solidFill>
              </a:rPr>
              <a:t>."; }</a:t>
            </a:r>
            <a:endParaRPr lang="en-AU" b="1" dirty="0">
              <a:solidFill>
                <a:srgbClr val="7030A0"/>
              </a:solidFill>
            </a:endParaRPr>
          </a:p>
          <a:p>
            <a:pPr marL="0" indent="0">
              <a:buNone/>
            </a:pPr>
            <a:r>
              <a:rPr lang="en-AU" b="1" dirty="0">
                <a:solidFill>
                  <a:srgbClr val="7030A0"/>
                </a:solidFill>
              </a:rPr>
              <a:t>?&gt;</a:t>
            </a:r>
          </a:p>
        </p:txBody>
      </p:sp>
    </p:spTree>
    <p:extLst>
      <p:ext uri="{BB962C8B-B14F-4D97-AF65-F5344CB8AC3E}">
        <p14:creationId xmlns:p14="http://schemas.microsoft.com/office/powerpoint/2010/main" val="882328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Closing a File with PHP fclose() Function</a:t>
            </a:r>
          </a:p>
        </p:txBody>
      </p:sp>
      <p:sp>
        <p:nvSpPr>
          <p:cNvPr id="3" name="Content Placeholder 2"/>
          <p:cNvSpPr>
            <a:spLocks noGrp="1"/>
          </p:cNvSpPr>
          <p:nvPr>
            <p:ph idx="1"/>
          </p:nvPr>
        </p:nvSpPr>
        <p:spPr>
          <a:xfrm>
            <a:off x="1295400" y="2556932"/>
            <a:ext cx="10116311" cy="3688420"/>
          </a:xfrm>
        </p:spPr>
        <p:txBody>
          <a:bodyPr>
            <a:normAutofit fontScale="85000" lnSpcReduction="20000"/>
          </a:bodyPr>
          <a:lstStyle/>
          <a:p>
            <a:r>
              <a:rPr lang="en-AU" dirty="0"/>
              <a:t>Once you've finished working with a file, it needs to be closed. The fclose() function is used to close the </a:t>
            </a:r>
            <a:r>
              <a:rPr lang="en-AU" dirty="0" smtClean="0"/>
              <a:t>file. For Example:</a:t>
            </a:r>
          </a:p>
          <a:p>
            <a:pPr marL="0" indent="0">
              <a:buNone/>
            </a:pPr>
            <a:r>
              <a:rPr lang="en-AU" b="1" dirty="0">
                <a:solidFill>
                  <a:srgbClr val="7030A0"/>
                </a:solidFill>
              </a:rPr>
              <a:t>&lt;?</a:t>
            </a:r>
            <a:r>
              <a:rPr lang="en-AU" b="1" dirty="0" smtClean="0">
                <a:solidFill>
                  <a:srgbClr val="7030A0"/>
                </a:solidFill>
              </a:rPr>
              <a:t>php $file </a:t>
            </a:r>
            <a:r>
              <a:rPr lang="en-AU" b="1" dirty="0">
                <a:solidFill>
                  <a:srgbClr val="7030A0"/>
                </a:solidFill>
              </a:rPr>
              <a:t>= "data.txt";</a:t>
            </a:r>
          </a:p>
          <a:p>
            <a:pPr marL="0" indent="0">
              <a:buNone/>
            </a:pPr>
            <a:r>
              <a:rPr lang="en-AU" b="1" dirty="0" smtClean="0">
                <a:solidFill>
                  <a:srgbClr val="7030A0"/>
                </a:solidFill>
              </a:rPr>
              <a:t>// </a:t>
            </a:r>
            <a:r>
              <a:rPr lang="en-AU" b="1" dirty="0">
                <a:solidFill>
                  <a:srgbClr val="7030A0"/>
                </a:solidFill>
              </a:rPr>
              <a:t>Check the existence of file</a:t>
            </a:r>
          </a:p>
          <a:p>
            <a:pPr marL="0" indent="0">
              <a:buNone/>
            </a:pPr>
            <a:r>
              <a:rPr lang="en-AU" b="1" dirty="0">
                <a:solidFill>
                  <a:srgbClr val="7030A0"/>
                </a:solidFill>
              </a:rPr>
              <a:t>if(file_exists($file</a:t>
            </a:r>
            <a:r>
              <a:rPr lang="en-AU" b="1" dirty="0" smtClean="0">
                <a:solidFill>
                  <a:srgbClr val="7030A0"/>
                </a:solidFill>
              </a:rPr>
              <a:t>)){   </a:t>
            </a:r>
            <a:r>
              <a:rPr lang="en-AU" b="1" dirty="0">
                <a:solidFill>
                  <a:srgbClr val="7030A0"/>
                </a:solidFill>
              </a:rPr>
              <a:t>// Open the file for reading</a:t>
            </a:r>
          </a:p>
          <a:p>
            <a:pPr marL="0" indent="0">
              <a:buNone/>
            </a:pPr>
            <a:r>
              <a:rPr lang="en-AU" b="1" dirty="0" smtClean="0">
                <a:solidFill>
                  <a:srgbClr val="7030A0"/>
                </a:solidFill>
              </a:rPr>
              <a:t>  </a:t>
            </a:r>
            <a:r>
              <a:rPr lang="en-AU" b="1" dirty="0">
                <a:solidFill>
                  <a:srgbClr val="7030A0"/>
                </a:solidFill>
              </a:rPr>
              <a:t>$handle = </a:t>
            </a:r>
            <a:r>
              <a:rPr lang="en-AU" b="1" dirty="0" err="1">
                <a:solidFill>
                  <a:srgbClr val="7030A0"/>
                </a:solidFill>
              </a:rPr>
              <a:t>fopen</a:t>
            </a:r>
            <a:r>
              <a:rPr lang="en-AU" b="1" dirty="0">
                <a:solidFill>
                  <a:srgbClr val="7030A0"/>
                </a:solidFill>
              </a:rPr>
              <a:t>($file, "r") or die("ERROR: Cannot open the file</a:t>
            </a:r>
            <a:r>
              <a:rPr lang="en-AU" b="1" dirty="0" smtClean="0">
                <a:solidFill>
                  <a:srgbClr val="7030A0"/>
                </a:solidFill>
              </a:rPr>
              <a:t>.");        </a:t>
            </a:r>
            <a:endParaRPr lang="en-AU" b="1" dirty="0">
              <a:solidFill>
                <a:srgbClr val="7030A0"/>
              </a:solidFill>
            </a:endParaRPr>
          </a:p>
          <a:p>
            <a:pPr marL="0" indent="0">
              <a:buNone/>
            </a:pPr>
            <a:r>
              <a:rPr lang="en-AU" b="1" dirty="0">
                <a:solidFill>
                  <a:srgbClr val="7030A0"/>
                </a:solidFill>
              </a:rPr>
              <a:t>    /* Some code to be executed </a:t>
            </a:r>
            <a:r>
              <a:rPr lang="en-AU" b="1" dirty="0" smtClean="0">
                <a:solidFill>
                  <a:srgbClr val="7030A0"/>
                </a:solidFill>
              </a:rPr>
              <a:t>*/ // </a:t>
            </a:r>
            <a:r>
              <a:rPr lang="en-AU" b="1" dirty="0">
                <a:solidFill>
                  <a:srgbClr val="7030A0"/>
                </a:solidFill>
              </a:rPr>
              <a:t>Closing the file </a:t>
            </a:r>
            <a:r>
              <a:rPr lang="en-AU" b="1" dirty="0" smtClean="0">
                <a:solidFill>
                  <a:srgbClr val="7030A0"/>
                </a:solidFill>
              </a:rPr>
              <a:t>handle fclose</a:t>
            </a:r>
            <a:r>
              <a:rPr lang="en-AU" b="1" dirty="0">
                <a:solidFill>
                  <a:srgbClr val="7030A0"/>
                </a:solidFill>
              </a:rPr>
              <a:t>($handle);</a:t>
            </a:r>
          </a:p>
          <a:p>
            <a:pPr marL="0" indent="0">
              <a:buNone/>
            </a:pPr>
            <a:r>
              <a:rPr lang="en-AU" b="1" dirty="0">
                <a:solidFill>
                  <a:srgbClr val="7030A0"/>
                </a:solidFill>
              </a:rPr>
              <a:t>} else{</a:t>
            </a:r>
          </a:p>
          <a:p>
            <a:pPr marL="0" indent="0">
              <a:buNone/>
            </a:pPr>
            <a:r>
              <a:rPr lang="en-AU" b="1" dirty="0">
                <a:solidFill>
                  <a:srgbClr val="7030A0"/>
                </a:solidFill>
              </a:rPr>
              <a:t>    echo "ERROR: File</a:t>
            </a:r>
            <a:r>
              <a:rPr lang="en-AU" dirty="0"/>
              <a:t> </a:t>
            </a:r>
            <a:r>
              <a:rPr lang="en-AU" b="1" dirty="0">
                <a:solidFill>
                  <a:srgbClr val="7030A0"/>
                </a:solidFill>
              </a:rPr>
              <a:t>does not exist.";</a:t>
            </a:r>
          </a:p>
          <a:p>
            <a:pPr marL="0" indent="0">
              <a:buNone/>
            </a:pPr>
            <a:r>
              <a:rPr lang="en-AU" b="1" dirty="0" smtClean="0">
                <a:solidFill>
                  <a:srgbClr val="7030A0"/>
                </a:solidFill>
              </a:rPr>
              <a:t>} ?&gt;</a:t>
            </a:r>
            <a:endParaRPr lang="en-AU" b="1" dirty="0">
              <a:solidFill>
                <a:srgbClr val="7030A0"/>
              </a:solidFill>
            </a:endParaRPr>
          </a:p>
        </p:txBody>
      </p:sp>
    </p:spTree>
    <p:extLst>
      <p:ext uri="{BB962C8B-B14F-4D97-AF65-F5344CB8AC3E}">
        <p14:creationId xmlns:p14="http://schemas.microsoft.com/office/powerpoint/2010/main" val="1641328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Reading from Files with PHP fread() Function</a:t>
            </a:r>
          </a:p>
        </p:txBody>
      </p:sp>
      <p:sp>
        <p:nvSpPr>
          <p:cNvPr id="3" name="Content Placeholder 2"/>
          <p:cNvSpPr>
            <a:spLocks noGrp="1"/>
          </p:cNvSpPr>
          <p:nvPr>
            <p:ph idx="1"/>
          </p:nvPr>
        </p:nvSpPr>
        <p:spPr>
          <a:xfrm>
            <a:off x="1295401" y="2556932"/>
            <a:ext cx="9601196" cy="3496396"/>
          </a:xfrm>
        </p:spPr>
        <p:txBody>
          <a:bodyPr>
            <a:normAutofit/>
          </a:bodyPr>
          <a:lstStyle/>
          <a:p>
            <a:r>
              <a:rPr lang="en-AU" dirty="0"/>
              <a:t>PHP has several functions for reading data from a file. You can read from just one character to the entire file with a single operation</a:t>
            </a:r>
            <a:r>
              <a:rPr lang="en-AU" dirty="0" smtClean="0"/>
              <a:t>.</a:t>
            </a:r>
          </a:p>
          <a:p>
            <a:r>
              <a:rPr lang="en-AU" b="1" dirty="0"/>
              <a:t>Reading Fixed Number of </a:t>
            </a:r>
            <a:r>
              <a:rPr lang="en-AU" b="1" dirty="0" smtClean="0"/>
              <a:t>Characters: </a:t>
            </a:r>
            <a:r>
              <a:rPr lang="en-AU" dirty="0" smtClean="0"/>
              <a:t>The </a:t>
            </a:r>
            <a:r>
              <a:rPr lang="en-AU" dirty="0"/>
              <a:t>fread() function can be used to read a specified number of characters from a file. The basic syntax of this function can be given with</a:t>
            </a:r>
            <a:r>
              <a:rPr lang="en-AU" dirty="0" smtClean="0"/>
              <a:t>.</a:t>
            </a:r>
          </a:p>
          <a:p>
            <a:r>
              <a:rPr lang="en-AU" dirty="0"/>
              <a:t>fread(</a:t>
            </a:r>
            <a:r>
              <a:rPr lang="en-AU" i="1" dirty="0"/>
              <a:t>file handle</a:t>
            </a:r>
            <a:r>
              <a:rPr lang="en-AU" dirty="0"/>
              <a:t>, </a:t>
            </a:r>
            <a:r>
              <a:rPr lang="en-AU" i="1" dirty="0"/>
              <a:t>length in bytes</a:t>
            </a:r>
            <a:r>
              <a:rPr lang="en-AU" dirty="0" smtClean="0"/>
              <a:t>)</a:t>
            </a:r>
          </a:p>
          <a:p>
            <a:r>
              <a:rPr lang="en-AU" dirty="0"/>
              <a:t>This function takes two parameter — A file handle and the number of bytes to read.</a:t>
            </a:r>
            <a:endParaRPr lang="en-AU" dirty="0"/>
          </a:p>
        </p:txBody>
      </p:sp>
    </p:spTree>
    <p:extLst>
      <p:ext uri="{BB962C8B-B14F-4D97-AF65-F5344CB8AC3E}">
        <p14:creationId xmlns:p14="http://schemas.microsoft.com/office/powerpoint/2010/main" val="2417237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AU" dirty="0"/>
          </a:p>
        </p:txBody>
      </p:sp>
      <p:sp>
        <p:nvSpPr>
          <p:cNvPr id="3" name="Content Placeholder 2"/>
          <p:cNvSpPr>
            <a:spLocks noGrp="1"/>
          </p:cNvSpPr>
          <p:nvPr>
            <p:ph idx="1"/>
          </p:nvPr>
        </p:nvSpPr>
        <p:spPr>
          <a:xfrm>
            <a:off x="1295401" y="2556932"/>
            <a:ext cx="9601196" cy="3606124"/>
          </a:xfrm>
        </p:spPr>
        <p:txBody>
          <a:bodyPr>
            <a:normAutofit fontScale="92500" lnSpcReduction="10000"/>
          </a:bodyPr>
          <a:lstStyle/>
          <a:p>
            <a:r>
              <a:rPr lang="en-AU" b="1" dirty="0"/>
              <a:t>Reading the Entire Contents of a </a:t>
            </a:r>
            <a:r>
              <a:rPr lang="en-AU" b="1" dirty="0"/>
              <a:t>File: </a:t>
            </a:r>
            <a:r>
              <a:rPr lang="en-AU" dirty="0"/>
              <a:t>The fread() function can be used in conjugation with the filesize() function to read the entire file at once. The filesize() function returns the size of the file in bytes</a:t>
            </a:r>
            <a:r>
              <a:rPr lang="en-AU" dirty="0" smtClean="0"/>
              <a:t>.</a:t>
            </a:r>
          </a:p>
          <a:p>
            <a:r>
              <a:rPr lang="en-AU" b="1" dirty="0"/>
              <a:t>Writing the Files Using PHP fwrite() Function: </a:t>
            </a:r>
            <a:r>
              <a:rPr lang="en-AU" dirty="0" smtClean="0"/>
              <a:t>You </a:t>
            </a:r>
            <a:r>
              <a:rPr lang="en-AU" dirty="0"/>
              <a:t>can write data to a file or append to an existing file using the PHP fwrite() function. The basic syntax of this function can be given </a:t>
            </a:r>
            <a:r>
              <a:rPr lang="en-AU" dirty="0" smtClean="0"/>
              <a:t>with: </a:t>
            </a:r>
          </a:p>
          <a:p>
            <a:pPr marL="0" indent="0">
              <a:buNone/>
            </a:pPr>
            <a:r>
              <a:rPr lang="en-AU" dirty="0" smtClean="0"/>
              <a:t>fwrite(file </a:t>
            </a:r>
            <a:r>
              <a:rPr lang="en-AU" dirty="0"/>
              <a:t>handle, string</a:t>
            </a:r>
            <a:r>
              <a:rPr lang="en-AU" dirty="0" smtClean="0"/>
              <a:t>)</a:t>
            </a:r>
          </a:p>
          <a:p>
            <a:r>
              <a:rPr lang="en-AU" dirty="0"/>
              <a:t>The fwrite() function takes two parameter — A file handle and the string of data that is to be written,</a:t>
            </a:r>
            <a:endParaRPr lang="en-AU" dirty="0"/>
          </a:p>
          <a:p>
            <a:endParaRPr lang="en-AU" dirty="0"/>
          </a:p>
        </p:txBody>
      </p:sp>
    </p:spTree>
    <p:extLst>
      <p:ext uri="{BB962C8B-B14F-4D97-AF65-F5344CB8AC3E}">
        <p14:creationId xmlns:p14="http://schemas.microsoft.com/office/powerpoint/2010/main" val="3105380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Renaming Files with PHP rename() Function</a:t>
            </a:r>
          </a:p>
        </p:txBody>
      </p:sp>
      <p:sp>
        <p:nvSpPr>
          <p:cNvPr id="3" name="Content Placeholder 2"/>
          <p:cNvSpPr>
            <a:spLocks noGrp="1"/>
          </p:cNvSpPr>
          <p:nvPr>
            <p:ph idx="1"/>
          </p:nvPr>
        </p:nvSpPr>
        <p:spPr>
          <a:xfrm>
            <a:off x="896112" y="2556932"/>
            <a:ext cx="10000485" cy="3743284"/>
          </a:xfrm>
        </p:spPr>
        <p:txBody>
          <a:bodyPr>
            <a:normAutofit fontScale="77500" lnSpcReduction="20000"/>
          </a:bodyPr>
          <a:lstStyle/>
          <a:p>
            <a:r>
              <a:rPr lang="en-AU" dirty="0"/>
              <a:t>You can rename a file or directory using the PHP's rename() function, like this</a:t>
            </a:r>
            <a:r>
              <a:rPr lang="en-AU" dirty="0" smtClean="0"/>
              <a:t>:</a:t>
            </a:r>
          </a:p>
          <a:p>
            <a:pPr marL="0" indent="0">
              <a:buNone/>
            </a:pPr>
            <a:r>
              <a:rPr lang="en-AU" b="1" dirty="0">
                <a:solidFill>
                  <a:srgbClr val="7030A0"/>
                </a:solidFill>
              </a:rPr>
              <a:t>&lt;?php</a:t>
            </a:r>
          </a:p>
          <a:p>
            <a:pPr marL="0" indent="0">
              <a:buNone/>
            </a:pPr>
            <a:r>
              <a:rPr lang="en-AU" b="1" dirty="0">
                <a:solidFill>
                  <a:srgbClr val="7030A0"/>
                </a:solidFill>
              </a:rPr>
              <a:t>$file = "file.txt</a:t>
            </a:r>
            <a:r>
              <a:rPr lang="en-AU" b="1" dirty="0" smtClean="0">
                <a:solidFill>
                  <a:srgbClr val="7030A0"/>
                </a:solidFill>
              </a:rPr>
              <a:t>"; // </a:t>
            </a:r>
            <a:r>
              <a:rPr lang="en-AU" b="1" dirty="0">
                <a:solidFill>
                  <a:srgbClr val="7030A0"/>
                </a:solidFill>
              </a:rPr>
              <a:t>Check the existence of file</a:t>
            </a:r>
          </a:p>
          <a:p>
            <a:pPr marL="0" indent="0">
              <a:buNone/>
            </a:pPr>
            <a:r>
              <a:rPr lang="en-AU" b="1" dirty="0">
                <a:solidFill>
                  <a:srgbClr val="7030A0"/>
                </a:solidFill>
              </a:rPr>
              <a:t>if(file_exists($file</a:t>
            </a:r>
            <a:r>
              <a:rPr lang="en-AU" b="1" dirty="0" smtClean="0">
                <a:solidFill>
                  <a:srgbClr val="7030A0"/>
                </a:solidFill>
              </a:rPr>
              <a:t>)) { // </a:t>
            </a:r>
            <a:r>
              <a:rPr lang="en-AU" b="1" dirty="0">
                <a:solidFill>
                  <a:srgbClr val="7030A0"/>
                </a:solidFill>
              </a:rPr>
              <a:t>Attempt to rename the file</a:t>
            </a:r>
          </a:p>
          <a:p>
            <a:pPr marL="0" indent="0">
              <a:buNone/>
            </a:pPr>
            <a:r>
              <a:rPr lang="en-AU" b="1" dirty="0">
                <a:solidFill>
                  <a:srgbClr val="7030A0"/>
                </a:solidFill>
              </a:rPr>
              <a:t>    if(rename($file, "newfile.txt")){</a:t>
            </a:r>
          </a:p>
          <a:p>
            <a:pPr marL="0" indent="0">
              <a:buNone/>
            </a:pPr>
            <a:r>
              <a:rPr lang="en-AU" b="1" dirty="0">
                <a:solidFill>
                  <a:srgbClr val="7030A0"/>
                </a:solidFill>
              </a:rPr>
              <a:t>     </a:t>
            </a:r>
            <a:r>
              <a:rPr lang="en-AU" b="1" dirty="0" smtClean="0">
                <a:solidFill>
                  <a:srgbClr val="7030A0"/>
                </a:solidFill>
              </a:rPr>
              <a:t>echo </a:t>
            </a:r>
            <a:r>
              <a:rPr lang="en-AU" b="1" dirty="0">
                <a:solidFill>
                  <a:srgbClr val="7030A0"/>
                </a:solidFill>
              </a:rPr>
              <a:t>"File renamed successfully.";</a:t>
            </a:r>
          </a:p>
          <a:p>
            <a:pPr marL="0" indent="0">
              <a:buNone/>
            </a:pPr>
            <a:r>
              <a:rPr lang="en-AU" b="1" dirty="0">
                <a:solidFill>
                  <a:srgbClr val="7030A0"/>
                </a:solidFill>
              </a:rPr>
              <a:t>    } else{</a:t>
            </a:r>
          </a:p>
          <a:p>
            <a:pPr marL="0" indent="0">
              <a:buNone/>
            </a:pPr>
            <a:r>
              <a:rPr lang="en-AU" b="1" dirty="0">
                <a:solidFill>
                  <a:srgbClr val="7030A0"/>
                </a:solidFill>
              </a:rPr>
              <a:t>    </a:t>
            </a:r>
            <a:r>
              <a:rPr lang="en-AU" b="1" dirty="0" smtClean="0">
                <a:solidFill>
                  <a:srgbClr val="7030A0"/>
                </a:solidFill>
              </a:rPr>
              <a:t>  </a:t>
            </a:r>
            <a:r>
              <a:rPr lang="en-AU" b="1" dirty="0">
                <a:solidFill>
                  <a:srgbClr val="7030A0"/>
                </a:solidFill>
              </a:rPr>
              <a:t>echo "ERROR: File cannot be renamed</a:t>
            </a:r>
            <a:r>
              <a:rPr lang="en-AU" b="1" dirty="0" smtClean="0">
                <a:solidFill>
                  <a:srgbClr val="7030A0"/>
                </a:solidFill>
              </a:rPr>
              <a:t>.";  </a:t>
            </a:r>
            <a:r>
              <a:rPr lang="en-AU" b="1" dirty="0">
                <a:solidFill>
                  <a:srgbClr val="7030A0"/>
                </a:solidFill>
              </a:rPr>
              <a:t>}</a:t>
            </a:r>
          </a:p>
          <a:p>
            <a:pPr marL="0" indent="0">
              <a:buNone/>
            </a:pPr>
            <a:r>
              <a:rPr lang="en-AU" b="1" dirty="0">
                <a:solidFill>
                  <a:srgbClr val="7030A0"/>
                </a:solidFill>
              </a:rPr>
              <a:t>} else</a:t>
            </a:r>
            <a:r>
              <a:rPr lang="en-AU" b="1" dirty="0" smtClean="0">
                <a:solidFill>
                  <a:srgbClr val="7030A0"/>
                </a:solidFill>
              </a:rPr>
              <a:t>{  </a:t>
            </a:r>
            <a:r>
              <a:rPr lang="en-AU" b="1" dirty="0">
                <a:solidFill>
                  <a:srgbClr val="7030A0"/>
                </a:solidFill>
              </a:rPr>
              <a:t>echo "ERROR: File does not exist.";</a:t>
            </a:r>
          </a:p>
          <a:p>
            <a:pPr marL="0" indent="0">
              <a:buNone/>
            </a:pPr>
            <a:r>
              <a:rPr lang="en-AU" b="1" dirty="0" smtClean="0">
                <a:solidFill>
                  <a:srgbClr val="7030A0"/>
                </a:solidFill>
              </a:rPr>
              <a:t>} ?&gt;</a:t>
            </a:r>
            <a:endParaRPr lang="en-AU" b="1" dirty="0">
              <a:solidFill>
                <a:srgbClr val="7030A0"/>
              </a:solidFill>
            </a:endParaRPr>
          </a:p>
        </p:txBody>
      </p:sp>
    </p:spTree>
    <p:extLst>
      <p:ext uri="{BB962C8B-B14F-4D97-AF65-F5344CB8AC3E}">
        <p14:creationId xmlns:p14="http://schemas.microsoft.com/office/powerpoint/2010/main" val="2450123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Removing Files with PHP unlink() Function</a:t>
            </a:r>
          </a:p>
        </p:txBody>
      </p:sp>
      <p:sp>
        <p:nvSpPr>
          <p:cNvPr id="3" name="Content Placeholder 2"/>
          <p:cNvSpPr>
            <a:spLocks noGrp="1"/>
          </p:cNvSpPr>
          <p:nvPr>
            <p:ph idx="1"/>
          </p:nvPr>
        </p:nvSpPr>
        <p:spPr>
          <a:xfrm>
            <a:off x="777240" y="2556932"/>
            <a:ext cx="10119357" cy="3318936"/>
          </a:xfrm>
        </p:spPr>
        <p:txBody>
          <a:bodyPr>
            <a:normAutofit fontScale="70000" lnSpcReduction="20000"/>
          </a:bodyPr>
          <a:lstStyle/>
          <a:p>
            <a:r>
              <a:rPr lang="en-AU" dirty="0"/>
              <a:t>You can delete files or directories using the PHP's unlink() function, like this</a:t>
            </a:r>
            <a:r>
              <a:rPr lang="en-AU" dirty="0" smtClean="0"/>
              <a:t>:</a:t>
            </a:r>
          </a:p>
          <a:p>
            <a:pPr marL="0" indent="0">
              <a:buNone/>
            </a:pPr>
            <a:r>
              <a:rPr lang="en-AU" b="1" dirty="0">
                <a:solidFill>
                  <a:srgbClr val="7030A0"/>
                </a:solidFill>
              </a:rPr>
              <a:t>&lt;?php</a:t>
            </a:r>
          </a:p>
          <a:p>
            <a:pPr marL="0" indent="0">
              <a:buNone/>
            </a:pPr>
            <a:r>
              <a:rPr lang="en-AU" b="1" dirty="0">
                <a:solidFill>
                  <a:srgbClr val="7030A0"/>
                </a:solidFill>
              </a:rPr>
              <a:t>$file = "note.txt</a:t>
            </a:r>
            <a:r>
              <a:rPr lang="en-AU" b="1" dirty="0" smtClean="0">
                <a:solidFill>
                  <a:srgbClr val="7030A0"/>
                </a:solidFill>
              </a:rPr>
              <a:t>"; // </a:t>
            </a:r>
            <a:r>
              <a:rPr lang="en-AU" b="1" dirty="0">
                <a:solidFill>
                  <a:srgbClr val="7030A0"/>
                </a:solidFill>
              </a:rPr>
              <a:t>Check the existence of file</a:t>
            </a:r>
          </a:p>
          <a:p>
            <a:pPr marL="0" indent="0">
              <a:buNone/>
            </a:pPr>
            <a:r>
              <a:rPr lang="en-AU" b="1" dirty="0">
                <a:solidFill>
                  <a:srgbClr val="7030A0"/>
                </a:solidFill>
              </a:rPr>
              <a:t>if(file_exists($file</a:t>
            </a:r>
            <a:r>
              <a:rPr lang="en-AU" b="1" dirty="0" smtClean="0">
                <a:solidFill>
                  <a:srgbClr val="7030A0"/>
                </a:solidFill>
              </a:rPr>
              <a:t>)){  </a:t>
            </a:r>
            <a:r>
              <a:rPr lang="en-AU" b="1" dirty="0">
                <a:solidFill>
                  <a:srgbClr val="7030A0"/>
                </a:solidFill>
              </a:rPr>
              <a:t>// Attempt to delete the file</a:t>
            </a:r>
          </a:p>
          <a:p>
            <a:pPr marL="0" indent="0">
              <a:buNone/>
            </a:pPr>
            <a:r>
              <a:rPr lang="en-AU" b="1" dirty="0">
                <a:solidFill>
                  <a:srgbClr val="7030A0"/>
                </a:solidFill>
              </a:rPr>
              <a:t>    if(unlink($file)){</a:t>
            </a:r>
          </a:p>
          <a:p>
            <a:pPr marL="0" indent="0">
              <a:buNone/>
            </a:pPr>
            <a:r>
              <a:rPr lang="en-AU" b="1" dirty="0">
                <a:solidFill>
                  <a:srgbClr val="7030A0"/>
                </a:solidFill>
              </a:rPr>
              <a:t>        echo "File removed successfully.";</a:t>
            </a:r>
          </a:p>
          <a:p>
            <a:pPr marL="0" indent="0">
              <a:buNone/>
            </a:pPr>
            <a:r>
              <a:rPr lang="en-AU" b="1" dirty="0">
                <a:solidFill>
                  <a:srgbClr val="7030A0"/>
                </a:solidFill>
              </a:rPr>
              <a:t>    } </a:t>
            </a:r>
            <a:r>
              <a:rPr lang="en-AU" b="1" dirty="0" smtClean="0">
                <a:solidFill>
                  <a:srgbClr val="7030A0"/>
                </a:solidFill>
              </a:rPr>
              <a:t>else{ echo </a:t>
            </a:r>
            <a:r>
              <a:rPr lang="en-AU" b="1" dirty="0">
                <a:solidFill>
                  <a:srgbClr val="7030A0"/>
                </a:solidFill>
              </a:rPr>
              <a:t>"ERROR: File cannot be removed.";</a:t>
            </a:r>
          </a:p>
          <a:p>
            <a:pPr marL="0" indent="0">
              <a:buNone/>
            </a:pPr>
            <a:r>
              <a:rPr lang="en-AU" b="1" dirty="0">
                <a:solidFill>
                  <a:srgbClr val="7030A0"/>
                </a:solidFill>
              </a:rPr>
              <a:t>    </a:t>
            </a:r>
            <a:r>
              <a:rPr lang="en-AU" b="1" dirty="0" smtClean="0">
                <a:solidFill>
                  <a:srgbClr val="7030A0"/>
                </a:solidFill>
              </a:rPr>
              <a:t>}}  else</a:t>
            </a:r>
            <a:r>
              <a:rPr lang="en-AU" b="1" dirty="0">
                <a:solidFill>
                  <a:srgbClr val="7030A0"/>
                </a:solidFill>
              </a:rPr>
              <a:t>{</a:t>
            </a:r>
          </a:p>
          <a:p>
            <a:pPr marL="0" indent="0">
              <a:buNone/>
            </a:pPr>
            <a:r>
              <a:rPr lang="en-AU" b="1" dirty="0">
                <a:solidFill>
                  <a:srgbClr val="7030A0"/>
                </a:solidFill>
              </a:rPr>
              <a:t>    echo "ERROR: File does not exist.";</a:t>
            </a:r>
          </a:p>
          <a:p>
            <a:pPr marL="0" indent="0">
              <a:buNone/>
            </a:pPr>
            <a:r>
              <a:rPr lang="en-AU" b="1" dirty="0" smtClean="0">
                <a:solidFill>
                  <a:srgbClr val="7030A0"/>
                </a:solidFill>
              </a:rPr>
              <a:t>} ?&gt;</a:t>
            </a:r>
            <a:endParaRPr lang="en-AU" b="1" dirty="0">
              <a:solidFill>
                <a:srgbClr val="7030A0"/>
              </a:solidFill>
            </a:endParaRPr>
          </a:p>
        </p:txBody>
      </p:sp>
    </p:spTree>
    <p:extLst>
      <p:ext uri="{BB962C8B-B14F-4D97-AF65-F5344CB8AC3E}">
        <p14:creationId xmlns:p14="http://schemas.microsoft.com/office/powerpoint/2010/main" val="243471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PHP Filesystem Functions</a:t>
            </a:r>
          </a:p>
        </p:txBody>
      </p:sp>
      <p:pic>
        <p:nvPicPr>
          <p:cNvPr id="4" name="Content Placeholder 3"/>
          <p:cNvPicPr>
            <a:picLocks noGrp="1" noChangeAspect="1"/>
          </p:cNvPicPr>
          <p:nvPr>
            <p:ph idx="1"/>
          </p:nvPr>
        </p:nvPicPr>
        <p:blipFill>
          <a:blip r:embed="rId2"/>
          <a:stretch>
            <a:fillRect/>
          </a:stretch>
        </p:blipFill>
        <p:spPr>
          <a:xfrm>
            <a:off x="3638027" y="2539175"/>
            <a:ext cx="4312441" cy="3317875"/>
          </a:xfrm>
          <a:prstGeom prst="rect">
            <a:avLst/>
          </a:prstGeom>
        </p:spPr>
      </p:pic>
    </p:spTree>
    <p:extLst>
      <p:ext uri="{BB962C8B-B14F-4D97-AF65-F5344CB8AC3E}">
        <p14:creationId xmlns:p14="http://schemas.microsoft.com/office/powerpoint/2010/main" val="537868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1814" y="2802465"/>
            <a:ext cx="6815669" cy="1515533"/>
          </a:xfrm>
        </p:spPr>
        <p:txBody>
          <a:bodyPr/>
          <a:lstStyle/>
          <a:p>
            <a:r>
              <a:rPr lang="en-AU" b="1" dirty="0" smtClean="0"/>
              <a:t/>
            </a:r>
            <a:br>
              <a:rPr lang="en-AU" b="1" dirty="0" smtClean="0"/>
            </a:br>
            <a:r>
              <a:rPr lang="en-AU" b="1" dirty="0" smtClean="0"/>
              <a:t>PHP</a:t>
            </a:r>
            <a:r>
              <a:rPr lang="en-AU" b="1" dirty="0"/>
              <a:t> Parsing Directories</a:t>
            </a:r>
            <a:br>
              <a:rPr lang="en-AU" b="1" dirty="0"/>
            </a:br>
            <a:endParaRPr lang="en-AU" dirty="0"/>
          </a:p>
        </p:txBody>
      </p:sp>
    </p:spTree>
    <p:extLst>
      <p:ext uri="{BB962C8B-B14F-4D97-AF65-F5344CB8AC3E}">
        <p14:creationId xmlns:p14="http://schemas.microsoft.com/office/powerpoint/2010/main" val="1667763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Creating a New Directory</a:t>
            </a:r>
          </a:p>
        </p:txBody>
      </p:sp>
      <p:sp>
        <p:nvSpPr>
          <p:cNvPr id="3" name="Content Placeholder 2"/>
          <p:cNvSpPr>
            <a:spLocks noGrp="1"/>
          </p:cNvSpPr>
          <p:nvPr>
            <p:ph idx="1"/>
          </p:nvPr>
        </p:nvSpPr>
        <p:spPr>
          <a:xfrm>
            <a:off x="896112" y="2447204"/>
            <a:ext cx="10091925" cy="3633556"/>
          </a:xfrm>
        </p:spPr>
        <p:txBody>
          <a:bodyPr>
            <a:normAutofit fontScale="70000" lnSpcReduction="20000"/>
          </a:bodyPr>
          <a:lstStyle/>
          <a:p>
            <a:r>
              <a:rPr lang="en-AU" dirty="0"/>
              <a:t>You can create a new and empty directory by calling the PHP mkdir() function with the path and name of the directory to be created, as shown in the example below</a:t>
            </a:r>
            <a:r>
              <a:rPr lang="en-AU" dirty="0" smtClean="0"/>
              <a:t>:</a:t>
            </a:r>
          </a:p>
          <a:p>
            <a:pPr marL="0" indent="0">
              <a:buNone/>
            </a:pPr>
            <a:r>
              <a:rPr lang="en-AU" b="1" dirty="0">
                <a:solidFill>
                  <a:srgbClr val="7030A0"/>
                </a:solidFill>
              </a:rPr>
              <a:t>&lt;?php // The directory path</a:t>
            </a:r>
          </a:p>
          <a:p>
            <a:pPr marL="0" indent="0">
              <a:buNone/>
            </a:pPr>
            <a:r>
              <a:rPr lang="en-AU" b="1" dirty="0">
                <a:solidFill>
                  <a:srgbClr val="7030A0"/>
                </a:solidFill>
              </a:rPr>
              <a:t>$</a:t>
            </a:r>
            <a:r>
              <a:rPr lang="en-AU" b="1" dirty="0" err="1">
                <a:solidFill>
                  <a:srgbClr val="7030A0"/>
                </a:solidFill>
              </a:rPr>
              <a:t>dir</a:t>
            </a:r>
            <a:r>
              <a:rPr lang="en-AU" b="1" dirty="0">
                <a:solidFill>
                  <a:srgbClr val="7030A0"/>
                </a:solidFill>
              </a:rPr>
              <a:t> = "</a:t>
            </a:r>
            <a:r>
              <a:rPr lang="en-AU" b="1" dirty="0" err="1">
                <a:solidFill>
                  <a:srgbClr val="7030A0"/>
                </a:solidFill>
              </a:rPr>
              <a:t>testdir</a:t>
            </a:r>
            <a:r>
              <a:rPr lang="en-AU" b="1" dirty="0" smtClean="0">
                <a:solidFill>
                  <a:srgbClr val="7030A0"/>
                </a:solidFill>
              </a:rPr>
              <a:t>"; // </a:t>
            </a:r>
            <a:r>
              <a:rPr lang="en-AU" b="1" dirty="0">
                <a:solidFill>
                  <a:srgbClr val="7030A0"/>
                </a:solidFill>
              </a:rPr>
              <a:t>Check the existence of directory</a:t>
            </a:r>
          </a:p>
          <a:p>
            <a:pPr marL="0" indent="0">
              <a:buNone/>
            </a:pPr>
            <a:r>
              <a:rPr lang="en-AU" b="1" dirty="0">
                <a:solidFill>
                  <a:srgbClr val="7030A0"/>
                </a:solidFill>
              </a:rPr>
              <a:t>if(!file_exists($</a:t>
            </a:r>
            <a:r>
              <a:rPr lang="en-AU" b="1" dirty="0" err="1">
                <a:solidFill>
                  <a:srgbClr val="7030A0"/>
                </a:solidFill>
              </a:rPr>
              <a:t>dir</a:t>
            </a:r>
            <a:r>
              <a:rPr lang="en-AU" b="1" dirty="0">
                <a:solidFill>
                  <a:srgbClr val="7030A0"/>
                </a:solidFill>
              </a:rPr>
              <a:t>)){ // Attempt to create directory</a:t>
            </a:r>
          </a:p>
          <a:p>
            <a:pPr marL="0" indent="0">
              <a:buNone/>
            </a:pPr>
            <a:r>
              <a:rPr lang="en-AU" b="1" dirty="0">
                <a:solidFill>
                  <a:srgbClr val="7030A0"/>
                </a:solidFill>
              </a:rPr>
              <a:t>    if(</a:t>
            </a:r>
            <a:r>
              <a:rPr lang="en-AU" b="1" dirty="0" err="1">
                <a:solidFill>
                  <a:srgbClr val="7030A0"/>
                </a:solidFill>
              </a:rPr>
              <a:t>mkdir</a:t>
            </a:r>
            <a:r>
              <a:rPr lang="en-AU" b="1" dirty="0">
                <a:solidFill>
                  <a:srgbClr val="7030A0"/>
                </a:solidFill>
              </a:rPr>
              <a:t>($</a:t>
            </a:r>
            <a:r>
              <a:rPr lang="en-AU" b="1" dirty="0" err="1">
                <a:solidFill>
                  <a:srgbClr val="7030A0"/>
                </a:solidFill>
              </a:rPr>
              <a:t>dir</a:t>
            </a:r>
            <a:r>
              <a:rPr lang="en-AU" b="1" dirty="0">
                <a:solidFill>
                  <a:srgbClr val="7030A0"/>
                </a:solidFill>
              </a:rPr>
              <a:t>)){ echo "Directory created successfully."; } else{</a:t>
            </a:r>
          </a:p>
          <a:p>
            <a:pPr marL="0" indent="0">
              <a:buNone/>
            </a:pPr>
            <a:r>
              <a:rPr lang="en-AU" b="1" dirty="0">
                <a:solidFill>
                  <a:srgbClr val="7030A0"/>
                </a:solidFill>
              </a:rPr>
              <a:t>        echo "ERROR: Directory could not be created."; }</a:t>
            </a:r>
          </a:p>
          <a:p>
            <a:pPr marL="0" indent="0">
              <a:buNone/>
            </a:pPr>
            <a:r>
              <a:rPr lang="en-AU" b="1" dirty="0">
                <a:solidFill>
                  <a:srgbClr val="7030A0"/>
                </a:solidFill>
              </a:rPr>
              <a:t>} else{echo "ERROR: Directory already exists.";</a:t>
            </a:r>
          </a:p>
          <a:p>
            <a:pPr marL="0" indent="0">
              <a:buNone/>
            </a:pPr>
            <a:r>
              <a:rPr lang="en-AU" b="1" dirty="0">
                <a:solidFill>
                  <a:srgbClr val="7030A0"/>
                </a:solidFill>
              </a:rPr>
              <a:t>}?&gt; </a:t>
            </a:r>
            <a:endParaRPr lang="en-AU" b="1" dirty="0" smtClean="0">
              <a:solidFill>
                <a:srgbClr val="7030A0"/>
              </a:solidFill>
            </a:endParaRPr>
          </a:p>
          <a:p>
            <a:r>
              <a:rPr lang="en-AU" dirty="0"/>
              <a:t>To </a:t>
            </a:r>
            <a:r>
              <a:rPr lang="en-AU" dirty="0"/>
              <a:t>make the mkdir() function work, the parent directories in the directory path parameter has to exist already, for example, if you specify the directory path as </a:t>
            </a:r>
            <a:r>
              <a:rPr lang="en-AU" dirty="0" err="1"/>
              <a:t>testdir</a:t>
            </a:r>
            <a:r>
              <a:rPr lang="en-AU" dirty="0"/>
              <a:t>/subdir than the </a:t>
            </a:r>
            <a:r>
              <a:rPr lang="en-AU" dirty="0" err="1"/>
              <a:t>testdir</a:t>
            </a:r>
            <a:r>
              <a:rPr lang="en-AU" dirty="0"/>
              <a:t> has to exist otherwise PHP will generate an error.</a:t>
            </a:r>
          </a:p>
        </p:txBody>
      </p:sp>
    </p:spTree>
    <p:extLst>
      <p:ext uri="{BB962C8B-B14F-4D97-AF65-F5344CB8AC3E}">
        <p14:creationId xmlns:p14="http://schemas.microsoft.com/office/powerpoint/2010/main" val="255562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AU" dirty="0"/>
          </a:p>
        </p:txBody>
      </p:sp>
      <p:sp>
        <p:nvSpPr>
          <p:cNvPr id="3" name="Content Placeholder 2"/>
          <p:cNvSpPr>
            <a:spLocks noGrp="1"/>
          </p:cNvSpPr>
          <p:nvPr>
            <p:ph idx="1"/>
          </p:nvPr>
        </p:nvSpPr>
        <p:spPr/>
        <p:txBody>
          <a:bodyPr>
            <a:normAutofit fontScale="92500" lnSpcReduction="20000"/>
          </a:bodyPr>
          <a:lstStyle/>
          <a:p>
            <a:r>
              <a:rPr lang="en-AU" dirty="0"/>
              <a:t>date(</a:t>
            </a:r>
            <a:r>
              <a:rPr lang="en-AU" i="1" dirty="0"/>
              <a:t>format</a:t>
            </a:r>
            <a:r>
              <a:rPr lang="en-AU" dirty="0"/>
              <a:t>, </a:t>
            </a:r>
            <a:r>
              <a:rPr lang="en-AU" i="1" dirty="0"/>
              <a:t>timestamp</a:t>
            </a:r>
            <a:r>
              <a:rPr lang="en-AU" dirty="0" smtClean="0"/>
              <a:t>)</a:t>
            </a:r>
          </a:p>
          <a:p>
            <a:r>
              <a:rPr lang="en-AU" dirty="0" smtClean="0"/>
              <a:t>The </a:t>
            </a:r>
            <a:r>
              <a:rPr lang="en-AU" dirty="0"/>
              <a:t>format parameter in the date() function is required which specifies the format of returned date and time. However the timestamp is an optional parameter, if not included then current date and time will be used. The following statement displays today's date</a:t>
            </a:r>
            <a:r>
              <a:rPr lang="en-AU" dirty="0" smtClean="0"/>
              <a:t>:</a:t>
            </a:r>
          </a:p>
          <a:p>
            <a:pPr marL="0" indent="0">
              <a:buNone/>
            </a:pPr>
            <a:r>
              <a:rPr lang="en-AU" b="1" dirty="0">
                <a:solidFill>
                  <a:srgbClr val="7030A0"/>
                </a:solidFill>
              </a:rPr>
              <a:t>&lt;?php</a:t>
            </a:r>
          </a:p>
          <a:p>
            <a:pPr marL="0" indent="0">
              <a:buNone/>
            </a:pPr>
            <a:r>
              <a:rPr lang="en-AU" b="1" dirty="0">
                <a:solidFill>
                  <a:srgbClr val="7030A0"/>
                </a:solidFill>
              </a:rPr>
              <a:t>$today = date("d/m/Y");</a:t>
            </a:r>
          </a:p>
          <a:p>
            <a:pPr marL="0" indent="0">
              <a:buNone/>
            </a:pPr>
            <a:r>
              <a:rPr lang="en-AU" b="1" dirty="0">
                <a:solidFill>
                  <a:srgbClr val="7030A0"/>
                </a:solidFill>
              </a:rPr>
              <a:t>echo $today;</a:t>
            </a:r>
          </a:p>
          <a:p>
            <a:pPr marL="0" indent="0">
              <a:buNone/>
            </a:pPr>
            <a:r>
              <a:rPr lang="en-AU" b="1" dirty="0">
                <a:solidFill>
                  <a:srgbClr val="7030A0"/>
                </a:solidFill>
              </a:rPr>
              <a:t>?&gt;</a:t>
            </a:r>
          </a:p>
        </p:txBody>
      </p:sp>
    </p:spTree>
    <p:extLst>
      <p:ext uri="{BB962C8B-B14F-4D97-AF65-F5344CB8AC3E}">
        <p14:creationId xmlns:p14="http://schemas.microsoft.com/office/powerpoint/2010/main" val="3193257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Copying Files from One Location to Another</a:t>
            </a:r>
          </a:p>
        </p:txBody>
      </p:sp>
      <p:sp>
        <p:nvSpPr>
          <p:cNvPr id="3" name="Content Placeholder 2"/>
          <p:cNvSpPr>
            <a:spLocks noGrp="1"/>
          </p:cNvSpPr>
          <p:nvPr>
            <p:ph idx="1"/>
          </p:nvPr>
        </p:nvSpPr>
        <p:spPr>
          <a:xfrm>
            <a:off x="1295401" y="2556932"/>
            <a:ext cx="9601196" cy="3542116"/>
          </a:xfrm>
        </p:spPr>
        <p:txBody>
          <a:bodyPr>
            <a:normAutofit fontScale="92500"/>
          </a:bodyPr>
          <a:lstStyle/>
          <a:p>
            <a:r>
              <a:rPr lang="en-AU" dirty="0"/>
              <a:t>You can copy a file from one location to another by calling PHP copy() function with the file's source and destination paths as arguments. If the destination file already exists it'll be overwritten</a:t>
            </a:r>
            <a:r>
              <a:rPr lang="en-AU" dirty="0" smtClean="0"/>
              <a:t>.</a:t>
            </a:r>
          </a:p>
          <a:p>
            <a:r>
              <a:rPr lang="en-AU" b="1" dirty="0"/>
              <a:t>Listing All Files in a Directory: </a:t>
            </a:r>
            <a:r>
              <a:rPr lang="en-AU" dirty="0" smtClean="0"/>
              <a:t>You </a:t>
            </a:r>
            <a:r>
              <a:rPr lang="en-AU" dirty="0"/>
              <a:t>can use the PHP scandir() function to list files and directories inside the specified </a:t>
            </a:r>
            <a:r>
              <a:rPr lang="en-AU" dirty="0" smtClean="0"/>
              <a:t>path.</a:t>
            </a:r>
          </a:p>
          <a:p>
            <a:r>
              <a:rPr lang="en-AU" b="1" dirty="0"/>
              <a:t>Listing All Files of a Certain Type: </a:t>
            </a:r>
            <a:r>
              <a:rPr lang="en-AU" dirty="0"/>
              <a:t>While working on directory and file structure, sometimes you might need to find out certain types of files within the directory, for example, listing only .text or .</a:t>
            </a:r>
            <a:r>
              <a:rPr lang="en-AU" dirty="0" err="1"/>
              <a:t>png</a:t>
            </a:r>
            <a:r>
              <a:rPr lang="en-AU" dirty="0"/>
              <a:t> files, etc. You can do this easily with the PHP glob() function, which matches files based on the pattern.</a:t>
            </a:r>
          </a:p>
        </p:txBody>
      </p:sp>
    </p:spTree>
    <p:extLst>
      <p:ext uri="{BB962C8B-B14F-4D97-AF65-F5344CB8AC3E}">
        <p14:creationId xmlns:p14="http://schemas.microsoft.com/office/powerpoint/2010/main" val="1020313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Uploading Files with PHP</a:t>
            </a:r>
          </a:p>
        </p:txBody>
      </p:sp>
      <p:sp>
        <p:nvSpPr>
          <p:cNvPr id="3" name="Content Placeholder 2"/>
          <p:cNvSpPr>
            <a:spLocks noGrp="1"/>
          </p:cNvSpPr>
          <p:nvPr>
            <p:ph idx="1"/>
          </p:nvPr>
        </p:nvSpPr>
        <p:spPr>
          <a:xfrm>
            <a:off x="950976" y="2556932"/>
            <a:ext cx="9945621" cy="3651844"/>
          </a:xfrm>
        </p:spPr>
        <p:txBody>
          <a:bodyPr>
            <a:normAutofit fontScale="70000" lnSpcReduction="20000"/>
          </a:bodyPr>
          <a:lstStyle/>
          <a:p>
            <a:pPr marL="0" indent="0">
              <a:buNone/>
            </a:pPr>
            <a:r>
              <a:rPr lang="en-AU" dirty="0"/>
              <a:t>You can upload any kind of file like images, videos, ZIP files, Microsoft Office documents, PDFs, as well as executables files and a wide range of other </a:t>
            </a:r>
            <a:r>
              <a:rPr lang="en-AU" dirty="0" smtClean="0"/>
              <a:t>file </a:t>
            </a:r>
            <a:r>
              <a:rPr lang="en-AU" dirty="0"/>
              <a:t>types</a:t>
            </a:r>
            <a:r>
              <a:rPr lang="en-AU" dirty="0" smtClean="0"/>
              <a:t>.</a:t>
            </a:r>
          </a:p>
          <a:p>
            <a:r>
              <a:rPr lang="en-AU" b="1" dirty="0"/>
              <a:t>Step 1: Creating an HTML form to upload the </a:t>
            </a:r>
            <a:r>
              <a:rPr lang="en-AU" b="1" dirty="0" smtClean="0"/>
              <a:t>file</a:t>
            </a:r>
          </a:p>
          <a:p>
            <a:pPr marL="0" indent="0">
              <a:buNone/>
            </a:pPr>
            <a:r>
              <a:rPr lang="en-AU" b="1" dirty="0">
                <a:solidFill>
                  <a:srgbClr val="7030A0"/>
                </a:solidFill>
              </a:rPr>
              <a:t>&lt;!DOCTYPE html&gt;&lt;html </a:t>
            </a:r>
            <a:r>
              <a:rPr lang="en-AU" b="1" dirty="0" err="1">
                <a:solidFill>
                  <a:srgbClr val="7030A0"/>
                </a:solidFill>
              </a:rPr>
              <a:t>lang</a:t>
            </a:r>
            <a:r>
              <a:rPr lang="en-AU" b="1" dirty="0">
                <a:solidFill>
                  <a:srgbClr val="7030A0"/>
                </a:solidFill>
              </a:rPr>
              <a:t>="</a:t>
            </a:r>
            <a:r>
              <a:rPr lang="en-AU" b="1" dirty="0" err="1">
                <a:solidFill>
                  <a:srgbClr val="7030A0"/>
                </a:solidFill>
              </a:rPr>
              <a:t>en</a:t>
            </a:r>
            <a:r>
              <a:rPr lang="en-AU" b="1" dirty="0">
                <a:solidFill>
                  <a:srgbClr val="7030A0"/>
                </a:solidFill>
              </a:rPr>
              <a:t>"&gt;</a:t>
            </a:r>
          </a:p>
          <a:p>
            <a:pPr marL="0" indent="0">
              <a:buNone/>
            </a:pPr>
            <a:r>
              <a:rPr lang="en-AU" b="1" dirty="0">
                <a:solidFill>
                  <a:srgbClr val="7030A0"/>
                </a:solidFill>
              </a:rPr>
              <a:t>&lt;head&gt;&lt;title&gt;File Upload Form&lt;/title</a:t>
            </a:r>
            <a:r>
              <a:rPr lang="en-AU" b="1" dirty="0" smtClean="0">
                <a:solidFill>
                  <a:srgbClr val="7030A0"/>
                </a:solidFill>
              </a:rPr>
              <a:t>&gt;&lt;/head&gt;</a:t>
            </a:r>
          </a:p>
          <a:p>
            <a:pPr marL="0" indent="0">
              <a:buNone/>
            </a:pPr>
            <a:r>
              <a:rPr lang="en-AU" b="1" dirty="0" smtClean="0">
                <a:solidFill>
                  <a:srgbClr val="7030A0"/>
                </a:solidFill>
              </a:rPr>
              <a:t>&lt;body</a:t>
            </a:r>
            <a:r>
              <a:rPr lang="en-AU" b="1" dirty="0">
                <a:solidFill>
                  <a:srgbClr val="7030A0"/>
                </a:solidFill>
              </a:rPr>
              <a:t>&gt;&lt;form action="upload-</a:t>
            </a:r>
            <a:r>
              <a:rPr lang="en-AU" b="1" dirty="0" err="1">
                <a:solidFill>
                  <a:srgbClr val="7030A0"/>
                </a:solidFill>
              </a:rPr>
              <a:t>manager.php</a:t>
            </a:r>
            <a:r>
              <a:rPr lang="en-AU" b="1" dirty="0">
                <a:solidFill>
                  <a:srgbClr val="7030A0"/>
                </a:solidFill>
              </a:rPr>
              <a:t>" method="post" </a:t>
            </a:r>
            <a:r>
              <a:rPr lang="en-AU" b="1" dirty="0" err="1">
                <a:solidFill>
                  <a:srgbClr val="7030A0"/>
                </a:solidFill>
              </a:rPr>
              <a:t>enctype</a:t>
            </a:r>
            <a:r>
              <a:rPr lang="en-AU" b="1" dirty="0">
                <a:solidFill>
                  <a:srgbClr val="7030A0"/>
                </a:solidFill>
              </a:rPr>
              <a:t>="multipart/form-data</a:t>
            </a:r>
            <a:r>
              <a:rPr lang="en-AU" b="1" dirty="0" smtClean="0">
                <a:solidFill>
                  <a:srgbClr val="7030A0"/>
                </a:solidFill>
              </a:rPr>
              <a:t>"&gt; &lt;</a:t>
            </a:r>
            <a:r>
              <a:rPr lang="en-AU" b="1" dirty="0">
                <a:solidFill>
                  <a:srgbClr val="7030A0"/>
                </a:solidFill>
              </a:rPr>
              <a:t>h2&gt;Upload File&lt;/h2</a:t>
            </a:r>
            <a:r>
              <a:rPr lang="en-AU" b="1" dirty="0" smtClean="0">
                <a:solidFill>
                  <a:srgbClr val="7030A0"/>
                </a:solidFill>
              </a:rPr>
              <a:t>&gt;</a:t>
            </a:r>
          </a:p>
          <a:p>
            <a:pPr marL="0" indent="0">
              <a:buNone/>
            </a:pPr>
            <a:r>
              <a:rPr lang="en-AU" b="1" dirty="0" smtClean="0">
                <a:solidFill>
                  <a:srgbClr val="7030A0"/>
                </a:solidFill>
              </a:rPr>
              <a:t>&lt;</a:t>
            </a:r>
            <a:r>
              <a:rPr lang="en-AU" b="1" dirty="0">
                <a:solidFill>
                  <a:srgbClr val="7030A0"/>
                </a:solidFill>
              </a:rPr>
              <a:t>label for="</a:t>
            </a:r>
            <a:r>
              <a:rPr lang="en-AU" b="1" dirty="0" err="1">
                <a:solidFill>
                  <a:srgbClr val="7030A0"/>
                </a:solidFill>
              </a:rPr>
              <a:t>fileSelect</a:t>
            </a:r>
            <a:r>
              <a:rPr lang="en-AU" b="1" dirty="0">
                <a:solidFill>
                  <a:srgbClr val="7030A0"/>
                </a:solidFill>
              </a:rPr>
              <a:t>"&gt;Filename:&lt;/label</a:t>
            </a:r>
            <a:r>
              <a:rPr lang="en-AU" b="1" dirty="0" smtClean="0">
                <a:solidFill>
                  <a:srgbClr val="7030A0"/>
                </a:solidFill>
              </a:rPr>
              <a:t>&gt; &lt;</a:t>
            </a:r>
            <a:r>
              <a:rPr lang="en-AU" b="1" dirty="0">
                <a:solidFill>
                  <a:srgbClr val="7030A0"/>
                </a:solidFill>
              </a:rPr>
              <a:t>input type="file" name="photo" id="</a:t>
            </a:r>
            <a:r>
              <a:rPr lang="en-AU" b="1" dirty="0" err="1">
                <a:solidFill>
                  <a:srgbClr val="7030A0"/>
                </a:solidFill>
              </a:rPr>
              <a:t>fileSelect</a:t>
            </a:r>
            <a:r>
              <a:rPr lang="en-AU" b="1" dirty="0" smtClean="0">
                <a:solidFill>
                  <a:srgbClr val="7030A0"/>
                </a:solidFill>
              </a:rPr>
              <a:t>"&gt;</a:t>
            </a:r>
          </a:p>
          <a:p>
            <a:pPr marL="0" indent="0">
              <a:buNone/>
            </a:pPr>
            <a:r>
              <a:rPr lang="en-AU" b="1" dirty="0" smtClean="0">
                <a:solidFill>
                  <a:srgbClr val="7030A0"/>
                </a:solidFill>
              </a:rPr>
              <a:t>&lt;</a:t>
            </a:r>
            <a:r>
              <a:rPr lang="en-AU" b="1" dirty="0">
                <a:solidFill>
                  <a:srgbClr val="7030A0"/>
                </a:solidFill>
              </a:rPr>
              <a:t>input type="submit" name="submit" value="Upload</a:t>
            </a:r>
            <a:r>
              <a:rPr lang="en-AU" b="1" dirty="0" smtClean="0">
                <a:solidFill>
                  <a:srgbClr val="7030A0"/>
                </a:solidFill>
              </a:rPr>
              <a:t>"&gt;</a:t>
            </a:r>
          </a:p>
          <a:p>
            <a:pPr marL="0" indent="0">
              <a:buNone/>
            </a:pPr>
            <a:r>
              <a:rPr lang="en-AU" b="1" dirty="0" smtClean="0">
                <a:solidFill>
                  <a:srgbClr val="7030A0"/>
                </a:solidFill>
              </a:rPr>
              <a:t>&lt;</a:t>
            </a:r>
            <a:r>
              <a:rPr lang="en-AU" b="1" dirty="0">
                <a:solidFill>
                  <a:srgbClr val="7030A0"/>
                </a:solidFill>
              </a:rPr>
              <a:t>p&gt;&lt;strong&gt;Note:&lt;/strong&gt; Only .jpg, .jpeg, .gif, .</a:t>
            </a:r>
            <a:r>
              <a:rPr lang="en-AU" b="1" dirty="0" err="1">
                <a:solidFill>
                  <a:srgbClr val="7030A0"/>
                </a:solidFill>
              </a:rPr>
              <a:t>png</a:t>
            </a:r>
            <a:r>
              <a:rPr lang="en-AU" b="1" dirty="0">
                <a:solidFill>
                  <a:srgbClr val="7030A0"/>
                </a:solidFill>
              </a:rPr>
              <a:t> formats allowed to a max size of 5 MB</a:t>
            </a:r>
            <a:r>
              <a:rPr lang="en-AU" b="1" dirty="0" smtClean="0">
                <a:solidFill>
                  <a:srgbClr val="7030A0"/>
                </a:solidFill>
              </a:rPr>
              <a:t>.&lt;/</a:t>
            </a:r>
            <a:r>
              <a:rPr lang="en-AU" b="1" dirty="0">
                <a:solidFill>
                  <a:srgbClr val="7030A0"/>
                </a:solidFill>
              </a:rPr>
              <a:t>p&gt;&lt;/form&gt;&lt;/body&gt;&lt;/html&gt;</a:t>
            </a:r>
          </a:p>
        </p:txBody>
      </p:sp>
    </p:spTree>
    <p:extLst>
      <p:ext uri="{BB962C8B-B14F-4D97-AF65-F5344CB8AC3E}">
        <p14:creationId xmlns:p14="http://schemas.microsoft.com/office/powerpoint/2010/main" val="1649609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Step 2: Processing the uploaded file</a:t>
            </a:r>
          </a:p>
        </p:txBody>
      </p:sp>
      <p:sp>
        <p:nvSpPr>
          <p:cNvPr id="3" name="Content Placeholder 2"/>
          <p:cNvSpPr>
            <a:spLocks noGrp="1"/>
          </p:cNvSpPr>
          <p:nvPr>
            <p:ph idx="1"/>
          </p:nvPr>
        </p:nvSpPr>
        <p:spPr>
          <a:xfrm>
            <a:off x="795528" y="2556932"/>
            <a:ext cx="10661904" cy="3798148"/>
          </a:xfrm>
        </p:spPr>
        <p:txBody>
          <a:bodyPr>
            <a:normAutofit fontScale="55000" lnSpcReduction="20000"/>
          </a:bodyPr>
          <a:lstStyle/>
          <a:p>
            <a:pPr marL="0" indent="0">
              <a:buNone/>
            </a:pPr>
            <a:r>
              <a:rPr lang="en-AU" b="1" dirty="0">
                <a:solidFill>
                  <a:srgbClr val="7030A0"/>
                </a:solidFill>
              </a:rPr>
              <a:t>&lt;?php// Check if the form was </a:t>
            </a:r>
            <a:r>
              <a:rPr lang="en-AU" b="1" dirty="0" smtClean="0">
                <a:solidFill>
                  <a:srgbClr val="7030A0"/>
                </a:solidFill>
              </a:rPr>
              <a:t>submitted if</a:t>
            </a:r>
            <a:r>
              <a:rPr lang="en-AU" b="1" dirty="0">
                <a:solidFill>
                  <a:srgbClr val="7030A0"/>
                </a:solidFill>
              </a:rPr>
              <a:t>($_SERVER["REQUEST_METHOD"] == "POST"){// Check if file was uploaded without errors</a:t>
            </a:r>
          </a:p>
          <a:p>
            <a:pPr marL="0" indent="0">
              <a:buNone/>
            </a:pPr>
            <a:r>
              <a:rPr lang="en-AU" b="1" dirty="0">
                <a:solidFill>
                  <a:srgbClr val="7030A0"/>
                </a:solidFill>
              </a:rPr>
              <a:t>    if(</a:t>
            </a:r>
            <a:r>
              <a:rPr lang="en-AU" b="1" dirty="0" err="1">
                <a:solidFill>
                  <a:srgbClr val="7030A0"/>
                </a:solidFill>
              </a:rPr>
              <a:t>isset</a:t>
            </a:r>
            <a:r>
              <a:rPr lang="en-AU" b="1" dirty="0">
                <a:solidFill>
                  <a:srgbClr val="7030A0"/>
                </a:solidFill>
              </a:rPr>
              <a:t>($_FILES["photo"]) &amp;&amp; $_FILES["photo"]["error"] == 0){</a:t>
            </a:r>
          </a:p>
          <a:p>
            <a:pPr marL="0" indent="0">
              <a:buNone/>
            </a:pPr>
            <a:r>
              <a:rPr lang="en-AU" b="1" dirty="0">
                <a:solidFill>
                  <a:srgbClr val="7030A0"/>
                </a:solidFill>
              </a:rPr>
              <a:t>    $allowed = array("jpg" =&gt; "image/jpg", "jpeg" =&gt; "image/jpeg", "gif" =&gt; "image/gif", "</a:t>
            </a:r>
            <a:r>
              <a:rPr lang="en-AU" b="1" dirty="0" err="1">
                <a:solidFill>
                  <a:srgbClr val="7030A0"/>
                </a:solidFill>
              </a:rPr>
              <a:t>png</a:t>
            </a:r>
            <a:r>
              <a:rPr lang="en-AU" b="1" dirty="0">
                <a:solidFill>
                  <a:srgbClr val="7030A0"/>
                </a:solidFill>
              </a:rPr>
              <a:t>" =&gt; "image/</a:t>
            </a:r>
            <a:r>
              <a:rPr lang="en-AU" b="1" dirty="0" err="1">
                <a:solidFill>
                  <a:srgbClr val="7030A0"/>
                </a:solidFill>
              </a:rPr>
              <a:t>png</a:t>
            </a:r>
            <a:r>
              <a:rPr lang="en-AU" b="1" dirty="0">
                <a:solidFill>
                  <a:srgbClr val="7030A0"/>
                </a:solidFill>
              </a:rPr>
              <a:t>");</a:t>
            </a:r>
          </a:p>
          <a:p>
            <a:pPr marL="0" indent="0">
              <a:buNone/>
            </a:pPr>
            <a:r>
              <a:rPr lang="en-AU" b="1" dirty="0">
                <a:solidFill>
                  <a:srgbClr val="7030A0"/>
                </a:solidFill>
              </a:rPr>
              <a:t>     $filename = $_FILES["photo"]["name"];$</a:t>
            </a:r>
            <a:r>
              <a:rPr lang="en-AU" b="1" dirty="0" err="1">
                <a:solidFill>
                  <a:srgbClr val="7030A0"/>
                </a:solidFill>
              </a:rPr>
              <a:t>filetype</a:t>
            </a:r>
            <a:r>
              <a:rPr lang="en-AU" b="1" dirty="0">
                <a:solidFill>
                  <a:srgbClr val="7030A0"/>
                </a:solidFill>
              </a:rPr>
              <a:t> = $_FILES["photo"]["type"];$filesize = $_FILES["photo"]["size"]; // Verify file extension</a:t>
            </a:r>
          </a:p>
          <a:p>
            <a:pPr marL="0" indent="0">
              <a:buNone/>
            </a:pPr>
            <a:r>
              <a:rPr lang="en-AU" b="1" dirty="0">
                <a:solidFill>
                  <a:srgbClr val="7030A0"/>
                </a:solidFill>
              </a:rPr>
              <a:t>        $</a:t>
            </a:r>
            <a:r>
              <a:rPr lang="en-AU" b="1" dirty="0" err="1">
                <a:solidFill>
                  <a:srgbClr val="7030A0"/>
                </a:solidFill>
              </a:rPr>
              <a:t>ext</a:t>
            </a:r>
            <a:r>
              <a:rPr lang="en-AU" b="1" dirty="0">
                <a:solidFill>
                  <a:srgbClr val="7030A0"/>
                </a:solidFill>
              </a:rPr>
              <a:t> = </a:t>
            </a:r>
            <a:r>
              <a:rPr lang="en-AU" b="1" dirty="0" err="1">
                <a:solidFill>
                  <a:srgbClr val="7030A0"/>
                </a:solidFill>
              </a:rPr>
              <a:t>pathinfo</a:t>
            </a:r>
            <a:r>
              <a:rPr lang="en-AU" b="1" dirty="0">
                <a:solidFill>
                  <a:srgbClr val="7030A0"/>
                </a:solidFill>
              </a:rPr>
              <a:t>($filename, PATHINFO_EXTENSION);</a:t>
            </a:r>
          </a:p>
          <a:p>
            <a:pPr marL="0" indent="0">
              <a:buNone/>
            </a:pPr>
            <a:r>
              <a:rPr lang="en-AU" b="1" dirty="0">
                <a:solidFill>
                  <a:srgbClr val="7030A0"/>
                </a:solidFill>
              </a:rPr>
              <a:t>        if(!</a:t>
            </a:r>
            <a:r>
              <a:rPr lang="en-AU" b="1" dirty="0" err="1">
                <a:solidFill>
                  <a:srgbClr val="7030A0"/>
                </a:solidFill>
              </a:rPr>
              <a:t>array_key_exists</a:t>
            </a:r>
            <a:r>
              <a:rPr lang="en-AU" b="1" dirty="0">
                <a:solidFill>
                  <a:srgbClr val="7030A0"/>
                </a:solidFill>
              </a:rPr>
              <a:t>($</a:t>
            </a:r>
            <a:r>
              <a:rPr lang="en-AU" b="1" dirty="0" err="1">
                <a:solidFill>
                  <a:srgbClr val="7030A0"/>
                </a:solidFill>
              </a:rPr>
              <a:t>ext</a:t>
            </a:r>
            <a:r>
              <a:rPr lang="en-AU" b="1" dirty="0">
                <a:solidFill>
                  <a:srgbClr val="7030A0"/>
                </a:solidFill>
              </a:rPr>
              <a:t>, $allowed)) die("Error: Please select a valid file format."); // Verify file size - 5MB maximum</a:t>
            </a:r>
          </a:p>
          <a:p>
            <a:pPr marL="0" indent="0">
              <a:buNone/>
            </a:pPr>
            <a:r>
              <a:rPr lang="en-AU" b="1" dirty="0">
                <a:solidFill>
                  <a:srgbClr val="7030A0"/>
                </a:solidFill>
              </a:rPr>
              <a:t>        $</a:t>
            </a:r>
            <a:r>
              <a:rPr lang="en-AU" b="1" dirty="0" err="1">
                <a:solidFill>
                  <a:srgbClr val="7030A0"/>
                </a:solidFill>
              </a:rPr>
              <a:t>maxsize</a:t>
            </a:r>
            <a:r>
              <a:rPr lang="en-AU" b="1" dirty="0">
                <a:solidFill>
                  <a:srgbClr val="7030A0"/>
                </a:solidFill>
              </a:rPr>
              <a:t> = 5 * 1024 * 1024;</a:t>
            </a:r>
          </a:p>
          <a:p>
            <a:pPr marL="0" indent="0">
              <a:buNone/>
            </a:pPr>
            <a:r>
              <a:rPr lang="en-AU" b="1" dirty="0">
                <a:solidFill>
                  <a:srgbClr val="7030A0"/>
                </a:solidFill>
              </a:rPr>
              <a:t>        if($filesize &gt; $</a:t>
            </a:r>
            <a:r>
              <a:rPr lang="en-AU" b="1" dirty="0" err="1">
                <a:solidFill>
                  <a:srgbClr val="7030A0"/>
                </a:solidFill>
              </a:rPr>
              <a:t>maxsize</a:t>
            </a:r>
            <a:r>
              <a:rPr lang="en-AU" b="1" dirty="0">
                <a:solidFill>
                  <a:srgbClr val="7030A0"/>
                </a:solidFill>
              </a:rPr>
              <a:t>) die("Error: File size is larger than the allowed limit."); // Verify MYME type of the file</a:t>
            </a:r>
          </a:p>
          <a:p>
            <a:pPr marL="0" indent="0">
              <a:buNone/>
            </a:pPr>
            <a:r>
              <a:rPr lang="en-AU" b="1" dirty="0">
                <a:solidFill>
                  <a:srgbClr val="7030A0"/>
                </a:solidFill>
              </a:rPr>
              <a:t>        if(</a:t>
            </a:r>
            <a:r>
              <a:rPr lang="en-AU" b="1" dirty="0" err="1">
                <a:solidFill>
                  <a:srgbClr val="7030A0"/>
                </a:solidFill>
              </a:rPr>
              <a:t>in_array</a:t>
            </a:r>
            <a:r>
              <a:rPr lang="en-AU" b="1" dirty="0">
                <a:solidFill>
                  <a:srgbClr val="7030A0"/>
                </a:solidFill>
              </a:rPr>
              <a:t>($</a:t>
            </a:r>
            <a:r>
              <a:rPr lang="en-AU" b="1" dirty="0" err="1">
                <a:solidFill>
                  <a:srgbClr val="7030A0"/>
                </a:solidFill>
              </a:rPr>
              <a:t>filetype</a:t>
            </a:r>
            <a:r>
              <a:rPr lang="en-AU" b="1" dirty="0">
                <a:solidFill>
                  <a:srgbClr val="7030A0"/>
                </a:solidFill>
              </a:rPr>
              <a:t>, $allowed)){ // Check whether file exists before uploading it</a:t>
            </a:r>
          </a:p>
          <a:p>
            <a:pPr marL="0" indent="0">
              <a:buNone/>
            </a:pPr>
            <a:r>
              <a:rPr lang="en-AU" b="1" dirty="0">
                <a:solidFill>
                  <a:srgbClr val="7030A0"/>
                </a:solidFill>
              </a:rPr>
              <a:t>            if(file_exists("upload/" . $filename)){ echo $filename . " is already exists.";</a:t>
            </a:r>
          </a:p>
          <a:p>
            <a:pPr marL="0" indent="0">
              <a:buNone/>
            </a:pPr>
            <a:r>
              <a:rPr lang="en-AU" b="1" dirty="0">
                <a:solidFill>
                  <a:srgbClr val="7030A0"/>
                </a:solidFill>
              </a:rPr>
              <a:t>            } else{ </a:t>
            </a:r>
            <a:r>
              <a:rPr lang="en-AU" b="1" dirty="0" err="1">
                <a:solidFill>
                  <a:srgbClr val="7030A0"/>
                </a:solidFill>
              </a:rPr>
              <a:t>move_uploaded_file</a:t>
            </a:r>
            <a:r>
              <a:rPr lang="en-AU" b="1" dirty="0">
                <a:solidFill>
                  <a:srgbClr val="7030A0"/>
                </a:solidFill>
              </a:rPr>
              <a:t>($_FILES["photo"]["</a:t>
            </a:r>
            <a:r>
              <a:rPr lang="en-AU" b="1" dirty="0" err="1">
                <a:solidFill>
                  <a:srgbClr val="7030A0"/>
                </a:solidFill>
              </a:rPr>
              <a:t>tmp_name</a:t>
            </a:r>
            <a:r>
              <a:rPr lang="en-AU" b="1" dirty="0">
                <a:solidFill>
                  <a:srgbClr val="7030A0"/>
                </a:solidFill>
              </a:rPr>
              <a:t>"], "upload/" . $filename);echo "Your file was uploaded successfully.";</a:t>
            </a:r>
          </a:p>
          <a:p>
            <a:pPr marL="0" indent="0">
              <a:buNone/>
            </a:pPr>
            <a:r>
              <a:rPr lang="en-AU" b="1" dirty="0">
                <a:solidFill>
                  <a:srgbClr val="7030A0"/>
                </a:solidFill>
              </a:rPr>
              <a:t>            } } else{echo "Error: There was a problem uploading your file. Please try again."; </a:t>
            </a:r>
          </a:p>
          <a:p>
            <a:pPr marL="0" indent="0">
              <a:buNone/>
            </a:pPr>
            <a:r>
              <a:rPr lang="en-AU" b="1" dirty="0">
                <a:solidFill>
                  <a:srgbClr val="7030A0"/>
                </a:solidFill>
              </a:rPr>
              <a:t>        }} else{echo "Error: " . $_FILES["photo"]["error"];}}?&gt;</a:t>
            </a:r>
          </a:p>
        </p:txBody>
      </p:sp>
    </p:spTree>
    <p:extLst>
      <p:ext uri="{BB962C8B-B14F-4D97-AF65-F5344CB8AC3E}">
        <p14:creationId xmlns:p14="http://schemas.microsoft.com/office/powerpoint/2010/main" val="1099703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Downloading Files with PHP</a:t>
            </a:r>
          </a:p>
        </p:txBody>
      </p:sp>
      <p:sp>
        <p:nvSpPr>
          <p:cNvPr id="3" name="Content Placeholder 2"/>
          <p:cNvSpPr>
            <a:spLocks noGrp="1"/>
          </p:cNvSpPr>
          <p:nvPr>
            <p:ph idx="1"/>
          </p:nvPr>
        </p:nvSpPr>
        <p:spPr>
          <a:xfrm>
            <a:off x="1295401" y="2556932"/>
            <a:ext cx="9601196" cy="3523828"/>
          </a:xfrm>
        </p:spPr>
        <p:txBody>
          <a:bodyPr>
            <a:normAutofit fontScale="92500" lnSpcReduction="10000"/>
          </a:bodyPr>
          <a:lstStyle/>
          <a:p>
            <a:r>
              <a:rPr lang="en-AU" dirty="0"/>
              <a:t>Normally, you don't necessarily need to use any server side scripting language like PHP to download images, zip files, pdf documents, exe files, etc. If such kind of file is stored in a public accessible folder, you can just create a hyperlink pointing to that file, and whenever a user click on the link, browser will automatically downloads that file</a:t>
            </a:r>
            <a:r>
              <a:rPr lang="en-AU" dirty="0" smtClean="0"/>
              <a:t>.</a:t>
            </a:r>
          </a:p>
          <a:p>
            <a:r>
              <a:rPr lang="en-AU" b="1" dirty="0">
                <a:solidFill>
                  <a:srgbClr val="7030A0"/>
                </a:solidFill>
              </a:rPr>
              <a:t>&lt;a </a:t>
            </a:r>
            <a:r>
              <a:rPr lang="en-AU" b="1" dirty="0" err="1">
                <a:solidFill>
                  <a:srgbClr val="7030A0"/>
                </a:solidFill>
              </a:rPr>
              <a:t>href</a:t>
            </a:r>
            <a:r>
              <a:rPr lang="en-AU" b="1" dirty="0">
                <a:solidFill>
                  <a:srgbClr val="7030A0"/>
                </a:solidFill>
              </a:rPr>
              <a:t>="downloads/test.zip"&gt;Download Zip file&lt;/a&gt;</a:t>
            </a:r>
          </a:p>
          <a:p>
            <a:r>
              <a:rPr lang="en-AU" b="1" dirty="0">
                <a:solidFill>
                  <a:srgbClr val="7030A0"/>
                </a:solidFill>
              </a:rPr>
              <a:t>&lt;a </a:t>
            </a:r>
            <a:r>
              <a:rPr lang="en-AU" b="1" dirty="0" err="1">
                <a:solidFill>
                  <a:srgbClr val="7030A0"/>
                </a:solidFill>
              </a:rPr>
              <a:t>href</a:t>
            </a:r>
            <a:r>
              <a:rPr lang="en-AU" b="1" dirty="0">
                <a:solidFill>
                  <a:srgbClr val="7030A0"/>
                </a:solidFill>
              </a:rPr>
              <a:t>="downloads/masters.pdf"&gt;Download PDF file&lt;/a&gt;</a:t>
            </a:r>
          </a:p>
          <a:p>
            <a:r>
              <a:rPr lang="en-AU" b="1" dirty="0">
                <a:solidFill>
                  <a:srgbClr val="7030A0"/>
                </a:solidFill>
              </a:rPr>
              <a:t>&lt;a </a:t>
            </a:r>
            <a:r>
              <a:rPr lang="en-AU" b="1" dirty="0" err="1">
                <a:solidFill>
                  <a:srgbClr val="7030A0"/>
                </a:solidFill>
              </a:rPr>
              <a:t>href</a:t>
            </a:r>
            <a:r>
              <a:rPr lang="en-AU" b="1" dirty="0">
                <a:solidFill>
                  <a:srgbClr val="7030A0"/>
                </a:solidFill>
              </a:rPr>
              <a:t>="downloads/sample.jpg"&gt;Download Image file&lt;/a&gt;</a:t>
            </a:r>
          </a:p>
          <a:p>
            <a:r>
              <a:rPr lang="en-AU" b="1" dirty="0">
                <a:solidFill>
                  <a:srgbClr val="7030A0"/>
                </a:solidFill>
              </a:rPr>
              <a:t>&lt;a </a:t>
            </a:r>
            <a:r>
              <a:rPr lang="en-AU" b="1" dirty="0" err="1">
                <a:solidFill>
                  <a:srgbClr val="7030A0"/>
                </a:solidFill>
              </a:rPr>
              <a:t>href</a:t>
            </a:r>
            <a:r>
              <a:rPr lang="en-AU" b="1" dirty="0">
                <a:solidFill>
                  <a:srgbClr val="7030A0"/>
                </a:solidFill>
              </a:rPr>
              <a:t>="downloads/setup.exe"&gt;Download EXE file&lt;/a&gt;</a:t>
            </a:r>
          </a:p>
        </p:txBody>
      </p:sp>
    </p:spTree>
    <p:extLst>
      <p:ext uri="{BB962C8B-B14F-4D97-AF65-F5344CB8AC3E}">
        <p14:creationId xmlns:p14="http://schemas.microsoft.com/office/powerpoint/2010/main" val="1770175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Forcing a Download Using PHP</a:t>
            </a:r>
            <a:br>
              <a:rPr lang="en-AU" dirty="0"/>
            </a:br>
            <a:endParaRPr lang="en-AU" dirty="0"/>
          </a:p>
        </p:txBody>
      </p:sp>
      <p:sp>
        <p:nvSpPr>
          <p:cNvPr id="3" name="Content Placeholder 2"/>
          <p:cNvSpPr>
            <a:spLocks noGrp="1"/>
          </p:cNvSpPr>
          <p:nvPr>
            <p:ph idx="1"/>
          </p:nvPr>
        </p:nvSpPr>
        <p:spPr>
          <a:xfrm>
            <a:off x="859536" y="2556932"/>
            <a:ext cx="10037061" cy="3318936"/>
          </a:xfrm>
        </p:spPr>
        <p:txBody>
          <a:bodyPr/>
          <a:lstStyle/>
          <a:p>
            <a:r>
              <a:rPr lang="en-AU" dirty="0"/>
              <a:t>You can force images or other kind of files to download directly to the user's hard drive using the PHP readfile() function. Here we're going to create a simple image gallery that allows users to download the image files from the browser with a single mouse click.</a:t>
            </a:r>
          </a:p>
        </p:txBody>
      </p:sp>
    </p:spTree>
    <p:extLst>
      <p:ext uri="{BB962C8B-B14F-4D97-AF65-F5344CB8AC3E}">
        <p14:creationId xmlns:p14="http://schemas.microsoft.com/office/powerpoint/2010/main" val="27833859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Cookies</a:t>
            </a:r>
            <a:br>
              <a:rPr lang="en-AU" dirty="0"/>
            </a:br>
            <a:endParaRPr lang="en-AU" dirty="0"/>
          </a:p>
        </p:txBody>
      </p:sp>
      <p:sp>
        <p:nvSpPr>
          <p:cNvPr id="3" name="Content Placeholder 2"/>
          <p:cNvSpPr>
            <a:spLocks noGrp="1"/>
          </p:cNvSpPr>
          <p:nvPr>
            <p:ph idx="1"/>
          </p:nvPr>
        </p:nvSpPr>
        <p:spPr>
          <a:xfrm>
            <a:off x="1295401" y="2556932"/>
            <a:ext cx="9601196" cy="3569548"/>
          </a:xfrm>
        </p:spPr>
        <p:txBody>
          <a:bodyPr>
            <a:normAutofit lnSpcReduction="10000"/>
          </a:bodyPr>
          <a:lstStyle/>
          <a:p>
            <a:pPr fontAlgn="base"/>
            <a:r>
              <a:rPr lang="en-AU" b="1" dirty="0"/>
              <a:t>What is a </a:t>
            </a:r>
            <a:r>
              <a:rPr lang="en-AU" b="1" dirty="0" smtClean="0"/>
              <a:t>Cookie: </a:t>
            </a:r>
            <a:r>
              <a:rPr lang="en-AU" dirty="0" smtClean="0"/>
              <a:t>A </a:t>
            </a:r>
            <a:r>
              <a:rPr lang="en-AU" dirty="0"/>
              <a:t>cookie is a small text file that lets you store a small amount of data (nearly 4KB) on the user's computer. They are typically used to keeping track of information such as username that the site can retrieve to personalize the page when user visit the website next time</a:t>
            </a:r>
            <a:r>
              <a:rPr lang="en-AU" dirty="0" smtClean="0"/>
              <a:t>.</a:t>
            </a:r>
          </a:p>
          <a:p>
            <a:pPr fontAlgn="base"/>
            <a:r>
              <a:rPr lang="en-AU" b="1" dirty="0"/>
              <a:t>Setting a Cookie in </a:t>
            </a:r>
            <a:r>
              <a:rPr lang="en-AU" b="1" dirty="0" smtClean="0"/>
              <a:t>PHP: </a:t>
            </a:r>
            <a:r>
              <a:rPr lang="en-AU" dirty="0" smtClean="0"/>
              <a:t>The </a:t>
            </a:r>
            <a:r>
              <a:rPr lang="en-AU" dirty="0"/>
              <a:t>setcookie() function is used to set a cookie in PHP. Make sure you call the setcookie() function before any output generated by your script otherwise cookie will not set. The basic syntax of this function can be given </a:t>
            </a:r>
            <a:r>
              <a:rPr lang="en-AU" dirty="0" smtClean="0"/>
              <a:t>with: setcookie(name</a:t>
            </a:r>
            <a:r>
              <a:rPr lang="en-AU" dirty="0"/>
              <a:t>, value, expire, path, domain, secure);</a:t>
            </a:r>
            <a:endParaRPr lang="en-AU" dirty="0"/>
          </a:p>
          <a:p>
            <a:endParaRPr lang="en-AU" dirty="0"/>
          </a:p>
        </p:txBody>
      </p:sp>
    </p:spTree>
    <p:extLst>
      <p:ext uri="{BB962C8B-B14F-4D97-AF65-F5344CB8AC3E}">
        <p14:creationId xmlns:p14="http://schemas.microsoft.com/office/powerpoint/2010/main" val="1069840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parameters of the setcookie()</a:t>
            </a:r>
          </a:p>
        </p:txBody>
      </p:sp>
      <p:pic>
        <p:nvPicPr>
          <p:cNvPr id="4" name="Content Placeholder 3"/>
          <p:cNvPicPr>
            <a:picLocks noGrp="1" noChangeAspect="1"/>
          </p:cNvPicPr>
          <p:nvPr>
            <p:ph idx="1"/>
          </p:nvPr>
        </p:nvPicPr>
        <p:blipFill>
          <a:blip r:embed="rId2"/>
          <a:stretch>
            <a:fillRect/>
          </a:stretch>
        </p:blipFill>
        <p:spPr>
          <a:xfrm>
            <a:off x="2402836" y="2484311"/>
            <a:ext cx="6965704" cy="3317875"/>
          </a:xfrm>
          <a:prstGeom prst="rect">
            <a:avLst/>
          </a:prstGeom>
        </p:spPr>
      </p:pic>
    </p:spTree>
    <p:extLst>
      <p:ext uri="{BB962C8B-B14F-4D97-AF65-F5344CB8AC3E}">
        <p14:creationId xmlns:p14="http://schemas.microsoft.com/office/powerpoint/2010/main" val="13800710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AU" dirty="0"/>
          </a:p>
        </p:txBody>
      </p:sp>
      <p:sp>
        <p:nvSpPr>
          <p:cNvPr id="3" name="Content Placeholder 2"/>
          <p:cNvSpPr>
            <a:spLocks noGrp="1"/>
          </p:cNvSpPr>
          <p:nvPr>
            <p:ph idx="1"/>
          </p:nvPr>
        </p:nvSpPr>
        <p:spPr/>
        <p:txBody>
          <a:bodyPr>
            <a:normAutofit lnSpcReduction="10000"/>
          </a:bodyPr>
          <a:lstStyle/>
          <a:p>
            <a:r>
              <a:rPr lang="en-AU" dirty="0"/>
              <a:t>Here's an example that uses setcookie() function to create a cookie named username and assign the value </a:t>
            </a:r>
            <a:r>
              <a:rPr lang="en-AU" dirty="0" err="1"/>
              <a:t>value</a:t>
            </a:r>
            <a:r>
              <a:rPr lang="en-AU" dirty="0"/>
              <a:t> John Carter to it. It also specify that the cookie will expire after 30 days (30 days * 24 hours * 60 min * 60 sec</a:t>
            </a:r>
            <a:r>
              <a:rPr lang="en-AU" dirty="0" smtClean="0"/>
              <a:t>).</a:t>
            </a:r>
          </a:p>
          <a:p>
            <a:pPr marL="0" indent="0">
              <a:buNone/>
            </a:pPr>
            <a:r>
              <a:rPr lang="en-AU" b="1" dirty="0">
                <a:solidFill>
                  <a:srgbClr val="7030A0"/>
                </a:solidFill>
              </a:rPr>
              <a:t>&lt;?php</a:t>
            </a:r>
          </a:p>
          <a:p>
            <a:pPr marL="0" indent="0">
              <a:buNone/>
            </a:pPr>
            <a:r>
              <a:rPr lang="en-AU" b="1" dirty="0">
                <a:solidFill>
                  <a:srgbClr val="7030A0"/>
                </a:solidFill>
              </a:rPr>
              <a:t>// Setting a cookie</a:t>
            </a:r>
          </a:p>
          <a:p>
            <a:pPr marL="0" indent="0">
              <a:buNone/>
            </a:pPr>
            <a:r>
              <a:rPr lang="en-AU" b="1" dirty="0">
                <a:solidFill>
                  <a:srgbClr val="7030A0"/>
                </a:solidFill>
              </a:rPr>
              <a:t>setcookie("username", "John Carter", time()+30*24*60*60);</a:t>
            </a:r>
          </a:p>
          <a:p>
            <a:pPr marL="0" indent="0">
              <a:buNone/>
            </a:pPr>
            <a:r>
              <a:rPr lang="en-AU" b="1" dirty="0">
                <a:solidFill>
                  <a:srgbClr val="7030A0"/>
                </a:solidFill>
              </a:rPr>
              <a:t>?&gt;</a:t>
            </a:r>
          </a:p>
          <a:p>
            <a:endParaRPr lang="en-AU" dirty="0"/>
          </a:p>
        </p:txBody>
      </p:sp>
    </p:spTree>
    <p:extLst>
      <p:ext uri="{BB962C8B-B14F-4D97-AF65-F5344CB8AC3E}">
        <p14:creationId xmlns:p14="http://schemas.microsoft.com/office/powerpoint/2010/main" val="41003823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Accessing Cookies Values</a:t>
            </a:r>
            <a:br>
              <a:rPr lang="en-AU" dirty="0"/>
            </a:br>
            <a:endParaRPr lang="en-AU" dirty="0"/>
          </a:p>
        </p:txBody>
      </p:sp>
      <p:sp>
        <p:nvSpPr>
          <p:cNvPr id="3" name="Content Placeholder 2"/>
          <p:cNvSpPr>
            <a:spLocks noGrp="1"/>
          </p:cNvSpPr>
          <p:nvPr>
            <p:ph idx="1"/>
          </p:nvPr>
        </p:nvSpPr>
        <p:spPr/>
        <p:txBody>
          <a:bodyPr>
            <a:normAutofit fontScale="92500"/>
          </a:bodyPr>
          <a:lstStyle/>
          <a:p>
            <a:r>
              <a:rPr lang="en-AU" dirty="0"/>
              <a:t>The PHP $_COOKIE superglobal variable is used to retrieve a cookie value. It typically an associative array that contains a list of all the cookies values sent by the browser in the current request, keyed by cookie name. The individual cookie value can be accessed using standard array notation, for example to display the username cookie set in the previous example, you could use the following code</a:t>
            </a:r>
            <a:r>
              <a:rPr lang="en-AU" dirty="0" smtClean="0"/>
              <a:t>.</a:t>
            </a:r>
          </a:p>
          <a:p>
            <a:pPr marL="0" indent="0">
              <a:buNone/>
            </a:pPr>
            <a:r>
              <a:rPr lang="en-AU" b="1" dirty="0">
                <a:solidFill>
                  <a:srgbClr val="7030A0"/>
                </a:solidFill>
              </a:rPr>
              <a:t>&lt;?php</a:t>
            </a:r>
          </a:p>
          <a:p>
            <a:pPr marL="0" indent="0">
              <a:buNone/>
            </a:pPr>
            <a:r>
              <a:rPr lang="en-AU" b="1" dirty="0">
                <a:solidFill>
                  <a:srgbClr val="7030A0"/>
                </a:solidFill>
              </a:rPr>
              <a:t>// Accessing an individual cookie value</a:t>
            </a:r>
          </a:p>
          <a:p>
            <a:pPr marL="0" indent="0">
              <a:buNone/>
            </a:pPr>
            <a:r>
              <a:rPr lang="en-AU" b="1" dirty="0">
                <a:solidFill>
                  <a:srgbClr val="7030A0"/>
                </a:solidFill>
              </a:rPr>
              <a:t>echo $_COOKIE["username</a:t>
            </a:r>
            <a:r>
              <a:rPr lang="en-AU" b="1" dirty="0" smtClean="0">
                <a:solidFill>
                  <a:srgbClr val="7030A0"/>
                </a:solidFill>
              </a:rPr>
              <a:t>"]; ?&gt;</a:t>
            </a:r>
            <a:endParaRPr lang="en-AU" b="1" dirty="0">
              <a:solidFill>
                <a:srgbClr val="7030A0"/>
              </a:solidFill>
            </a:endParaRPr>
          </a:p>
        </p:txBody>
      </p:sp>
    </p:spTree>
    <p:extLst>
      <p:ext uri="{BB962C8B-B14F-4D97-AF65-F5344CB8AC3E}">
        <p14:creationId xmlns:p14="http://schemas.microsoft.com/office/powerpoint/2010/main" val="27290291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Removing Cookies</a:t>
            </a:r>
            <a:br>
              <a:rPr lang="en-AU" dirty="0"/>
            </a:br>
            <a:endParaRPr lang="en-AU" dirty="0"/>
          </a:p>
        </p:txBody>
      </p:sp>
      <p:sp>
        <p:nvSpPr>
          <p:cNvPr id="3" name="Content Placeholder 2"/>
          <p:cNvSpPr>
            <a:spLocks noGrp="1"/>
          </p:cNvSpPr>
          <p:nvPr>
            <p:ph idx="1"/>
          </p:nvPr>
        </p:nvSpPr>
        <p:spPr/>
        <p:txBody>
          <a:bodyPr/>
          <a:lstStyle/>
          <a:p>
            <a:r>
              <a:rPr lang="en-AU" dirty="0"/>
              <a:t>You can delete a cookie by calling the same setcookie() function with the cookie name and any value (such as an empty string) however this time you need the set the expiration date in the past, as shown in the example below</a:t>
            </a:r>
            <a:r>
              <a:rPr lang="en-AU" dirty="0" smtClean="0"/>
              <a:t>:</a:t>
            </a:r>
          </a:p>
          <a:p>
            <a:pPr marL="0" indent="0">
              <a:buNone/>
            </a:pPr>
            <a:r>
              <a:rPr lang="en-AU" b="1" dirty="0">
                <a:solidFill>
                  <a:srgbClr val="7030A0"/>
                </a:solidFill>
              </a:rPr>
              <a:t>&lt;?php</a:t>
            </a:r>
          </a:p>
          <a:p>
            <a:pPr marL="0" indent="0">
              <a:buNone/>
            </a:pPr>
            <a:r>
              <a:rPr lang="en-AU" b="1" dirty="0">
                <a:solidFill>
                  <a:srgbClr val="7030A0"/>
                </a:solidFill>
              </a:rPr>
              <a:t>// Deleting a cookie</a:t>
            </a:r>
          </a:p>
          <a:p>
            <a:pPr marL="0" indent="0">
              <a:buNone/>
            </a:pPr>
            <a:r>
              <a:rPr lang="en-AU" b="1" dirty="0">
                <a:solidFill>
                  <a:srgbClr val="7030A0"/>
                </a:solidFill>
              </a:rPr>
              <a:t>setcookie("username", "", time()-3600);</a:t>
            </a:r>
          </a:p>
          <a:p>
            <a:pPr marL="0" indent="0">
              <a:buNone/>
            </a:pPr>
            <a:r>
              <a:rPr lang="en-AU" b="1" dirty="0">
                <a:solidFill>
                  <a:srgbClr val="7030A0"/>
                </a:solidFill>
              </a:rPr>
              <a:t>?&gt;</a:t>
            </a:r>
          </a:p>
        </p:txBody>
      </p:sp>
    </p:spTree>
    <p:extLst>
      <p:ext uri="{BB962C8B-B14F-4D97-AF65-F5344CB8AC3E}">
        <p14:creationId xmlns:p14="http://schemas.microsoft.com/office/powerpoint/2010/main" val="3415749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Formatting the Dates and Times with PHP</a:t>
            </a:r>
            <a:r>
              <a:rPr lang="en-AU" b="1" dirty="0"/>
              <a:t/>
            </a:r>
            <a:br>
              <a:rPr lang="en-AU" b="1" dirty="0"/>
            </a:br>
            <a:endParaRPr lang="en-AU" dirty="0"/>
          </a:p>
        </p:txBody>
      </p:sp>
      <p:sp>
        <p:nvSpPr>
          <p:cNvPr id="3" name="Content Placeholder 2"/>
          <p:cNvSpPr>
            <a:spLocks noGrp="1"/>
          </p:cNvSpPr>
          <p:nvPr>
            <p:ph idx="1"/>
          </p:nvPr>
        </p:nvSpPr>
        <p:spPr>
          <a:xfrm>
            <a:off x="877824" y="2496312"/>
            <a:ext cx="10018773" cy="3639312"/>
          </a:xfrm>
        </p:spPr>
        <p:txBody>
          <a:bodyPr>
            <a:normAutofit fontScale="85000" lnSpcReduction="20000"/>
          </a:bodyPr>
          <a:lstStyle/>
          <a:p>
            <a:r>
              <a:rPr lang="en-AU" dirty="0"/>
              <a:t>The format parameter of the date() function is in fact a string that can contain multiple characters allowing you to generate a date string containing various components of the date and time, like day of the week, AM or PM, etc. Here are some the date-related formatting characters that are commonly used in format string</a:t>
            </a:r>
            <a:r>
              <a:rPr lang="en-AU" dirty="0" smtClean="0"/>
              <a:t>:</a:t>
            </a:r>
            <a:endParaRPr lang="en-AU" dirty="0"/>
          </a:p>
          <a:p>
            <a:r>
              <a:rPr lang="en-AU" dirty="0"/>
              <a:t>d - Represent day of the month; two digits with leading zeros (01 or 31)</a:t>
            </a:r>
          </a:p>
          <a:p>
            <a:r>
              <a:rPr lang="en-AU" dirty="0"/>
              <a:t>D - Represent day of the week in text as an abbreviation (Mon to Sun)</a:t>
            </a:r>
          </a:p>
          <a:p>
            <a:r>
              <a:rPr lang="en-AU" dirty="0"/>
              <a:t>m - Represent month in numbers with leading zeros (01 or 12)</a:t>
            </a:r>
          </a:p>
          <a:p>
            <a:r>
              <a:rPr lang="en-AU" dirty="0"/>
              <a:t>M - Represent month in text, abbreviated (Jan to Dec)</a:t>
            </a:r>
          </a:p>
          <a:p>
            <a:r>
              <a:rPr lang="en-AU" dirty="0"/>
              <a:t>y - Represent year in two digits (08 or 14)</a:t>
            </a:r>
          </a:p>
          <a:p>
            <a:r>
              <a:rPr lang="en-AU" dirty="0"/>
              <a:t>Y - Represent year in four digits (2008 or 2014)</a:t>
            </a:r>
          </a:p>
        </p:txBody>
      </p:sp>
    </p:spTree>
    <p:extLst>
      <p:ext uri="{BB962C8B-B14F-4D97-AF65-F5344CB8AC3E}">
        <p14:creationId xmlns:p14="http://schemas.microsoft.com/office/powerpoint/2010/main" val="1802343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PHP Sessions</a:t>
            </a:r>
          </a:p>
        </p:txBody>
      </p:sp>
      <p:sp>
        <p:nvSpPr>
          <p:cNvPr id="3" name="Content Placeholder 2"/>
          <p:cNvSpPr>
            <a:spLocks noGrp="1"/>
          </p:cNvSpPr>
          <p:nvPr>
            <p:ph idx="1"/>
          </p:nvPr>
        </p:nvSpPr>
        <p:spPr>
          <a:xfrm>
            <a:off x="822960" y="2556932"/>
            <a:ext cx="10073637" cy="3560404"/>
          </a:xfrm>
        </p:spPr>
        <p:txBody>
          <a:bodyPr>
            <a:normAutofit fontScale="85000" lnSpcReduction="10000"/>
          </a:bodyPr>
          <a:lstStyle/>
          <a:p>
            <a:pPr fontAlgn="base"/>
            <a:r>
              <a:rPr lang="en-AU" b="1" dirty="0"/>
              <a:t>What is a </a:t>
            </a:r>
            <a:r>
              <a:rPr lang="en-AU" b="1" dirty="0" smtClean="0"/>
              <a:t>Session: </a:t>
            </a:r>
            <a:r>
              <a:rPr lang="en-AU" dirty="0" smtClean="0"/>
              <a:t>Although </a:t>
            </a:r>
            <a:r>
              <a:rPr lang="en-AU" dirty="0"/>
              <a:t>you can store data using cookies but it has some security issues. Since cookies are stored on user's computer it is possible for an attacker to easily modify a cookie content to insert potentially harmful data in your application that might break your application.</a:t>
            </a:r>
          </a:p>
          <a:p>
            <a:pPr fontAlgn="base"/>
            <a:r>
              <a:rPr lang="en-AU" dirty="0"/>
              <a:t>Also every time the browser requests a URL to the server, all the cookie data for a website is automatically sent to the server within the request. It means if you have stored 5 cookies on user's system, each having 4KB in size, the browser needs to upload 20KB of data each time the user views a page, which can affect your site's performance.</a:t>
            </a:r>
          </a:p>
          <a:p>
            <a:pPr fontAlgn="base"/>
            <a:r>
              <a:rPr lang="en-AU" dirty="0"/>
              <a:t>You can solve both of these issues by using the PHP session. A PHP session stores data on the server rather than user's computer. In a session based environment, every user is identified through a unique number called session identifier or SID. This unique session ID is used to link each user with their own information on the server like emails, posts, etc.</a:t>
            </a:r>
          </a:p>
          <a:p>
            <a:endParaRPr lang="en-AU" dirty="0"/>
          </a:p>
        </p:txBody>
      </p:sp>
    </p:spTree>
    <p:extLst>
      <p:ext uri="{BB962C8B-B14F-4D97-AF65-F5344CB8AC3E}">
        <p14:creationId xmlns:p14="http://schemas.microsoft.com/office/powerpoint/2010/main" val="19113380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Starting a PHP Session</a:t>
            </a:r>
            <a:br>
              <a:rPr lang="en-AU" dirty="0"/>
            </a:br>
            <a:endParaRPr lang="en-AU" dirty="0"/>
          </a:p>
        </p:txBody>
      </p:sp>
      <p:sp>
        <p:nvSpPr>
          <p:cNvPr id="3" name="Content Placeholder 2"/>
          <p:cNvSpPr>
            <a:spLocks noGrp="1"/>
          </p:cNvSpPr>
          <p:nvPr>
            <p:ph idx="1"/>
          </p:nvPr>
        </p:nvSpPr>
        <p:spPr>
          <a:xfrm>
            <a:off x="1295400" y="2556932"/>
            <a:ext cx="9988295" cy="3715852"/>
          </a:xfrm>
        </p:spPr>
        <p:txBody>
          <a:bodyPr>
            <a:normAutofit fontScale="92500"/>
          </a:bodyPr>
          <a:lstStyle/>
          <a:p>
            <a:r>
              <a:rPr lang="en-AU" dirty="0"/>
              <a:t>Before you can store any information in session variables, you must first start up the session. To begin a new session, simply call the PHP session_start() function. It will create a new session and generate a unique session ID for the user</a:t>
            </a:r>
            <a:r>
              <a:rPr lang="en-AU" dirty="0" smtClean="0"/>
              <a:t>.</a:t>
            </a:r>
          </a:p>
          <a:p>
            <a:pPr marL="0" indent="0">
              <a:buNone/>
            </a:pPr>
            <a:r>
              <a:rPr lang="en-AU" b="1" dirty="0">
                <a:solidFill>
                  <a:srgbClr val="7030A0"/>
                </a:solidFill>
              </a:rPr>
              <a:t>&lt;?</a:t>
            </a:r>
            <a:r>
              <a:rPr lang="en-AU" b="1" dirty="0" smtClean="0">
                <a:solidFill>
                  <a:srgbClr val="7030A0"/>
                </a:solidFill>
              </a:rPr>
              <a:t>php // </a:t>
            </a:r>
            <a:r>
              <a:rPr lang="en-AU" b="1" dirty="0">
                <a:solidFill>
                  <a:srgbClr val="7030A0"/>
                </a:solidFill>
              </a:rPr>
              <a:t>Starting session</a:t>
            </a:r>
          </a:p>
          <a:p>
            <a:pPr marL="0" indent="0">
              <a:buNone/>
            </a:pPr>
            <a:r>
              <a:rPr lang="en-AU" b="1" dirty="0">
                <a:solidFill>
                  <a:srgbClr val="7030A0"/>
                </a:solidFill>
              </a:rPr>
              <a:t>session_start</a:t>
            </a:r>
            <a:r>
              <a:rPr lang="en-AU" b="1" dirty="0" smtClean="0">
                <a:solidFill>
                  <a:srgbClr val="7030A0"/>
                </a:solidFill>
              </a:rPr>
              <a:t>(); ?&gt;</a:t>
            </a:r>
          </a:p>
          <a:p>
            <a:r>
              <a:rPr lang="en-AU" dirty="0"/>
              <a:t>The session_start() function first checks to see if a session already exists by looking for the presence of a session ID. </a:t>
            </a:r>
            <a:r>
              <a:rPr lang="en-AU" dirty="0"/>
              <a:t>If it finds one, i.e. if the session is already started, it sets up the session variables and if doesn't, it starts a new session by creating a new session ID.</a:t>
            </a:r>
          </a:p>
          <a:p>
            <a:pPr marL="0" indent="0">
              <a:buNone/>
            </a:pPr>
            <a:endParaRPr lang="en-AU" dirty="0"/>
          </a:p>
          <a:p>
            <a:pPr marL="0" indent="0">
              <a:buNone/>
            </a:pPr>
            <a:endParaRPr lang="en-AU" b="1" dirty="0">
              <a:solidFill>
                <a:srgbClr val="7030A0"/>
              </a:solidFill>
            </a:endParaRPr>
          </a:p>
        </p:txBody>
      </p:sp>
    </p:spTree>
    <p:extLst>
      <p:ext uri="{BB962C8B-B14F-4D97-AF65-F5344CB8AC3E}">
        <p14:creationId xmlns:p14="http://schemas.microsoft.com/office/powerpoint/2010/main" val="2176131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Storing and Accessing Session Data</a:t>
            </a:r>
            <a:br>
              <a:rPr lang="en-AU" dirty="0"/>
            </a:br>
            <a:endParaRPr lang="en-AU" dirty="0"/>
          </a:p>
        </p:txBody>
      </p:sp>
      <p:sp>
        <p:nvSpPr>
          <p:cNvPr id="3" name="Content Placeholder 2"/>
          <p:cNvSpPr>
            <a:spLocks noGrp="1"/>
          </p:cNvSpPr>
          <p:nvPr>
            <p:ph idx="1"/>
          </p:nvPr>
        </p:nvSpPr>
        <p:spPr>
          <a:xfrm>
            <a:off x="896112" y="2556932"/>
            <a:ext cx="10000485" cy="3761572"/>
          </a:xfrm>
        </p:spPr>
        <p:txBody>
          <a:bodyPr>
            <a:normAutofit fontScale="92500" lnSpcReduction="20000"/>
          </a:bodyPr>
          <a:lstStyle/>
          <a:p>
            <a:r>
              <a:rPr lang="en-AU" dirty="0"/>
              <a:t>You can store all your session data as key-value pairs in the $_SESSION[] superglobal array. The stored data can be accessed during lifetime of a session. Consider the following script, which creates a new session and registers two session variables</a:t>
            </a:r>
            <a:r>
              <a:rPr lang="en-AU" dirty="0" smtClean="0"/>
              <a:t>.</a:t>
            </a:r>
          </a:p>
          <a:p>
            <a:pPr marL="0" indent="0">
              <a:buNone/>
            </a:pPr>
            <a:r>
              <a:rPr lang="en-AU" b="1" dirty="0">
                <a:solidFill>
                  <a:srgbClr val="7030A0"/>
                </a:solidFill>
              </a:rPr>
              <a:t>&lt;?</a:t>
            </a:r>
            <a:r>
              <a:rPr lang="en-AU" b="1" dirty="0" smtClean="0">
                <a:solidFill>
                  <a:srgbClr val="7030A0"/>
                </a:solidFill>
              </a:rPr>
              <a:t>php // </a:t>
            </a:r>
            <a:r>
              <a:rPr lang="en-AU" b="1" dirty="0">
                <a:solidFill>
                  <a:srgbClr val="7030A0"/>
                </a:solidFill>
              </a:rPr>
              <a:t>Starting session</a:t>
            </a:r>
          </a:p>
          <a:p>
            <a:pPr marL="0" indent="0">
              <a:buNone/>
            </a:pPr>
            <a:r>
              <a:rPr lang="en-AU" b="1" dirty="0">
                <a:solidFill>
                  <a:srgbClr val="7030A0"/>
                </a:solidFill>
              </a:rPr>
              <a:t>session_start</a:t>
            </a:r>
            <a:r>
              <a:rPr lang="en-AU" b="1" dirty="0" smtClean="0">
                <a:solidFill>
                  <a:srgbClr val="7030A0"/>
                </a:solidFill>
              </a:rPr>
              <a:t>(); // </a:t>
            </a:r>
            <a:r>
              <a:rPr lang="en-AU" b="1" dirty="0">
                <a:solidFill>
                  <a:srgbClr val="7030A0"/>
                </a:solidFill>
              </a:rPr>
              <a:t>Storing session data</a:t>
            </a:r>
          </a:p>
          <a:p>
            <a:pPr marL="0" indent="0">
              <a:buNone/>
            </a:pPr>
            <a:r>
              <a:rPr lang="en-AU" b="1" dirty="0">
                <a:solidFill>
                  <a:srgbClr val="7030A0"/>
                </a:solidFill>
              </a:rPr>
              <a:t>$_SESSION["</a:t>
            </a:r>
            <a:r>
              <a:rPr lang="en-AU" b="1" dirty="0" err="1">
                <a:solidFill>
                  <a:srgbClr val="7030A0"/>
                </a:solidFill>
              </a:rPr>
              <a:t>firstname</a:t>
            </a:r>
            <a:r>
              <a:rPr lang="en-AU" b="1" dirty="0">
                <a:solidFill>
                  <a:srgbClr val="7030A0"/>
                </a:solidFill>
              </a:rPr>
              <a:t>"] = "Peter";</a:t>
            </a:r>
          </a:p>
          <a:p>
            <a:pPr marL="0" indent="0">
              <a:buNone/>
            </a:pPr>
            <a:r>
              <a:rPr lang="en-AU" b="1" dirty="0">
                <a:solidFill>
                  <a:srgbClr val="7030A0"/>
                </a:solidFill>
              </a:rPr>
              <a:t>$_SESSION["</a:t>
            </a:r>
            <a:r>
              <a:rPr lang="en-AU" b="1" dirty="0" err="1">
                <a:solidFill>
                  <a:srgbClr val="7030A0"/>
                </a:solidFill>
              </a:rPr>
              <a:t>lastname</a:t>
            </a:r>
            <a:r>
              <a:rPr lang="en-AU" b="1" dirty="0">
                <a:solidFill>
                  <a:srgbClr val="7030A0"/>
                </a:solidFill>
              </a:rPr>
              <a:t>"] = "Parker</a:t>
            </a:r>
            <a:r>
              <a:rPr lang="en-AU" b="1" dirty="0" smtClean="0">
                <a:solidFill>
                  <a:srgbClr val="7030A0"/>
                </a:solidFill>
              </a:rPr>
              <a:t>"; ?&gt;</a:t>
            </a:r>
          </a:p>
          <a:p>
            <a:r>
              <a:rPr lang="en-AU" dirty="0"/>
              <a:t>To access the session data we set on our previous example from any other page on the same web domain — simply recreate the session by calling session_start() and then pass the corresponding key to the $_SESSION associative array.</a:t>
            </a:r>
          </a:p>
        </p:txBody>
      </p:sp>
    </p:spTree>
    <p:extLst>
      <p:ext uri="{BB962C8B-B14F-4D97-AF65-F5344CB8AC3E}">
        <p14:creationId xmlns:p14="http://schemas.microsoft.com/office/powerpoint/2010/main" val="2590843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Destroying a Session</a:t>
            </a:r>
            <a:br>
              <a:rPr lang="en-AU" dirty="0"/>
            </a:br>
            <a:endParaRPr lang="en-AU" dirty="0"/>
          </a:p>
        </p:txBody>
      </p:sp>
      <p:sp>
        <p:nvSpPr>
          <p:cNvPr id="3" name="Content Placeholder 2"/>
          <p:cNvSpPr>
            <a:spLocks noGrp="1"/>
          </p:cNvSpPr>
          <p:nvPr>
            <p:ph idx="1"/>
          </p:nvPr>
        </p:nvSpPr>
        <p:spPr>
          <a:xfrm>
            <a:off x="1295401" y="2556932"/>
            <a:ext cx="9601196" cy="3523828"/>
          </a:xfrm>
        </p:spPr>
        <p:txBody>
          <a:bodyPr>
            <a:normAutofit/>
          </a:bodyPr>
          <a:lstStyle/>
          <a:p>
            <a:r>
              <a:rPr lang="en-AU" dirty="0"/>
              <a:t>If you want to remove certain session data, simply unset the corresponding key of the $_SESSION associative array, as shown in the following example</a:t>
            </a:r>
            <a:r>
              <a:rPr lang="en-AU" dirty="0" smtClean="0"/>
              <a:t>:</a:t>
            </a:r>
          </a:p>
          <a:p>
            <a:pPr marL="0" indent="0">
              <a:buNone/>
            </a:pPr>
            <a:r>
              <a:rPr lang="en-AU" b="1" dirty="0">
                <a:solidFill>
                  <a:srgbClr val="7030A0"/>
                </a:solidFill>
              </a:rPr>
              <a:t>&lt;?</a:t>
            </a:r>
            <a:r>
              <a:rPr lang="en-AU" b="1" dirty="0" smtClean="0">
                <a:solidFill>
                  <a:srgbClr val="7030A0"/>
                </a:solidFill>
              </a:rPr>
              <a:t>php // </a:t>
            </a:r>
            <a:r>
              <a:rPr lang="en-AU" b="1" dirty="0">
                <a:solidFill>
                  <a:srgbClr val="7030A0"/>
                </a:solidFill>
              </a:rPr>
              <a:t>Starting session</a:t>
            </a:r>
          </a:p>
          <a:p>
            <a:pPr marL="0" indent="0">
              <a:buNone/>
            </a:pPr>
            <a:r>
              <a:rPr lang="en-AU" b="1" dirty="0">
                <a:solidFill>
                  <a:srgbClr val="7030A0"/>
                </a:solidFill>
              </a:rPr>
              <a:t>session_start</a:t>
            </a:r>
            <a:r>
              <a:rPr lang="en-AU" b="1" dirty="0" smtClean="0">
                <a:solidFill>
                  <a:srgbClr val="7030A0"/>
                </a:solidFill>
              </a:rPr>
              <a:t>(); // </a:t>
            </a:r>
            <a:r>
              <a:rPr lang="en-AU" b="1" dirty="0">
                <a:solidFill>
                  <a:srgbClr val="7030A0"/>
                </a:solidFill>
              </a:rPr>
              <a:t>Removing session data</a:t>
            </a:r>
          </a:p>
          <a:p>
            <a:pPr marL="0" indent="0">
              <a:buNone/>
            </a:pPr>
            <a:r>
              <a:rPr lang="en-AU" b="1" dirty="0">
                <a:solidFill>
                  <a:srgbClr val="7030A0"/>
                </a:solidFill>
              </a:rPr>
              <a:t>if(</a:t>
            </a:r>
            <a:r>
              <a:rPr lang="en-AU" b="1" dirty="0" err="1">
                <a:solidFill>
                  <a:srgbClr val="7030A0"/>
                </a:solidFill>
              </a:rPr>
              <a:t>isset</a:t>
            </a:r>
            <a:r>
              <a:rPr lang="en-AU" b="1" dirty="0">
                <a:solidFill>
                  <a:srgbClr val="7030A0"/>
                </a:solidFill>
              </a:rPr>
              <a:t>($_SESSION["</a:t>
            </a:r>
            <a:r>
              <a:rPr lang="en-AU" b="1" dirty="0" err="1">
                <a:solidFill>
                  <a:srgbClr val="7030A0"/>
                </a:solidFill>
              </a:rPr>
              <a:t>lastname</a:t>
            </a:r>
            <a:r>
              <a:rPr lang="en-AU" b="1" dirty="0">
                <a:solidFill>
                  <a:srgbClr val="7030A0"/>
                </a:solidFill>
              </a:rPr>
              <a:t>"])){</a:t>
            </a:r>
          </a:p>
          <a:p>
            <a:pPr marL="0" indent="0">
              <a:buNone/>
            </a:pPr>
            <a:r>
              <a:rPr lang="en-AU" b="1" dirty="0">
                <a:solidFill>
                  <a:srgbClr val="7030A0"/>
                </a:solidFill>
              </a:rPr>
              <a:t>    unset($_SESSION["</a:t>
            </a:r>
            <a:r>
              <a:rPr lang="en-AU" b="1" dirty="0" err="1">
                <a:solidFill>
                  <a:srgbClr val="7030A0"/>
                </a:solidFill>
              </a:rPr>
              <a:t>lastname</a:t>
            </a:r>
            <a:r>
              <a:rPr lang="en-AU" b="1" dirty="0">
                <a:solidFill>
                  <a:srgbClr val="7030A0"/>
                </a:solidFill>
              </a:rPr>
              <a:t>"]);</a:t>
            </a:r>
          </a:p>
          <a:p>
            <a:pPr marL="0" indent="0">
              <a:buNone/>
            </a:pPr>
            <a:r>
              <a:rPr lang="en-AU" b="1" dirty="0" smtClean="0">
                <a:solidFill>
                  <a:srgbClr val="7030A0"/>
                </a:solidFill>
              </a:rPr>
              <a:t>}?&gt;</a:t>
            </a:r>
            <a:endParaRPr lang="en-AU" b="1" dirty="0">
              <a:solidFill>
                <a:srgbClr val="7030A0"/>
              </a:solidFill>
            </a:endParaRPr>
          </a:p>
        </p:txBody>
      </p:sp>
    </p:spTree>
    <p:extLst>
      <p:ext uri="{BB962C8B-B14F-4D97-AF65-F5344CB8AC3E}">
        <p14:creationId xmlns:p14="http://schemas.microsoft.com/office/powerpoint/2010/main" val="40883177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AU" dirty="0"/>
          </a:p>
        </p:txBody>
      </p:sp>
      <p:sp>
        <p:nvSpPr>
          <p:cNvPr id="3" name="Content Placeholder 2"/>
          <p:cNvSpPr>
            <a:spLocks noGrp="1"/>
          </p:cNvSpPr>
          <p:nvPr>
            <p:ph idx="1"/>
          </p:nvPr>
        </p:nvSpPr>
        <p:spPr>
          <a:xfrm>
            <a:off x="1295401" y="2556932"/>
            <a:ext cx="9601196" cy="3624412"/>
          </a:xfrm>
        </p:spPr>
        <p:txBody>
          <a:bodyPr>
            <a:normAutofit fontScale="85000" lnSpcReduction="10000"/>
          </a:bodyPr>
          <a:lstStyle/>
          <a:p>
            <a:r>
              <a:rPr lang="en-AU" dirty="0"/>
              <a:t>However, to destroy a session completely, simply call the session_destroy() function. This function does not need any argument and a single call destroys all the session data</a:t>
            </a:r>
            <a:r>
              <a:rPr lang="en-AU" dirty="0" smtClean="0"/>
              <a:t>.</a:t>
            </a:r>
          </a:p>
          <a:p>
            <a:pPr marL="0" indent="0">
              <a:buNone/>
            </a:pPr>
            <a:r>
              <a:rPr lang="en-AU" b="1" dirty="0">
                <a:solidFill>
                  <a:srgbClr val="7030A0"/>
                </a:solidFill>
              </a:rPr>
              <a:t>&lt;?php</a:t>
            </a:r>
          </a:p>
          <a:p>
            <a:pPr marL="0" indent="0">
              <a:buNone/>
            </a:pPr>
            <a:r>
              <a:rPr lang="en-AU" b="1" dirty="0">
                <a:solidFill>
                  <a:srgbClr val="7030A0"/>
                </a:solidFill>
              </a:rPr>
              <a:t>// Starting </a:t>
            </a:r>
            <a:r>
              <a:rPr lang="en-AU" b="1" dirty="0" smtClean="0">
                <a:solidFill>
                  <a:srgbClr val="7030A0"/>
                </a:solidFill>
              </a:rPr>
              <a:t>sessionsession_start(); </a:t>
            </a:r>
          </a:p>
          <a:p>
            <a:pPr marL="0" indent="0">
              <a:buNone/>
            </a:pPr>
            <a:r>
              <a:rPr lang="en-AU" b="1" dirty="0" smtClean="0">
                <a:solidFill>
                  <a:srgbClr val="7030A0"/>
                </a:solidFill>
              </a:rPr>
              <a:t>// </a:t>
            </a:r>
            <a:r>
              <a:rPr lang="en-AU" b="1" dirty="0">
                <a:solidFill>
                  <a:srgbClr val="7030A0"/>
                </a:solidFill>
              </a:rPr>
              <a:t>Destroying </a:t>
            </a:r>
            <a:r>
              <a:rPr lang="en-AU" b="1" dirty="0" smtClean="0">
                <a:solidFill>
                  <a:srgbClr val="7030A0"/>
                </a:solidFill>
              </a:rPr>
              <a:t>session session_destroy</a:t>
            </a:r>
            <a:r>
              <a:rPr lang="en-AU" b="1" dirty="0">
                <a:solidFill>
                  <a:srgbClr val="7030A0"/>
                </a:solidFill>
              </a:rPr>
              <a:t>();</a:t>
            </a:r>
          </a:p>
          <a:p>
            <a:pPr marL="0" indent="0">
              <a:buNone/>
            </a:pPr>
            <a:r>
              <a:rPr lang="en-AU" b="1" dirty="0" smtClean="0">
                <a:solidFill>
                  <a:srgbClr val="7030A0"/>
                </a:solidFill>
              </a:rPr>
              <a:t>?&gt;</a:t>
            </a:r>
          </a:p>
          <a:p>
            <a:pPr marL="0" indent="0" algn="just">
              <a:buNone/>
            </a:pPr>
            <a:r>
              <a:rPr lang="en-AU" dirty="0"/>
              <a:t>Every PHP session has a timeout value — a duration, measured in seconds — which determines how long a session should remain alive in the absence of any user activity. </a:t>
            </a:r>
            <a:r>
              <a:rPr lang="en-AU" dirty="0"/>
              <a:t>You can adjust this timeout duration by changing the value of session.gc_maxlifetime variable in the PHP configuration file (php.ini).</a:t>
            </a:r>
          </a:p>
        </p:txBody>
      </p:sp>
    </p:spTree>
    <p:extLst>
      <p:ext uri="{BB962C8B-B14F-4D97-AF65-F5344CB8AC3E}">
        <p14:creationId xmlns:p14="http://schemas.microsoft.com/office/powerpoint/2010/main" val="10231710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PHP mail() Function</a:t>
            </a:r>
          </a:p>
        </p:txBody>
      </p:sp>
      <p:sp>
        <p:nvSpPr>
          <p:cNvPr id="3" name="Content Placeholder 2"/>
          <p:cNvSpPr>
            <a:spLocks noGrp="1"/>
          </p:cNvSpPr>
          <p:nvPr>
            <p:ph idx="1"/>
          </p:nvPr>
        </p:nvSpPr>
        <p:spPr>
          <a:xfrm>
            <a:off x="923544" y="2556932"/>
            <a:ext cx="9973053" cy="3318936"/>
          </a:xfrm>
        </p:spPr>
        <p:txBody>
          <a:bodyPr>
            <a:normAutofit/>
          </a:bodyPr>
          <a:lstStyle/>
          <a:p>
            <a:r>
              <a:rPr lang="en-AU" dirty="0"/>
              <a:t>Sending email messages are very common for a web application, for example, sending welcome email when a user create an account on your website, sending newsletters to your registered users, or getting user feedback or comment through website's contact form, and so on</a:t>
            </a:r>
            <a:r>
              <a:rPr lang="en-AU" dirty="0" smtClean="0"/>
              <a:t>.</a:t>
            </a:r>
            <a:endParaRPr lang="en-AU" dirty="0"/>
          </a:p>
          <a:p>
            <a:r>
              <a:rPr lang="en-AU" dirty="0"/>
              <a:t>You can use the PHP built-in mail() function for creating and sending email messages to one or more recipients dynamically from your PHP application either in a plain-text form or formatted HTML. The basic syntax of this function can be given </a:t>
            </a:r>
            <a:r>
              <a:rPr lang="en-AU" dirty="0" smtClean="0"/>
              <a:t>with: </a:t>
            </a:r>
            <a:r>
              <a:rPr lang="en-AU" b="1" dirty="0" smtClean="0">
                <a:solidFill>
                  <a:srgbClr val="7030A0"/>
                </a:solidFill>
              </a:rPr>
              <a:t>mail(to</a:t>
            </a:r>
            <a:r>
              <a:rPr lang="en-AU" b="1" dirty="0">
                <a:solidFill>
                  <a:srgbClr val="7030A0"/>
                </a:solidFill>
              </a:rPr>
              <a:t>, subject, message, headers, parameters)</a:t>
            </a:r>
          </a:p>
        </p:txBody>
      </p:sp>
    </p:spTree>
    <p:extLst>
      <p:ext uri="{BB962C8B-B14F-4D97-AF65-F5344CB8AC3E}">
        <p14:creationId xmlns:p14="http://schemas.microsoft.com/office/powerpoint/2010/main" val="16692225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AU" dirty="0"/>
          </a:p>
        </p:txBody>
      </p:sp>
      <p:pic>
        <p:nvPicPr>
          <p:cNvPr id="4" name="Content Placeholder 3"/>
          <p:cNvPicPr>
            <a:picLocks noGrp="1" noChangeAspect="1"/>
          </p:cNvPicPr>
          <p:nvPr>
            <p:ph idx="1"/>
          </p:nvPr>
        </p:nvPicPr>
        <p:blipFill>
          <a:blip r:embed="rId2"/>
          <a:stretch>
            <a:fillRect/>
          </a:stretch>
        </p:blipFill>
        <p:spPr>
          <a:xfrm>
            <a:off x="2509837" y="2582863"/>
            <a:ext cx="7172325" cy="3267075"/>
          </a:xfrm>
          <a:prstGeom prst="rect">
            <a:avLst/>
          </a:prstGeom>
        </p:spPr>
      </p:pic>
    </p:spTree>
    <p:extLst>
      <p:ext uri="{BB962C8B-B14F-4D97-AF65-F5344CB8AC3E}">
        <p14:creationId xmlns:p14="http://schemas.microsoft.com/office/powerpoint/2010/main" val="20449064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Sending Plain Text Emails</a:t>
            </a:r>
            <a:br>
              <a:rPr lang="en-AU" dirty="0"/>
            </a:br>
            <a:endParaRPr lang="en-AU" dirty="0"/>
          </a:p>
        </p:txBody>
      </p:sp>
      <p:sp>
        <p:nvSpPr>
          <p:cNvPr id="3" name="Content Placeholder 2"/>
          <p:cNvSpPr>
            <a:spLocks noGrp="1"/>
          </p:cNvSpPr>
          <p:nvPr>
            <p:ph idx="1"/>
          </p:nvPr>
        </p:nvSpPr>
        <p:spPr>
          <a:xfrm>
            <a:off x="932688" y="2459736"/>
            <a:ext cx="9963909" cy="3675888"/>
          </a:xfrm>
        </p:spPr>
        <p:txBody>
          <a:bodyPr>
            <a:normAutofit fontScale="85000" lnSpcReduction="20000"/>
          </a:bodyPr>
          <a:lstStyle/>
          <a:p>
            <a:r>
              <a:rPr lang="en-AU" dirty="0"/>
              <a:t>The simplest way to send an email with PHP is to send a text email. In the example below we first declare the variables — recipient's email address, subject line and message body — then we pass these variables to the mail() function to send the email</a:t>
            </a:r>
            <a:r>
              <a:rPr lang="en-AU" dirty="0" smtClean="0"/>
              <a:t>.</a:t>
            </a:r>
          </a:p>
          <a:p>
            <a:pPr marL="0" indent="0">
              <a:buNone/>
            </a:pPr>
            <a:r>
              <a:rPr lang="en-AU" b="1" dirty="0">
                <a:solidFill>
                  <a:srgbClr val="7030A0"/>
                </a:solidFill>
              </a:rPr>
              <a:t>&lt;?php $to = 'maryjane@email.com';</a:t>
            </a:r>
          </a:p>
          <a:p>
            <a:pPr marL="0" indent="0">
              <a:buNone/>
            </a:pPr>
            <a:r>
              <a:rPr lang="en-AU" b="1" dirty="0">
                <a:solidFill>
                  <a:srgbClr val="7030A0"/>
                </a:solidFill>
              </a:rPr>
              <a:t>$subject = 'Marriage Proposal';</a:t>
            </a:r>
          </a:p>
          <a:p>
            <a:pPr marL="0" indent="0">
              <a:buNone/>
            </a:pPr>
            <a:r>
              <a:rPr lang="en-AU" b="1" dirty="0">
                <a:solidFill>
                  <a:srgbClr val="7030A0"/>
                </a:solidFill>
              </a:rPr>
              <a:t>$message = 'Hi Jane, will you marry me?'; </a:t>
            </a:r>
          </a:p>
          <a:p>
            <a:pPr marL="0" indent="0">
              <a:buNone/>
            </a:pPr>
            <a:r>
              <a:rPr lang="en-AU" b="1" dirty="0">
                <a:solidFill>
                  <a:srgbClr val="7030A0"/>
                </a:solidFill>
              </a:rPr>
              <a:t>$from = 'peterparker@email.com'; // Sending email </a:t>
            </a:r>
          </a:p>
          <a:p>
            <a:pPr marL="0" indent="0">
              <a:buNone/>
            </a:pPr>
            <a:r>
              <a:rPr lang="en-AU" b="1" dirty="0">
                <a:solidFill>
                  <a:srgbClr val="7030A0"/>
                </a:solidFill>
              </a:rPr>
              <a:t>if(mail($to, $subject, $message)){</a:t>
            </a:r>
          </a:p>
          <a:p>
            <a:pPr marL="0" indent="0">
              <a:buNone/>
            </a:pPr>
            <a:r>
              <a:rPr lang="en-AU" b="1" dirty="0">
                <a:solidFill>
                  <a:srgbClr val="7030A0"/>
                </a:solidFill>
              </a:rPr>
              <a:t>   echo 'Your mail has been sent successfully.';</a:t>
            </a:r>
          </a:p>
          <a:p>
            <a:pPr marL="0" indent="0">
              <a:buNone/>
            </a:pPr>
            <a:r>
              <a:rPr lang="en-AU" b="1" dirty="0">
                <a:solidFill>
                  <a:srgbClr val="7030A0"/>
                </a:solidFill>
              </a:rPr>
              <a:t>} </a:t>
            </a:r>
            <a:r>
              <a:rPr lang="en-AU" b="1" dirty="0" smtClean="0">
                <a:solidFill>
                  <a:srgbClr val="7030A0"/>
                </a:solidFill>
              </a:rPr>
              <a:t>else{ echo </a:t>
            </a:r>
            <a:r>
              <a:rPr lang="en-AU" b="1" dirty="0">
                <a:solidFill>
                  <a:srgbClr val="7030A0"/>
                </a:solidFill>
              </a:rPr>
              <a:t>'Unable to send email. Please try again.';}?&gt;</a:t>
            </a:r>
          </a:p>
        </p:txBody>
      </p:sp>
    </p:spTree>
    <p:extLst>
      <p:ext uri="{BB962C8B-B14F-4D97-AF65-F5344CB8AC3E}">
        <p14:creationId xmlns:p14="http://schemas.microsoft.com/office/powerpoint/2010/main" val="23939185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Sending HTML Formatted Emails</a:t>
            </a:r>
            <a:br>
              <a:rPr lang="en-AU" dirty="0"/>
            </a:br>
            <a:endParaRPr lang="en-AU" dirty="0"/>
          </a:p>
        </p:txBody>
      </p:sp>
      <p:sp>
        <p:nvSpPr>
          <p:cNvPr id="3" name="Content Placeholder 2"/>
          <p:cNvSpPr>
            <a:spLocks noGrp="1"/>
          </p:cNvSpPr>
          <p:nvPr>
            <p:ph idx="1"/>
          </p:nvPr>
        </p:nvSpPr>
        <p:spPr/>
        <p:txBody>
          <a:bodyPr/>
          <a:lstStyle/>
          <a:p>
            <a:pPr fontAlgn="base"/>
            <a:r>
              <a:rPr lang="en-AU" dirty="0"/>
              <a:t>When you send a text message using PHP, all the content will be treated as simple text. We're going to improve that output, and make the email into a HTML-formatted email.</a:t>
            </a:r>
          </a:p>
          <a:p>
            <a:pPr fontAlgn="base"/>
            <a:r>
              <a:rPr lang="en-AU" dirty="0"/>
              <a:t>To send an HTML email, the process will be the same. However, this time we need to provide additional headers as well as an HTML formatted message.</a:t>
            </a:r>
          </a:p>
          <a:p>
            <a:pPr marL="0" indent="0">
              <a:buNone/>
            </a:pPr>
            <a:endParaRPr lang="en-AU" dirty="0"/>
          </a:p>
        </p:txBody>
      </p:sp>
    </p:spTree>
    <p:extLst>
      <p:ext uri="{BB962C8B-B14F-4D97-AF65-F5344CB8AC3E}">
        <p14:creationId xmlns:p14="http://schemas.microsoft.com/office/powerpoint/2010/main" val="35528716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AU" dirty="0"/>
          </a:p>
        </p:txBody>
      </p:sp>
      <p:sp>
        <p:nvSpPr>
          <p:cNvPr id="3" name="Content Placeholder 2"/>
          <p:cNvSpPr>
            <a:spLocks noGrp="1"/>
          </p:cNvSpPr>
          <p:nvPr>
            <p:ph idx="1"/>
          </p:nvPr>
        </p:nvSpPr>
        <p:spPr>
          <a:xfrm>
            <a:off x="1295401" y="2556932"/>
            <a:ext cx="9601196" cy="3651844"/>
          </a:xfrm>
        </p:spPr>
        <p:txBody>
          <a:bodyPr>
            <a:normAutofit fontScale="70000" lnSpcReduction="20000"/>
          </a:bodyPr>
          <a:lstStyle/>
          <a:p>
            <a:pPr marL="0" indent="0">
              <a:buNone/>
            </a:pPr>
            <a:r>
              <a:rPr lang="en-AU" b="1" dirty="0">
                <a:solidFill>
                  <a:srgbClr val="7030A0"/>
                </a:solidFill>
              </a:rPr>
              <a:t>&lt;?</a:t>
            </a:r>
            <a:r>
              <a:rPr lang="en-AU" b="1" dirty="0" smtClean="0">
                <a:solidFill>
                  <a:srgbClr val="7030A0"/>
                </a:solidFill>
              </a:rPr>
              <a:t>php $to </a:t>
            </a:r>
            <a:r>
              <a:rPr lang="en-AU" b="1" dirty="0">
                <a:solidFill>
                  <a:srgbClr val="7030A0"/>
                </a:solidFill>
              </a:rPr>
              <a:t>= 'maryjane@email.com</a:t>
            </a:r>
            <a:r>
              <a:rPr lang="en-AU" b="1" dirty="0" smtClean="0">
                <a:solidFill>
                  <a:srgbClr val="7030A0"/>
                </a:solidFill>
              </a:rPr>
              <a:t>'; $</a:t>
            </a:r>
            <a:r>
              <a:rPr lang="en-AU" b="1" dirty="0">
                <a:solidFill>
                  <a:srgbClr val="7030A0"/>
                </a:solidFill>
              </a:rPr>
              <a:t>subject = 'Marriage Proposal';</a:t>
            </a:r>
          </a:p>
          <a:p>
            <a:pPr marL="0" indent="0">
              <a:buNone/>
            </a:pPr>
            <a:r>
              <a:rPr lang="en-AU" b="1" dirty="0">
                <a:solidFill>
                  <a:srgbClr val="7030A0"/>
                </a:solidFill>
              </a:rPr>
              <a:t>$from = 'peterparker@email.com'; // To send HTML mail, the Content-type header must be </a:t>
            </a:r>
            <a:r>
              <a:rPr lang="en-AU" b="1" dirty="0" smtClean="0">
                <a:solidFill>
                  <a:srgbClr val="7030A0"/>
                </a:solidFill>
              </a:rPr>
              <a:t>set    $headers  </a:t>
            </a:r>
            <a:r>
              <a:rPr lang="en-AU" b="1" dirty="0">
                <a:solidFill>
                  <a:srgbClr val="7030A0"/>
                </a:solidFill>
              </a:rPr>
              <a:t>= 'MIME-Version: 1.0' . "\r\n";</a:t>
            </a:r>
          </a:p>
          <a:p>
            <a:pPr marL="0" indent="0">
              <a:buNone/>
            </a:pPr>
            <a:r>
              <a:rPr lang="en-AU" b="1" dirty="0">
                <a:solidFill>
                  <a:srgbClr val="7030A0"/>
                </a:solidFill>
              </a:rPr>
              <a:t>$headers .= 'Content-type: text/html; charset=iso-8859-1' . "\r\n"; // Create email </a:t>
            </a:r>
            <a:r>
              <a:rPr lang="en-AU" b="1" dirty="0" smtClean="0">
                <a:solidFill>
                  <a:srgbClr val="7030A0"/>
                </a:solidFill>
              </a:rPr>
              <a:t>headers     $headers </a:t>
            </a:r>
            <a:r>
              <a:rPr lang="en-AU" b="1" dirty="0">
                <a:solidFill>
                  <a:srgbClr val="7030A0"/>
                </a:solidFill>
              </a:rPr>
              <a:t>.= 'From: '.$from."\r\n".</a:t>
            </a:r>
          </a:p>
          <a:p>
            <a:pPr marL="0" indent="0">
              <a:buNone/>
            </a:pPr>
            <a:r>
              <a:rPr lang="en-AU" b="1" dirty="0" smtClean="0">
                <a:solidFill>
                  <a:srgbClr val="7030A0"/>
                </a:solidFill>
              </a:rPr>
              <a:t> </a:t>
            </a:r>
            <a:r>
              <a:rPr lang="en-AU" b="1" dirty="0">
                <a:solidFill>
                  <a:srgbClr val="7030A0"/>
                </a:solidFill>
              </a:rPr>
              <a:t>'Reply-To: '.$from."\r\n"  </a:t>
            </a:r>
            <a:r>
              <a:rPr lang="en-AU" b="1" dirty="0" smtClean="0">
                <a:solidFill>
                  <a:srgbClr val="7030A0"/>
                </a:solidFill>
              </a:rPr>
              <a:t> </a:t>
            </a:r>
            <a:r>
              <a:rPr lang="en-AU" b="1" dirty="0">
                <a:solidFill>
                  <a:srgbClr val="7030A0"/>
                </a:solidFill>
              </a:rPr>
              <a:t>'X-Mailer: PHP/' . </a:t>
            </a:r>
            <a:r>
              <a:rPr lang="en-AU" b="1" dirty="0" err="1">
                <a:solidFill>
                  <a:srgbClr val="7030A0"/>
                </a:solidFill>
              </a:rPr>
              <a:t>phpversion</a:t>
            </a:r>
            <a:r>
              <a:rPr lang="en-AU" b="1" dirty="0">
                <a:solidFill>
                  <a:srgbClr val="7030A0"/>
                </a:solidFill>
              </a:rPr>
              <a:t>(); // Compose a simple HTML email </a:t>
            </a:r>
            <a:r>
              <a:rPr lang="en-AU" b="1" dirty="0" smtClean="0">
                <a:solidFill>
                  <a:srgbClr val="7030A0"/>
                </a:solidFill>
              </a:rPr>
              <a:t>message  $message </a:t>
            </a:r>
            <a:r>
              <a:rPr lang="en-AU" b="1" dirty="0">
                <a:solidFill>
                  <a:srgbClr val="7030A0"/>
                </a:solidFill>
              </a:rPr>
              <a:t>= '&lt;html&gt;&lt;body&gt;';</a:t>
            </a:r>
          </a:p>
          <a:p>
            <a:pPr marL="0" indent="0">
              <a:buNone/>
            </a:pPr>
            <a:r>
              <a:rPr lang="en-AU" b="1" dirty="0">
                <a:solidFill>
                  <a:srgbClr val="7030A0"/>
                </a:solidFill>
              </a:rPr>
              <a:t>$message .= '&lt;h1 style="</a:t>
            </a:r>
            <a:r>
              <a:rPr lang="en-AU" b="1" dirty="0" err="1">
                <a:solidFill>
                  <a:srgbClr val="7030A0"/>
                </a:solidFill>
              </a:rPr>
              <a:t>color</a:t>
            </a:r>
            <a:r>
              <a:rPr lang="en-AU" b="1" dirty="0">
                <a:solidFill>
                  <a:srgbClr val="7030A0"/>
                </a:solidFill>
              </a:rPr>
              <a:t>:#f40;"&gt;Hi Jane!&lt;/h1</a:t>
            </a:r>
            <a:r>
              <a:rPr lang="en-AU" b="1" dirty="0" smtClean="0">
                <a:solidFill>
                  <a:srgbClr val="7030A0"/>
                </a:solidFill>
              </a:rPr>
              <a:t>&gt;';  $</a:t>
            </a:r>
            <a:r>
              <a:rPr lang="en-AU" b="1" dirty="0">
                <a:solidFill>
                  <a:srgbClr val="7030A0"/>
                </a:solidFill>
              </a:rPr>
              <a:t>message .= '&lt;p style="</a:t>
            </a:r>
            <a:r>
              <a:rPr lang="en-AU" b="1" dirty="0" err="1">
                <a:solidFill>
                  <a:srgbClr val="7030A0"/>
                </a:solidFill>
              </a:rPr>
              <a:t>color</a:t>
            </a:r>
            <a:r>
              <a:rPr lang="en-AU" b="1" dirty="0">
                <a:solidFill>
                  <a:srgbClr val="7030A0"/>
                </a:solidFill>
              </a:rPr>
              <a:t>:#080;font-size:18px;"&gt;Will you marry me?&lt;/p&gt;';</a:t>
            </a:r>
          </a:p>
          <a:p>
            <a:pPr marL="0" indent="0">
              <a:buNone/>
            </a:pPr>
            <a:r>
              <a:rPr lang="en-AU" b="1" dirty="0">
                <a:solidFill>
                  <a:srgbClr val="7030A0"/>
                </a:solidFill>
              </a:rPr>
              <a:t>$message .= '&lt;/body&gt;&lt;/html&gt;'; // Sending email</a:t>
            </a:r>
          </a:p>
          <a:p>
            <a:pPr marL="0" indent="0">
              <a:buNone/>
            </a:pPr>
            <a:r>
              <a:rPr lang="en-AU" b="1" dirty="0">
                <a:solidFill>
                  <a:srgbClr val="7030A0"/>
                </a:solidFill>
              </a:rPr>
              <a:t>if(mail($to, $subject, $message, $headers</a:t>
            </a:r>
            <a:r>
              <a:rPr lang="en-AU" b="1" dirty="0" smtClean="0">
                <a:solidFill>
                  <a:srgbClr val="7030A0"/>
                </a:solidFill>
              </a:rPr>
              <a:t>)){ echo </a:t>
            </a:r>
            <a:r>
              <a:rPr lang="en-AU" b="1" dirty="0">
                <a:solidFill>
                  <a:srgbClr val="7030A0"/>
                </a:solidFill>
              </a:rPr>
              <a:t>'Your mail has been sent successfully.';</a:t>
            </a:r>
          </a:p>
          <a:p>
            <a:pPr marL="0" indent="0">
              <a:buNone/>
            </a:pPr>
            <a:r>
              <a:rPr lang="en-AU" b="1" dirty="0">
                <a:solidFill>
                  <a:srgbClr val="7030A0"/>
                </a:solidFill>
              </a:rPr>
              <a:t>} else{ echo 'Unable to send email. Please try again.';}?&gt;</a:t>
            </a:r>
          </a:p>
        </p:txBody>
      </p:sp>
    </p:spTree>
    <p:extLst>
      <p:ext uri="{BB962C8B-B14F-4D97-AF65-F5344CB8AC3E}">
        <p14:creationId xmlns:p14="http://schemas.microsoft.com/office/powerpoint/2010/main" val="143883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AU" dirty="0"/>
          </a:p>
        </p:txBody>
      </p:sp>
      <p:sp>
        <p:nvSpPr>
          <p:cNvPr id="3" name="Content Placeholder 2"/>
          <p:cNvSpPr>
            <a:spLocks noGrp="1"/>
          </p:cNvSpPr>
          <p:nvPr>
            <p:ph idx="1"/>
          </p:nvPr>
        </p:nvSpPr>
        <p:spPr/>
        <p:txBody>
          <a:bodyPr/>
          <a:lstStyle/>
          <a:p>
            <a:pPr marL="0" indent="0">
              <a:buNone/>
            </a:pPr>
            <a:r>
              <a:rPr lang="es-ES" b="1" dirty="0">
                <a:solidFill>
                  <a:srgbClr val="7030A0"/>
                </a:solidFill>
              </a:rPr>
              <a:t>&lt;?</a:t>
            </a:r>
            <a:r>
              <a:rPr lang="es-ES" b="1" dirty="0" err="1">
                <a:solidFill>
                  <a:srgbClr val="7030A0"/>
                </a:solidFill>
              </a:rPr>
              <a:t>php</a:t>
            </a:r>
            <a:endParaRPr lang="es-ES" b="1" dirty="0">
              <a:solidFill>
                <a:srgbClr val="7030A0"/>
              </a:solidFill>
            </a:endParaRPr>
          </a:p>
          <a:p>
            <a:pPr marL="0" indent="0">
              <a:buNone/>
            </a:pPr>
            <a:r>
              <a:rPr lang="es-ES" b="1" dirty="0">
                <a:solidFill>
                  <a:srgbClr val="7030A0"/>
                </a:solidFill>
              </a:rPr>
              <a:t>echo date("d/m/Y") . "&lt;</a:t>
            </a:r>
            <a:r>
              <a:rPr lang="es-ES" b="1" dirty="0" err="1">
                <a:solidFill>
                  <a:srgbClr val="7030A0"/>
                </a:solidFill>
              </a:rPr>
              <a:t>br</a:t>
            </a:r>
            <a:r>
              <a:rPr lang="es-ES" b="1" dirty="0">
                <a:solidFill>
                  <a:srgbClr val="7030A0"/>
                </a:solidFill>
              </a:rPr>
              <a:t>&gt;";</a:t>
            </a:r>
          </a:p>
          <a:p>
            <a:pPr marL="0" indent="0">
              <a:buNone/>
            </a:pPr>
            <a:r>
              <a:rPr lang="es-ES" b="1" dirty="0">
                <a:solidFill>
                  <a:srgbClr val="7030A0"/>
                </a:solidFill>
              </a:rPr>
              <a:t>echo date("d-m-Y") . "&lt;</a:t>
            </a:r>
            <a:r>
              <a:rPr lang="es-ES" b="1" dirty="0" err="1">
                <a:solidFill>
                  <a:srgbClr val="7030A0"/>
                </a:solidFill>
              </a:rPr>
              <a:t>br</a:t>
            </a:r>
            <a:r>
              <a:rPr lang="es-ES" b="1" dirty="0">
                <a:solidFill>
                  <a:srgbClr val="7030A0"/>
                </a:solidFill>
              </a:rPr>
              <a:t>&gt;";</a:t>
            </a:r>
          </a:p>
          <a:p>
            <a:pPr marL="0" indent="0">
              <a:buNone/>
            </a:pPr>
            <a:r>
              <a:rPr lang="es-ES" b="1" dirty="0">
                <a:solidFill>
                  <a:srgbClr val="7030A0"/>
                </a:solidFill>
              </a:rPr>
              <a:t>echo date("</a:t>
            </a:r>
            <a:r>
              <a:rPr lang="es-ES" b="1" dirty="0" err="1">
                <a:solidFill>
                  <a:srgbClr val="7030A0"/>
                </a:solidFill>
              </a:rPr>
              <a:t>d.m.Y</a:t>
            </a:r>
            <a:r>
              <a:rPr lang="es-ES" b="1" dirty="0">
                <a:solidFill>
                  <a:srgbClr val="7030A0"/>
                </a:solidFill>
              </a:rPr>
              <a:t>");</a:t>
            </a:r>
          </a:p>
          <a:p>
            <a:pPr marL="0" indent="0">
              <a:buNone/>
            </a:pPr>
            <a:r>
              <a:rPr lang="es-ES" b="1" dirty="0">
                <a:solidFill>
                  <a:srgbClr val="7030A0"/>
                </a:solidFill>
              </a:rPr>
              <a:t>?&gt;</a:t>
            </a:r>
            <a:endParaRPr lang="en-AU" b="1" dirty="0">
              <a:solidFill>
                <a:srgbClr val="7030A0"/>
              </a:solidFill>
            </a:endParaRPr>
          </a:p>
        </p:txBody>
      </p:sp>
    </p:spTree>
    <p:extLst>
      <p:ext uri="{BB962C8B-B14F-4D97-AF65-F5344CB8AC3E}">
        <p14:creationId xmlns:p14="http://schemas.microsoft.com/office/powerpoint/2010/main" val="577417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Form Handling</a:t>
            </a:r>
            <a:br>
              <a:rPr lang="en-AU" dirty="0"/>
            </a:br>
            <a:endParaRPr lang="en-AU" dirty="0"/>
          </a:p>
        </p:txBody>
      </p:sp>
      <p:sp>
        <p:nvSpPr>
          <p:cNvPr id="3" name="Content Placeholder 2"/>
          <p:cNvSpPr>
            <a:spLocks noGrp="1"/>
          </p:cNvSpPr>
          <p:nvPr>
            <p:ph idx="1"/>
          </p:nvPr>
        </p:nvSpPr>
        <p:spPr/>
        <p:txBody>
          <a:bodyPr/>
          <a:lstStyle/>
          <a:p>
            <a:r>
              <a:rPr lang="en-AU" b="1" dirty="0"/>
              <a:t>Creating a Simple Contact </a:t>
            </a:r>
            <a:r>
              <a:rPr lang="en-AU" b="1" dirty="0" smtClean="0"/>
              <a:t>Form: </a:t>
            </a:r>
            <a:r>
              <a:rPr lang="en-AU" dirty="0" smtClean="0"/>
              <a:t>Create </a:t>
            </a:r>
            <a:r>
              <a:rPr lang="en-AU" dirty="0"/>
              <a:t>a simple HMTL contact form that allows users to enter their comment and feedback then displays it to the browser using PHP</a:t>
            </a:r>
            <a:r>
              <a:rPr lang="en-AU" dirty="0" smtClean="0"/>
              <a:t>.</a:t>
            </a:r>
          </a:p>
          <a:p>
            <a:endParaRPr lang="en-AU" b="1" dirty="0"/>
          </a:p>
          <a:p>
            <a:endParaRPr lang="en-AU" dirty="0"/>
          </a:p>
        </p:txBody>
      </p:sp>
    </p:spTree>
    <p:extLst>
      <p:ext uri="{BB962C8B-B14F-4D97-AF65-F5344CB8AC3E}">
        <p14:creationId xmlns:p14="http://schemas.microsoft.com/office/powerpoint/2010/main" val="23366702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AU" dirty="0"/>
          </a:p>
        </p:txBody>
      </p:sp>
      <p:pic>
        <p:nvPicPr>
          <p:cNvPr id="4" name="Content Placeholder 3"/>
          <p:cNvPicPr>
            <a:picLocks noGrp="1" noChangeAspect="1"/>
          </p:cNvPicPr>
          <p:nvPr>
            <p:ph idx="1"/>
          </p:nvPr>
        </p:nvPicPr>
        <p:blipFill>
          <a:blip r:embed="rId2"/>
          <a:stretch>
            <a:fillRect/>
          </a:stretch>
        </p:blipFill>
        <p:spPr>
          <a:xfrm>
            <a:off x="3374136" y="2557463"/>
            <a:ext cx="4947821" cy="3317875"/>
          </a:xfrm>
          <a:prstGeom prst="rect">
            <a:avLst/>
          </a:prstGeom>
        </p:spPr>
      </p:pic>
    </p:spTree>
    <p:extLst>
      <p:ext uri="{BB962C8B-B14F-4D97-AF65-F5344CB8AC3E}">
        <p14:creationId xmlns:p14="http://schemas.microsoft.com/office/powerpoint/2010/main" val="20833540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AU" dirty="0"/>
          </a:p>
        </p:txBody>
      </p:sp>
      <p:sp>
        <p:nvSpPr>
          <p:cNvPr id="3" name="Content Placeholder 2"/>
          <p:cNvSpPr>
            <a:spLocks noGrp="1"/>
          </p:cNvSpPr>
          <p:nvPr>
            <p:ph idx="1"/>
          </p:nvPr>
        </p:nvSpPr>
        <p:spPr>
          <a:xfrm>
            <a:off x="640080" y="2350008"/>
            <a:ext cx="10872216" cy="3525860"/>
          </a:xfrm>
        </p:spPr>
        <p:txBody>
          <a:bodyPr>
            <a:normAutofit/>
          </a:bodyPr>
          <a:lstStyle/>
          <a:p>
            <a:r>
              <a:rPr lang="en-AU" dirty="0"/>
              <a:t>When a user submit the above contact form through clicking the submit button, the form data is sent to the "process-</a:t>
            </a:r>
            <a:r>
              <a:rPr lang="en-AU" dirty="0" err="1"/>
              <a:t>form.php</a:t>
            </a:r>
            <a:r>
              <a:rPr lang="en-AU" dirty="0"/>
              <a:t>" file on the server for processing. It simply captures the information submitted by the user and displays it to browser.</a:t>
            </a:r>
            <a:endParaRPr lang="en-AU" dirty="0"/>
          </a:p>
        </p:txBody>
      </p:sp>
    </p:spTree>
    <p:extLst>
      <p:ext uri="{BB962C8B-B14F-4D97-AF65-F5344CB8AC3E}">
        <p14:creationId xmlns:p14="http://schemas.microsoft.com/office/powerpoint/2010/main" val="31874103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AU" dirty="0"/>
          </a:p>
        </p:txBody>
      </p:sp>
      <p:pic>
        <p:nvPicPr>
          <p:cNvPr id="4" name="Content Placeholder 3"/>
          <p:cNvPicPr>
            <a:picLocks noGrp="1" noChangeAspect="1"/>
          </p:cNvPicPr>
          <p:nvPr>
            <p:ph idx="1"/>
          </p:nvPr>
        </p:nvPicPr>
        <p:blipFill>
          <a:blip r:embed="rId2"/>
          <a:stretch>
            <a:fillRect/>
          </a:stretch>
        </p:blipFill>
        <p:spPr>
          <a:xfrm>
            <a:off x="1037062" y="2438591"/>
            <a:ext cx="5058938" cy="3317875"/>
          </a:xfrm>
          <a:prstGeom prst="rect">
            <a:avLst/>
          </a:prstGeom>
        </p:spPr>
      </p:pic>
      <p:sp>
        <p:nvSpPr>
          <p:cNvPr id="5" name="Rectangle 4"/>
          <p:cNvSpPr/>
          <p:nvPr/>
        </p:nvSpPr>
        <p:spPr>
          <a:xfrm>
            <a:off x="5782056" y="2666367"/>
            <a:ext cx="5647944" cy="3139321"/>
          </a:xfrm>
          <a:prstGeom prst="rect">
            <a:avLst/>
          </a:prstGeom>
        </p:spPr>
        <p:txBody>
          <a:bodyPr wrap="square">
            <a:spAutoFit/>
          </a:bodyPr>
          <a:lstStyle/>
          <a:p>
            <a:r>
              <a:rPr lang="en-AU" dirty="0"/>
              <a:t>The PHP code </a:t>
            </a:r>
            <a:r>
              <a:rPr lang="en-AU" dirty="0" smtClean="0"/>
              <a:t>here </a:t>
            </a:r>
            <a:r>
              <a:rPr lang="en-AU" dirty="0"/>
              <a:t>is quite simple. Since the form data is sent through the post method, you can retrieve the value of a particular form field by passing its name to the $_POST superglobal array, and displays each field value using echo() statement.</a:t>
            </a:r>
          </a:p>
          <a:p>
            <a:endParaRPr lang="en-AU" dirty="0"/>
          </a:p>
          <a:p>
            <a:r>
              <a:rPr lang="en-AU" dirty="0"/>
              <a:t>In real world you cannot trust the user inputs; you must implement some sort of validation to filter the user inputs before using them. In the next chapter you will learn how sanitize and validate this contact form data and send it through the email using PHP.</a:t>
            </a:r>
          </a:p>
        </p:txBody>
      </p:sp>
    </p:spTree>
    <p:extLst>
      <p:ext uri="{BB962C8B-B14F-4D97-AF65-F5344CB8AC3E}">
        <p14:creationId xmlns:p14="http://schemas.microsoft.com/office/powerpoint/2010/main" val="11765362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Capturing Form Data with PHP</a:t>
            </a:r>
            <a:br>
              <a:rPr lang="en-AU" dirty="0"/>
            </a:br>
            <a:endParaRPr lang="en-AU" dirty="0"/>
          </a:p>
        </p:txBody>
      </p:sp>
      <p:sp>
        <p:nvSpPr>
          <p:cNvPr id="3" name="Content Placeholder 2"/>
          <p:cNvSpPr>
            <a:spLocks noGrp="1"/>
          </p:cNvSpPr>
          <p:nvPr>
            <p:ph idx="1"/>
          </p:nvPr>
        </p:nvSpPr>
        <p:spPr/>
        <p:txBody>
          <a:bodyPr/>
          <a:lstStyle/>
          <a:p>
            <a:r>
              <a:rPr lang="en-AU" dirty="0"/>
              <a:t>To access the value of a particular form field, you can use the following superglobal variables. These variables are available in all scopes throughout a script</a:t>
            </a:r>
            <a:r>
              <a:rPr lang="en-AU" dirty="0" smtClean="0"/>
              <a:t>.</a:t>
            </a:r>
          </a:p>
          <a:p>
            <a:pPr marL="0" indent="0">
              <a:buNone/>
            </a:pPr>
            <a:endParaRPr lang="en-AU" dirty="0"/>
          </a:p>
        </p:txBody>
      </p:sp>
      <p:pic>
        <p:nvPicPr>
          <p:cNvPr id="4" name="Picture 3"/>
          <p:cNvPicPr>
            <a:picLocks noChangeAspect="1"/>
          </p:cNvPicPr>
          <p:nvPr/>
        </p:nvPicPr>
        <p:blipFill>
          <a:blip r:embed="rId2"/>
          <a:stretch>
            <a:fillRect/>
          </a:stretch>
        </p:blipFill>
        <p:spPr>
          <a:xfrm>
            <a:off x="2543174" y="3467862"/>
            <a:ext cx="7105650" cy="2171700"/>
          </a:xfrm>
          <a:prstGeom prst="rect">
            <a:avLst/>
          </a:prstGeom>
        </p:spPr>
      </p:pic>
    </p:spTree>
    <p:extLst>
      <p:ext uri="{BB962C8B-B14F-4D97-AF65-F5344CB8AC3E}">
        <p14:creationId xmlns:p14="http://schemas.microsoft.com/office/powerpoint/2010/main" val="3169082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
            </a:r>
            <a:br>
              <a:rPr lang="en-AU" dirty="0"/>
            </a:br>
            <a:r>
              <a:rPr lang="en-AU" dirty="0"/>
              <a:t>PHP Form Validation</a:t>
            </a:r>
            <a:br>
              <a:rPr lang="en-AU" dirty="0"/>
            </a:br>
            <a:endParaRPr lang="en-AU" dirty="0"/>
          </a:p>
        </p:txBody>
      </p:sp>
      <p:sp>
        <p:nvSpPr>
          <p:cNvPr id="3" name="Content Placeholder 2"/>
          <p:cNvSpPr>
            <a:spLocks noGrp="1"/>
          </p:cNvSpPr>
          <p:nvPr>
            <p:ph idx="1"/>
          </p:nvPr>
        </p:nvSpPr>
        <p:spPr>
          <a:xfrm>
            <a:off x="822960" y="2468880"/>
            <a:ext cx="10451591" cy="3895344"/>
          </a:xfrm>
        </p:spPr>
        <p:txBody>
          <a:bodyPr>
            <a:normAutofit fontScale="77500" lnSpcReduction="20000"/>
          </a:bodyPr>
          <a:lstStyle/>
          <a:p>
            <a:r>
              <a:rPr lang="en-AU" b="1" dirty="0"/>
              <a:t>Sanitizing and Validating Form </a:t>
            </a:r>
            <a:r>
              <a:rPr lang="en-AU" b="1" dirty="0"/>
              <a:t>Data: </a:t>
            </a:r>
            <a:r>
              <a:rPr lang="en-AU" dirty="0"/>
              <a:t>Some basic security feature like sanitization and validation of the user's input so that user can not insert potentially harmful data that compromise the website security or might break the </a:t>
            </a:r>
            <a:r>
              <a:rPr lang="en-AU" dirty="0" smtClean="0"/>
              <a:t>application. The </a:t>
            </a:r>
            <a:r>
              <a:rPr lang="en-AU" dirty="0"/>
              <a:t>following is our all-in-one PHP script which does the following things:</a:t>
            </a:r>
          </a:p>
          <a:p>
            <a:r>
              <a:rPr lang="en-AU" dirty="0"/>
              <a:t>It will ask the users to enter his comments about the website.</a:t>
            </a:r>
          </a:p>
          <a:p>
            <a:r>
              <a:rPr lang="en-AU" dirty="0"/>
              <a:t>The same script displays the contact form and process the submitted form data.</a:t>
            </a:r>
          </a:p>
          <a:p>
            <a:r>
              <a:rPr lang="en-AU" dirty="0"/>
              <a:t>The script sanitizes and validates the user inputs. If any required field (marked with *) is missing or validation failed due to incorrect inputs the script redisplays the form with an error message for corresponding form field.</a:t>
            </a:r>
          </a:p>
          <a:p>
            <a:r>
              <a:rPr lang="en-AU" dirty="0"/>
              <a:t>The script remembers which fields the user has already filled in, and prefills those fields when the form redisplayed due to validation error.</a:t>
            </a:r>
          </a:p>
          <a:p>
            <a:r>
              <a:rPr lang="en-AU" dirty="0"/>
              <a:t>If the data submitted by the user are acceptable and everything goes well it will send an email to the website administrator and display a success message to the user.</a:t>
            </a:r>
            <a:endParaRPr lang="en-AU" dirty="0"/>
          </a:p>
          <a:p>
            <a:endParaRPr lang="en-AU" dirty="0"/>
          </a:p>
        </p:txBody>
      </p:sp>
    </p:spTree>
    <p:extLst>
      <p:ext uri="{BB962C8B-B14F-4D97-AF65-F5344CB8AC3E}">
        <p14:creationId xmlns:p14="http://schemas.microsoft.com/office/powerpoint/2010/main" val="10571409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
            </a:r>
            <a:br>
              <a:rPr lang="en-AU" dirty="0"/>
            </a:br>
            <a:r>
              <a:rPr lang="en-AU" dirty="0"/>
              <a:t>PHP Filters</a:t>
            </a:r>
            <a:br>
              <a:rPr lang="en-AU" dirty="0"/>
            </a:br>
            <a:endParaRPr lang="en-AU" dirty="0"/>
          </a:p>
        </p:txBody>
      </p:sp>
      <p:sp>
        <p:nvSpPr>
          <p:cNvPr id="3" name="Content Placeholder 2"/>
          <p:cNvSpPr>
            <a:spLocks noGrp="1"/>
          </p:cNvSpPr>
          <p:nvPr>
            <p:ph idx="1"/>
          </p:nvPr>
        </p:nvSpPr>
        <p:spPr>
          <a:xfrm>
            <a:off x="1295400" y="2556932"/>
            <a:ext cx="10116311" cy="3578692"/>
          </a:xfrm>
        </p:spPr>
        <p:txBody>
          <a:bodyPr>
            <a:normAutofit fontScale="92500"/>
          </a:bodyPr>
          <a:lstStyle/>
          <a:p>
            <a:r>
              <a:rPr lang="en-AU" b="1" dirty="0"/>
              <a:t>Validating and Sanitizing Data with </a:t>
            </a:r>
            <a:r>
              <a:rPr lang="en-AU" b="1" dirty="0"/>
              <a:t>Filters: </a:t>
            </a:r>
            <a:r>
              <a:rPr lang="en-AU" dirty="0"/>
              <a:t>Sanitizing and validating user input is one of the most common tasks in a web application. To make this task easier PHP provides native filter extension that you can use to sanitize or validate data such as e-mail addresses, URLs, IP addresses, etc</a:t>
            </a:r>
            <a:r>
              <a:rPr lang="en-AU" dirty="0" smtClean="0"/>
              <a:t>.</a:t>
            </a:r>
            <a:endParaRPr lang="en-AU" dirty="0"/>
          </a:p>
          <a:p>
            <a:r>
              <a:rPr lang="en-AU" dirty="0"/>
              <a:t>To validate data using filter extension you need to use the PHP's </a:t>
            </a:r>
            <a:r>
              <a:rPr lang="en-AU" dirty="0" err="1"/>
              <a:t>filter_var</a:t>
            </a:r>
            <a:r>
              <a:rPr lang="en-AU" dirty="0"/>
              <a:t>() function. The basic syntax of this function can be given </a:t>
            </a:r>
            <a:r>
              <a:rPr lang="en-AU" dirty="0" smtClean="0"/>
              <a:t>with: </a:t>
            </a:r>
            <a:r>
              <a:rPr lang="en-AU" dirty="0" err="1" smtClean="0"/>
              <a:t>filter_var</a:t>
            </a:r>
            <a:r>
              <a:rPr lang="en-AU" dirty="0" smtClean="0"/>
              <a:t>(variable</a:t>
            </a:r>
            <a:r>
              <a:rPr lang="en-AU" dirty="0"/>
              <a:t>, filter, options</a:t>
            </a:r>
            <a:r>
              <a:rPr lang="en-AU" dirty="0" smtClean="0"/>
              <a:t>)</a:t>
            </a:r>
          </a:p>
          <a:p>
            <a:r>
              <a:rPr lang="en-AU" dirty="0"/>
              <a:t>This function takes three parameters out of which the last two are optional. The first parameter is the value to be filtered, the second parameter is the ID of the filter to apply, and the third parameter is the array of options related to filter. </a:t>
            </a:r>
          </a:p>
          <a:p>
            <a:endParaRPr lang="en-AU" dirty="0"/>
          </a:p>
        </p:txBody>
      </p:sp>
    </p:spTree>
    <p:extLst>
      <p:ext uri="{BB962C8B-B14F-4D97-AF65-F5344CB8AC3E}">
        <p14:creationId xmlns:p14="http://schemas.microsoft.com/office/powerpoint/2010/main" val="14314404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Sanitize a String</a:t>
            </a:r>
            <a:br>
              <a:rPr lang="en-AU" dirty="0"/>
            </a:br>
            <a:endParaRPr lang="en-AU" dirty="0"/>
          </a:p>
        </p:txBody>
      </p:sp>
      <p:sp>
        <p:nvSpPr>
          <p:cNvPr id="3" name="Content Placeholder 2"/>
          <p:cNvSpPr>
            <a:spLocks noGrp="1"/>
          </p:cNvSpPr>
          <p:nvPr>
            <p:ph idx="1"/>
          </p:nvPr>
        </p:nvSpPr>
        <p:spPr/>
        <p:txBody>
          <a:bodyPr>
            <a:normAutofit lnSpcReduction="10000"/>
          </a:bodyPr>
          <a:lstStyle/>
          <a:p>
            <a:pPr marL="0" indent="0">
              <a:buNone/>
            </a:pPr>
            <a:r>
              <a:rPr lang="en-AU" b="1" dirty="0">
                <a:solidFill>
                  <a:srgbClr val="7030A0"/>
                </a:solidFill>
              </a:rPr>
              <a:t>&lt;?php</a:t>
            </a:r>
          </a:p>
          <a:p>
            <a:pPr marL="0" indent="0">
              <a:buNone/>
            </a:pPr>
            <a:r>
              <a:rPr lang="en-AU" b="1" dirty="0">
                <a:solidFill>
                  <a:srgbClr val="7030A0"/>
                </a:solidFill>
              </a:rPr>
              <a:t>// Sample user comment</a:t>
            </a:r>
          </a:p>
          <a:p>
            <a:pPr marL="0" indent="0">
              <a:buNone/>
            </a:pPr>
            <a:r>
              <a:rPr lang="en-AU" b="1" dirty="0">
                <a:solidFill>
                  <a:srgbClr val="7030A0"/>
                </a:solidFill>
              </a:rPr>
              <a:t>$comment = "&lt;h1&gt;Hey there! How are you doing today?&lt;/h1</a:t>
            </a:r>
            <a:r>
              <a:rPr lang="en-AU" b="1" dirty="0" smtClean="0">
                <a:solidFill>
                  <a:srgbClr val="7030A0"/>
                </a:solidFill>
              </a:rPr>
              <a:t>&gt;";</a:t>
            </a:r>
            <a:endParaRPr lang="en-AU" b="1" dirty="0">
              <a:solidFill>
                <a:srgbClr val="7030A0"/>
              </a:solidFill>
            </a:endParaRPr>
          </a:p>
          <a:p>
            <a:pPr marL="0" indent="0">
              <a:buNone/>
            </a:pPr>
            <a:r>
              <a:rPr lang="en-AU" b="1" dirty="0">
                <a:solidFill>
                  <a:srgbClr val="7030A0"/>
                </a:solidFill>
              </a:rPr>
              <a:t>// Sanitize and print comment string</a:t>
            </a:r>
          </a:p>
          <a:p>
            <a:pPr marL="0" indent="0">
              <a:buNone/>
            </a:pPr>
            <a:r>
              <a:rPr lang="en-AU" b="1" dirty="0">
                <a:solidFill>
                  <a:srgbClr val="7030A0"/>
                </a:solidFill>
              </a:rPr>
              <a:t>$</a:t>
            </a:r>
            <a:r>
              <a:rPr lang="en-AU" b="1" dirty="0" err="1">
                <a:solidFill>
                  <a:srgbClr val="7030A0"/>
                </a:solidFill>
              </a:rPr>
              <a:t>sanitizedComment</a:t>
            </a:r>
            <a:r>
              <a:rPr lang="en-AU" b="1" dirty="0">
                <a:solidFill>
                  <a:srgbClr val="7030A0"/>
                </a:solidFill>
              </a:rPr>
              <a:t> = </a:t>
            </a:r>
            <a:r>
              <a:rPr lang="en-AU" b="1" dirty="0" err="1">
                <a:solidFill>
                  <a:srgbClr val="7030A0"/>
                </a:solidFill>
              </a:rPr>
              <a:t>filter_var</a:t>
            </a:r>
            <a:r>
              <a:rPr lang="en-AU" b="1" dirty="0">
                <a:solidFill>
                  <a:srgbClr val="7030A0"/>
                </a:solidFill>
              </a:rPr>
              <a:t>($comment, FILTER_SANITIZE_STRING);</a:t>
            </a:r>
          </a:p>
          <a:p>
            <a:pPr marL="0" indent="0">
              <a:buNone/>
            </a:pPr>
            <a:r>
              <a:rPr lang="en-AU" b="1" dirty="0">
                <a:solidFill>
                  <a:srgbClr val="7030A0"/>
                </a:solidFill>
              </a:rPr>
              <a:t>echo $</a:t>
            </a:r>
            <a:r>
              <a:rPr lang="en-AU" b="1" dirty="0" err="1">
                <a:solidFill>
                  <a:srgbClr val="7030A0"/>
                </a:solidFill>
              </a:rPr>
              <a:t>sanitizedComment</a:t>
            </a:r>
            <a:r>
              <a:rPr lang="en-AU" b="1" dirty="0" smtClean="0">
                <a:solidFill>
                  <a:srgbClr val="7030A0"/>
                </a:solidFill>
              </a:rPr>
              <a:t>; ?&gt;</a:t>
            </a:r>
            <a:endParaRPr lang="en-AU" b="1" dirty="0">
              <a:solidFill>
                <a:srgbClr val="7030A0"/>
              </a:solidFill>
            </a:endParaRPr>
          </a:p>
        </p:txBody>
      </p:sp>
    </p:spTree>
    <p:extLst>
      <p:ext uri="{BB962C8B-B14F-4D97-AF65-F5344CB8AC3E}">
        <p14:creationId xmlns:p14="http://schemas.microsoft.com/office/powerpoint/2010/main" val="42174627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Validate Integer Values</a:t>
            </a:r>
            <a:br>
              <a:rPr lang="en-AU" dirty="0"/>
            </a:br>
            <a:endParaRPr lang="en-AU" dirty="0"/>
          </a:p>
        </p:txBody>
      </p:sp>
      <p:sp>
        <p:nvSpPr>
          <p:cNvPr id="3" name="Content Placeholder 2"/>
          <p:cNvSpPr>
            <a:spLocks noGrp="1"/>
          </p:cNvSpPr>
          <p:nvPr>
            <p:ph idx="1"/>
          </p:nvPr>
        </p:nvSpPr>
        <p:spPr/>
        <p:txBody>
          <a:bodyPr>
            <a:normAutofit fontScale="77500" lnSpcReduction="20000"/>
          </a:bodyPr>
          <a:lstStyle/>
          <a:p>
            <a:pPr marL="0" indent="0">
              <a:buNone/>
            </a:pPr>
            <a:r>
              <a:rPr lang="en-AU" b="1" dirty="0">
                <a:solidFill>
                  <a:srgbClr val="7030A0"/>
                </a:solidFill>
              </a:rPr>
              <a:t>&lt;?php</a:t>
            </a:r>
          </a:p>
          <a:p>
            <a:pPr marL="0" indent="0">
              <a:buNone/>
            </a:pPr>
            <a:r>
              <a:rPr lang="en-AU" b="1" dirty="0">
                <a:solidFill>
                  <a:srgbClr val="7030A0"/>
                </a:solidFill>
              </a:rPr>
              <a:t>// Sample integer value</a:t>
            </a:r>
          </a:p>
          <a:p>
            <a:pPr marL="0" indent="0">
              <a:buNone/>
            </a:pPr>
            <a:r>
              <a:rPr lang="en-AU" b="1" dirty="0">
                <a:solidFill>
                  <a:srgbClr val="7030A0"/>
                </a:solidFill>
              </a:rPr>
              <a:t>$</a:t>
            </a:r>
            <a:r>
              <a:rPr lang="en-AU" b="1" dirty="0" err="1">
                <a:solidFill>
                  <a:srgbClr val="7030A0"/>
                </a:solidFill>
              </a:rPr>
              <a:t>int</a:t>
            </a:r>
            <a:r>
              <a:rPr lang="en-AU" b="1" dirty="0">
                <a:solidFill>
                  <a:srgbClr val="7030A0"/>
                </a:solidFill>
              </a:rPr>
              <a:t> = 20</a:t>
            </a:r>
            <a:r>
              <a:rPr lang="en-AU" b="1" dirty="0" smtClean="0">
                <a:solidFill>
                  <a:srgbClr val="7030A0"/>
                </a:solidFill>
              </a:rPr>
              <a:t>;</a:t>
            </a:r>
            <a:endParaRPr lang="en-AU" b="1" dirty="0">
              <a:solidFill>
                <a:srgbClr val="7030A0"/>
              </a:solidFill>
            </a:endParaRPr>
          </a:p>
          <a:p>
            <a:pPr marL="0" indent="0">
              <a:buNone/>
            </a:pPr>
            <a:r>
              <a:rPr lang="en-AU" b="1" dirty="0">
                <a:solidFill>
                  <a:srgbClr val="7030A0"/>
                </a:solidFill>
              </a:rPr>
              <a:t>// Validate sample integer value</a:t>
            </a:r>
          </a:p>
          <a:p>
            <a:pPr marL="0" indent="0">
              <a:buNone/>
            </a:pPr>
            <a:r>
              <a:rPr lang="en-AU" b="1" dirty="0">
                <a:solidFill>
                  <a:srgbClr val="7030A0"/>
                </a:solidFill>
              </a:rPr>
              <a:t>if(</a:t>
            </a:r>
            <a:r>
              <a:rPr lang="en-AU" b="1" dirty="0" err="1">
                <a:solidFill>
                  <a:srgbClr val="7030A0"/>
                </a:solidFill>
              </a:rPr>
              <a:t>filter_var</a:t>
            </a:r>
            <a:r>
              <a:rPr lang="en-AU" b="1" dirty="0">
                <a:solidFill>
                  <a:srgbClr val="7030A0"/>
                </a:solidFill>
              </a:rPr>
              <a:t>($</a:t>
            </a:r>
            <a:r>
              <a:rPr lang="en-AU" b="1" dirty="0" err="1">
                <a:solidFill>
                  <a:srgbClr val="7030A0"/>
                </a:solidFill>
              </a:rPr>
              <a:t>int</a:t>
            </a:r>
            <a:r>
              <a:rPr lang="en-AU" b="1" dirty="0">
                <a:solidFill>
                  <a:srgbClr val="7030A0"/>
                </a:solidFill>
              </a:rPr>
              <a:t>, FILTER_VALIDATE_INT)){</a:t>
            </a:r>
          </a:p>
          <a:p>
            <a:pPr marL="0" indent="0">
              <a:buNone/>
            </a:pPr>
            <a:r>
              <a:rPr lang="en-AU" b="1" dirty="0">
                <a:solidFill>
                  <a:srgbClr val="7030A0"/>
                </a:solidFill>
              </a:rPr>
              <a:t>    echo "The &lt;b&gt;$</a:t>
            </a:r>
            <a:r>
              <a:rPr lang="en-AU" b="1" dirty="0" err="1">
                <a:solidFill>
                  <a:srgbClr val="7030A0"/>
                </a:solidFill>
              </a:rPr>
              <a:t>int</a:t>
            </a:r>
            <a:r>
              <a:rPr lang="en-AU" b="1" dirty="0">
                <a:solidFill>
                  <a:srgbClr val="7030A0"/>
                </a:solidFill>
              </a:rPr>
              <a:t>&lt;/b&gt; is a valid integer";</a:t>
            </a:r>
          </a:p>
          <a:p>
            <a:pPr marL="0" indent="0">
              <a:buNone/>
            </a:pPr>
            <a:r>
              <a:rPr lang="en-AU" b="1" dirty="0">
                <a:solidFill>
                  <a:srgbClr val="7030A0"/>
                </a:solidFill>
              </a:rPr>
              <a:t>} else{</a:t>
            </a:r>
          </a:p>
          <a:p>
            <a:pPr marL="0" indent="0">
              <a:buNone/>
            </a:pPr>
            <a:r>
              <a:rPr lang="en-AU" b="1" dirty="0">
                <a:solidFill>
                  <a:srgbClr val="7030A0"/>
                </a:solidFill>
              </a:rPr>
              <a:t>    echo "The &lt;b&gt;$</a:t>
            </a:r>
            <a:r>
              <a:rPr lang="en-AU" b="1" dirty="0" err="1">
                <a:solidFill>
                  <a:srgbClr val="7030A0"/>
                </a:solidFill>
              </a:rPr>
              <a:t>int</a:t>
            </a:r>
            <a:r>
              <a:rPr lang="en-AU" b="1" dirty="0">
                <a:solidFill>
                  <a:srgbClr val="7030A0"/>
                </a:solidFill>
              </a:rPr>
              <a:t>&lt;/b&gt; is not a valid integer";</a:t>
            </a:r>
          </a:p>
          <a:p>
            <a:pPr marL="0" indent="0">
              <a:buNone/>
            </a:pPr>
            <a:r>
              <a:rPr lang="en-AU" b="1" dirty="0" smtClean="0">
                <a:solidFill>
                  <a:srgbClr val="7030A0"/>
                </a:solidFill>
              </a:rPr>
              <a:t>} ?&gt;</a:t>
            </a:r>
            <a:endParaRPr lang="en-AU" b="1" dirty="0">
              <a:solidFill>
                <a:srgbClr val="7030A0"/>
              </a:solidFill>
            </a:endParaRPr>
          </a:p>
        </p:txBody>
      </p:sp>
    </p:spTree>
    <p:extLst>
      <p:ext uri="{BB962C8B-B14F-4D97-AF65-F5344CB8AC3E}">
        <p14:creationId xmlns:p14="http://schemas.microsoft.com/office/powerpoint/2010/main" val="22106376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Validate IP Addresses</a:t>
            </a:r>
            <a:br>
              <a:rPr lang="en-AU" dirty="0"/>
            </a:br>
            <a:endParaRPr lang="en-AU" dirty="0"/>
          </a:p>
        </p:txBody>
      </p:sp>
      <p:sp>
        <p:nvSpPr>
          <p:cNvPr id="3" name="Content Placeholder 2"/>
          <p:cNvSpPr>
            <a:spLocks noGrp="1"/>
          </p:cNvSpPr>
          <p:nvPr>
            <p:ph idx="1"/>
          </p:nvPr>
        </p:nvSpPr>
        <p:spPr/>
        <p:txBody>
          <a:bodyPr>
            <a:normAutofit fontScale="77500" lnSpcReduction="20000"/>
          </a:bodyPr>
          <a:lstStyle/>
          <a:p>
            <a:pPr marL="0" indent="0">
              <a:buNone/>
            </a:pPr>
            <a:r>
              <a:rPr lang="en-AU" b="1" dirty="0">
                <a:solidFill>
                  <a:srgbClr val="7030A0"/>
                </a:solidFill>
              </a:rPr>
              <a:t>&lt;?php</a:t>
            </a:r>
          </a:p>
          <a:p>
            <a:pPr marL="0" indent="0">
              <a:buNone/>
            </a:pPr>
            <a:r>
              <a:rPr lang="en-AU" b="1" dirty="0">
                <a:solidFill>
                  <a:srgbClr val="7030A0"/>
                </a:solidFill>
              </a:rPr>
              <a:t>// Sample IP address</a:t>
            </a:r>
          </a:p>
          <a:p>
            <a:pPr marL="0" indent="0">
              <a:buNone/>
            </a:pPr>
            <a:r>
              <a:rPr lang="en-AU" b="1" dirty="0">
                <a:solidFill>
                  <a:srgbClr val="7030A0"/>
                </a:solidFill>
              </a:rPr>
              <a:t>$</a:t>
            </a:r>
            <a:r>
              <a:rPr lang="en-AU" b="1" dirty="0" err="1">
                <a:solidFill>
                  <a:srgbClr val="7030A0"/>
                </a:solidFill>
              </a:rPr>
              <a:t>ip</a:t>
            </a:r>
            <a:r>
              <a:rPr lang="en-AU" b="1" dirty="0">
                <a:solidFill>
                  <a:srgbClr val="7030A0"/>
                </a:solidFill>
              </a:rPr>
              <a:t> = "172.16.254.1";</a:t>
            </a:r>
          </a:p>
          <a:p>
            <a:pPr marL="0" indent="0">
              <a:buNone/>
            </a:pPr>
            <a:r>
              <a:rPr lang="en-AU" b="1" dirty="0">
                <a:solidFill>
                  <a:srgbClr val="7030A0"/>
                </a:solidFill>
              </a:rPr>
              <a:t>// Validate sample IP address</a:t>
            </a:r>
          </a:p>
          <a:p>
            <a:pPr marL="0" indent="0">
              <a:buNone/>
            </a:pPr>
            <a:r>
              <a:rPr lang="en-AU" b="1" dirty="0">
                <a:solidFill>
                  <a:srgbClr val="7030A0"/>
                </a:solidFill>
              </a:rPr>
              <a:t>if(</a:t>
            </a:r>
            <a:r>
              <a:rPr lang="en-AU" b="1" dirty="0" err="1">
                <a:solidFill>
                  <a:srgbClr val="7030A0"/>
                </a:solidFill>
              </a:rPr>
              <a:t>filter_var</a:t>
            </a:r>
            <a:r>
              <a:rPr lang="en-AU" b="1" dirty="0">
                <a:solidFill>
                  <a:srgbClr val="7030A0"/>
                </a:solidFill>
              </a:rPr>
              <a:t>($</a:t>
            </a:r>
            <a:r>
              <a:rPr lang="en-AU" b="1" dirty="0" err="1">
                <a:solidFill>
                  <a:srgbClr val="7030A0"/>
                </a:solidFill>
              </a:rPr>
              <a:t>ip</a:t>
            </a:r>
            <a:r>
              <a:rPr lang="en-AU" b="1" dirty="0">
                <a:solidFill>
                  <a:srgbClr val="7030A0"/>
                </a:solidFill>
              </a:rPr>
              <a:t>, FILTER_VALIDATE_IP)){</a:t>
            </a:r>
          </a:p>
          <a:p>
            <a:pPr marL="0" indent="0">
              <a:buNone/>
            </a:pPr>
            <a:r>
              <a:rPr lang="en-AU" b="1" dirty="0">
                <a:solidFill>
                  <a:srgbClr val="7030A0"/>
                </a:solidFill>
              </a:rPr>
              <a:t>    echo "The &lt;b&gt;$</a:t>
            </a:r>
            <a:r>
              <a:rPr lang="en-AU" b="1" dirty="0" err="1">
                <a:solidFill>
                  <a:srgbClr val="7030A0"/>
                </a:solidFill>
              </a:rPr>
              <a:t>ip</a:t>
            </a:r>
            <a:r>
              <a:rPr lang="en-AU" b="1" dirty="0">
                <a:solidFill>
                  <a:srgbClr val="7030A0"/>
                </a:solidFill>
              </a:rPr>
              <a:t>&lt;/b&gt; is a valid IP address";</a:t>
            </a:r>
          </a:p>
          <a:p>
            <a:pPr marL="0" indent="0">
              <a:buNone/>
            </a:pPr>
            <a:r>
              <a:rPr lang="en-AU" b="1" dirty="0">
                <a:solidFill>
                  <a:srgbClr val="7030A0"/>
                </a:solidFill>
              </a:rPr>
              <a:t>} else {</a:t>
            </a:r>
          </a:p>
          <a:p>
            <a:pPr marL="0" indent="0">
              <a:buNone/>
            </a:pPr>
            <a:r>
              <a:rPr lang="en-AU" b="1" dirty="0">
                <a:solidFill>
                  <a:srgbClr val="7030A0"/>
                </a:solidFill>
              </a:rPr>
              <a:t>    echo "The &lt;b&gt;$</a:t>
            </a:r>
            <a:r>
              <a:rPr lang="en-AU" b="1" dirty="0" err="1">
                <a:solidFill>
                  <a:srgbClr val="7030A0"/>
                </a:solidFill>
              </a:rPr>
              <a:t>ip</a:t>
            </a:r>
            <a:r>
              <a:rPr lang="en-AU" b="1" dirty="0">
                <a:solidFill>
                  <a:srgbClr val="7030A0"/>
                </a:solidFill>
              </a:rPr>
              <a:t>&lt;/b&gt; is not a valid IP address";</a:t>
            </a:r>
          </a:p>
          <a:p>
            <a:pPr marL="0" indent="0">
              <a:buNone/>
            </a:pPr>
            <a:r>
              <a:rPr lang="en-AU" b="1" dirty="0">
                <a:solidFill>
                  <a:srgbClr val="7030A0"/>
                </a:solidFill>
              </a:rPr>
              <a:t>}?&gt;</a:t>
            </a:r>
          </a:p>
        </p:txBody>
      </p:sp>
    </p:spTree>
    <p:extLst>
      <p:ext uri="{BB962C8B-B14F-4D97-AF65-F5344CB8AC3E}">
        <p14:creationId xmlns:p14="http://schemas.microsoft.com/office/powerpoint/2010/main" val="743039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Format </a:t>
            </a:r>
            <a:r>
              <a:rPr lang="en-AU" dirty="0"/>
              <a:t>the time string</a:t>
            </a:r>
          </a:p>
        </p:txBody>
      </p:sp>
      <p:sp>
        <p:nvSpPr>
          <p:cNvPr id="3" name="Content Placeholder 2"/>
          <p:cNvSpPr>
            <a:spLocks noGrp="1"/>
          </p:cNvSpPr>
          <p:nvPr>
            <p:ph idx="1"/>
          </p:nvPr>
        </p:nvSpPr>
        <p:spPr>
          <a:xfrm>
            <a:off x="1295401" y="2556932"/>
            <a:ext cx="9601196" cy="3432388"/>
          </a:xfrm>
        </p:spPr>
        <p:txBody>
          <a:bodyPr>
            <a:normAutofit lnSpcReduction="10000"/>
          </a:bodyPr>
          <a:lstStyle/>
          <a:p>
            <a:pPr marL="0" indent="0" fontAlgn="base">
              <a:buNone/>
            </a:pPr>
            <a:r>
              <a:rPr lang="en-AU" dirty="0"/>
              <a:t>Similarly you can use the following characters to format the time string:</a:t>
            </a:r>
          </a:p>
          <a:p>
            <a:r>
              <a:rPr lang="en-AU" dirty="0"/>
              <a:t>h - Represent hour in 12-hour format with leading zeros (01 to 12)</a:t>
            </a:r>
          </a:p>
          <a:p>
            <a:r>
              <a:rPr lang="en-AU" dirty="0"/>
              <a:t>H - Represent hour in in 24-hour format with leading zeros (00 to 23)</a:t>
            </a:r>
          </a:p>
          <a:p>
            <a:r>
              <a:rPr lang="en-AU" dirty="0" err="1"/>
              <a:t>i</a:t>
            </a:r>
            <a:r>
              <a:rPr lang="en-AU" dirty="0"/>
              <a:t> - Represent minutes with leading zeros (00 to 59)</a:t>
            </a:r>
          </a:p>
          <a:p>
            <a:r>
              <a:rPr lang="en-AU" dirty="0"/>
              <a:t>s - Represent seconds with leading zeros (00 to 59)</a:t>
            </a:r>
          </a:p>
          <a:p>
            <a:r>
              <a:rPr lang="en-AU" dirty="0"/>
              <a:t>a - Represent lowercase ante meridiem and post meridiem (am or pm)</a:t>
            </a:r>
          </a:p>
          <a:p>
            <a:r>
              <a:rPr lang="en-AU" dirty="0"/>
              <a:t>A - Represent uppercase Ante meridiem and Post meridiem (AM or PM)</a:t>
            </a:r>
          </a:p>
          <a:p>
            <a:endParaRPr lang="en-AU" dirty="0"/>
          </a:p>
        </p:txBody>
      </p:sp>
    </p:spTree>
    <p:extLst>
      <p:ext uri="{BB962C8B-B14F-4D97-AF65-F5344CB8AC3E}">
        <p14:creationId xmlns:p14="http://schemas.microsoft.com/office/powerpoint/2010/main" val="6959413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Sanitize and Validate Email Addresses</a:t>
            </a:r>
            <a:r>
              <a:rPr lang="en-AU" b="1" dirty="0"/>
              <a:t/>
            </a:r>
            <a:br>
              <a:rPr lang="en-AU" b="1" dirty="0"/>
            </a:br>
            <a:endParaRPr lang="en-AU" dirty="0"/>
          </a:p>
        </p:txBody>
      </p:sp>
      <p:sp>
        <p:nvSpPr>
          <p:cNvPr id="3" name="Content Placeholder 2"/>
          <p:cNvSpPr>
            <a:spLocks noGrp="1"/>
          </p:cNvSpPr>
          <p:nvPr>
            <p:ph idx="1"/>
          </p:nvPr>
        </p:nvSpPr>
        <p:spPr>
          <a:xfrm>
            <a:off x="1295401" y="2556932"/>
            <a:ext cx="9601196" cy="3596980"/>
          </a:xfrm>
        </p:spPr>
        <p:txBody>
          <a:bodyPr>
            <a:normAutofit fontScale="70000" lnSpcReduction="20000"/>
          </a:bodyPr>
          <a:lstStyle/>
          <a:p>
            <a:pPr marL="0" indent="0">
              <a:buNone/>
            </a:pPr>
            <a:r>
              <a:rPr lang="en-AU" b="1" dirty="0">
                <a:solidFill>
                  <a:srgbClr val="7030A0"/>
                </a:solidFill>
              </a:rPr>
              <a:t>&lt;?php</a:t>
            </a:r>
          </a:p>
          <a:p>
            <a:pPr marL="0" indent="0">
              <a:buNone/>
            </a:pPr>
            <a:r>
              <a:rPr lang="en-AU" b="1" dirty="0">
                <a:solidFill>
                  <a:srgbClr val="7030A0"/>
                </a:solidFill>
              </a:rPr>
              <a:t>// Sample email address</a:t>
            </a:r>
          </a:p>
          <a:p>
            <a:pPr marL="0" indent="0">
              <a:buNone/>
            </a:pPr>
            <a:r>
              <a:rPr lang="en-AU" b="1" dirty="0">
                <a:solidFill>
                  <a:srgbClr val="7030A0"/>
                </a:solidFill>
              </a:rPr>
              <a:t>$email = "someone@@example.com";</a:t>
            </a:r>
          </a:p>
          <a:p>
            <a:pPr marL="0" indent="0">
              <a:buNone/>
            </a:pPr>
            <a:r>
              <a:rPr lang="en-AU" b="1" dirty="0">
                <a:solidFill>
                  <a:srgbClr val="7030A0"/>
                </a:solidFill>
              </a:rPr>
              <a:t>// Remove all illegal characters from email</a:t>
            </a:r>
          </a:p>
          <a:p>
            <a:pPr marL="0" indent="0">
              <a:buNone/>
            </a:pPr>
            <a:r>
              <a:rPr lang="en-AU" b="1" dirty="0">
                <a:solidFill>
                  <a:srgbClr val="7030A0"/>
                </a:solidFill>
              </a:rPr>
              <a:t>$email = </a:t>
            </a:r>
            <a:r>
              <a:rPr lang="en-AU" b="1" dirty="0" err="1">
                <a:solidFill>
                  <a:srgbClr val="7030A0"/>
                </a:solidFill>
              </a:rPr>
              <a:t>filter_var</a:t>
            </a:r>
            <a:r>
              <a:rPr lang="en-AU" b="1" dirty="0">
                <a:solidFill>
                  <a:srgbClr val="7030A0"/>
                </a:solidFill>
              </a:rPr>
              <a:t>($email, FILTER_SANITIZE_EMAIL); </a:t>
            </a:r>
          </a:p>
          <a:p>
            <a:pPr marL="0" indent="0">
              <a:buNone/>
            </a:pPr>
            <a:r>
              <a:rPr lang="en-AU" b="1" dirty="0">
                <a:solidFill>
                  <a:srgbClr val="7030A0"/>
                </a:solidFill>
              </a:rPr>
              <a:t>// Validate e-mail address</a:t>
            </a:r>
          </a:p>
          <a:p>
            <a:pPr marL="0" indent="0">
              <a:buNone/>
            </a:pPr>
            <a:r>
              <a:rPr lang="en-AU" b="1" dirty="0">
                <a:solidFill>
                  <a:srgbClr val="7030A0"/>
                </a:solidFill>
              </a:rPr>
              <a:t>if(</a:t>
            </a:r>
            <a:r>
              <a:rPr lang="en-AU" b="1" dirty="0" err="1">
                <a:solidFill>
                  <a:srgbClr val="7030A0"/>
                </a:solidFill>
              </a:rPr>
              <a:t>filter_var</a:t>
            </a:r>
            <a:r>
              <a:rPr lang="en-AU" b="1" dirty="0">
                <a:solidFill>
                  <a:srgbClr val="7030A0"/>
                </a:solidFill>
              </a:rPr>
              <a:t>($email, FILTER_VALIDATE_EMAIL)){</a:t>
            </a:r>
          </a:p>
          <a:p>
            <a:pPr marL="0" indent="0">
              <a:buNone/>
            </a:pPr>
            <a:r>
              <a:rPr lang="en-AU" b="1" dirty="0">
                <a:solidFill>
                  <a:srgbClr val="7030A0"/>
                </a:solidFill>
              </a:rPr>
              <a:t>    echo "The &lt;b&gt;$email&lt;/b&gt; is a valid email address";</a:t>
            </a:r>
          </a:p>
          <a:p>
            <a:pPr marL="0" indent="0">
              <a:buNone/>
            </a:pPr>
            <a:r>
              <a:rPr lang="en-AU" b="1" dirty="0">
                <a:solidFill>
                  <a:srgbClr val="7030A0"/>
                </a:solidFill>
              </a:rPr>
              <a:t>} else{</a:t>
            </a:r>
          </a:p>
          <a:p>
            <a:pPr marL="0" indent="0">
              <a:buNone/>
            </a:pPr>
            <a:r>
              <a:rPr lang="en-AU" b="1" dirty="0">
                <a:solidFill>
                  <a:srgbClr val="7030A0"/>
                </a:solidFill>
              </a:rPr>
              <a:t>    echo "The &lt;b&gt;$email&lt;/b&gt; is not a valid email address";}?&gt;</a:t>
            </a:r>
          </a:p>
        </p:txBody>
      </p:sp>
    </p:spTree>
    <p:extLst>
      <p:ext uri="{BB962C8B-B14F-4D97-AF65-F5344CB8AC3E}">
        <p14:creationId xmlns:p14="http://schemas.microsoft.com/office/powerpoint/2010/main" val="4171352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Sanitize and Validate URLs</a:t>
            </a:r>
            <a:br>
              <a:rPr lang="en-AU" dirty="0"/>
            </a:br>
            <a:endParaRPr lang="en-AU" dirty="0"/>
          </a:p>
        </p:txBody>
      </p:sp>
      <p:sp>
        <p:nvSpPr>
          <p:cNvPr id="3" name="Content Placeholder 2"/>
          <p:cNvSpPr>
            <a:spLocks noGrp="1"/>
          </p:cNvSpPr>
          <p:nvPr>
            <p:ph idx="1"/>
          </p:nvPr>
        </p:nvSpPr>
        <p:spPr>
          <a:xfrm>
            <a:off x="1295401" y="2556932"/>
            <a:ext cx="9601196" cy="3752428"/>
          </a:xfrm>
        </p:spPr>
        <p:txBody>
          <a:bodyPr>
            <a:normAutofit fontScale="77500" lnSpcReduction="20000"/>
          </a:bodyPr>
          <a:lstStyle/>
          <a:p>
            <a:pPr marL="0" indent="0">
              <a:buNone/>
            </a:pPr>
            <a:r>
              <a:rPr lang="en-AU" b="1" dirty="0">
                <a:solidFill>
                  <a:srgbClr val="7030A0"/>
                </a:solidFill>
              </a:rPr>
              <a:t>&lt;?php</a:t>
            </a:r>
          </a:p>
          <a:p>
            <a:pPr marL="0" indent="0">
              <a:buNone/>
            </a:pPr>
            <a:r>
              <a:rPr lang="en-AU" b="1" dirty="0">
                <a:solidFill>
                  <a:srgbClr val="7030A0"/>
                </a:solidFill>
              </a:rPr>
              <a:t>// Sample website </a:t>
            </a:r>
            <a:r>
              <a:rPr lang="en-AU" b="1" dirty="0" err="1">
                <a:solidFill>
                  <a:srgbClr val="7030A0"/>
                </a:solidFill>
              </a:rPr>
              <a:t>url</a:t>
            </a:r>
            <a:endParaRPr lang="en-AU" b="1" dirty="0">
              <a:solidFill>
                <a:srgbClr val="7030A0"/>
              </a:solidFill>
            </a:endParaRPr>
          </a:p>
          <a:p>
            <a:pPr marL="0" indent="0">
              <a:buNone/>
            </a:pPr>
            <a:r>
              <a:rPr lang="en-AU" b="1" dirty="0">
                <a:solidFill>
                  <a:srgbClr val="7030A0"/>
                </a:solidFill>
              </a:rPr>
              <a:t>$</a:t>
            </a:r>
            <a:r>
              <a:rPr lang="en-AU" b="1" dirty="0" err="1">
                <a:solidFill>
                  <a:srgbClr val="7030A0"/>
                </a:solidFill>
              </a:rPr>
              <a:t>url</a:t>
            </a:r>
            <a:r>
              <a:rPr lang="en-AU" b="1" dirty="0">
                <a:solidFill>
                  <a:srgbClr val="7030A0"/>
                </a:solidFill>
              </a:rPr>
              <a:t> = "http:://www.example.com</a:t>
            </a:r>
            <a:r>
              <a:rPr lang="en-AU" b="1" dirty="0" smtClean="0">
                <a:solidFill>
                  <a:srgbClr val="7030A0"/>
                </a:solidFill>
              </a:rPr>
              <a:t>";</a:t>
            </a:r>
            <a:endParaRPr lang="en-AU" b="1" dirty="0">
              <a:solidFill>
                <a:srgbClr val="7030A0"/>
              </a:solidFill>
            </a:endParaRPr>
          </a:p>
          <a:p>
            <a:pPr marL="0" indent="0">
              <a:buNone/>
            </a:pPr>
            <a:r>
              <a:rPr lang="en-AU" b="1" dirty="0">
                <a:solidFill>
                  <a:srgbClr val="7030A0"/>
                </a:solidFill>
              </a:rPr>
              <a:t>// Remove all illegal characters from </a:t>
            </a:r>
            <a:r>
              <a:rPr lang="en-AU" b="1" dirty="0" err="1">
                <a:solidFill>
                  <a:srgbClr val="7030A0"/>
                </a:solidFill>
              </a:rPr>
              <a:t>url</a:t>
            </a:r>
            <a:endParaRPr lang="en-AU" b="1" dirty="0">
              <a:solidFill>
                <a:srgbClr val="7030A0"/>
              </a:solidFill>
            </a:endParaRPr>
          </a:p>
          <a:p>
            <a:pPr marL="0" indent="0">
              <a:buNone/>
            </a:pPr>
            <a:r>
              <a:rPr lang="en-AU" b="1" dirty="0">
                <a:solidFill>
                  <a:srgbClr val="7030A0"/>
                </a:solidFill>
              </a:rPr>
              <a:t>$</a:t>
            </a:r>
            <a:r>
              <a:rPr lang="en-AU" b="1" dirty="0" err="1">
                <a:solidFill>
                  <a:srgbClr val="7030A0"/>
                </a:solidFill>
              </a:rPr>
              <a:t>url</a:t>
            </a:r>
            <a:r>
              <a:rPr lang="en-AU" b="1" dirty="0">
                <a:solidFill>
                  <a:srgbClr val="7030A0"/>
                </a:solidFill>
              </a:rPr>
              <a:t> = </a:t>
            </a:r>
            <a:r>
              <a:rPr lang="en-AU" b="1" dirty="0" err="1">
                <a:solidFill>
                  <a:srgbClr val="7030A0"/>
                </a:solidFill>
              </a:rPr>
              <a:t>filter_var</a:t>
            </a:r>
            <a:r>
              <a:rPr lang="en-AU" b="1" dirty="0">
                <a:solidFill>
                  <a:srgbClr val="7030A0"/>
                </a:solidFill>
              </a:rPr>
              <a:t>($</a:t>
            </a:r>
            <a:r>
              <a:rPr lang="en-AU" b="1" dirty="0" err="1">
                <a:solidFill>
                  <a:srgbClr val="7030A0"/>
                </a:solidFill>
              </a:rPr>
              <a:t>url</a:t>
            </a:r>
            <a:r>
              <a:rPr lang="en-AU" b="1" dirty="0">
                <a:solidFill>
                  <a:srgbClr val="7030A0"/>
                </a:solidFill>
              </a:rPr>
              <a:t>, FILTER_SANITIZE_URL</a:t>
            </a:r>
            <a:r>
              <a:rPr lang="en-AU" b="1" dirty="0" smtClean="0">
                <a:solidFill>
                  <a:srgbClr val="7030A0"/>
                </a:solidFill>
              </a:rPr>
              <a:t>); </a:t>
            </a:r>
            <a:endParaRPr lang="en-AU" b="1" dirty="0">
              <a:solidFill>
                <a:srgbClr val="7030A0"/>
              </a:solidFill>
            </a:endParaRPr>
          </a:p>
          <a:p>
            <a:pPr marL="0" indent="0">
              <a:buNone/>
            </a:pPr>
            <a:r>
              <a:rPr lang="en-AU" b="1" dirty="0">
                <a:solidFill>
                  <a:srgbClr val="7030A0"/>
                </a:solidFill>
              </a:rPr>
              <a:t>// Validate website </a:t>
            </a:r>
            <a:r>
              <a:rPr lang="en-AU" b="1" dirty="0" err="1">
                <a:solidFill>
                  <a:srgbClr val="7030A0"/>
                </a:solidFill>
              </a:rPr>
              <a:t>url</a:t>
            </a:r>
            <a:endParaRPr lang="en-AU" b="1" dirty="0">
              <a:solidFill>
                <a:srgbClr val="7030A0"/>
              </a:solidFill>
            </a:endParaRPr>
          </a:p>
          <a:p>
            <a:pPr marL="0" indent="0">
              <a:buNone/>
            </a:pPr>
            <a:r>
              <a:rPr lang="en-AU" b="1" dirty="0">
                <a:solidFill>
                  <a:srgbClr val="7030A0"/>
                </a:solidFill>
              </a:rPr>
              <a:t>if(</a:t>
            </a:r>
            <a:r>
              <a:rPr lang="en-AU" b="1" dirty="0" err="1">
                <a:solidFill>
                  <a:srgbClr val="7030A0"/>
                </a:solidFill>
              </a:rPr>
              <a:t>filter_var</a:t>
            </a:r>
            <a:r>
              <a:rPr lang="en-AU" b="1" dirty="0">
                <a:solidFill>
                  <a:srgbClr val="7030A0"/>
                </a:solidFill>
              </a:rPr>
              <a:t>($</a:t>
            </a:r>
            <a:r>
              <a:rPr lang="en-AU" b="1" dirty="0" err="1">
                <a:solidFill>
                  <a:srgbClr val="7030A0"/>
                </a:solidFill>
              </a:rPr>
              <a:t>url</a:t>
            </a:r>
            <a:r>
              <a:rPr lang="en-AU" b="1" dirty="0">
                <a:solidFill>
                  <a:srgbClr val="7030A0"/>
                </a:solidFill>
              </a:rPr>
              <a:t>, FILTER_VALIDATE_URL)){</a:t>
            </a:r>
          </a:p>
          <a:p>
            <a:pPr marL="0" indent="0">
              <a:buNone/>
            </a:pPr>
            <a:r>
              <a:rPr lang="en-AU" b="1" dirty="0">
                <a:solidFill>
                  <a:srgbClr val="7030A0"/>
                </a:solidFill>
              </a:rPr>
              <a:t>    echo "The &lt;b&gt;$</a:t>
            </a:r>
            <a:r>
              <a:rPr lang="en-AU" b="1" dirty="0" err="1">
                <a:solidFill>
                  <a:srgbClr val="7030A0"/>
                </a:solidFill>
              </a:rPr>
              <a:t>url</a:t>
            </a:r>
            <a:r>
              <a:rPr lang="en-AU" b="1" dirty="0">
                <a:solidFill>
                  <a:srgbClr val="7030A0"/>
                </a:solidFill>
              </a:rPr>
              <a:t>&lt;/b&gt; is a valid website </a:t>
            </a:r>
            <a:r>
              <a:rPr lang="en-AU" b="1" dirty="0" err="1">
                <a:solidFill>
                  <a:srgbClr val="7030A0"/>
                </a:solidFill>
              </a:rPr>
              <a:t>url</a:t>
            </a:r>
            <a:r>
              <a:rPr lang="en-AU" b="1" dirty="0">
                <a:solidFill>
                  <a:srgbClr val="7030A0"/>
                </a:solidFill>
              </a:rPr>
              <a:t>";</a:t>
            </a:r>
          </a:p>
          <a:p>
            <a:pPr marL="0" indent="0">
              <a:buNone/>
            </a:pPr>
            <a:r>
              <a:rPr lang="en-AU" b="1" dirty="0">
                <a:solidFill>
                  <a:srgbClr val="7030A0"/>
                </a:solidFill>
              </a:rPr>
              <a:t>} else{</a:t>
            </a:r>
          </a:p>
          <a:p>
            <a:pPr marL="0" indent="0">
              <a:buNone/>
            </a:pPr>
            <a:r>
              <a:rPr lang="en-AU" b="1" dirty="0">
                <a:solidFill>
                  <a:srgbClr val="7030A0"/>
                </a:solidFill>
              </a:rPr>
              <a:t>    echo "The &lt;b&gt;$</a:t>
            </a:r>
            <a:r>
              <a:rPr lang="en-AU" b="1" dirty="0" err="1">
                <a:solidFill>
                  <a:srgbClr val="7030A0"/>
                </a:solidFill>
              </a:rPr>
              <a:t>url</a:t>
            </a:r>
            <a:r>
              <a:rPr lang="en-AU" b="1" dirty="0">
                <a:solidFill>
                  <a:srgbClr val="7030A0"/>
                </a:solidFill>
              </a:rPr>
              <a:t>&lt;/b&gt; is not a valid website </a:t>
            </a:r>
            <a:r>
              <a:rPr lang="en-AU" b="1" dirty="0" err="1">
                <a:solidFill>
                  <a:srgbClr val="7030A0"/>
                </a:solidFill>
              </a:rPr>
              <a:t>url</a:t>
            </a:r>
            <a:r>
              <a:rPr lang="en-AU" b="1" dirty="0" smtClean="0">
                <a:solidFill>
                  <a:srgbClr val="7030A0"/>
                </a:solidFill>
              </a:rPr>
              <a:t>";}?&gt;</a:t>
            </a:r>
            <a:endParaRPr lang="en-AU" b="1" dirty="0">
              <a:solidFill>
                <a:srgbClr val="7030A0"/>
              </a:solidFill>
            </a:endParaRPr>
          </a:p>
        </p:txBody>
      </p:sp>
    </p:spTree>
    <p:extLst>
      <p:ext uri="{BB962C8B-B14F-4D97-AF65-F5344CB8AC3E}">
        <p14:creationId xmlns:p14="http://schemas.microsoft.com/office/powerpoint/2010/main" val="37800974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Validate Integers Within a Range</a:t>
            </a:r>
            <a:br>
              <a:rPr lang="en-AU" dirty="0"/>
            </a:br>
            <a:endParaRPr lang="en-AU" dirty="0"/>
          </a:p>
        </p:txBody>
      </p:sp>
      <p:sp>
        <p:nvSpPr>
          <p:cNvPr id="3" name="Content Placeholder 2"/>
          <p:cNvSpPr>
            <a:spLocks noGrp="1"/>
          </p:cNvSpPr>
          <p:nvPr>
            <p:ph idx="1"/>
          </p:nvPr>
        </p:nvSpPr>
        <p:spPr>
          <a:xfrm>
            <a:off x="1295401" y="2556932"/>
            <a:ext cx="9601196" cy="3660988"/>
          </a:xfrm>
        </p:spPr>
        <p:txBody>
          <a:bodyPr>
            <a:normAutofit fontScale="70000" lnSpcReduction="20000"/>
          </a:bodyPr>
          <a:lstStyle/>
          <a:p>
            <a:r>
              <a:rPr lang="en-AU" dirty="0"/>
              <a:t>The following example will validate whether the supplied value is an integer or not, as well as whether it lies within the range of 0 to 100 or not</a:t>
            </a:r>
            <a:r>
              <a:rPr lang="en-AU" dirty="0" smtClean="0"/>
              <a:t>.</a:t>
            </a:r>
          </a:p>
          <a:p>
            <a:pPr marL="0" indent="0">
              <a:buNone/>
            </a:pPr>
            <a:r>
              <a:rPr lang="en-AU" b="1" dirty="0">
                <a:solidFill>
                  <a:srgbClr val="7030A0"/>
                </a:solidFill>
              </a:rPr>
              <a:t>&lt;?php</a:t>
            </a:r>
          </a:p>
          <a:p>
            <a:pPr marL="0" indent="0">
              <a:buNone/>
            </a:pPr>
            <a:r>
              <a:rPr lang="en-AU" b="1" dirty="0">
                <a:solidFill>
                  <a:srgbClr val="7030A0"/>
                </a:solidFill>
              </a:rPr>
              <a:t>// Sample integer value</a:t>
            </a:r>
          </a:p>
          <a:p>
            <a:pPr marL="0" indent="0">
              <a:buNone/>
            </a:pPr>
            <a:r>
              <a:rPr lang="en-AU" b="1" dirty="0">
                <a:solidFill>
                  <a:srgbClr val="7030A0"/>
                </a:solidFill>
              </a:rPr>
              <a:t>$</a:t>
            </a:r>
            <a:r>
              <a:rPr lang="en-AU" b="1" dirty="0" err="1">
                <a:solidFill>
                  <a:srgbClr val="7030A0"/>
                </a:solidFill>
              </a:rPr>
              <a:t>int</a:t>
            </a:r>
            <a:r>
              <a:rPr lang="en-AU" b="1" dirty="0">
                <a:solidFill>
                  <a:srgbClr val="7030A0"/>
                </a:solidFill>
              </a:rPr>
              <a:t> = 75;</a:t>
            </a:r>
          </a:p>
          <a:p>
            <a:pPr marL="0" indent="0">
              <a:buNone/>
            </a:pPr>
            <a:r>
              <a:rPr lang="en-AU" b="1" dirty="0">
                <a:solidFill>
                  <a:srgbClr val="7030A0"/>
                </a:solidFill>
              </a:rPr>
              <a:t>// Validate sample integer value</a:t>
            </a:r>
          </a:p>
          <a:p>
            <a:pPr marL="0" indent="0">
              <a:buNone/>
            </a:pPr>
            <a:r>
              <a:rPr lang="en-AU" b="1" dirty="0">
                <a:solidFill>
                  <a:srgbClr val="7030A0"/>
                </a:solidFill>
              </a:rPr>
              <a:t>if(</a:t>
            </a:r>
            <a:r>
              <a:rPr lang="en-AU" b="1" dirty="0" err="1">
                <a:solidFill>
                  <a:srgbClr val="7030A0"/>
                </a:solidFill>
              </a:rPr>
              <a:t>filter_var</a:t>
            </a:r>
            <a:r>
              <a:rPr lang="en-AU" b="1" dirty="0">
                <a:solidFill>
                  <a:srgbClr val="7030A0"/>
                </a:solidFill>
              </a:rPr>
              <a:t>($</a:t>
            </a:r>
            <a:r>
              <a:rPr lang="en-AU" b="1" dirty="0" err="1">
                <a:solidFill>
                  <a:srgbClr val="7030A0"/>
                </a:solidFill>
              </a:rPr>
              <a:t>int</a:t>
            </a:r>
            <a:r>
              <a:rPr lang="en-AU" b="1" dirty="0">
                <a:solidFill>
                  <a:srgbClr val="7030A0"/>
                </a:solidFill>
              </a:rPr>
              <a:t>, FILTER_VALIDATE_INT, array("options" =&gt; array("</a:t>
            </a:r>
            <a:r>
              <a:rPr lang="en-AU" b="1" dirty="0" err="1">
                <a:solidFill>
                  <a:srgbClr val="7030A0"/>
                </a:solidFill>
              </a:rPr>
              <a:t>min_range</a:t>
            </a:r>
            <a:r>
              <a:rPr lang="en-AU" b="1" dirty="0">
                <a:solidFill>
                  <a:srgbClr val="7030A0"/>
                </a:solidFill>
              </a:rPr>
              <a:t>" =&gt; 0,"max_range" =&gt; 100)))){</a:t>
            </a:r>
          </a:p>
          <a:p>
            <a:pPr marL="0" indent="0">
              <a:buNone/>
            </a:pPr>
            <a:r>
              <a:rPr lang="en-AU" b="1" dirty="0">
                <a:solidFill>
                  <a:srgbClr val="7030A0"/>
                </a:solidFill>
              </a:rPr>
              <a:t>    echo "The &lt;b&gt;$</a:t>
            </a:r>
            <a:r>
              <a:rPr lang="en-AU" b="1" dirty="0" err="1">
                <a:solidFill>
                  <a:srgbClr val="7030A0"/>
                </a:solidFill>
              </a:rPr>
              <a:t>int</a:t>
            </a:r>
            <a:r>
              <a:rPr lang="en-AU" b="1" dirty="0">
                <a:solidFill>
                  <a:srgbClr val="7030A0"/>
                </a:solidFill>
              </a:rPr>
              <a:t>&lt;/b&gt; is within the range of 0 to 100";</a:t>
            </a:r>
          </a:p>
          <a:p>
            <a:pPr marL="0" indent="0">
              <a:buNone/>
            </a:pPr>
            <a:r>
              <a:rPr lang="en-AU" b="1" dirty="0">
                <a:solidFill>
                  <a:srgbClr val="7030A0"/>
                </a:solidFill>
              </a:rPr>
              <a:t>} else{</a:t>
            </a:r>
          </a:p>
          <a:p>
            <a:pPr marL="0" indent="0">
              <a:buNone/>
            </a:pPr>
            <a:r>
              <a:rPr lang="en-AU" b="1" dirty="0">
                <a:solidFill>
                  <a:srgbClr val="7030A0"/>
                </a:solidFill>
              </a:rPr>
              <a:t>    echo "The &lt;b&gt;$</a:t>
            </a:r>
            <a:r>
              <a:rPr lang="en-AU" b="1" dirty="0" err="1">
                <a:solidFill>
                  <a:srgbClr val="7030A0"/>
                </a:solidFill>
              </a:rPr>
              <a:t>int</a:t>
            </a:r>
            <a:r>
              <a:rPr lang="en-AU" b="1" dirty="0">
                <a:solidFill>
                  <a:srgbClr val="7030A0"/>
                </a:solidFill>
              </a:rPr>
              <a:t>&lt;/b&gt; is not within the range of 0 to 100";}?&gt;</a:t>
            </a:r>
          </a:p>
        </p:txBody>
      </p:sp>
    </p:spTree>
    <p:extLst>
      <p:ext uri="{BB962C8B-B14F-4D97-AF65-F5344CB8AC3E}">
        <p14:creationId xmlns:p14="http://schemas.microsoft.com/office/powerpoint/2010/main" val="19536893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Error Handling</a:t>
            </a:r>
            <a:br>
              <a:rPr lang="en-AU" dirty="0"/>
            </a:br>
            <a:endParaRPr lang="en-AU" dirty="0"/>
          </a:p>
        </p:txBody>
      </p:sp>
      <p:sp>
        <p:nvSpPr>
          <p:cNvPr id="3" name="Content Placeholder 2"/>
          <p:cNvSpPr>
            <a:spLocks noGrp="1"/>
          </p:cNvSpPr>
          <p:nvPr>
            <p:ph idx="1"/>
          </p:nvPr>
        </p:nvSpPr>
        <p:spPr>
          <a:xfrm>
            <a:off x="832104" y="2556932"/>
            <a:ext cx="10064493" cy="3889588"/>
          </a:xfrm>
        </p:spPr>
        <p:txBody>
          <a:bodyPr>
            <a:normAutofit fontScale="85000" lnSpcReduction="20000"/>
          </a:bodyPr>
          <a:lstStyle/>
          <a:p>
            <a:pPr fontAlgn="base"/>
            <a:r>
              <a:rPr lang="en-AU" b="1" dirty="0"/>
              <a:t>Handling </a:t>
            </a:r>
            <a:r>
              <a:rPr lang="en-AU" b="1" dirty="0" smtClean="0"/>
              <a:t>Errors: </a:t>
            </a:r>
            <a:r>
              <a:rPr lang="en-AU" dirty="0" smtClean="0"/>
              <a:t>Sometimes </a:t>
            </a:r>
            <a:r>
              <a:rPr lang="en-AU" dirty="0"/>
              <a:t>your application will not run as it supposed to do, resulting in an error. There are a number of reasons that may cause errors, for example:</a:t>
            </a:r>
          </a:p>
          <a:p>
            <a:r>
              <a:rPr lang="en-AU" dirty="0"/>
              <a:t>The Web server might run out of disk space</a:t>
            </a:r>
          </a:p>
          <a:p>
            <a:r>
              <a:rPr lang="en-AU" dirty="0"/>
              <a:t>A user might have entered an invalid value in a form field</a:t>
            </a:r>
          </a:p>
          <a:p>
            <a:r>
              <a:rPr lang="en-AU" dirty="0"/>
              <a:t>The file or database record that you were trying to access may not exist</a:t>
            </a:r>
          </a:p>
          <a:p>
            <a:r>
              <a:rPr lang="en-AU" dirty="0"/>
              <a:t>The application might not have permission to write to a file on the disk</a:t>
            </a:r>
          </a:p>
          <a:p>
            <a:r>
              <a:rPr lang="en-AU" dirty="0"/>
              <a:t>A service that the application needs to access might be temporarily unavailable</a:t>
            </a:r>
          </a:p>
          <a:p>
            <a:pPr marL="0" indent="0" fontAlgn="base">
              <a:buNone/>
            </a:pPr>
            <a:r>
              <a:rPr lang="en-AU" dirty="0"/>
              <a:t>These types of errors are known as runtime errors, because they occur at the time the script runs. They are distinct from syntax errors that need to be fixed before the script will </a:t>
            </a:r>
            <a:r>
              <a:rPr lang="en-AU" dirty="0" smtClean="0"/>
              <a:t>run. A </a:t>
            </a:r>
            <a:r>
              <a:rPr lang="en-AU" dirty="0"/>
              <a:t>professional application must have the capabilities to handle such runtime error gracefully. Usually this means informing the user about the problem more clearly and precisely.</a:t>
            </a:r>
          </a:p>
          <a:p>
            <a:endParaRPr lang="en-AU" dirty="0"/>
          </a:p>
        </p:txBody>
      </p:sp>
    </p:spTree>
    <p:extLst>
      <p:ext uri="{BB962C8B-B14F-4D97-AF65-F5344CB8AC3E}">
        <p14:creationId xmlns:p14="http://schemas.microsoft.com/office/powerpoint/2010/main" val="33844794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Understanding Error Levels</a:t>
            </a:r>
            <a:r>
              <a:rPr lang="en-AU" b="1" dirty="0"/>
              <a:t/>
            </a:r>
            <a:br>
              <a:rPr lang="en-AU" b="1" dirty="0"/>
            </a:br>
            <a:endParaRPr lang="en-AU" dirty="0"/>
          </a:p>
        </p:txBody>
      </p:sp>
      <p:sp>
        <p:nvSpPr>
          <p:cNvPr id="3" name="Content Placeholder 2"/>
          <p:cNvSpPr>
            <a:spLocks noGrp="1"/>
          </p:cNvSpPr>
          <p:nvPr>
            <p:ph idx="1"/>
          </p:nvPr>
        </p:nvSpPr>
        <p:spPr>
          <a:xfrm>
            <a:off x="813816" y="2556932"/>
            <a:ext cx="10762487" cy="3318936"/>
          </a:xfrm>
        </p:spPr>
        <p:txBody>
          <a:bodyPr>
            <a:normAutofit/>
          </a:bodyPr>
          <a:lstStyle/>
          <a:p>
            <a:r>
              <a:rPr lang="en-AU" sz="2000" dirty="0"/>
              <a:t>Usually, when there's a problem that prevents a script from running properly, the PHP engine triggers an error. Each error is represented by an integer value and an associated constant. </a:t>
            </a:r>
            <a:endParaRPr lang="en-AU" sz="2000" dirty="0"/>
          </a:p>
        </p:txBody>
      </p:sp>
    </p:spTree>
    <p:extLst>
      <p:ext uri="{BB962C8B-B14F-4D97-AF65-F5344CB8AC3E}">
        <p14:creationId xmlns:p14="http://schemas.microsoft.com/office/powerpoint/2010/main" val="2885772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98966" y="585597"/>
            <a:ext cx="7924610" cy="5924550"/>
          </a:xfrm>
          <a:prstGeom prst="rect">
            <a:avLst/>
          </a:prstGeom>
        </p:spPr>
      </p:pic>
    </p:spTree>
    <p:extLst>
      <p:ext uri="{BB962C8B-B14F-4D97-AF65-F5344CB8AC3E}">
        <p14:creationId xmlns:p14="http://schemas.microsoft.com/office/powerpoint/2010/main" val="41915849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Basic Error Handling Using the die() Function</a:t>
            </a:r>
          </a:p>
        </p:txBody>
      </p:sp>
      <p:sp>
        <p:nvSpPr>
          <p:cNvPr id="3" name="Content Placeholder 2"/>
          <p:cNvSpPr>
            <a:spLocks noGrp="1"/>
          </p:cNvSpPr>
          <p:nvPr>
            <p:ph idx="1"/>
          </p:nvPr>
        </p:nvSpPr>
        <p:spPr/>
        <p:txBody>
          <a:bodyPr>
            <a:normAutofit lnSpcReduction="10000"/>
          </a:bodyPr>
          <a:lstStyle/>
          <a:p>
            <a:pPr marL="0" indent="0">
              <a:buNone/>
            </a:pPr>
            <a:r>
              <a:rPr lang="en-AU" b="1" dirty="0">
                <a:solidFill>
                  <a:srgbClr val="7030A0"/>
                </a:solidFill>
              </a:rPr>
              <a:t>&lt;?php</a:t>
            </a:r>
          </a:p>
          <a:p>
            <a:pPr marL="0" indent="0">
              <a:buNone/>
            </a:pPr>
            <a:r>
              <a:rPr lang="en-AU" b="1" dirty="0">
                <a:solidFill>
                  <a:srgbClr val="7030A0"/>
                </a:solidFill>
              </a:rPr>
              <a:t>// Try to open a non-existent file</a:t>
            </a:r>
          </a:p>
          <a:p>
            <a:pPr marL="0" indent="0">
              <a:buNone/>
            </a:pPr>
            <a:r>
              <a:rPr lang="en-AU" b="1" dirty="0">
                <a:solidFill>
                  <a:srgbClr val="7030A0"/>
                </a:solidFill>
              </a:rPr>
              <a:t>$file = </a:t>
            </a:r>
            <a:r>
              <a:rPr lang="en-AU" b="1" dirty="0" err="1">
                <a:solidFill>
                  <a:srgbClr val="7030A0"/>
                </a:solidFill>
              </a:rPr>
              <a:t>fopen</a:t>
            </a:r>
            <a:r>
              <a:rPr lang="en-AU" b="1" dirty="0">
                <a:solidFill>
                  <a:srgbClr val="7030A0"/>
                </a:solidFill>
              </a:rPr>
              <a:t>("sample.txt", "r");</a:t>
            </a:r>
          </a:p>
          <a:p>
            <a:pPr marL="0" indent="0">
              <a:buNone/>
            </a:pPr>
            <a:r>
              <a:rPr lang="en-AU" b="1" dirty="0" smtClean="0">
                <a:solidFill>
                  <a:srgbClr val="7030A0"/>
                </a:solidFill>
              </a:rPr>
              <a:t>?&gt;</a:t>
            </a:r>
          </a:p>
          <a:p>
            <a:pPr marL="0" indent="0">
              <a:buNone/>
            </a:pPr>
            <a:r>
              <a:rPr lang="en-AU" dirty="0"/>
              <a:t>If the file does not exist you might get an error like this</a:t>
            </a:r>
            <a:r>
              <a:rPr lang="en-AU" dirty="0" smtClean="0"/>
              <a:t>:</a:t>
            </a:r>
          </a:p>
          <a:p>
            <a:pPr marL="0" indent="0">
              <a:buNone/>
            </a:pPr>
            <a:r>
              <a:rPr lang="en-AU" dirty="0"/>
              <a:t>Warning: </a:t>
            </a:r>
            <a:r>
              <a:rPr lang="en-AU" dirty="0" err="1"/>
              <a:t>fopen</a:t>
            </a:r>
            <a:r>
              <a:rPr lang="en-AU" dirty="0"/>
              <a:t>(sample.txt) [</a:t>
            </a:r>
            <a:r>
              <a:rPr lang="en-AU" dirty="0" err="1"/>
              <a:t>function.fopen</a:t>
            </a:r>
            <a:r>
              <a:rPr lang="en-AU" dirty="0"/>
              <a:t>]: failed to open stream: No such file or directory in C:\wamp\www\project\test.php on line 2</a:t>
            </a:r>
            <a:endParaRPr lang="en-AU" dirty="0"/>
          </a:p>
        </p:txBody>
      </p:sp>
    </p:spTree>
    <p:extLst>
      <p:ext uri="{BB962C8B-B14F-4D97-AF65-F5344CB8AC3E}">
        <p14:creationId xmlns:p14="http://schemas.microsoft.com/office/powerpoint/2010/main" val="27716275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AU" dirty="0"/>
          </a:p>
        </p:txBody>
      </p:sp>
      <p:sp>
        <p:nvSpPr>
          <p:cNvPr id="3" name="Content Placeholder 2"/>
          <p:cNvSpPr>
            <a:spLocks noGrp="1"/>
          </p:cNvSpPr>
          <p:nvPr>
            <p:ph idx="1"/>
          </p:nvPr>
        </p:nvSpPr>
        <p:spPr>
          <a:xfrm>
            <a:off x="1295400" y="2556932"/>
            <a:ext cx="10079735" cy="3706708"/>
          </a:xfrm>
        </p:spPr>
        <p:txBody>
          <a:bodyPr>
            <a:normAutofit fontScale="92500" lnSpcReduction="10000"/>
          </a:bodyPr>
          <a:lstStyle/>
          <a:p>
            <a:pPr marL="0" indent="0">
              <a:buNone/>
            </a:pPr>
            <a:r>
              <a:rPr lang="en-AU" b="1" dirty="0">
                <a:solidFill>
                  <a:srgbClr val="7030A0"/>
                </a:solidFill>
              </a:rPr>
              <a:t>&lt;?php</a:t>
            </a:r>
          </a:p>
          <a:p>
            <a:pPr marL="0" indent="0">
              <a:buNone/>
            </a:pPr>
            <a:r>
              <a:rPr lang="en-AU" b="1" dirty="0">
                <a:solidFill>
                  <a:srgbClr val="7030A0"/>
                </a:solidFill>
              </a:rPr>
              <a:t>if(file_exists("sample.txt</a:t>
            </a:r>
            <a:r>
              <a:rPr lang="en-AU" b="1" dirty="0" smtClean="0">
                <a:solidFill>
                  <a:srgbClr val="7030A0"/>
                </a:solidFill>
              </a:rPr>
              <a:t>")){ $</a:t>
            </a:r>
            <a:r>
              <a:rPr lang="en-AU" b="1" dirty="0">
                <a:solidFill>
                  <a:srgbClr val="7030A0"/>
                </a:solidFill>
              </a:rPr>
              <a:t>file = </a:t>
            </a:r>
            <a:r>
              <a:rPr lang="en-AU" b="1" dirty="0" err="1">
                <a:solidFill>
                  <a:srgbClr val="7030A0"/>
                </a:solidFill>
              </a:rPr>
              <a:t>fopen</a:t>
            </a:r>
            <a:r>
              <a:rPr lang="en-AU" b="1" dirty="0">
                <a:solidFill>
                  <a:srgbClr val="7030A0"/>
                </a:solidFill>
              </a:rPr>
              <a:t>("sample.txt", "r");</a:t>
            </a:r>
          </a:p>
          <a:p>
            <a:pPr marL="0" indent="0">
              <a:buNone/>
            </a:pPr>
            <a:r>
              <a:rPr lang="en-AU" b="1" dirty="0">
                <a:solidFill>
                  <a:srgbClr val="7030A0"/>
                </a:solidFill>
              </a:rPr>
              <a:t>} </a:t>
            </a:r>
            <a:r>
              <a:rPr lang="en-AU" b="1" dirty="0" smtClean="0">
                <a:solidFill>
                  <a:srgbClr val="7030A0"/>
                </a:solidFill>
              </a:rPr>
              <a:t>else{ die</a:t>
            </a:r>
            <a:r>
              <a:rPr lang="en-AU" b="1" dirty="0">
                <a:solidFill>
                  <a:srgbClr val="7030A0"/>
                </a:solidFill>
              </a:rPr>
              <a:t>("Error: The file you are trying to access doesn't exist</a:t>
            </a:r>
            <a:r>
              <a:rPr lang="en-AU" b="1" dirty="0" smtClean="0">
                <a:solidFill>
                  <a:srgbClr val="7030A0"/>
                </a:solidFill>
              </a:rPr>
              <a:t>.");}?&gt;</a:t>
            </a:r>
          </a:p>
          <a:p>
            <a:pPr marL="0" indent="0">
              <a:buNone/>
            </a:pPr>
            <a:r>
              <a:rPr lang="en-AU" dirty="0"/>
              <a:t>Now if you run the above script you will get the error message like this</a:t>
            </a:r>
            <a:r>
              <a:rPr lang="en-AU" dirty="0" smtClean="0"/>
              <a:t>:</a:t>
            </a:r>
          </a:p>
          <a:p>
            <a:pPr marL="0" indent="0">
              <a:buNone/>
            </a:pPr>
            <a:r>
              <a:rPr lang="en-AU" dirty="0"/>
              <a:t>Error: The file you are trying to access doesn't exist</a:t>
            </a:r>
            <a:r>
              <a:rPr lang="en-AU" dirty="0" smtClean="0"/>
              <a:t>.</a:t>
            </a:r>
          </a:p>
          <a:p>
            <a:pPr marL="0" indent="0">
              <a:buNone/>
            </a:pPr>
            <a:r>
              <a:rPr lang="en-AU" dirty="0"/>
              <a:t>As you can see by implementing a simple check whether the file exist or not before trying to access it, we can generate an error message that is more meaningful to the user</a:t>
            </a:r>
            <a:r>
              <a:rPr lang="en-AU" dirty="0" smtClean="0"/>
              <a:t>.</a:t>
            </a:r>
            <a:endParaRPr lang="en-AU" dirty="0"/>
          </a:p>
          <a:p>
            <a:pPr marL="0" indent="0">
              <a:buNone/>
            </a:pPr>
            <a:r>
              <a:rPr lang="en-AU" dirty="0"/>
              <a:t>The die() function used above simply display the custom error message and terminate the current script if 'sample.txt' file is not found.</a:t>
            </a:r>
          </a:p>
        </p:txBody>
      </p:sp>
    </p:spTree>
    <p:extLst>
      <p:ext uri="{BB962C8B-B14F-4D97-AF65-F5344CB8AC3E}">
        <p14:creationId xmlns:p14="http://schemas.microsoft.com/office/powerpoint/2010/main" val="12866007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Creating a Custom Error Handler</a:t>
            </a:r>
            <a:r>
              <a:rPr lang="en-AU" b="1" dirty="0"/>
              <a:t/>
            </a:r>
            <a:br>
              <a:rPr lang="en-AU" b="1" dirty="0"/>
            </a:br>
            <a:endParaRPr lang="en-AU" dirty="0"/>
          </a:p>
        </p:txBody>
      </p:sp>
      <p:sp>
        <p:nvSpPr>
          <p:cNvPr id="3" name="Content Placeholder 2"/>
          <p:cNvSpPr>
            <a:spLocks noGrp="1"/>
          </p:cNvSpPr>
          <p:nvPr>
            <p:ph idx="1"/>
          </p:nvPr>
        </p:nvSpPr>
        <p:spPr>
          <a:xfrm>
            <a:off x="859536" y="2556932"/>
            <a:ext cx="10037061" cy="3318936"/>
          </a:xfrm>
        </p:spPr>
        <p:txBody>
          <a:bodyPr/>
          <a:lstStyle/>
          <a:p>
            <a:r>
              <a:rPr lang="en-AU" dirty="0"/>
              <a:t>You can create your own error handler function to deal with the run-time error generated by PHP engine. The custom error handler provides you greater flexibility and better control over the errors, it can inspect the error and decide what to do with the error, it might display a message to the user, log the error in a file or database or send by e-mail, attempt to fix the problem and carry on, exit the execution of the script or ignore the error altogether.</a:t>
            </a:r>
            <a:endParaRPr lang="en-AU" dirty="0"/>
          </a:p>
        </p:txBody>
      </p:sp>
    </p:spTree>
    <p:extLst>
      <p:ext uri="{BB962C8B-B14F-4D97-AF65-F5344CB8AC3E}">
        <p14:creationId xmlns:p14="http://schemas.microsoft.com/office/powerpoint/2010/main" val="25878437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AU" dirty="0"/>
          </a:p>
        </p:txBody>
      </p:sp>
      <p:pic>
        <p:nvPicPr>
          <p:cNvPr id="4" name="Content Placeholder 3"/>
          <p:cNvPicPr>
            <a:picLocks noGrp="1" noChangeAspect="1"/>
          </p:cNvPicPr>
          <p:nvPr>
            <p:ph idx="1"/>
          </p:nvPr>
        </p:nvPicPr>
        <p:blipFill>
          <a:blip r:embed="rId2"/>
          <a:stretch>
            <a:fillRect/>
          </a:stretch>
        </p:blipFill>
        <p:spPr>
          <a:xfrm>
            <a:off x="2264666" y="2429447"/>
            <a:ext cx="7008544" cy="3317875"/>
          </a:xfrm>
          <a:prstGeom prst="rect">
            <a:avLst/>
          </a:prstGeom>
        </p:spPr>
      </p:pic>
    </p:spTree>
    <p:extLst>
      <p:ext uri="{BB962C8B-B14F-4D97-AF65-F5344CB8AC3E}">
        <p14:creationId xmlns:p14="http://schemas.microsoft.com/office/powerpoint/2010/main" val="1331691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AU" dirty="0"/>
          </a:p>
        </p:txBody>
      </p:sp>
      <p:sp>
        <p:nvSpPr>
          <p:cNvPr id="3" name="Content Placeholder 2"/>
          <p:cNvSpPr>
            <a:spLocks noGrp="1"/>
          </p:cNvSpPr>
          <p:nvPr>
            <p:ph idx="1"/>
          </p:nvPr>
        </p:nvSpPr>
        <p:spPr/>
        <p:txBody>
          <a:bodyPr/>
          <a:lstStyle/>
          <a:p>
            <a:pPr marL="0" indent="0">
              <a:buNone/>
            </a:pPr>
            <a:r>
              <a:rPr lang="en-AU" b="1" dirty="0">
                <a:solidFill>
                  <a:srgbClr val="7030A0"/>
                </a:solidFill>
              </a:rPr>
              <a:t>&lt;?php</a:t>
            </a:r>
          </a:p>
          <a:p>
            <a:pPr marL="0" indent="0">
              <a:buNone/>
            </a:pPr>
            <a:r>
              <a:rPr lang="en-AU" b="1" dirty="0">
                <a:solidFill>
                  <a:srgbClr val="7030A0"/>
                </a:solidFill>
              </a:rPr>
              <a:t>echo date("h:i:s") . "&lt;</a:t>
            </a:r>
            <a:r>
              <a:rPr lang="en-AU" b="1" dirty="0" err="1">
                <a:solidFill>
                  <a:srgbClr val="7030A0"/>
                </a:solidFill>
              </a:rPr>
              <a:t>br</a:t>
            </a:r>
            <a:r>
              <a:rPr lang="en-AU" b="1" dirty="0">
                <a:solidFill>
                  <a:srgbClr val="7030A0"/>
                </a:solidFill>
              </a:rPr>
              <a:t>&gt;";</a:t>
            </a:r>
          </a:p>
          <a:p>
            <a:pPr marL="0" indent="0">
              <a:buNone/>
            </a:pPr>
            <a:r>
              <a:rPr lang="en-AU" b="1" dirty="0">
                <a:solidFill>
                  <a:srgbClr val="7030A0"/>
                </a:solidFill>
              </a:rPr>
              <a:t>echo date("F d, Y h:i:s A") . "&lt;</a:t>
            </a:r>
            <a:r>
              <a:rPr lang="en-AU" b="1" dirty="0" err="1">
                <a:solidFill>
                  <a:srgbClr val="7030A0"/>
                </a:solidFill>
              </a:rPr>
              <a:t>br</a:t>
            </a:r>
            <a:r>
              <a:rPr lang="en-AU" b="1" dirty="0">
                <a:solidFill>
                  <a:srgbClr val="7030A0"/>
                </a:solidFill>
              </a:rPr>
              <a:t>&gt;";</a:t>
            </a:r>
          </a:p>
          <a:p>
            <a:pPr marL="0" indent="0">
              <a:buNone/>
            </a:pPr>
            <a:r>
              <a:rPr lang="en-AU" b="1" dirty="0">
                <a:solidFill>
                  <a:srgbClr val="7030A0"/>
                </a:solidFill>
              </a:rPr>
              <a:t>echo date("h:i a");</a:t>
            </a:r>
          </a:p>
          <a:p>
            <a:pPr marL="0" indent="0">
              <a:buNone/>
            </a:pPr>
            <a:r>
              <a:rPr lang="en-AU" b="1" dirty="0">
                <a:solidFill>
                  <a:srgbClr val="7030A0"/>
                </a:solidFill>
              </a:rPr>
              <a:t>?&gt;</a:t>
            </a:r>
          </a:p>
        </p:txBody>
      </p:sp>
    </p:spTree>
    <p:extLst>
      <p:ext uri="{BB962C8B-B14F-4D97-AF65-F5344CB8AC3E}">
        <p14:creationId xmlns:p14="http://schemas.microsoft.com/office/powerpoint/2010/main" val="2826803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Classes and Objects</a:t>
            </a:r>
            <a:br>
              <a:rPr lang="en-AU" dirty="0"/>
            </a:br>
            <a:endParaRPr lang="en-AU" dirty="0"/>
          </a:p>
        </p:txBody>
      </p:sp>
      <p:sp>
        <p:nvSpPr>
          <p:cNvPr id="3" name="Content Placeholder 2"/>
          <p:cNvSpPr>
            <a:spLocks noGrp="1"/>
          </p:cNvSpPr>
          <p:nvPr>
            <p:ph idx="1"/>
          </p:nvPr>
        </p:nvSpPr>
        <p:spPr/>
        <p:txBody>
          <a:bodyPr/>
          <a:lstStyle/>
          <a:p>
            <a:r>
              <a:rPr lang="en-AU" b="1" dirty="0"/>
              <a:t>What is Object Oriented </a:t>
            </a:r>
            <a:r>
              <a:rPr lang="en-AU" b="1" dirty="0" smtClean="0"/>
              <a:t>Programming: </a:t>
            </a:r>
            <a:r>
              <a:rPr lang="en-AU" dirty="0"/>
              <a:t>Object-Oriented Programming (OOP) is a programming model that is based on the concept of classes and objects. As opposed to procedural programming where the focus is on writing procedures or functions that perform operations on the data, in object-oriented programming the focus is on the creations of objects which contain both data and functions together.</a:t>
            </a:r>
            <a:endParaRPr lang="en-AU" b="1" dirty="0"/>
          </a:p>
          <a:p>
            <a:endParaRPr lang="en-AU" dirty="0"/>
          </a:p>
        </p:txBody>
      </p:sp>
    </p:spTree>
    <p:extLst>
      <p:ext uri="{BB962C8B-B14F-4D97-AF65-F5344CB8AC3E}">
        <p14:creationId xmlns:p14="http://schemas.microsoft.com/office/powerpoint/2010/main" val="20862332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Understanding Classes and Objects</a:t>
            </a:r>
            <a:r>
              <a:rPr lang="en-AU" b="1" dirty="0"/>
              <a:t/>
            </a:r>
            <a:br>
              <a:rPr lang="en-AU" b="1" dirty="0"/>
            </a:br>
            <a:endParaRPr lang="en-AU" dirty="0"/>
          </a:p>
        </p:txBody>
      </p:sp>
      <p:sp>
        <p:nvSpPr>
          <p:cNvPr id="3" name="Content Placeholder 2"/>
          <p:cNvSpPr>
            <a:spLocks noGrp="1"/>
          </p:cNvSpPr>
          <p:nvPr>
            <p:ph idx="1"/>
          </p:nvPr>
        </p:nvSpPr>
        <p:spPr/>
        <p:txBody>
          <a:bodyPr/>
          <a:lstStyle/>
          <a:p>
            <a:r>
              <a:rPr lang="en-AU" dirty="0"/>
              <a:t>Classes and objects are the two main aspects of object-oriented programming. A class is a self-contained, independent collection of variables and functions which work together to perform one or more specific tasks, while objects are individual instances of a class</a:t>
            </a:r>
            <a:r>
              <a:rPr lang="en-AU" dirty="0" smtClean="0"/>
              <a:t>.</a:t>
            </a:r>
          </a:p>
          <a:p>
            <a:r>
              <a:rPr lang="en-AU" dirty="0"/>
              <a:t>A class acts as a template or blueprint from which lots of individual objects can be created. When individual objects are created, they inherit the same generic properties and </a:t>
            </a:r>
            <a:r>
              <a:rPr lang="en-AU" dirty="0" err="1"/>
              <a:t>behaviors</a:t>
            </a:r>
            <a:r>
              <a:rPr lang="en-AU" dirty="0"/>
              <a:t>, although each object may have different values for certain properties.</a:t>
            </a:r>
            <a:endParaRPr lang="en-AU" dirty="0"/>
          </a:p>
        </p:txBody>
      </p:sp>
    </p:spTree>
    <p:extLst>
      <p:ext uri="{BB962C8B-B14F-4D97-AF65-F5344CB8AC3E}">
        <p14:creationId xmlns:p14="http://schemas.microsoft.com/office/powerpoint/2010/main" val="24964413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AU" dirty="0"/>
          </a:p>
        </p:txBody>
      </p:sp>
      <p:sp>
        <p:nvSpPr>
          <p:cNvPr id="3" name="Content Placeholder 2"/>
          <p:cNvSpPr>
            <a:spLocks noGrp="1"/>
          </p:cNvSpPr>
          <p:nvPr>
            <p:ph idx="1"/>
          </p:nvPr>
        </p:nvSpPr>
        <p:spPr>
          <a:xfrm>
            <a:off x="804672" y="2556932"/>
            <a:ext cx="10716768" cy="3318936"/>
          </a:xfrm>
        </p:spPr>
        <p:txBody>
          <a:bodyPr>
            <a:normAutofit/>
          </a:bodyPr>
          <a:lstStyle/>
          <a:p>
            <a:r>
              <a:rPr lang="en-AU" sz="1800" dirty="0"/>
              <a:t>For example, think of a class as a blueprint for a house. The blueprint itself is not a house, but is a detailed plan of the house. While, an object is like an actual house built according to that blueprint. We can build several identical houses from the same blueprint, but each house may have different paints, interiors and families inside, as shown in the illustration below.</a:t>
            </a:r>
            <a:endParaRPr lang="en-AU" sz="1800" dirty="0"/>
          </a:p>
        </p:txBody>
      </p:sp>
      <p:pic>
        <p:nvPicPr>
          <p:cNvPr id="4" name="Picture 3"/>
          <p:cNvPicPr>
            <a:picLocks noChangeAspect="1"/>
          </p:cNvPicPr>
          <p:nvPr/>
        </p:nvPicPr>
        <p:blipFill>
          <a:blip r:embed="rId2"/>
          <a:stretch>
            <a:fillRect/>
          </a:stretch>
        </p:blipFill>
        <p:spPr>
          <a:xfrm>
            <a:off x="3340036" y="3693604"/>
            <a:ext cx="5895975" cy="2085975"/>
          </a:xfrm>
          <a:prstGeom prst="rect">
            <a:avLst/>
          </a:prstGeom>
        </p:spPr>
      </p:pic>
    </p:spTree>
    <p:extLst>
      <p:ext uri="{BB962C8B-B14F-4D97-AF65-F5344CB8AC3E}">
        <p14:creationId xmlns:p14="http://schemas.microsoft.com/office/powerpoint/2010/main" val="20717385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AU" dirty="0"/>
          </a:p>
        </p:txBody>
      </p:sp>
      <p:sp>
        <p:nvSpPr>
          <p:cNvPr id="3" name="Content Placeholder 2"/>
          <p:cNvSpPr>
            <a:spLocks noGrp="1"/>
          </p:cNvSpPr>
          <p:nvPr>
            <p:ph idx="1"/>
          </p:nvPr>
        </p:nvSpPr>
        <p:spPr>
          <a:xfrm>
            <a:off x="1295400" y="2556932"/>
            <a:ext cx="10180319" cy="3318936"/>
          </a:xfrm>
        </p:spPr>
        <p:txBody>
          <a:bodyPr/>
          <a:lstStyle/>
          <a:p>
            <a:r>
              <a:rPr lang="en-AU" dirty="0"/>
              <a:t>A class can be declared using the class keyword, followed by the name of the class and a pair of curly braces ({}), as shown in the following example</a:t>
            </a:r>
            <a:r>
              <a:rPr lang="en-AU" dirty="0" smtClean="0"/>
              <a:t>.</a:t>
            </a:r>
            <a:endParaRPr lang="en-AU" dirty="0"/>
          </a:p>
          <a:p>
            <a:r>
              <a:rPr lang="en-AU" dirty="0"/>
              <a:t>Let's create a PHP file named </a:t>
            </a:r>
            <a:r>
              <a:rPr lang="en-AU" dirty="0" err="1" smtClean="0"/>
              <a:t>Rectangle.php</a:t>
            </a:r>
            <a:endParaRPr lang="en-AU" dirty="0"/>
          </a:p>
        </p:txBody>
      </p:sp>
    </p:spTree>
    <p:extLst>
      <p:ext uri="{BB962C8B-B14F-4D97-AF65-F5344CB8AC3E}">
        <p14:creationId xmlns:p14="http://schemas.microsoft.com/office/powerpoint/2010/main" val="18385301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AU" dirty="0"/>
          </a:p>
        </p:txBody>
      </p:sp>
      <p:sp>
        <p:nvSpPr>
          <p:cNvPr id="3" name="Content Placeholder 2"/>
          <p:cNvSpPr>
            <a:spLocks noGrp="1"/>
          </p:cNvSpPr>
          <p:nvPr>
            <p:ph idx="1"/>
          </p:nvPr>
        </p:nvSpPr>
        <p:spPr>
          <a:xfrm>
            <a:off x="1295402" y="2438060"/>
            <a:ext cx="9601196" cy="3825580"/>
          </a:xfrm>
        </p:spPr>
        <p:txBody>
          <a:bodyPr>
            <a:normAutofit fontScale="85000" lnSpcReduction="20000"/>
          </a:bodyPr>
          <a:lstStyle/>
          <a:p>
            <a:pPr marL="0" indent="0">
              <a:buNone/>
            </a:pPr>
            <a:r>
              <a:rPr lang="en-AU" b="1" dirty="0">
                <a:solidFill>
                  <a:srgbClr val="7030A0"/>
                </a:solidFill>
              </a:rPr>
              <a:t>&lt;?php</a:t>
            </a:r>
          </a:p>
          <a:p>
            <a:pPr marL="0" indent="0">
              <a:buNone/>
            </a:pPr>
            <a:r>
              <a:rPr lang="en-AU" b="1" dirty="0">
                <a:solidFill>
                  <a:srgbClr val="7030A0"/>
                </a:solidFill>
              </a:rPr>
              <a:t>class Rectangle</a:t>
            </a:r>
          </a:p>
          <a:p>
            <a:pPr marL="0" indent="0">
              <a:buNone/>
            </a:pPr>
            <a:r>
              <a:rPr lang="en-AU" b="1" dirty="0" smtClean="0">
                <a:solidFill>
                  <a:srgbClr val="7030A0"/>
                </a:solidFill>
              </a:rPr>
              <a:t>{ // </a:t>
            </a:r>
            <a:r>
              <a:rPr lang="en-AU" b="1" dirty="0">
                <a:solidFill>
                  <a:srgbClr val="7030A0"/>
                </a:solidFill>
              </a:rPr>
              <a:t>Declare  properties</a:t>
            </a:r>
          </a:p>
          <a:p>
            <a:pPr marL="0" indent="0">
              <a:buNone/>
            </a:pPr>
            <a:r>
              <a:rPr lang="en-AU" b="1" dirty="0">
                <a:solidFill>
                  <a:srgbClr val="7030A0"/>
                </a:solidFill>
              </a:rPr>
              <a:t>    public $length = 0;</a:t>
            </a:r>
          </a:p>
          <a:p>
            <a:pPr marL="0" indent="0">
              <a:buNone/>
            </a:pPr>
            <a:r>
              <a:rPr lang="en-AU" b="1" dirty="0">
                <a:solidFill>
                  <a:srgbClr val="7030A0"/>
                </a:solidFill>
              </a:rPr>
              <a:t>    public $width = 0</a:t>
            </a:r>
            <a:r>
              <a:rPr lang="en-AU" b="1" dirty="0" smtClean="0">
                <a:solidFill>
                  <a:srgbClr val="7030A0"/>
                </a:solidFill>
              </a:rPr>
              <a:t>;    </a:t>
            </a:r>
            <a:r>
              <a:rPr lang="en-AU" b="1" dirty="0">
                <a:solidFill>
                  <a:srgbClr val="7030A0"/>
                </a:solidFill>
              </a:rPr>
              <a:t>// Method to get the perimeter</a:t>
            </a:r>
          </a:p>
          <a:p>
            <a:pPr marL="0" indent="0">
              <a:buNone/>
            </a:pPr>
            <a:r>
              <a:rPr lang="en-AU" b="1" dirty="0">
                <a:solidFill>
                  <a:srgbClr val="7030A0"/>
                </a:solidFill>
              </a:rPr>
              <a:t>    public function </a:t>
            </a:r>
            <a:r>
              <a:rPr lang="en-AU" b="1" dirty="0" err="1">
                <a:solidFill>
                  <a:srgbClr val="7030A0"/>
                </a:solidFill>
              </a:rPr>
              <a:t>getPerimeter</a:t>
            </a:r>
            <a:r>
              <a:rPr lang="en-AU" b="1" dirty="0">
                <a:solidFill>
                  <a:srgbClr val="7030A0"/>
                </a:solidFill>
              </a:rPr>
              <a:t>(){</a:t>
            </a:r>
          </a:p>
          <a:p>
            <a:pPr marL="0" indent="0">
              <a:buNone/>
            </a:pPr>
            <a:r>
              <a:rPr lang="en-AU" b="1" dirty="0">
                <a:solidFill>
                  <a:srgbClr val="7030A0"/>
                </a:solidFill>
              </a:rPr>
              <a:t>        return (2 * ($this-&gt;length + $this-&gt;width));</a:t>
            </a:r>
          </a:p>
          <a:p>
            <a:pPr marL="0" indent="0">
              <a:buNone/>
            </a:pPr>
            <a:r>
              <a:rPr lang="en-AU" b="1" dirty="0">
                <a:solidFill>
                  <a:srgbClr val="7030A0"/>
                </a:solidFill>
              </a:rPr>
              <a:t>    </a:t>
            </a:r>
            <a:r>
              <a:rPr lang="en-AU" b="1" dirty="0" smtClean="0">
                <a:solidFill>
                  <a:srgbClr val="7030A0"/>
                </a:solidFill>
              </a:rPr>
              <a:t>}  </a:t>
            </a:r>
            <a:r>
              <a:rPr lang="en-AU" b="1" dirty="0">
                <a:solidFill>
                  <a:srgbClr val="7030A0"/>
                </a:solidFill>
              </a:rPr>
              <a:t>// Method to get the area</a:t>
            </a:r>
          </a:p>
          <a:p>
            <a:pPr marL="0" indent="0">
              <a:buNone/>
            </a:pPr>
            <a:r>
              <a:rPr lang="en-AU" b="1" dirty="0">
                <a:solidFill>
                  <a:srgbClr val="7030A0"/>
                </a:solidFill>
              </a:rPr>
              <a:t>    public function </a:t>
            </a:r>
            <a:r>
              <a:rPr lang="en-AU" b="1" dirty="0" err="1">
                <a:solidFill>
                  <a:srgbClr val="7030A0"/>
                </a:solidFill>
              </a:rPr>
              <a:t>getArea</a:t>
            </a:r>
            <a:r>
              <a:rPr lang="en-AU" b="1" dirty="0">
                <a:solidFill>
                  <a:srgbClr val="7030A0"/>
                </a:solidFill>
              </a:rPr>
              <a:t>(){</a:t>
            </a:r>
          </a:p>
          <a:p>
            <a:pPr marL="0" indent="0">
              <a:buNone/>
            </a:pPr>
            <a:r>
              <a:rPr lang="en-AU" b="1" dirty="0">
                <a:solidFill>
                  <a:srgbClr val="7030A0"/>
                </a:solidFill>
              </a:rPr>
              <a:t>        return ($this-&gt;length * $this-&gt;width</a:t>
            </a:r>
            <a:r>
              <a:rPr lang="en-AU" b="1" dirty="0" smtClean="0">
                <a:solidFill>
                  <a:srgbClr val="7030A0"/>
                </a:solidFill>
              </a:rPr>
              <a:t>); }} ?&gt;</a:t>
            </a:r>
            <a:endParaRPr lang="en-AU" b="1" dirty="0">
              <a:solidFill>
                <a:srgbClr val="7030A0"/>
              </a:solidFill>
            </a:endParaRPr>
          </a:p>
        </p:txBody>
      </p:sp>
    </p:spTree>
    <p:extLst>
      <p:ext uri="{BB962C8B-B14F-4D97-AF65-F5344CB8AC3E}">
        <p14:creationId xmlns:p14="http://schemas.microsoft.com/office/powerpoint/2010/main" val="26354600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AU" dirty="0"/>
          </a:p>
        </p:txBody>
      </p:sp>
      <p:sp>
        <p:nvSpPr>
          <p:cNvPr id="3" name="Content Placeholder 2"/>
          <p:cNvSpPr>
            <a:spLocks noGrp="1"/>
          </p:cNvSpPr>
          <p:nvPr>
            <p:ph idx="1"/>
          </p:nvPr>
        </p:nvSpPr>
        <p:spPr/>
        <p:txBody>
          <a:bodyPr/>
          <a:lstStyle/>
          <a:p>
            <a:r>
              <a:rPr lang="en-AU" dirty="0"/>
              <a:t>The arrow symbol (-&gt;) is an OOP construct that is used to access contained properties and methods of a given object. Whereas, the pseudo-variable $this provides a reference to the calling object i.e. the object to which the method belongs.</a:t>
            </a:r>
          </a:p>
        </p:txBody>
      </p:sp>
    </p:spTree>
    <p:extLst>
      <p:ext uri="{BB962C8B-B14F-4D97-AF65-F5344CB8AC3E}">
        <p14:creationId xmlns:p14="http://schemas.microsoft.com/office/powerpoint/2010/main" val="2793854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Using Constructors and Destructors</a:t>
            </a:r>
            <a:br>
              <a:rPr lang="en-AU" dirty="0"/>
            </a:br>
            <a:endParaRPr lang="en-AU" dirty="0"/>
          </a:p>
        </p:txBody>
      </p:sp>
      <p:sp>
        <p:nvSpPr>
          <p:cNvPr id="3" name="Content Placeholder 2"/>
          <p:cNvSpPr>
            <a:spLocks noGrp="1"/>
          </p:cNvSpPr>
          <p:nvPr>
            <p:ph idx="1"/>
          </p:nvPr>
        </p:nvSpPr>
        <p:spPr/>
        <p:txBody>
          <a:bodyPr>
            <a:normAutofit/>
          </a:bodyPr>
          <a:lstStyle/>
          <a:p>
            <a:r>
              <a:rPr lang="en-AU" dirty="0"/>
              <a:t>To make the object-oriented programming easier, PHP provides some magic methods that are executed automatically when certain actions occur within an object</a:t>
            </a:r>
            <a:r>
              <a:rPr lang="en-AU" dirty="0" smtClean="0"/>
              <a:t>.</a:t>
            </a:r>
            <a:endParaRPr lang="en-AU" dirty="0"/>
          </a:p>
          <a:p>
            <a:r>
              <a:rPr lang="en-AU" dirty="0"/>
              <a:t>For example, the magic method __construct() (known as constructor) is executed automatically whenever a new object is created. Similarly, the magic method __destruct() (known as destructor) is executed automatically when the object is destroyed. A destructor function cleans up any resources allocated to an object once the object is destroyed.</a:t>
            </a:r>
          </a:p>
        </p:txBody>
      </p:sp>
    </p:spTree>
    <p:extLst>
      <p:ext uri="{BB962C8B-B14F-4D97-AF65-F5344CB8AC3E}">
        <p14:creationId xmlns:p14="http://schemas.microsoft.com/office/powerpoint/2010/main" val="21740554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AU" dirty="0"/>
          </a:p>
        </p:txBody>
      </p:sp>
      <p:sp>
        <p:nvSpPr>
          <p:cNvPr id="3" name="Content Placeholder 2"/>
          <p:cNvSpPr>
            <a:spLocks noGrp="1"/>
          </p:cNvSpPr>
          <p:nvPr>
            <p:ph idx="1"/>
          </p:nvPr>
        </p:nvSpPr>
        <p:spPr>
          <a:xfrm>
            <a:off x="822960" y="2556932"/>
            <a:ext cx="10073637" cy="3569548"/>
          </a:xfrm>
        </p:spPr>
        <p:txBody>
          <a:bodyPr>
            <a:normAutofit fontScale="62500" lnSpcReduction="20000"/>
          </a:bodyPr>
          <a:lstStyle/>
          <a:p>
            <a:pPr marL="0" indent="0">
              <a:buNone/>
            </a:pPr>
            <a:r>
              <a:rPr lang="en-AU" b="1" dirty="0">
                <a:solidFill>
                  <a:srgbClr val="7030A0"/>
                </a:solidFill>
              </a:rPr>
              <a:t>&lt;?php</a:t>
            </a:r>
          </a:p>
          <a:p>
            <a:pPr marL="0" indent="0">
              <a:buNone/>
            </a:pPr>
            <a:r>
              <a:rPr lang="en-AU" b="1" dirty="0">
                <a:solidFill>
                  <a:srgbClr val="7030A0"/>
                </a:solidFill>
              </a:rPr>
              <a:t>class </a:t>
            </a:r>
            <a:r>
              <a:rPr lang="en-AU" b="1" dirty="0" err="1">
                <a:solidFill>
                  <a:srgbClr val="7030A0"/>
                </a:solidFill>
              </a:rPr>
              <a:t>MyClass</a:t>
            </a:r>
            <a:endParaRPr lang="en-AU" b="1" dirty="0">
              <a:solidFill>
                <a:srgbClr val="7030A0"/>
              </a:solidFill>
            </a:endParaRPr>
          </a:p>
          <a:p>
            <a:pPr marL="0" indent="0">
              <a:buNone/>
            </a:pPr>
            <a:r>
              <a:rPr lang="en-AU" b="1" dirty="0" smtClean="0">
                <a:solidFill>
                  <a:srgbClr val="7030A0"/>
                </a:solidFill>
              </a:rPr>
              <a:t>{ // </a:t>
            </a:r>
            <a:r>
              <a:rPr lang="en-AU" b="1" dirty="0">
                <a:solidFill>
                  <a:srgbClr val="7030A0"/>
                </a:solidFill>
              </a:rPr>
              <a:t>Constructor</a:t>
            </a:r>
          </a:p>
          <a:p>
            <a:pPr marL="0" indent="0">
              <a:buNone/>
            </a:pPr>
            <a:r>
              <a:rPr lang="en-AU" b="1" dirty="0">
                <a:solidFill>
                  <a:srgbClr val="7030A0"/>
                </a:solidFill>
              </a:rPr>
              <a:t>    public function __construct(){</a:t>
            </a:r>
          </a:p>
          <a:p>
            <a:pPr marL="0" indent="0">
              <a:buNone/>
            </a:pPr>
            <a:r>
              <a:rPr lang="en-AU" b="1" dirty="0">
                <a:solidFill>
                  <a:srgbClr val="7030A0"/>
                </a:solidFill>
              </a:rPr>
              <a:t>        echo 'The class "' . __CLASS__ . '" was initiated!&lt;</a:t>
            </a:r>
            <a:r>
              <a:rPr lang="en-AU" b="1" dirty="0" err="1">
                <a:solidFill>
                  <a:srgbClr val="7030A0"/>
                </a:solidFill>
              </a:rPr>
              <a:t>br</a:t>
            </a:r>
            <a:r>
              <a:rPr lang="en-AU" b="1" dirty="0">
                <a:solidFill>
                  <a:srgbClr val="7030A0"/>
                </a:solidFill>
              </a:rPr>
              <a:t>&gt;';</a:t>
            </a:r>
          </a:p>
          <a:p>
            <a:pPr marL="0" indent="0">
              <a:buNone/>
            </a:pPr>
            <a:r>
              <a:rPr lang="en-AU" b="1" dirty="0">
                <a:solidFill>
                  <a:srgbClr val="7030A0"/>
                </a:solidFill>
              </a:rPr>
              <a:t>    </a:t>
            </a:r>
            <a:r>
              <a:rPr lang="en-AU" b="1" dirty="0" smtClean="0">
                <a:solidFill>
                  <a:srgbClr val="7030A0"/>
                </a:solidFill>
              </a:rPr>
              <a:t>}  </a:t>
            </a:r>
            <a:r>
              <a:rPr lang="en-AU" b="1" dirty="0">
                <a:solidFill>
                  <a:srgbClr val="7030A0"/>
                </a:solidFill>
              </a:rPr>
              <a:t>// Destructor</a:t>
            </a:r>
          </a:p>
          <a:p>
            <a:pPr marL="0" indent="0">
              <a:buNone/>
            </a:pPr>
            <a:r>
              <a:rPr lang="en-AU" b="1" dirty="0">
                <a:solidFill>
                  <a:srgbClr val="7030A0"/>
                </a:solidFill>
              </a:rPr>
              <a:t>    public function __destruct(){</a:t>
            </a:r>
          </a:p>
          <a:p>
            <a:pPr marL="0" indent="0">
              <a:buNone/>
            </a:pPr>
            <a:r>
              <a:rPr lang="en-AU" b="1" dirty="0">
                <a:solidFill>
                  <a:srgbClr val="7030A0"/>
                </a:solidFill>
              </a:rPr>
              <a:t>        echo 'The class "' . __CLASS__ . '" was destroyed.&lt;</a:t>
            </a:r>
            <a:r>
              <a:rPr lang="en-AU" b="1" dirty="0" err="1">
                <a:solidFill>
                  <a:srgbClr val="7030A0"/>
                </a:solidFill>
              </a:rPr>
              <a:t>br</a:t>
            </a:r>
            <a:r>
              <a:rPr lang="en-AU" b="1" dirty="0">
                <a:solidFill>
                  <a:srgbClr val="7030A0"/>
                </a:solidFill>
              </a:rPr>
              <a:t>&gt;';}}</a:t>
            </a:r>
          </a:p>
          <a:p>
            <a:pPr marL="0" indent="0">
              <a:buNone/>
            </a:pPr>
            <a:r>
              <a:rPr lang="en-AU" b="1" dirty="0">
                <a:solidFill>
                  <a:srgbClr val="7030A0"/>
                </a:solidFill>
              </a:rPr>
              <a:t>// Create a new object</a:t>
            </a:r>
          </a:p>
          <a:p>
            <a:pPr marL="0" indent="0">
              <a:buNone/>
            </a:pPr>
            <a:r>
              <a:rPr lang="en-AU" b="1" dirty="0">
                <a:solidFill>
                  <a:srgbClr val="7030A0"/>
                </a:solidFill>
              </a:rPr>
              <a:t>$</a:t>
            </a:r>
            <a:r>
              <a:rPr lang="en-AU" b="1" dirty="0" err="1">
                <a:solidFill>
                  <a:srgbClr val="7030A0"/>
                </a:solidFill>
              </a:rPr>
              <a:t>obj</a:t>
            </a:r>
            <a:r>
              <a:rPr lang="en-AU" b="1" dirty="0">
                <a:solidFill>
                  <a:srgbClr val="7030A0"/>
                </a:solidFill>
              </a:rPr>
              <a:t> = new </a:t>
            </a:r>
            <a:r>
              <a:rPr lang="en-AU" b="1" dirty="0" err="1">
                <a:solidFill>
                  <a:srgbClr val="7030A0"/>
                </a:solidFill>
              </a:rPr>
              <a:t>MyClass</a:t>
            </a:r>
            <a:r>
              <a:rPr lang="en-AU" b="1" dirty="0">
                <a:solidFill>
                  <a:srgbClr val="7030A0"/>
                </a:solidFill>
              </a:rPr>
              <a:t>; // Output a message at the end of the file</a:t>
            </a:r>
          </a:p>
          <a:p>
            <a:pPr marL="0" indent="0">
              <a:buNone/>
            </a:pPr>
            <a:r>
              <a:rPr lang="en-AU" b="1" dirty="0">
                <a:solidFill>
                  <a:srgbClr val="7030A0"/>
                </a:solidFill>
              </a:rPr>
              <a:t>echo "The end of the file is reached.";?&gt;</a:t>
            </a:r>
          </a:p>
        </p:txBody>
      </p:sp>
    </p:spTree>
    <p:extLst>
      <p:ext uri="{BB962C8B-B14F-4D97-AF65-F5344CB8AC3E}">
        <p14:creationId xmlns:p14="http://schemas.microsoft.com/office/powerpoint/2010/main" val="22520048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Extending Classes through Inheritance</a:t>
            </a:r>
            <a:br>
              <a:rPr lang="en-AU" dirty="0"/>
            </a:br>
            <a:endParaRPr lang="en-AU" dirty="0"/>
          </a:p>
        </p:txBody>
      </p:sp>
      <p:sp>
        <p:nvSpPr>
          <p:cNvPr id="3" name="Content Placeholder 2"/>
          <p:cNvSpPr>
            <a:spLocks noGrp="1"/>
          </p:cNvSpPr>
          <p:nvPr>
            <p:ph idx="1"/>
          </p:nvPr>
        </p:nvSpPr>
        <p:spPr/>
        <p:txBody>
          <a:bodyPr/>
          <a:lstStyle/>
          <a:p>
            <a:r>
              <a:rPr lang="en-AU" dirty="0"/>
              <a:t>Classes can inherit the properties and methods of another class using the extends keyword. This process of extensibility is called inheritance. It is probably the most powerful reason behind using the object-oriented programming model.</a:t>
            </a:r>
          </a:p>
        </p:txBody>
      </p:sp>
    </p:spTree>
    <p:extLst>
      <p:ext uri="{BB962C8B-B14F-4D97-AF65-F5344CB8AC3E}">
        <p14:creationId xmlns:p14="http://schemas.microsoft.com/office/powerpoint/2010/main" val="25239904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
            </a:r>
            <a:br>
              <a:rPr lang="en-AU" dirty="0" smtClean="0"/>
            </a:br>
            <a:r>
              <a:rPr lang="en-AU" dirty="0" smtClean="0"/>
              <a:t>Controlling </a:t>
            </a:r>
            <a:r>
              <a:rPr lang="en-AU" dirty="0"/>
              <a:t>the Visibility of Properties and Methods</a:t>
            </a:r>
            <a:br>
              <a:rPr lang="en-AU" dirty="0"/>
            </a:br>
            <a:endParaRPr lang="en-AU" dirty="0"/>
          </a:p>
        </p:txBody>
      </p:sp>
      <p:sp>
        <p:nvSpPr>
          <p:cNvPr id="3" name="Content Placeholder 2"/>
          <p:cNvSpPr>
            <a:spLocks noGrp="1"/>
          </p:cNvSpPr>
          <p:nvPr>
            <p:ph idx="1"/>
          </p:nvPr>
        </p:nvSpPr>
        <p:spPr>
          <a:xfrm>
            <a:off x="893064" y="2374052"/>
            <a:ext cx="10491215" cy="3642700"/>
          </a:xfrm>
        </p:spPr>
        <p:txBody>
          <a:bodyPr>
            <a:normAutofit fontScale="92500" lnSpcReduction="10000"/>
          </a:bodyPr>
          <a:lstStyle/>
          <a:p>
            <a:pPr marL="0" indent="0">
              <a:buNone/>
            </a:pPr>
            <a:r>
              <a:rPr lang="en-AU" dirty="0"/>
              <a:t>When working with classes, you can even restrict access to its properties and methods using the visibility keywords for greater control. There are three visibility keywords (from most visible to least visible): public, protected, private, which determines how and from where properties and methods can be accessed and modified</a:t>
            </a:r>
            <a:r>
              <a:rPr lang="en-AU" dirty="0" smtClean="0"/>
              <a:t>.</a:t>
            </a:r>
            <a:endParaRPr lang="en-AU" dirty="0"/>
          </a:p>
          <a:p>
            <a:pPr marL="0" indent="0">
              <a:buNone/>
            </a:pPr>
            <a:r>
              <a:rPr lang="en-AU" b="1" dirty="0" smtClean="0"/>
              <a:t>Public </a:t>
            </a:r>
            <a:r>
              <a:rPr lang="en-AU" dirty="0"/>
              <a:t>— A public property or method can be accessed anywhere, from within the class and outside. This is the default visibility for all class members in PHP.</a:t>
            </a:r>
          </a:p>
          <a:p>
            <a:pPr marL="0" indent="0">
              <a:buNone/>
            </a:pPr>
            <a:r>
              <a:rPr lang="en-AU" b="1" dirty="0" smtClean="0"/>
              <a:t>Protected</a:t>
            </a:r>
            <a:r>
              <a:rPr lang="en-AU" dirty="0" smtClean="0"/>
              <a:t> </a:t>
            </a:r>
            <a:r>
              <a:rPr lang="en-AU" dirty="0"/>
              <a:t>— A protected property or method can only be accessed from within the class itself or in child or inherited classes i.e. classes that extends that class.</a:t>
            </a:r>
          </a:p>
          <a:p>
            <a:pPr marL="0" indent="0">
              <a:buNone/>
            </a:pPr>
            <a:r>
              <a:rPr lang="en-AU" b="1" dirty="0" smtClean="0"/>
              <a:t>Private</a:t>
            </a:r>
            <a:r>
              <a:rPr lang="en-AU" dirty="0" smtClean="0"/>
              <a:t> </a:t>
            </a:r>
            <a:r>
              <a:rPr lang="en-AU" dirty="0"/>
              <a:t>— A private property or method is accessible only from within the class that defines it. Even child or inherited classes cannot access private properties or methods.</a:t>
            </a:r>
          </a:p>
        </p:txBody>
      </p:sp>
    </p:spTree>
    <p:extLst>
      <p:ext uri="{BB962C8B-B14F-4D97-AF65-F5344CB8AC3E}">
        <p14:creationId xmlns:p14="http://schemas.microsoft.com/office/powerpoint/2010/main" val="439048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PHP time() Function</a:t>
            </a:r>
          </a:p>
        </p:txBody>
      </p:sp>
      <p:sp>
        <p:nvSpPr>
          <p:cNvPr id="3" name="Content Placeholder 2"/>
          <p:cNvSpPr>
            <a:spLocks noGrp="1"/>
          </p:cNvSpPr>
          <p:nvPr>
            <p:ph idx="1"/>
          </p:nvPr>
        </p:nvSpPr>
        <p:spPr/>
        <p:txBody>
          <a:bodyPr>
            <a:normAutofit fontScale="92500" lnSpcReduction="20000"/>
          </a:bodyPr>
          <a:lstStyle/>
          <a:p>
            <a:r>
              <a:rPr lang="en-AU" dirty="0"/>
              <a:t>The time() function is used to get the current time as a Unix timestamp (the number of seconds since the beginning of the Unix epoch: January 1 1970 00:00:00 GMT</a:t>
            </a:r>
            <a:r>
              <a:rPr lang="en-AU" dirty="0" smtClean="0"/>
              <a:t>).</a:t>
            </a:r>
          </a:p>
          <a:p>
            <a:r>
              <a:rPr lang="en-US" dirty="0" smtClean="0"/>
              <a:t>Example:</a:t>
            </a:r>
          </a:p>
          <a:p>
            <a:pPr marL="0" indent="0">
              <a:buNone/>
            </a:pPr>
            <a:r>
              <a:rPr lang="en-AU" b="1" dirty="0">
                <a:solidFill>
                  <a:srgbClr val="7030A0"/>
                </a:solidFill>
              </a:rPr>
              <a:t>&lt;?php</a:t>
            </a:r>
          </a:p>
          <a:p>
            <a:pPr marL="0" indent="0">
              <a:buNone/>
            </a:pPr>
            <a:r>
              <a:rPr lang="en-AU" b="1" dirty="0">
                <a:solidFill>
                  <a:srgbClr val="7030A0"/>
                </a:solidFill>
              </a:rPr>
              <a:t>// Executed at March 05, 2014 07:19:18</a:t>
            </a:r>
          </a:p>
          <a:p>
            <a:pPr marL="0" indent="0">
              <a:buNone/>
            </a:pPr>
            <a:r>
              <a:rPr lang="en-AU" b="1" dirty="0">
                <a:solidFill>
                  <a:srgbClr val="7030A0"/>
                </a:solidFill>
              </a:rPr>
              <a:t>$timestamp = time();</a:t>
            </a:r>
          </a:p>
          <a:p>
            <a:pPr marL="0" indent="0">
              <a:buNone/>
            </a:pPr>
            <a:r>
              <a:rPr lang="en-AU" b="1" dirty="0">
                <a:solidFill>
                  <a:srgbClr val="7030A0"/>
                </a:solidFill>
              </a:rPr>
              <a:t>echo($timestamp);</a:t>
            </a:r>
          </a:p>
          <a:p>
            <a:pPr marL="0" indent="0">
              <a:buNone/>
            </a:pPr>
            <a:r>
              <a:rPr lang="en-AU" b="1" dirty="0">
                <a:solidFill>
                  <a:srgbClr val="7030A0"/>
                </a:solidFill>
              </a:rPr>
              <a:t>?&gt;</a:t>
            </a:r>
          </a:p>
          <a:p>
            <a:endParaRPr lang="en-AU" dirty="0"/>
          </a:p>
          <a:p>
            <a:endParaRPr lang="en-AU" dirty="0"/>
          </a:p>
        </p:txBody>
      </p:sp>
    </p:spTree>
    <p:extLst>
      <p:ext uri="{BB962C8B-B14F-4D97-AF65-F5344CB8AC3E}">
        <p14:creationId xmlns:p14="http://schemas.microsoft.com/office/powerpoint/2010/main" val="37550876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Static Properties and Methods</a:t>
            </a:r>
            <a:br>
              <a:rPr lang="en-AU" dirty="0"/>
            </a:br>
            <a:endParaRPr lang="en-AU" dirty="0"/>
          </a:p>
        </p:txBody>
      </p:sp>
      <p:sp>
        <p:nvSpPr>
          <p:cNvPr id="3" name="Content Placeholder 2"/>
          <p:cNvSpPr>
            <a:spLocks noGrp="1"/>
          </p:cNvSpPr>
          <p:nvPr>
            <p:ph idx="1"/>
          </p:nvPr>
        </p:nvSpPr>
        <p:spPr/>
        <p:txBody>
          <a:bodyPr/>
          <a:lstStyle/>
          <a:p>
            <a:r>
              <a:rPr lang="en-AU" dirty="0"/>
              <a:t>In addition to the visibility, properties and methods can also be declared as static, which makes them accessible without needing an instantiation of the class. Static properties and methods can be accessed using the scope resolution operator (::), like this: </a:t>
            </a:r>
            <a:r>
              <a:rPr lang="en-AU" dirty="0" err="1"/>
              <a:t>ClassName</a:t>
            </a:r>
            <a:r>
              <a:rPr lang="en-AU" dirty="0"/>
              <a:t>::$property and </a:t>
            </a:r>
            <a:r>
              <a:rPr lang="en-AU" dirty="0" err="1"/>
              <a:t>ClassName</a:t>
            </a:r>
            <a:r>
              <a:rPr lang="en-AU" dirty="0"/>
              <a:t>::method</a:t>
            </a:r>
            <a:r>
              <a:rPr lang="en-AU" dirty="0" smtClean="0"/>
              <a:t>().</a:t>
            </a:r>
            <a:endParaRPr lang="en-AU" dirty="0"/>
          </a:p>
          <a:p>
            <a:r>
              <a:rPr lang="en-AU" dirty="0"/>
              <a:t>A property declared as static cannot be accessed via the object of that class though a static method </a:t>
            </a:r>
          </a:p>
        </p:txBody>
      </p:sp>
    </p:spTree>
    <p:extLst>
      <p:ext uri="{BB962C8B-B14F-4D97-AF65-F5344CB8AC3E}">
        <p14:creationId xmlns:p14="http://schemas.microsoft.com/office/powerpoint/2010/main" val="13757712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Magic Constants</a:t>
            </a:r>
            <a:br>
              <a:rPr lang="en-AU" dirty="0"/>
            </a:br>
            <a:endParaRPr lang="en-AU" dirty="0"/>
          </a:p>
        </p:txBody>
      </p:sp>
      <p:sp>
        <p:nvSpPr>
          <p:cNvPr id="3" name="Content Placeholder 2"/>
          <p:cNvSpPr>
            <a:spLocks noGrp="1"/>
          </p:cNvSpPr>
          <p:nvPr>
            <p:ph idx="1"/>
          </p:nvPr>
        </p:nvSpPr>
        <p:spPr/>
        <p:txBody>
          <a:bodyPr>
            <a:normAutofit fontScale="92500"/>
          </a:bodyPr>
          <a:lstStyle/>
          <a:p>
            <a:r>
              <a:rPr lang="en-AU" b="1" dirty="0"/>
              <a:t>What is Magic </a:t>
            </a:r>
            <a:r>
              <a:rPr lang="en-AU" b="1" dirty="0" smtClean="0"/>
              <a:t>Constants: </a:t>
            </a:r>
            <a:r>
              <a:rPr lang="en-AU" dirty="0" smtClean="0"/>
              <a:t>In </a:t>
            </a:r>
            <a:r>
              <a:rPr lang="en-AU" dirty="0"/>
              <a:t>the PHP constants chapter we've learned how to define and use constants in PHP script</a:t>
            </a:r>
            <a:r>
              <a:rPr lang="en-AU" dirty="0" smtClean="0"/>
              <a:t>.</a:t>
            </a:r>
            <a:endParaRPr lang="en-AU" dirty="0"/>
          </a:p>
          <a:p>
            <a:r>
              <a:rPr lang="en-AU" dirty="0"/>
              <a:t>PHP moreover also provide a set of special predefined constants that change depending on where they are used. These constants are called magic constants. For example, the value of __LINE__ depends on the line that it's used on in your script</a:t>
            </a:r>
            <a:r>
              <a:rPr lang="en-AU" dirty="0" smtClean="0"/>
              <a:t>.</a:t>
            </a:r>
            <a:endParaRPr lang="en-AU" dirty="0"/>
          </a:p>
          <a:p>
            <a:r>
              <a:rPr lang="en-AU" dirty="0"/>
              <a:t>Magic constants begin with two underscores and end with two underscores. The following section describes some of the most useful magical PHP constants.</a:t>
            </a:r>
          </a:p>
        </p:txBody>
      </p:sp>
    </p:spTree>
    <p:extLst>
      <p:ext uri="{BB962C8B-B14F-4D97-AF65-F5344CB8AC3E}">
        <p14:creationId xmlns:p14="http://schemas.microsoft.com/office/powerpoint/2010/main" val="17160525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__LINE__</a:t>
            </a:r>
          </a:p>
        </p:txBody>
      </p:sp>
      <p:sp>
        <p:nvSpPr>
          <p:cNvPr id="3" name="Content Placeholder 2"/>
          <p:cNvSpPr>
            <a:spLocks noGrp="1"/>
          </p:cNvSpPr>
          <p:nvPr>
            <p:ph idx="1"/>
          </p:nvPr>
        </p:nvSpPr>
        <p:spPr/>
        <p:txBody>
          <a:bodyPr>
            <a:normAutofit/>
          </a:bodyPr>
          <a:lstStyle/>
          <a:p>
            <a:r>
              <a:rPr lang="en-AU" dirty="0"/>
              <a:t>The __LINE__ constant returns the current line number of the file, like this</a:t>
            </a:r>
            <a:r>
              <a:rPr lang="en-AU" dirty="0" smtClean="0"/>
              <a:t>:</a:t>
            </a:r>
          </a:p>
          <a:p>
            <a:pPr marL="0" indent="0">
              <a:buNone/>
            </a:pPr>
            <a:r>
              <a:rPr lang="en-AU" b="1" dirty="0" smtClean="0">
                <a:solidFill>
                  <a:srgbClr val="7030A0"/>
                </a:solidFill>
              </a:rPr>
              <a:t>&lt;?</a:t>
            </a:r>
            <a:r>
              <a:rPr lang="en-AU" b="1" dirty="0">
                <a:solidFill>
                  <a:srgbClr val="7030A0"/>
                </a:solidFill>
              </a:rPr>
              <a:t>php</a:t>
            </a:r>
          </a:p>
          <a:p>
            <a:pPr marL="0" indent="0">
              <a:buNone/>
            </a:pPr>
            <a:r>
              <a:rPr lang="en-AU" b="1" dirty="0">
                <a:solidFill>
                  <a:srgbClr val="7030A0"/>
                </a:solidFill>
              </a:rPr>
              <a:t>echo "Line number " . __LINE__ . "&lt;</a:t>
            </a:r>
            <a:r>
              <a:rPr lang="en-AU" b="1" dirty="0" err="1">
                <a:solidFill>
                  <a:srgbClr val="7030A0"/>
                </a:solidFill>
              </a:rPr>
              <a:t>br</a:t>
            </a:r>
            <a:r>
              <a:rPr lang="en-AU" b="1" dirty="0">
                <a:solidFill>
                  <a:srgbClr val="7030A0"/>
                </a:solidFill>
              </a:rPr>
              <a:t>&gt;"; // Displays: Line number 2</a:t>
            </a:r>
          </a:p>
          <a:p>
            <a:pPr marL="0" indent="0">
              <a:buNone/>
            </a:pPr>
            <a:r>
              <a:rPr lang="en-AU" b="1" dirty="0">
                <a:solidFill>
                  <a:srgbClr val="7030A0"/>
                </a:solidFill>
              </a:rPr>
              <a:t>echo "Line number " . __LINE__ . "&lt;</a:t>
            </a:r>
            <a:r>
              <a:rPr lang="en-AU" b="1" dirty="0" err="1">
                <a:solidFill>
                  <a:srgbClr val="7030A0"/>
                </a:solidFill>
              </a:rPr>
              <a:t>br</a:t>
            </a:r>
            <a:r>
              <a:rPr lang="en-AU" b="1" dirty="0">
                <a:solidFill>
                  <a:srgbClr val="7030A0"/>
                </a:solidFill>
              </a:rPr>
              <a:t>&gt;"; // Displays: Line number 3</a:t>
            </a:r>
          </a:p>
          <a:p>
            <a:pPr marL="0" indent="0">
              <a:buNone/>
            </a:pPr>
            <a:r>
              <a:rPr lang="en-AU" b="1" dirty="0">
                <a:solidFill>
                  <a:srgbClr val="7030A0"/>
                </a:solidFill>
              </a:rPr>
              <a:t>echo "Line number " . __LINE__ . "&lt;</a:t>
            </a:r>
            <a:r>
              <a:rPr lang="en-AU" b="1" dirty="0" err="1">
                <a:solidFill>
                  <a:srgbClr val="7030A0"/>
                </a:solidFill>
              </a:rPr>
              <a:t>br</a:t>
            </a:r>
            <a:r>
              <a:rPr lang="en-AU" b="1" dirty="0">
                <a:solidFill>
                  <a:srgbClr val="7030A0"/>
                </a:solidFill>
              </a:rPr>
              <a:t>&gt;"; // Displays: Line number 4</a:t>
            </a:r>
          </a:p>
          <a:p>
            <a:pPr marL="0" indent="0">
              <a:buNone/>
            </a:pPr>
            <a:r>
              <a:rPr lang="en-AU" b="1" dirty="0">
                <a:solidFill>
                  <a:srgbClr val="7030A0"/>
                </a:solidFill>
              </a:rPr>
              <a:t>?&gt;</a:t>
            </a:r>
          </a:p>
        </p:txBody>
      </p:sp>
    </p:spTree>
    <p:extLst>
      <p:ext uri="{BB962C8B-B14F-4D97-AF65-F5344CB8AC3E}">
        <p14:creationId xmlns:p14="http://schemas.microsoft.com/office/powerpoint/2010/main" val="9035292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__FILE__</a:t>
            </a:r>
            <a:br>
              <a:rPr lang="en-AU" dirty="0"/>
            </a:br>
            <a:endParaRPr lang="en-AU" dirty="0"/>
          </a:p>
        </p:txBody>
      </p:sp>
      <p:sp>
        <p:nvSpPr>
          <p:cNvPr id="3" name="Content Placeholder 2"/>
          <p:cNvSpPr>
            <a:spLocks noGrp="1"/>
          </p:cNvSpPr>
          <p:nvPr>
            <p:ph idx="1"/>
          </p:nvPr>
        </p:nvSpPr>
        <p:spPr/>
        <p:txBody>
          <a:bodyPr/>
          <a:lstStyle/>
          <a:p>
            <a:r>
              <a:rPr lang="en-AU" dirty="0"/>
              <a:t>The __FILE__ constant returns full path and name of the PHP file that's being executed. If used inside an include, the name of the included file is returned</a:t>
            </a:r>
            <a:r>
              <a:rPr lang="en-AU" dirty="0" smtClean="0"/>
              <a:t>.</a:t>
            </a:r>
          </a:p>
          <a:p>
            <a:pPr marL="0" indent="0">
              <a:buNone/>
            </a:pPr>
            <a:r>
              <a:rPr lang="en-AU" b="1" dirty="0">
                <a:solidFill>
                  <a:srgbClr val="7030A0"/>
                </a:solidFill>
              </a:rPr>
              <a:t>&lt;?php</a:t>
            </a:r>
          </a:p>
          <a:p>
            <a:pPr marL="0" indent="0">
              <a:buNone/>
            </a:pPr>
            <a:r>
              <a:rPr lang="en-AU" b="1" dirty="0">
                <a:solidFill>
                  <a:srgbClr val="7030A0"/>
                </a:solidFill>
              </a:rPr>
              <a:t>// Displays the absolute path of this file</a:t>
            </a:r>
          </a:p>
          <a:p>
            <a:pPr marL="0" indent="0">
              <a:buNone/>
            </a:pPr>
            <a:r>
              <a:rPr lang="en-AU" b="1" dirty="0">
                <a:solidFill>
                  <a:srgbClr val="7030A0"/>
                </a:solidFill>
              </a:rPr>
              <a:t>echo "The full path of this file is: " . __FILE__;</a:t>
            </a:r>
          </a:p>
          <a:p>
            <a:pPr marL="0" indent="0">
              <a:buNone/>
            </a:pPr>
            <a:r>
              <a:rPr lang="en-AU" b="1" dirty="0">
                <a:solidFill>
                  <a:srgbClr val="7030A0"/>
                </a:solidFill>
              </a:rPr>
              <a:t>?&gt;</a:t>
            </a:r>
          </a:p>
        </p:txBody>
      </p:sp>
    </p:spTree>
    <p:extLst>
      <p:ext uri="{BB962C8B-B14F-4D97-AF65-F5344CB8AC3E}">
        <p14:creationId xmlns:p14="http://schemas.microsoft.com/office/powerpoint/2010/main" val="24362344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__DIR__</a:t>
            </a:r>
            <a:br>
              <a:rPr lang="en-AU" dirty="0"/>
            </a:br>
            <a:endParaRPr lang="en-AU" dirty="0"/>
          </a:p>
        </p:txBody>
      </p:sp>
      <p:sp>
        <p:nvSpPr>
          <p:cNvPr id="3" name="Content Placeholder 2"/>
          <p:cNvSpPr>
            <a:spLocks noGrp="1"/>
          </p:cNvSpPr>
          <p:nvPr>
            <p:ph idx="1"/>
          </p:nvPr>
        </p:nvSpPr>
        <p:spPr/>
        <p:txBody>
          <a:bodyPr/>
          <a:lstStyle/>
          <a:p>
            <a:r>
              <a:rPr lang="en-AU" dirty="0"/>
              <a:t>The __DIR__ constant returns the directory of the file. If used inside an include, the directory of the included file is returned. Here's an example</a:t>
            </a:r>
            <a:r>
              <a:rPr lang="en-AU" dirty="0" smtClean="0"/>
              <a:t>:</a:t>
            </a:r>
          </a:p>
          <a:p>
            <a:pPr marL="0" indent="0">
              <a:buNone/>
            </a:pPr>
            <a:r>
              <a:rPr lang="en-AU" b="1" dirty="0">
                <a:solidFill>
                  <a:srgbClr val="7030A0"/>
                </a:solidFill>
              </a:rPr>
              <a:t>&lt;?php</a:t>
            </a:r>
          </a:p>
          <a:p>
            <a:pPr marL="0" indent="0">
              <a:buNone/>
            </a:pPr>
            <a:r>
              <a:rPr lang="en-AU" b="1" dirty="0">
                <a:solidFill>
                  <a:srgbClr val="7030A0"/>
                </a:solidFill>
              </a:rPr>
              <a:t>// Displays the directory of this file</a:t>
            </a:r>
          </a:p>
          <a:p>
            <a:pPr marL="0" indent="0">
              <a:buNone/>
            </a:pPr>
            <a:r>
              <a:rPr lang="en-AU" b="1" dirty="0">
                <a:solidFill>
                  <a:srgbClr val="7030A0"/>
                </a:solidFill>
              </a:rPr>
              <a:t>echo "The directory of this file is: " . __DIR__;</a:t>
            </a:r>
          </a:p>
          <a:p>
            <a:pPr marL="0" indent="0">
              <a:buNone/>
            </a:pPr>
            <a:r>
              <a:rPr lang="en-AU" b="1" dirty="0">
                <a:solidFill>
                  <a:srgbClr val="7030A0"/>
                </a:solidFill>
              </a:rPr>
              <a:t>?&gt;</a:t>
            </a:r>
          </a:p>
        </p:txBody>
      </p:sp>
    </p:spTree>
    <p:extLst>
      <p:ext uri="{BB962C8B-B14F-4D97-AF65-F5344CB8AC3E}">
        <p14:creationId xmlns:p14="http://schemas.microsoft.com/office/powerpoint/2010/main" val="17308298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__FUNCTION__</a:t>
            </a:r>
            <a:r>
              <a:rPr lang="en-AU" b="1" dirty="0"/>
              <a:t/>
            </a:r>
            <a:br>
              <a:rPr lang="en-AU" b="1" dirty="0"/>
            </a:br>
            <a:endParaRPr lang="en-AU" dirty="0"/>
          </a:p>
        </p:txBody>
      </p:sp>
      <p:sp>
        <p:nvSpPr>
          <p:cNvPr id="3" name="Content Placeholder 2"/>
          <p:cNvSpPr>
            <a:spLocks noGrp="1"/>
          </p:cNvSpPr>
          <p:nvPr>
            <p:ph idx="1"/>
          </p:nvPr>
        </p:nvSpPr>
        <p:spPr>
          <a:xfrm>
            <a:off x="877824" y="2468880"/>
            <a:ext cx="10018773" cy="3406988"/>
          </a:xfrm>
        </p:spPr>
        <p:txBody>
          <a:bodyPr>
            <a:normAutofit lnSpcReduction="10000"/>
          </a:bodyPr>
          <a:lstStyle/>
          <a:p>
            <a:r>
              <a:rPr lang="en-AU" dirty="0"/>
              <a:t>The __FUNCTION__ constant returns the name of the current function</a:t>
            </a:r>
            <a:r>
              <a:rPr lang="en-AU" dirty="0" smtClean="0"/>
              <a:t>.</a:t>
            </a:r>
          </a:p>
          <a:p>
            <a:pPr marL="0" indent="0">
              <a:buNone/>
            </a:pPr>
            <a:r>
              <a:rPr lang="en-AU" b="1" dirty="0">
                <a:solidFill>
                  <a:srgbClr val="7030A0"/>
                </a:solidFill>
              </a:rPr>
              <a:t>&lt;?php</a:t>
            </a:r>
          </a:p>
          <a:p>
            <a:pPr marL="0" indent="0">
              <a:buNone/>
            </a:pPr>
            <a:r>
              <a:rPr lang="en-AU" b="1" dirty="0">
                <a:solidFill>
                  <a:srgbClr val="7030A0"/>
                </a:solidFill>
              </a:rPr>
              <a:t>function </a:t>
            </a:r>
            <a:r>
              <a:rPr lang="en-AU" b="1" dirty="0" err="1">
                <a:solidFill>
                  <a:srgbClr val="7030A0"/>
                </a:solidFill>
              </a:rPr>
              <a:t>myFunction</a:t>
            </a:r>
            <a:r>
              <a:rPr lang="en-AU" b="1" dirty="0">
                <a:solidFill>
                  <a:srgbClr val="7030A0"/>
                </a:solidFill>
              </a:rPr>
              <a:t>(){</a:t>
            </a:r>
          </a:p>
          <a:p>
            <a:pPr marL="0" indent="0">
              <a:buNone/>
            </a:pPr>
            <a:r>
              <a:rPr lang="en-AU" b="1" dirty="0">
                <a:solidFill>
                  <a:srgbClr val="7030A0"/>
                </a:solidFill>
              </a:rPr>
              <a:t>    echo  "The function name is - " . __FUNCTION__;</a:t>
            </a:r>
          </a:p>
          <a:p>
            <a:pPr marL="0" indent="0">
              <a:buNone/>
            </a:pPr>
            <a:r>
              <a:rPr lang="en-AU" b="1" dirty="0">
                <a:solidFill>
                  <a:srgbClr val="7030A0"/>
                </a:solidFill>
              </a:rPr>
              <a:t>}</a:t>
            </a:r>
          </a:p>
          <a:p>
            <a:pPr marL="0" indent="0">
              <a:buNone/>
            </a:pPr>
            <a:r>
              <a:rPr lang="en-AU" b="1" dirty="0" err="1">
                <a:solidFill>
                  <a:srgbClr val="7030A0"/>
                </a:solidFill>
              </a:rPr>
              <a:t>myFunction</a:t>
            </a:r>
            <a:r>
              <a:rPr lang="en-AU" b="1" dirty="0">
                <a:solidFill>
                  <a:srgbClr val="7030A0"/>
                </a:solidFill>
              </a:rPr>
              <a:t>(); // Displays: The function name is - </a:t>
            </a:r>
            <a:r>
              <a:rPr lang="en-AU" b="1" dirty="0" err="1">
                <a:solidFill>
                  <a:srgbClr val="7030A0"/>
                </a:solidFill>
              </a:rPr>
              <a:t>myFunction</a:t>
            </a:r>
            <a:endParaRPr lang="en-AU" b="1" dirty="0">
              <a:solidFill>
                <a:srgbClr val="7030A0"/>
              </a:solidFill>
            </a:endParaRPr>
          </a:p>
          <a:p>
            <a:pPr marL="0" indent="0">
              <a:buNone/>
            </a:pPr>
            <a:r>
              <a:rPr lang="en-AU" b="1" dirty="0">
                <a:solidFill>
                  <a:srgbClr val="7030A0"/>
                </a:solidFill>
              </a:rPr>
              <a:t>?&gt;</a:t>
            </a:r>
          </a:p>
        </p:txBody>
      </p:sp>
    </p:spTree>
    <p:extLst>
      <p:ext uri="{BB962C8B-B14F-4D97-AF65-F5344CB8AC3E}">
        <p14:creationId xmlns:p14="http://schemas.microsoft.com/office/powerpoint/2010/main" val="12602384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__CLASS__</a:t>
            </a:r>
            <a:r>
              <a:rPr lang="en-AU" b="1" dirty="0"/>
              <a:t/>
            </a:r>
            <a:br>
              <a:rPr lang="en-AU" b="1" dirty="0"/>
            </a:br>
            <a:endParaRPr lang="en-AU" dirty="0"/>
          </a:p>
        </p:txBody>
      </p:sp>
      <p:sp>
        <p:nvSpPr>
          <p:cNvPr id="3" name="Content Placeholder 2"/>
          <p:cNvSpPr>
            <a:spLocks noGrp="1"/>
          </p:cNvSpPr>
          <p:nvPr>
            <p:ph idx="1"/>
          </p:nvPr>
        </p:nvSpPr>
        <p:spPr>
          <a:xfrm>
            <a:off x="1295401" y="2556932"/>
            <a:ext cx="9601196" cy="3569548"/>
          </a:xfrm>
        </p:spPr>
        <p:txBody>
          <a:bodyPr>
            <a:normAutofit fontScale="70000" lnSpcReduction="20000"/>
          </a:bodyPr>
          <a:lstStyle/>
          <a:p>
            <a:r>
              <a:rPr lang="en-AU" dirty="0"/>
              <a:t>The __CLASS__ constant returns the name of the current class. Here's an example</a:t>
            </a:r>
            <a:r>
              <a:rPr lang="en-AU" dirty="0" smtClean="0"/>
              <a:t>:</a:t>
            </a:r>
          </a:p>
          <a:p>
            <a:pPr marL="0" indent="0">
              <a:buNone/>
            </a:pPr>
            <a:r>
              <a:rPr lang="en-AU" b="1" dirty="0">
                <a:solidFill>
                  <a:srgbClr val="7030A0"/>
                </a:solidFill>
              </a:rPr>
              <a:t>&lt;?php</a:t>
            </a:r>
          </a:p>
          <a:p>
            <a:pPr marL="0" indent="0">
              <a:buNone/>
            </a:pPr>
            <a:r>
              <a:rPr lang="en-AU" b="1" dirty="0">
                <a:solidFill>
                  <a:srgbClr val="7030A0"/>
                </a:solidFill>
              </a:rPr>
              <a:t>class </a:t>
            </a:r>
            <a:r>
              <a:rPr lang="en-AU" b="1" dirty="0" err="1">
                <a:solidFill>
                  <a:srgbClr val="7030A0"/>
                </a:solidFill>
              </a:rPr>
              <a:t>MyClass</a:t>
            </a:r>
            <a:endParaRPr lang="en-AU" b="1" dirty="0">
              <a:solidFill>
                <a:srgbClr val="7030A0"/>
              </a:solidFill>
            </a:endParaRPr>
          </a:p>
          <a:p>
            <a:pPr marL="0" indent="0">
              <a:buNone/>
            </a:pPr>
            <a:r>
              <a:rPr lang="en-AU" b="1" dirty="0">
                <a:solidFill>
                  <a:srgbClr val="7030A0"/>
                </a:solidFill>
              </a:rPr>
              <a:t>{</a:t>
            </a:r>
          </a:p>
          <a:p>
            <a:pPr marL="0" indent="0">
              <a:buNone/>
            </a:pPr>
            <a:r>
              <a:rPr lang="en-AU" b="1" dirty="0">
                <a:solidFill>
                  <a:srgbClr val="7030A0"/>
                </a:solidFill>
              </a:rPr>
              <a:t>    public function </a:t>
            </a:r>
            <a:r>
              <a:rPr lang="en-AU" b="1" dirty="0" err="1">
                <a:solidFill>
                  <a:srgbClr val="7030A0"/>
                </a:solidFill>
              </a:rPr>
              <a:t>getClassName</a:t>
            </a:r>
            <a:r>
              <a:rPr lang="en-AU" b="1" dirty="0">
                <a:solidFill>
                  <a:srgbClr val="7030A0"/>
                </a:solidFill>
              </a:rPr>
              <a:t>(){</a:t>
            </a:r>
          </a:p>
          <a:p>
            <a:pPr marL="0" indent="0">
              <a:buNone/>
            </a:pPr>
            <a:r>
              <a:rPr lang="en-AU" b="1" dirty="0">
                <a:solidFill>
                  <a:srgbClr val="7030A0"/>
                </a:solidFill>
              </a:rPr>
              <a:t>        return __CLASS__;</a:t>
            </a:r>
          </a:p>
          <a:p>
            <a:pPr marL="0" indent="0">
              <a:buNone/>
            </a:pPr>
            <a:r>
              <a:rPr lang="en-AU" b="1" dirty="0">
                <a:solidFill>
                  <a:srgbClr val="7030A0"/>
                </a:solidFill>
              </a:rPr>
              <a:t>    </a:t>
            </a:r>
            <a:r>
              <a:rPr lang="en-AU" b="1" dirty="0" smtClean="0">
                <a:solidFill>
                  <a:srgbClr val="7030A0"/>
                </a:solidFill>
              </a:rPr>
              <a:t>}}</a:t>
            </a:r>
            <a:endParaRPr lang="en-AU" b="1" dirty="0">
              <a:solidFill>
                <a:srgbClr val="7030A0"/>
              </a:solidFill>
            </a:endParaRPr>
          </a:p>
          <a:p>
            <a:pPr marL="0" indent="0">
              <a:buNone/>
            </a:pPr>
            <a:r>
              <a:rPr lang="en-AU" b="1" dirty="0">
                <a:solidFill>
                  <a:srgbClr val="7030A0"/>
                </a:solidFill>
              </a:rPr>
              <a:t>$</a:t>
            </a:r>
            <a:r>
              <a:rPr lang="en-AU" b="1" dirty="0" err="1">
                <a:solidFill>
                  <a:srgbClr val="7030A0"/>
                </a:solidFill>
              </a:rPr>
              <a:t>obj</a:t>
            </a:r>
            <a:r>
              <a:rPr lang="en-AU" b="1" dirty="0">
                <a:solidFill>
                  <a:srgbClr val="7030A0"/>
                </a:solidFill>
              </a:rPr>
              <a:t> = new </a:t>
            </a:r>
            <a:r>
              <a:rPr lang="en-AU" b="1" dirty="0" err="1">
                <a:solidFill>
                  <a:srgbClr val="7030A0"/>
                </a:solidFill>
              </a:rPr>
              <a:t>MyClass</a:t>
            </a:r>
            <a:r>
              <a:rPr lang="en-AU" b="1" dirty="0">
                <a:solidFill>
                  <a:srgbClr val="7030A0"/>
                </a:solidFill>
              </a:rPr>
              <a:t>();</a:t>
            </a:r>
          </a:p>
          <a:p>
            <a:pPr marL="0" indent="0">
              <a:buNone/>
            </a:pPr>
            <a:r>
              <a:rPr lang="en-AU" b="1" dirty="0">
                <a:solidFill>
                  <a:srgbClr val="7030A0"/>
                </a:solidFill>
              </a:rPr>
              <a:t>echo $</a:t>
            </a:r>
            <a:r>
              <a:rPr lang="en-AU" b="1" dirty="0" err="1">
                <a:solidFill>
                  <a:srgbClr val="7030A0"/>
                </a:solidFill>
              </a:rPr>
              <a:t>obj</a:t>
            </a:r>
            <a:r>
              <a:rPr lang="en-AU" b="1" dirty="0">
                <a:solidFill>
                  <a:srgbClr val="7030A0"/>
                </a:solidFill>
              </a:rPr>
              <a:t>-&gt;</a:t>
            </a:r>
            <a:r>
              <a:rPr lang="en-AU" b="1" dirty="0" err="1">
                <a:solidFill>
                  <a:srgbClr val="7030A0"/>
                </a:solidFill>
              </a:rPr>
              <a:t>getClassName</a:t>
            </a:r>
            <a:r>
              <a:rPr lang="en-AU" b="1" dirty="0">
                <a:solidFill>
                  <a:srgbClr val="7030A0"/>
                </a:solidFill>
              </a:rPr>
              <a:t>(); // Displays: </a:t>
            </a:r>
            <a:r>
              <a:rPr lang="en-AU" b="1" dirty="0" err="1">
                <a:solidFill>
                  <a:srgbClr val="7030A0"/>
                </a:solidFill>
              </a:rPr>
              <a:t>MyClass</a:t>
            </a:r>
            <a:endParaRPr lang="en-AU" b="1" dirty="0">
              <a:solidFill>
                <a:srgbClr val="7030A0"/>
              </a:solidFill>
            </a:endParaRPr>
          </a:p>
          <a:p>
            <a:pPr marL="0" indent="0">
              <a:buNone/>
            </a:pPr>
            <a:r>
              <a:rPr lang="en-AU" b="1" dirty="0">
                <a:solidFill>
                  <a:srgbClr val="7030A0"/>
                </a:solidFill>
              </a:rPr>
              <a:t>?&gt;</a:t>
            </a:r>
          </a:p>
        </p:txBody>
      </p:sp>
    </p:spTree>
    <p:extLst>
      <p:ext uri="{BB962C8B-B14F-4D97-AF65-F5344CB8AC3E}">
        <p14:creationId xmlns:p14="http://schemas.microsoft.com/office/powerpoint/2010/main" val="28429623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__METHOD__</a:t>
            </a:r>
            <a:br>
              <a:rPr lang="en-AU" dirty="0"/>
            </a:br>
            <a:endParaRPr lang="en-AU" dirty="0"/>
          </a:p>
        </p:txBody>
      </p:sp>
      <p:sp>
        <p:nvSpPr>
          <p:cNvPr id="3" name="Content Placeholder 2"/>
          <p:cNvSpPr>
            <a:spLocks noGrp="1"/>
          </p:cNvSpPr>
          <p:nvPr>
            <p:ph idx="1"/>
          </p:nvPr>
        </p:nvSpPr>
        <p:spPr>
          <a:xfrm>
            <a:off x="813816" y="2542032"/>
            <a:ext cx="10082781" cy="3333836"/>
          </a:xfrm>
        </p:spPr>
        <p:txBody>
          <a:bodyPr>
            <a:normAutofit fontScale="70000" lnSpcReduction="20000"/>
          </a:bodyPr>
          <a:lstStyle/>
          <a:p>
            <a:r>
              <a:rPr lang="en-AU" dirty="0"/>
              <a:t>The __METHOD__ constant returns the name of the current class method</a:t>
            </a:r>
            <a:r>
              <a:rPr lang="en-AU" dirty="0" smtClean="0"/>
              <a:t>.</a:t>
            </a:r>
          </a:p>
          <a:p>
            <a:pPr marL="0" indent="0">
              <a:buNone/>
            </a:pPr>
            <a:r>
              <a:rPr lang="en-AU" b="1" dirty="0">
                <a:solidFill>
                  <a:srgbClr val="7030A0"/>
                </a:solidFill>
              </a:rPr>
              <a:t>&lt;?php</a:t>
            </a:r>
          </a:p>
          <a:p>
            <a:pPr marL="0" indent="0">
              <a:buNone/>
            </a:pPr>
            <a:r>
              <a:rPr lang="en-AU" b="1" dirty="0">
                <a:solidFill>
                  <a:srgbClr val="7030A0"/>
                </a:solidFill>
              </a:rPr>
              <a:t>class Sample</a:t>
            </a:r>
          </a:p>
          <a:p>
            <a:pPr marL="0" indent="0">
              <a:buNone/>
            </a:pPr>
            <a:r>
              <a:rPr lang="en-AU" b="1" dirty="0">
                <a:solidFill>
                  <a:srgbClr val="7030A0"/>
                </a:solidFill>
              </a:rPr>
              <a:t>{</a:t>
            </a:r>
          </a:p>
          <a:p>
            <a:pPr marL="0" indent="0">
              <a:buNone/>
            </a:pPr>
            <a:r>
              <a:rPr lang="en-AU" b="1" dirty="0">
                <a:solidFill>
                  <a:srgbClr val="7030A0"/>
                </a:solidFill>
              </a:rPr>
              <a:t>    public function </a:t>
            </a:r>
            <a:r>
              <a:rPr lang="en-AU" b="1" dirty="0" err="1">
                <a:solidFill>
                  <a:srgbClr val="7030A0"/>
                </a:solidFill>
              </a:rPr>
              <a:t>myMethod</a:t>
            </a:r>
            <a:r>
              <a:rPr lang="en-AU" b="1" dirty="0">
                <a:solidFill>
                  <a:srgbClr val="7030A0"/>
                </a:solidFill>
              </a:rPr>
              <a:t>(){</a:t>
            </a:r>
          </a:p>
          <a:p>
            <a:pPr marL="0" indent="0">
              <a:buNone/>
            </a:pPr>
            <a:r>
              <a:rPr lang="en-AU" b="1" dirty="0">
                <a:solidFill>
                  <a:srgbClr val="7030A0"/>
                </a:solidFill>
              </a:rPr>
              <a:t>        echo __METHOD__;</a:t>
            </a:r>
          </a:p>
          <a:p>
            <a:pPr marL="0" indent="0">
              <a:buNone/>
            </a:pPr>
            <a:r>
              <a:rPr lang="en-AU" b="1" dirty="0">
                <a:solidFill>
                  <a:srgbClr val="7030A0"/>
                </a:solidFill>
              </a:rPr>
              <a:t>    </a:t>
            </a:r>
            <a:r>
              <a:rPr lang="en-AU" b="1" dirty="0" smtClean="0">
                <a:solidFill>
                  <a:srgbClr val="7030A0"/>
                </a:solidFill>
              </a:rPr>
              <a:t>}}</a:t>
            </a:r>
            <a:endParaRPr lang="en-AU" b="1" dirty="0">
              <a:solidFill>
                <a:srgbClr val="7030A0"/>
              </a:solidFill>
            </a:endParaRPr>
          </a:p>
          <a:p>
            <a:pPr marL="0" indent="0">
              <a:buNone/>
            </a:pPr>
            <a:r>
              <a:rPr lang="en-AU" b="1" dirty="0">
                <a:solidFill>
                  <a:srgbClr val="7030A0"/>
                </a:solidFill>
              </a:rPr>
              <a:t>$</a:t>
            </a:r>
            <a:r>
              <a:rPr lang="en-AU" b="1" dirty="0" err="1">
                <a:solidFill>
                  <a:srgbClr val="7030A0"/>
                </a:solidFill>
              </a:rPr>
              <a:t>obj</a:t>
            </a:r>
            <a:r>
              <a:rPr lang="en-AU" b="1" dirty="0">
                <a:solidFill>
                  <a:srgbClr val="7030A0"/>
                </a:solidFill>
              </a:rPr>
              <a:t> = new Sample();</a:t>
            </a:r>
          </a:p>
          <a:p>
            <a:pPr marL="0" indent="0">
              <a:buNone/>
            </a:pPr>
            <a:r>
              <a:rPr lang="en-AU" b="1" dirty="0">
                <a:solidFill>
                  <a:srgbClr val="7030A0"/>
                </a:solidFill>
              </a:rPr>
              <a:t>$</a:t>
            </a:r>
            <a:r>
              <a:rPr lang="en-AU" b="1" dirty="0" err="1">
                <a:solidFill>
                  <a:srgbClr val="7030A0"/>
                </a:solidFill>
              </a:rPr>
              <a:t>obj</a:t>
            </a:r>
            <a:r>
              <a:rPr lang="en-AU" b="1" dirty="0">
                <a:solidFill>
                  <a:srgbClr val="7030A0"/>
                </a:solidFill>
              </a:rPr>
              <a:t>-&gt;</a:t>
            </a:r>
            <a:r>
              <a:rPr lang="en-AU" b="1" dirty="0" err="1">
                <a:solidFill>
                  <a:srgbClr val="7030A0"/>
                </a:solidFill>
              </a:rPr>
              <a:t>myMethod</a:t>
            </a:r>
            <a:r>
              <a:rPr lang="en-AU" b="1" dirty="0">
                <a:solidFill>
                  <a:srgbClr val="7030A0"/>
                </a:solidFill>
              </a:rPr>
              <a:t>(); // Displays: Sample::</a:t>
            </a:r>
            <a:r>
              <a:rPr lang="en-AU" b="1" dirty="0" err="1">
                <a:solidFill>
                  <a:srgbClr val="7030A0"/>
                </a:solidFill>
              </a:rPr>
              <a:t>myMethod</a:t>
            </a:r>
            <a:endParaRPr lang="en-AU" b="1" dirty="0">
              <a:solidFill>
                <a:srgbClr val="7030A0"/>
              </a:solidFill>
            </a:endParaRPr>
          </a:p>
          <a:p>
            <a:pPr marL="0" indent="0">
              <a:buNone/>
            </a:pPr>
            <a:r>
              <a:rPr lang="en-AU" b="1" dirty="0">
                <a:solidFill>
                  <a:srgbClr val="7030A0"/>
                </a:solidFill>
              </a:rPr>
              <a:t>?&gt;</a:t>
            </a:r>
          </a:p>
        </p:txBody>
      </p:sp>
    </p:spTree>
    <p:extLst>
      <p:ext uri="{BB962C8B-B14F-4D97-AF65-F5344CB8AC3E}">
        <p14:creationId xmlns:p14="http://schemas.microsoft.com/office/powerpoint/2010/main" val="7717423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__NAMESPACE__</a:t>
            </a:r>
            <a:br>
              <a:rPr lang="en-AU" dirty="0"/>
            </a:br>
            <a:endParaRPr lang="en-AU" dirty="0"/>
          </a:p>
        </p:txBody>
      </p:sp>
      <p:sp>
        <p:nvSpPr>
          <p:cNvPr id="3" name="Content Placeholder 2"/>
          <p:cNvSpPr>
            <a:spLocks noGrp="1"/>
          </p:cNvSpPr>
          <p:nvPr>
            <p:ph idx="1"/>
          </p:nvPr>
        </p:nvSpPr>
        <p:spPr>
          <a:xfrm>
            <a:off x="1295402" y="2584364"/>
            <a:ext cx="9601196" cy="3688420"/>
          </a:xfrm>
        </p:spPr>
        <p:txBody>
          <a:bodyPr>
            <a:normAutofit fontScale="70000" lnSpcReduction="20000"/>
          </a:bodyPr>
          <a:lstStyle/>
          <a:p>
            <a:r>
              <a:rPr lang="en-AU" dirty="0"/>
              <a:t>The __NAMESPACE__ constant returns the name of the current namespace</a:t>
            </a:r>
            <a:r>
              <a:rPr lang="en-AU" dirty="0" smtClean="0"/>
              <a:t>.</a:t>
            </a:r>
          </a:p>
          <a:p>
            <a:pPr marL="0" indent="0">
              <a:buNone/>
            </a:pPr>
            <a:r>
              <a:rPr lang="en-AU" b="1" dirty="0">
                <a:solidFill>
                  <a:srgbClr val="7030A0"/>
                </a:solidFill>
              </a:rPr>
              <a:t>&lt;?php</a:t>
            </a:r>
          </a:p>
          <a:p>
            <a:pPr marL="0" indent="0">
              <a:buNone/>
            </a:pPr>
            <a:r>
              <a:rPr lang="en-AU" b="1" dirty="0">
                <a:solidFill>
                  <a:srgbClr val="7030A0"/>
                </a:solidFill>
              </a:rPr>
              <a:t>namespace </a:t>
            </a:r>
            <a:r>
              <a:rPr lang="en-AU" b="1" dirty="0" err="1">
                <a:solidFill>
                  <a:srgbClr val="7030A0"/>
                </a:solidFill>
              </a:rPr>
              <a:t>MyNamespace</a:t>
            </a:r>
            <a:r>
              <a:rPr lang="en-AU" b="1" dirty="0">
                <a:solidFill>
                  <a:srgbClr val="7030A0"/>
                </a:solidFill>
              </a:rPr>
              <a:t>;</a:t>
            </a:r>
          </a:p>
          <a:p>
            <a:pPr marL="0" indent="0">
              <a:buNone/>
            </a:pPr>
            <a:r>
              <a:rPr lang="en-AU" b="1" dirty="0">
                <a:solidFill>
                  <a:srgbClr val="7030A0"/>
                </a:solidFill>
              </a:rPr>
              <a:t>class </a:t>
            </a:r>
            <a:r>
              <a:rPr lang="en-AU" b="1" dirty="0" err="1">
                <a:solidFill>
                  <a:srgbClr val="7030A0"/>
                </a:solidFill>
              </a:rPr>
              <a:t>MyClass</a:t>
            </a:r>
            <a:endParaRPr lang="en-AU" b="1" dirty="0">
              <a:solidFill>
                <a:srgbClr val="7030A0"/>
              </a:solidFill>
            </a:endParaRPr>
          </a:p>
          <a:p>
            <a:pPr marL="0" indent="0">
              <a:buNone/>
            </a:pPr>
            <a:r>
              <a:rPr lang="en-AU" b="1" dirty="0">
                <a:solidFill>
                  <a:srgbClr val="7030A0"/>
                </a:solidFill>
              </a:rPr>
              <a:t>{</a:t>
            </a:r>
          </a:p>
          <a:p>
            <a:pPr marL="0" indent="0">
              <a:buNone/>
            </a:pPr>
            <a:r>
              <a:rPr lang="en-AU" b="1" dirty="0">
                <a:solidFill>
                  <a:srgbClr val="7030A0"/>
                </a:solidFill>
              </a:rPr>
              <a:t>    public function </a:t>
            </a:r>
            <a:r>
              <a:rPr lang="en-AU" b="1" dirty="0" err="1">
                <a:solidFill>
                  <a:srgbClr val="7030A0"/>
                </a:solidFill>
              </a:rPr>
              <a:t>getNamespace</a:t>
            </a:r>
            <a:r>
              <a:rPr lang="en-AU" b="1" dirty="0">
                <a:solidFill>
                  <a:srgbClr val="7030A0"/>
                </a:solidFill>
              </a:rPr>
              <a:t>(){</a:t>
            </a:r>
          </a:p>
          <a:p>
            <a:pPr marL="0" indent="0">
              <a:buNone/>
            </a:pPr>
            <a:r>
              <a:rPr lang="en-AU" b="1" dirty="0">
                <a:solidFill>
                  <a:srgbClr val="7030A0"/>
                </a:solidFill>
              </a:rPr>
              <a:t>        return __NAMESPACE__;</a:t>
            </a:r>
          </a:p>
          <a:p>
            <a:pPr marL="0" indent="0">
              <a:buNone/>
            </a:pPr>
            <a:r>
              <a:rPr lang="en-AU" b="1" dirty="0">
                <a:solidFill>
                  <a:srgbClr val="7030A0"/>
                </a:solidFill>
              </a:rPr>
              <a:t>    </a:t>
            </a:r>
            <a:r>
              <a:rPr lang="en-AU" b="1" dirty="0" smtClean="0">
                <a:solidFill>
                  <a:srgbClr val="7030A0"/>
                </a:solidFill>
              </a:rPr>
              <a:t>}}</a:t>
            </a:r>
            <a:endParaRPr lang="en-AU" b="1" dirty="0">
              <a:solidFill>
                <a:srgbClr val="7030A0"/>
              </a:solidFill>
            </a:endParaRPr>
          </a:p>
          <a:p>
            <a:pPr marL="0" indent="0">
              <a:buNone/>
            </a:pPr>
            <a:r>
              <a:rPr lang="en-AU" b="1" dirty="0">
                <a:solidFill>
                  <a:srgbClr val="7030A0"/>
                </a:solidFill>
              </a:rPr>
              <a:t>$</a:t>
            </a:r>
            <a:r>
              <a:rPr lang="en-AU" b="1" dirty="0" err="1">
                <a:solidFill>
                  <a:srgbClr val="7030A0"/>
                </a:solidFill>
              </a:rPr>
              <a:t>obj</a:t>
            </a:r>
            <a:r>
              <a:rPr lang="en-AU" b="1" dirty="0">
                <a:solidFill>
                  <a:srgbClr val="7030A0"/>
                </a:solidFill>
              </a:rPr>
              <a:t> = new </a:t>
            </a:r>
            <a:r>
              <a:rPr lang="en-AU" b="1" dirty="0" err="1">
                <a:solidFill>
                  <a:srgbClr val="7030A0"/>
                </a:solidFill>
              </a:rPr>
              <a:t>MyClass</a:t>
            </a:r>
            <a:r>
              <a:rPr lang="en-AU" b="1" dirty="0">
                <a:solidFill>
                  <a:srgbClr val="7030A0"/>
                </a:solidFill>
              </a:rPr>
              <a:t>();</a:t>
            </a:r>
          </a:p>
          <a:p>
            <a:pPr marL="0" indent="0">
              <a:buNone/>
            </a:pPr>
            <a:r>
              <a:rPr lang="en-AU" b="1" dirty="0">
                <a:solidFill>
                  <a:srgbClr val="7030A0"/>
                </a:solidFill>
              </a:rPr>
              <a:t>echo $</a:t>
            </a:r>
            <a:r>
              <a:rPr lang="en-AU" b="1" dirty="0" err="1">
                <a:solidFill>
                  <a:srgbClr val="7030A0"/>
                </a:solidFill>
              </a:rPr>
              <a:t>obj</a:t>
            </a:r>
            <a:r>
              <a:rPr lang="en-AU" b="1" dirty="0">
                <a:solidFill>
                  <a:srgbClr val="7030A0"/>
                </a:solidFill>
              </a:rPr>
              <a:t>-&gt;</a:t>
            </a:r>
            <a:r>
              <a:rPr lang="en-AU" b="1" dirty="0" err="1">
                <a:solidFill>
                  <a:srgbClr val="7030A0"/>
                </a:solidFill>
              </a:rPr>
              <a:t>getNamespace</a:t>
            </a:r>
            <a:r>
              <a:rPr lang="en-AU" b="1" dirty="0">
                <a:solidFill>
                  <a:srgbClr val="7030A0"/>
                </a:solidFill>
              </a:rPr>
              <a:t>(); // Displays: </a:t>
            </a:r>
            <a:r>
              <a:rPr lang="en-AU" b="1" dirty="0" err="1">
                <a:solidFill>
                  <a:srgbClr val="7030A0"/>
                </a:solidFill>
              </a:rPr>
              <a:t>MyNamespace</a:t>
            </a:r>
            <a:endParaRPr lang="en-AU" b="1" dirty="0">
              <a:solidFill>
                <a:srgbClr val="7030A0"/>
              </a:solidFill>
            </a:endParaRPr>
          </a:p>
          <a:p>
            <a:pPr marL="0" indent="0">
              <a:buNone/>
            </a:pPr>
            <a:r>
              <a:rPr lang="en-AU" b="1" dirty="0">
                <a:solidFill>
                  <a:srgbClr val="7030A0"/>
                </a:solidFill>
              </a:rPr>
              <a:t>?&gt;</a:t>
            </a:r>
          </a:p>
        </p:txBody>
      </p:sp>
    </p:spTree>
    <p:extLst>
      <p:ext uri="{BB962C8B-B14F-4D97-AF65-F5344CB8AC3E}">
        <p14:creationId xmlns:p14="http://schemas.microsoft.com/office/powerpoint/2010/main" val="26214514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JSON Parsing</a:t>
            </a:r>
            <a:br>
              <a:rPr lang="en-AU" dirty="0"/>
            </a:br>
            <a:endParaRPr lang="en-AU" dirty="0"/>
          </a:p>
        </p:txBody>
      </p:sp>
      <p:sp>
        <p:nvSpPr>
          <p:cNvPr id="3" name="Content Placeholder 2"/>
          <p:cNvSpPr>
            <a:spLocks noGrp="1"/>
          </p:cNvSpPr>
          <p:nvPr>
            <p:ph idx="1"/>
          </p:nvPr>
        </p:nvSpPr>
        <p:spPr>
          <a:xfrm>
            <a:off x="832104" y="2523744"/>
            <a:ext cx="10064493" cy="3694176"/>
          </a:xfrm>
        </p:spPr>
        <p:txBody>
          <a:bodyPr>
            <a:normAutofit fontScale="70000" lnSpcReduction="20000"/>
          </a:bodyPr>
          <a:lstStyle/>
          <a:p>
            <a:r>
              <a:rPr lang="en-AU" b="1" dirty="0"/>
              <a:t>What is </a:t>
            </a:r>
            <a:r>
              <a:rPr lang="en-AU" b="1" dirty="0"/>
              <a:t>JSON</a:t>
            </a:r>
            <a:r>
              <a:rPr lang="en-AU" dirty="0"/>
              <a:t>: JSON stands for JavaScript Object Notation. JSON is a standard lightweight data-interchange format which is quick and easy to parse and generate</a:t>
            </a:r>
            <a:r>
              <a:rPr lang="en-AU" dirty="0" smtClean="0"/>
              <a:t>.</a:t>
            </a:r>
            <a:endParaRPr lang="en-AU" dirty="0"/>
          </a:p>
          <a:p>
            <a:r>
              <a:rPr lang="en-AU" dirty="0"/>
              <a:t>JSON, like XML, is a text-based format that's easy to write and easy to understand for both humans and computers, but unlike XML, JSON data structures occupy less bandwidth than their XML versions. JSON is based on two basic structures</a:t>
            </a:r>
            <a:r>
              <a:rPr lang="en-AU" dirty="0" smtClean="0"/>
              <a:t>:</a:t>
            </a:r>
            <a:endParaRPr lang="en-AU" dirty="0"/>
          </a:p>
          <a:p>
            <a:r>
              <a:rPr lang="en-AU" dirty="0"/>
              <a:t>Object: This is defined as a collection of key/value pairs (i.e. </a:t>
            </a:r>
            <a:r>
              <a:rPr lang="en-AU" dirty="0" err="1"/>
              <a:t>key:value</a:t>
            </a:r>
            <a:r>
              <a:rPr lang="en-AU" dirty="0"/>
              <a:t>). Each object begins with a left curly bracket { and ends with a right curly bracket }. Multiple key/value pairs are separated by a comma ,.</a:t>
            </a:r>
          </a:p>
          <a:p>
            <a:r>
              <a:rPr lang="en-AU" dirty="0"/>
              <a:t>Array: This is defined as an ordered list of values. An array begins with a left bracket [ and ends with a right bracket ]. Values are separated by a comma ,.</a:t>
            </a:r>
          </a:p>
          <a:p>
            <a:r>
              <a:rPr lang="en-AU" dirty="0"/>
              <a:t>In JSON, keys are always strings, while the value can be a string, number, true or false, null or even an object or an array. Strings must be enclosed in double quotes " and can contain escape characters such as \n, \t and \. A JSON object may look like this</a:t>
            </a:r>
            <a:r>
              <a:rPr lang="en-AU" dirty="0" smtClean="0"/>
              <a:t>:                                      </a:t>
            </a:r>
            <a:endParaRPr lang="en-US" dirty="0"/>
          </a:p>
          <a:p>
            <a:pPr marL="0" indent="0" algn="r">
              <a:buNone/>
            </a:pPr>
            <a:r>
              <a:rPr lang="en-US" b="1" dirty="0" smtClean="0"/>
              <a:t>Continue…………</a:t>
            </a:r>
            <a:endParaRPr lang="en-AU" b="1" dirty="0"/>
          </a:p>
          <a:p>
            <a:endParaRPr lang="en-AU" dirty="0"/>
          </a:p>
        </p:txBody>
      </p:sp>
    </p:spTree>
    <p:extLst>
      <p:ext uri="{BB962C8B-B14F-4D97-AF65-F5344CB8AC3E}">
        <p14:creationId xmlns:p14="http://schemas.microsoft.com/office/powerpoint/2010/main" val="1785008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PHP </a:t>
            </a:r>
            <a:r>
              <a:rPr lang="en-AU" dirty="0" err="1"/>
              <a:t>mktime</a:t>
            </a:r>
            <a:r>
              <a:rPr lang="en-AU" dirty="0"/>
              <a:t>() Function</a:t>
            </a:r>
          </a:p>
        </p:txBody>
      </p:sp>
      <p:sp>
        <p:nvSpPr>
          <p:cNvPr id="3" name="Content Placeholder 2"/>
          <p:cNvSpPr>
            <a:spLocks noGrp="1"/>
          </p:cNvSpPr>
          <p:nvPr>
            <p:ph idx="1"/>
          </p:nvPr>
        </p:nvSpPr>
        <p:spPr>
          <a:xfrm>
            <a:off x="1295401" y="2556932"/>
            <a:ext cx="9601196" cy="3624412"/>
          </a:xfrm>
        </p:spPr>
        <p:txBody>
          <a:bodyPr>
            <a:normAutofit fontScale="85000" lnSpcReduction="10000"/>
          </a:bodyPr>
          <a:lstStyle/>
          <a:p>
            <a:r>
              <a:rPr lang="en-AU" dirty="0"/>
              <a:t>The </a:t>
            </a:r>
            <a:r>
              <a:rPr lang="en-AU" dirty="0" err="1"/>
              <a:t>mktime</a:t>
            </a:r>
            <a:r>
              <a:rPr lang="en-AU" dirty="0"/>
              <a:t>() function is used to create the timestamp based on a specific date and time. If no date and time is provided, the timestamp for the current date and time is returned</a:t>
            </a:r>
            <a:r>
              <a:rPr lang="en-AU" dirty="0" smtClean="0"/>
              <a:t>.</a:t>
            </a:r>
            <a:endParaRPr lang="en-AU" dirty="0"/>
          </a:p>
          <a:p>
            <a:r>
              <a:rPr lang="en-AU" dirty="0"/>
              <a:t>The syntax of the </a:t>
            </a:r>
            <a:r>
              <a:rPr lang="en-AU" dirty="0" err="1"/>
              <a:t>mktime</a:t>
            </a:r>
            <a:r>
              <a:rPr lang="en-AU" dirty="0"/>
              <a:t>() function can be given with</a:t>
            </a:r>
            <a:r>
              <a:rPr lang="en-AU" dirty="0" smtClean="0"/>
              <a:t>:</a:t>
            </a:r>
          </a:p>
          <a:p>
            <a:r>
              <a:rPr lang="en-AU" dirty="0" err="1"/>
              <a:t>mktime</a:t>
            </a:r>
            <a:r>
              <a:rPr lang="en-AU" dirty="0"/>
              <a:t>(</a:t>
            </a:r>
            <a:r>
              <a:rPr lang="en-AU" i="1" dirty="0"/>
              <a:t>hour</a:t>
            </a:r>
            <a:r>
              <a:rPr lang="en-AU" dirty="0"/>
              <a:t>, </a:t>
            </a:r>
            <a:r>
              <a:rPr lang="en-AU" i="1" dirty="0"/>
              <a:t>minute</a:t>
            </a:r>
            <a:r>
              <a:rPr lang="en-AU" dirty="0"/>
              <a:t>, </a:t>
            </a:r>
            <a:r>
              <a:rPr lang="en-AU" i="1" dirty="0"/>
              <a:t>second</a:t>
            </a:r>
            <a:r>
              <a:rPr lang="en-AU" dirty="0"/>
              <a:t>, </a:t>
            </a:r>
            <a:r>
              <a:rPr lang="en-AU" i="1" dirty="0"/>
              <a:t>month</a:t>
            </a:r>
            <a:r>
              <a:rPr lang="en-AU" dirty="0"/>
              <a:t>, </a:t>
            </a:r>
            <a:r>
              <a:rPr lang="en-AU" i="1" dirty="0"/>
              <a:t>day</a:t>
            </a:r>
            <a:r>
              <a:rPr lang="en-AU" dirty="0"/>
              <a:t>, </a:t>
            </a:r>
            <a:r>
              <a:rPr lang="en-AU" i="1" dirty="0"/>
              <a:t>year</a:t>
            </a:r>
            <a:r>
              <a:rPr lang="en-AU" dirty="0" smtClean="0"/>
              <a:t>)</a:t>
            </a:r>
          </a:p>
          <a:p>
            <a:r>
              <a:rPr lang="en-US" dirty="0" smtClean="0"/>
              <a:t>Example</a:t>
            </a:r>
            <a:endParaRPr lang="en-AU" dirty="0" smtClean="0"/>
          </a:p>
          <a:p>
            <a:pPr marL="0" indent="0">
              <a:buNone/>
            </a:pPr>
            <a:r>
              <a:rPr lang="en-AU" b="1" dirty="0">
                <a:solidFill>
                  <a:srgbClr val="7030A0"/>
                </a:solidFill>
              </a:rPr>
              <a:t>&lt;?php</a:t>
            </a:r>
          </a:p>
          <a:p>
            <a:pPr marL="0" indent="0">
              <a:buNone/>
            </a:pPr>
            <a:r>
              <a:rPr lang="en-AU" b="1" dirty="0">
                <a:solidFill>
                  <a:srgbClr val="7030A0"/>
                </a:solidFill>
              </a:rPr>
              <a:t>// Create the timestamp for a particular date</a:t>
            </a:r>
          </a:p>
          <a:p>
            <a:pPr marL="0" indent="0">
              <a:buNone/>
            </a:pPr>
            <a:r>
              <a:rPr lang="en-AU" b="1" dirty="0">
                <a:solidFill>
                  <a:srgbClr val="7030A0"/>
                </a:solidFill>
              </a:rPr>
              <a:t>echo </a:t>
            </a:r>
            <a:r>
              <a:rPr lang="en-AU" b="1" dirty="0" err="1">
                <a:solidFill>
                  <a:srgbClr val="7030A0"/>
                </a:solidFill>
              </a:rPr>
              <a:t>mktime</a:t>
            </a:r>
            <a:r>
              <a:rPr lang="en-AU" b="1" dirty="0">
                <a:solidFill>
                  <a:srgbClr val="7030A0"/>
                </a:solidFill>
              </a:rPr>
              <a:t>(15, 20, 12, 5, 10, 2014);</a:t>
            </a:r>
          </a:p>
          <a:p>
            <a:pPr marL="0" indent="0">
              <a:buNone/>
            </a:pPr>
            <a:r>
              <a:rPr lang="en-AU" b="1" dirty="0">
                <a:solidFill>
                  <a:srgbClr val="7030A0"/>
                </a:solidFill>
              </a:rPr>
              <a:t>?&gt;</a:t>
            </a:r>
          </a:p>
        </p:txBody>
      </p:sp>
    </p:spTree>
    <p:extLst>
      <p:ext uri="{BB962C8B-B14F-4D97-AF65-F5344CB8AC3E}">
        <p14:creationId xmlns:p14="http://schemas.microsoft.com/office/powerpoint/2010/main" val="1024966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AU" dirty="0"/>
          </a:p>
        </p:txBody>
      </p:sp>
      <p:sp>
        <p:nvSpPr>
          <p:cNvPr id="3" name="Content Placeholder 2"/>
          <p:cNvSpPr>
            <a:spLocks noGrp="1"/>
          </p:cNvSpPr>
          <p:nvPr>
            <p:ph idx="1"/>
          </p:nvPr>
        </p:nvSpPr>
        <p:spPr/>
        <p:txBody>
          <a:bodyPr>
            <a:normAutofit fontScale="92500" lnSpcReduction="20000"/>
          </a:bodyPr>
          <a:lstStyle/>
          <a:p>
            <a:pPr marL="0" indent="0">
              <a:buNone/>
            </a:pPr>
            <a:r>
              <a:rPr lang="en-AU" b="1" dirty="0">
                <a:solidFill>
                  <a:srgbClr val="7030A0"/>
                </a:solidFill>
              </a:rPr>
              <a:t>{</a:t>
            </a:r>
          </a:p>
          <a:p>
            <a:pPr marL="0" indent="0">
              <a:buNone/>
            </a:pPr>
            <a:r>
              <a:rPr lang="en-AU" b="1" dirty="0">
                <a:solidFill>
                  <a:srgbClr val="7030A0"/>
                </a:solidFill>
              </a:rPr>
              <a:t>    "book": {</a:t>
            </a:r>
          </a:p>
          <a:p>
            <a:pPr marL="0" indent="0">
              <a:buNone/>
            </a:pPr>
            <a:r>
              <a:rPr lang="en-AU" b="1" dirty="0">
                <a:solidFill>
                  <a:srgbClr val="7030A0"/>
                </a:solidFill>
              </a:rPr>
              <a:t>        "name": "Harry Potter and the Goblet of Fire",</a:t>
            </a:r>
          </a:p>
          <a:p>
            <a:pPr marL="0" indent="0">
              <a:buNone/>
            </a:pPr>
            <a:r>
              <a:rPr lang="en-AU" b="1" dirty="0">
                <a:solidFill>
                  <a:srgbClr val="7030A0"/>
                </a:solidFill>
              </a:rPr>
              <a:t>        "author": "J. K. Rowling",</a:t>
            </a:r>
          </a:p>
          <a:p>
            <a:pPr marL="0" indent="0">
              <a:buNone/>
            </a:pPr>
            <a:r>
              <a:rPr lang="en-AU" b="1" dirty="0">
                <a:solidFill>
                  <a:srgbClr val="7030A0"/>
                </a:solidFill>
              </a:rPr>
              <a:t>        "year": 2000,</a:t>
            </a:r>
          </a:p>
          <a:p>
            <a:pPr marL="0" indent="0">
              <a:buNone/>
            </a:pPr>
            <a:r>
              <a:rPr lang="en-AU" b="1" dirty="0">
                <a:solidFill>
                  <a:srgbClr val="7030A0"/>
                </a:solidFill>
              </a:rPr>
              <a:t>        "genre": "Fantasy Fiction",</a:t>
            </a:r>
          </a:p>
          <a:p>
            <a:pPr marL="0" indent="0">
              <a:buNone/>
            </a:pPr>
            <a:r>
              <a:rPr lang="en-AU" b="1" dirty="0">
                <a:solidFill>
                  <a:srgbClr val="7030A0"/>
                </a:solidFill>
              </a:rPr>
              <a:t>        "bestseller": true</a:t>
            </a:r>
          </a:p>
          <a:p>
            <a:pPr marL="0" indent="0">
              <a:buNone/>
            </a:pPr>
            <a:r>
              <a:rPr lang="en-AU" b="1" dirty="0">
                <a:solidFill>
                  <a:srgbClr val="7030A0"/>
                </a:solidFill>
              </a:rPr>
              <a:t>    </a:t>
            </a:r>
            <a:r>
              <a:rPr lang="en-AU" b="1" dirty="0" smtClean="0">
                <a:solidFill>
                  <a:srgbClr val="7030A0"/>
                </a:solidFill>
              </a:rPr>
              <a:t>}}</a:t>
            </a:r>
            <a:endParaRPr lang="en-AU" b="1" dirty="0">
              <a:solidFill>
                <a:srgbClr val="7030A0"/>
              </a:solidFill>
            </a:endParaRPr>
          </a:p>
        </p:txBody>
      </p:sp>
    </p:spTree>
    <p:extLst>
      <p:ext uri="{BB962C8B-B14F-4D97-AF65-F5344CB8AC3E}">
        <p14:creationId xmlns:p14="http://schemas.microsoft.com/office/powerpoint/2010/main" val="133070086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Parsing JSON with PHP</a:t>
            </a:r>
            <a:br>
              <a:rPr lang="en-AU" dirty="0"/>
            </a:br>
            <a:endParaRPr lang="en-AU" dirty="0"/>
          </a:p>
        </p:txBody>
      </p:sp>
      <p:sp>
        <p:nvSpPr>
          <p:cNvPr id="3" name="Content Placeholder 2"/>
          <p:cNvSpPr>
            <a:spLocks noGrp="1"/>
          </p:cNvSpPr>
          <p:nvPr>
            <p:ph idx="1"/>
          </p:nvPr>
        </p:nvSpPr>
        <p:spPr>
          <a:xfrm>
            <a:off x="822960" y="2556932"/>
            <a:ext cx="10863071" cy="3596980"/>
          </a:xfrm>
        </p:spPr>
        <p:txBody>
          <a:bodyPr>
            <a:normAutofit fontScale="92500" lnSpcReduction="20000"/>
          </a:bodyPr>
          <a:lstStyle/>
          <a:p>
            <a:r>
              <a:rPr lang="en-AU" dirty="0" smtClean="0"/>
              <a:t>JSON </a:t>
            </a:r>
            <a:r>
              <a:rPr lang="en-AU" dirty="0"/>
              <a:t>data structures are very similar to PHP arrays. PHP has built-in functions to encode and decode JSON data. These functions are </a:t>
            </a:r>
            <a:r>
              <a:rPr lang="en-AU" dirty="0" err="1"/>
              <a:t>json_encode</a:t>
            </a:r>
            <a:r>
              <a:rPr lang="en-AU" dirty="0"/>
              <a:t>() and </a:t>
            </a:r>
            <a:r>
              <a:rPr lang="en-AU" dirty="0" err="1"/>
              <a:t>json_decode</a:t>
            </a:r>
            <a:r>
              <a:rPr lang="en-AU" dirty="0"/>
              <a:t>(), respectively. Both functions only works with UTF-8 encoded string data</a:t>
            </a:r>
            <a:r>
              <a:rPr lang="en-AU" dirty="0" smtClean="0"/>
              <a:t>.</a:t>
            </a:r>
          </a:p>
          <a:p>
            <a:r>
              <a:rPr lang="en-AU" b="1" dirty="0"/>
              <a:t>Encoding JSON Data in </a:t>
            </a:r>
            <a:r>
              <a:rPr lang="en-AU" b="1" dirty="0"/>
              <a:t>PHP: </a:t>
            </a:r>
            <a:r>
              <a:rPr lang="en-AU" dirty="0" smtClean="0"/>
              <a:t>In </a:t>
            </a:r>
            <a:r>
              <a:rPr lang="en-AU" dirty="0"/>
              <a:t>PHP the </a:t>
            </a:r>
            <a:r>
              <a:rPr lang="en-AU" dirty="0" err="1"/>
              <a:t>json_encode</a:t>
            </a:r>
            <a:r>
              <a:rPr lang="en-AU" dirty="0"/>
              <a:t>() function is used to encode a value to JSON format. The value being encoded can be any PHP data type except a resource, like a database or file handle. The below example demonstrates how to encode a PHP associative array into a JSON object: </a:t>
            </a:r>
            <a:endParaRPr lang="en-AU" dirty="0" smtClean="0"/>
          </a:p>
          <a:p>
            <a:pPr marL="0" indent="0">
              <a:buNone/>
            </a:pPr>
            <a:r>
              <a:rPr lang="en-AU" b="1" dirty="0" smtClean="0">
                <a:solidFill>
                  <a:srgbClr val="7030A0"/>
                </a:solidFill>
              </a:rPr>
              <a:t>&lt;?</a:t>
            </a:r>
            <a:r>
              <a:rPr lang="en-AU" b="1" dirty="0">
                <a:solidFill>
                  <a:srgbClr val="7030A0"/>
                </a:solidFill>
              </a:rPr>
              <a:t>php// An associative array</a:t>
            </a:r>
          </a:p>
          <a:p>
            <a:pPr marL="0" indent="0">
              <a:buNone/>
            </a:pPr>
            <a:r>
              <a:rPr lang="en-AU" b="1" dirty="0">
                <a:solidFill>
                  <a:srgbClr val="7030A0"/>
                </a:solidFill>
              </a:rPr>
              <a:t>$marks = array("Peter"=&gt;65, "Harry"=&gt;80, "John"=&gt;78, "Clark"=&gt;90);</a:t>
            </a:r>
          </a:p>
          <a:p>
            <a:pPr marL="0" indent="0">
              <a:buNone/>
            </a:pPr>
            <a:r>
              <a:rPr lang="en-AU" b="1" dirty="0">
                <a:solidFill>
                  <a:srgbClr val="7030A0"/>
                </a:solidFill>
              </a:rPr>
              <a:t>echo </a:t>
            </a:r>
            <a:r>
              <a:rPr lang="en-AU" b="1" dirty="0" err="1">
                <a:solidFill>
                  <a:srgbClr val="7030A0"/>
                </a:solidFill>
              </a:rPr>
              <a:t>json_encode</a:t>
            </a:r>
            <a:r>
              <a:rPr lang="en-AU" b="1" dirty="0">
                <a:solidFill>
                  <a:srgbClr val="7030A0"/>
                </a:solidFill>
              </a:rPr>
              <a:t>($marks</a:t>
            </a:r>
            <a:r>
              <a:rPr lang="en-AU" b="1" dirty="0" smtClean="0">
                <a:solidFill>
                  <a:srgbClr val="7030A0"/>
                </a:solidFill>
              </a:rPr>
              <a:t>); ?&gt;</a:t>
            </a:r>
            <a:endParaRPr lang="en-AU" b="1" dirty="0">
              <a:solidFill>
                <a:srgbClr val="7030A0"/>
              </a:solidFill>
            </a:endParaRPr>
          </a:p>
          <a:p>
            <a:endParaRPr lang="en-AU" dirty="0"/>
          </a:p>
        </p:txBody>
      </p:sp>
    </p:spTree>
    <p:extLst>
      <p:ext uri="{BB962C8B-B14F-4D97-AF65-F5344CB8AC3E}">
        <p14:creationId xmlns:p14="http://schemas.microsoft.com/office/powerpoint/2010/main" val="39781526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Decoding JSON Data in PHP</a:t>
            </a:r>
            <a:br>
              <a:rPr lang="en-AU" dirty="0"/>
            </a:br>
            <a:endParaRPr lang="en-AU" dirty="0"/>
          </a:p>
        </p:txBody>
      </p:sp>
      <p:sp>
        <p:nvSpPr>
          <p:cNvPr id="3" name="Content Placeholder 2"/>
          <p:cNvSpPr>
            <a:spLocks noGrp="1"/>
          </p:cNvSpPr>
          <p:nvPr>
            <p:ph idx="1"/>
          </p:nvPr>
        </p:nvSpPr>
        <p:spPr>
          <a:xfrm>
            <a:off x="905256" y="2551176"/>
            <a:ext cx="9991341" cy="3324692"/>
          </a:xfrm>
        </p:spPr>
        <p:txBody>
          <a:bodyPr>
            <a:normAutofit fontScale="92500" lnSpcReduction="20000"/>
          </a:bodyPr>
          <a:lstStyle/>
          <a:p>
            <a:r>
              <a:rPr lang="en-AU" dirty="0"/>
              <a:t>Decoding JSON data is as simple as encoding it. You can use the PHP </a:t>
            </a:r>
            <a:r>
              <a:rPr lang="en-AU" dirty="0" err="1"/>
              <a:t>json_decode</a:t>
            </a:r>
            <a:r>
              <a:rPr lang="en-AU" dirty="0"/>
              <a:t>() function to convert the JSON encoded string into appropriate PHP data type. The following example demonstrates how to decode or convert a JSON object to PHP object</a:t>
            </a:r>
            <a:r>
              <a:rPr lang="en-AU" dirty="0" smtClean="0"/>
              <a:t>.</a:t>
            </a:r>
          </a:p>
          <a:p>
            <a:pPr marL="0" indent="0">
              <a:buNone/>
            </a:pPr>
            <a:r>
              <a:rPr lang="en-AU" b="1" dirty="0">
                <a:solidFill>
                  <a:srgbClr val="7030A0"/>
                </a:solidFill>
              </a:rPr>
              <a:t>&lt;?php</a:t>
            </a:r>
          </a:p>
          <a:p>
            <a:pPr marL="0" indent="0">
              <a:buNone/>
            </a:pPr>
            <a:r>
              <a:rPr lang="en-AU" b="1" dirty="0">
                <a:solidFill>
                  <a:srgbClr val="7030A0"/>
                </a:solidFill>
              </a:rPr>
              <a:t>// Store JSON data in a PHP variable</a:t>
            </a:r>
          </a:p>
          <a:p>
            <a:pPr marL="0" indent="0">
              <a:buNone/>
            </a:pPr>
            <a:r>
              <a:rPr lang="en-AU" b="1" dirty="0">
                <a:solidFill>
                  <a:srgbClr val="7030A0"/>
                </a:solidFill>
              </a:rPr>
              <a:t>$</a:t>
            </a:r>
            <a:r>
              <a:rPr lang="en-AU" b="1" dirty="0" err="1">
                <a:solidFill>
                  <a:srgbClr val="7030A0"/>
                </a:solidFill>
              </a:rPr>
              <a:t>json</a:t>
            </a:r>
            <a:r>
              <a:rPr lang="en-AU" b="1" dirty="0">
                <a:solidFill>
                  <a:srgbClr val="7030A0"/>
                </a:solidFill>
              </a:rPr>
              <a:t> = '{"Peter":65,"Harry":80,"John":78,"Clark":90}';</a:t>
            </a:r>
          </a:p>
          <a:p>
            <a:pPr marL="0" indent="0">
              <a:buNone/>
            </a:pPr>
            <a:r>
              <a:rPr lang="en-AU" b="1" dirty="0" err="1">
                <a:solidFill>
                  <a:srgbClr val="7030A0"/>
                </a:solidFill>
              </a:rPr>
              <a:t>var_dump</a:t>
            </a:r>
            <a:r>
              <a:rPr lang="en-AU" b="1" dirty="0">
                <a:solidFill>
                  <a:srgbClr val="7030A0"/>
                </a:solidFill>
              </a:rPr>
              <a:t>(</a:t>
            </a:r>
            <a:r>
              <a:rPr lang="en-AU" b="1" dirty="0" err="1">
                <a:solidFill>
                  <a:srgbClr val="7030A0"/>
                </a:solidFill>
              </a:rPr>
              <a:t>json_decode</a:t>
            </a:r>
            <a:r>
              <a:rPr lang="en-AU" b="1" dirty="0">
                <a:solidFill>
                  <a:srgbClr val="7030A0"/>
                </a:solidFill>
              </a:rPr>
              <a:t>($</a:t>
            </a:r>
            <a:r>
              <a:rPr lang="en-AU" b="1" dirty="0" err="1">
                <a:solidFill>
                  <a:srgbClr val="7030A0"/>
                </a:solidFill>
              </a:rPr>
              <a:t>json</a:t>
            </a:r>
            <a:r>
              <a:rPr lang="en-AU" b="1" dirty="0">
                <a:solidFill>
                  <a:srgbClr val="7030A0"/>
                </a:solidFill>
              </a:rPr>
              <a:t>));</a:t>
            </a:r>
          </a:p>
          <a:p>
            <a:pPr marL="0" indent="0">
              <a:buNone/>
            </a:pPr>
            <a:r>
              <a:rPr lang="en-AU" b="1" dirty="0">
                <a:solidFill>
                  <a:srgbClr val="7030A0"/>
                </a:solidFill>
              </a:rPr>
              <a:t>?&gt;</a:t>
            </a:r>
          </a:p>
        </p:txBody>
      </p:sp>
    </p:spTree>
    <p:extLst>
      <p:ext uri="{BB962C8B-B14F-4D97-AF65-F5344CB8AC3E}">
        <p14:creationId xmlns:p14="http://schemas.microsoft.com/office/powerpoint/2010/main" val="40820195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Regular Expressions</a:t>
            </a:r>
            <a:br>
              <a:rPr lang="en-AU" dirty="0"/>
            </a:br>
            <a:endParaRPr lang="en-AU" dirty="0"/>
          </a:p>
        </p:txBody>
      </p:sp>
      <p:sp>
        <p:nvSpPr>
          <p:cNvPr id="3" name="Content Placeholder 2"/>
          <p:cNvSpPr>
            <a:spLocks noGrp="1"/>
          </p:cNvSpPr>
          <p:nvPr>
            <p:ph idx="1"/>
          </p:nvPr>
        </p:nvSpPr>
        <p:spPr>
          <a:xfrm>
            <a:off x="886968" y="2432304"/>
            <a:ext cx="10415016" cy="3694176"/>
          </a:xfrm>
        </p:spPr>
        <p:txBody>
          <a:bodyPr>
            <a:normAutofit fontScale="92500" lnSpcReduction="20000"/>
          </a:bodyPr>
          <a:lstStyle/>
          <a:p>
            <a:r>
              <a:rPr lang="en-AU" b="1" dirty="0"/>
              <a:t>What is Regular </a:t>
            </a:r>
            <a:r>
              <a:rPr lang="en-AU" b="1" dirty="0" smtClean="0"/>
              <a:t>Expression</a:t>
            </a:r>
            <a:r>
              <a:rPr lang="en-AU" b="1" dirty="0"/>
              <a:t>: </a:t>
            </a:r>
            <a:r>
              <a:rPr lang="en-AU" dirty="0"/>
              <a:t>Regular Expressions, commonly known as "regex" or "</a:t>
            </a:r>
            <a:r>
              <a:rPr lang="en-AU" dirty="0" err="1"/>
              <a:t>RegExp</a:t>
            </a:r>
            <a:r>
              <a:rPr lang="en-AU" dirty="0"/>
              <a:t>", are a specially formatted text strings used to find patterns in text. Regular expressions are one of the most powerful tools available today for effective and efficient text processing and manipulations. </a:t>
            </a:r>
            <a:endParaRPr lang="en-AU" dirty="0" smtClean="0"/>
          </a:p>
          <a:p>
            <a:r>
              <a:rPr lang="en-AU" dirty="0" smtClean="0"/>
              <a:t>For </a:t>
            </a:r>
            <a:r>
              <a:rPr lang="en-AU" dirty="0"/>
              <a:t>example, it can be used to verify whether the format of data i.e. name, email, phone number, etc. entered by the user was correct or not, find or replace matching string within text content, and so on</a:t>
            </a:r>
            <a:r>
              <a:rPr lang="en-AU" dirty="0" smtClean="0"/>
              <a:t>.</a:t>
            </a:r>
            <a:endParaRPr lang="en-AU" dirty="0"/>
          </a:p>
          <a:p>
            <a:r>
              <a:rPr lang="en-AU" dirty="0"/>
              <a:t>PHP (version 5.3 and above) supports Perl style regular expressions via its </a:t>
            </a:r>
            <a:r>
              <a:rPr lang="en-AU" dirty="0" err="1"/>
              <a:t>preg</a:t>
            </a:r>
            <a:r>
              <a:rPr lang="en-AU" dirty="0"/>
              <a:t>_ family of functions. Why Perl style regular expressions? Because Perl (Practical Extraction and Report Language) was the first mainstream programming language that provided integrated support for regular expressions and it is well known for its strong support of regular expressions and its extraordinary text processing and manipulation capabilities.</a:t>
            </a:r>
            <a:endParaRPr lang="en-AU" dirty="0"/>
          </a:p>
          <a:p>
            <a:endParaRPr lang="en-AU" dirty="0"/>
          </a:p>
        </p:txBody>
      </p:sp>
    </p:spTree>
    <p:extLst>
      <p:ext uri="{BB962C8B-B14F-4D97-AF65-F5344CB8AC3E}">
        <p14:creationId xmlns:p14="http://schemas.microsoft.com/office/powerpoint/2010/main" val="24552492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AU" dirty="0"/>
          </a:p>
        </p:txBody>
      </p:sp>
      <p:pic>
        <p:nvPicPr>
          <p:cNvPr id="4" name="Content Placeholder 3"/>
          <p:cNvPicPr>
            <a:picLocks noGrp="1" noChangeAspect="1"/>
          </p:cNvPicPr>
          <p:nvPr>
            <p:ph idx="1"/>
          </p:nvPr>
        </p:nvPicPr>
        <p:blipFill>
          <a:blip r:embed="rId2"/>
          <a:stretch>
            <a:fillRect/>
          </a:stretch>
        </p:blipFill>
        <p:spPr>
          <a:xfrm>
            <a:off x="2515362" y="2620391"/>
            <a:ext cx="6210300" cy="2533650"/>
          </a:xfrm>
          <a:prstGeom prst="rect">
            <a:avLst/>
          </a:prstGeom>
        </p:spPr>
      </p:pic>
    </p:spTree>
    <p:extLst>
      <p:ext uri="{BB962C8B-B14F-4D97-AF65-F5344CB8AC3E}">
        <p14:creationId xmlns:p14="http://schemas.microsoft.com/office/powerpoint/2010/main" val="5341705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Regular Expression Syntax</a:t>
            </a:r>
            <a:br>
              <a:rPr lang="en-AU" dirty="0"/>
            </a:br>
            <a:endParaRPr lang="en-AU" dirty="0"/>
          </a:p>
        </p:txBody>
      </p:sp>
      <p:sp>
        <p:nvSpPr>
          <p:cNvPr id="3" name="Content Placeholder 2"/>
          <p:cNvSpPr>
            <a:spLocks noGrp="1"/>
          </p:cNvSpPr>
          <p:nvPr>
            <p:ph idx="1"/>
          </p:nvPr>
        </p:nvSpPr>
        <p:spPr/>
        <p:txBody>
          <a:bodyPr/>
          <a:lstStyle/>
          <a:p>
            <a:r>
              <a:rPr lang="en-AU" dirty="0"/>
              <a:t>Regular expression syntax includes the use of special characters (do not confuse with the HTML special characters). The characters that are given special meaning within a regular expression, are: . * ? + [ ] ( ) { } ^ $ | \. You will need to backslash these characters whenever you want to use them literally. For example, if you want to match ".", you'd have to write \.. All other characters automatically assume their literal meanings.</a:t>
            </a:r>
          </a:p>
        </p:txBody>
      </p:sp>
    </p:spTree>
    <p:extLst>
      <p:ext uri="{BB962C8B-B14F-4D97-AF65-F5344CB8AC3E}">
        <p14:creationId xmlns:p14="http://schemas.microsoft.com/office/powerpoint/2010/main" val="328591946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smtClean="0"/>
              <a:t/>
            </a:r>
            <a:br>
              <a:rPr lang="en-AU" b="1" dirty="0" smtClean="0"/>
            </a:br>
            <a:r>
              <a:rPr lang="en-AU" dirty="0" smtClean="0"/>
              <a:t>Character </a:t>
            </a:r>
            <a:r>
              <a:rPr lang="en-AU" dirty="0"/>
              <a:t>Classes</a:t>
            </a:r>
            <a:br>
              <a:rPr lang="en-AU" dirty="0"/>
            </a:br>
            <a:r>
              <a:rPr lang="en-AU" dirty="0"/>
              <a:t/>
            </a:r>
            <a:br>
              <a:rPr lang="en-AU" dirty="0"/>
            </a:br>
            <a:endParaRPr lang="en-AU" dirty="0"/>
          </a:p>
        </p:txBody>
      </p:sp>
      <p:sp>
        <p:nvSpPr>
          <p:cNvPr id="3" name="Content Placeholder 2"/>
          <p:cNvSpPr>
            <a:spLocks noGrp="1"/>
          </p:cNvSpPr>
          <p:nvPr>
            <p:ph idx="1"/>
          </p:nvPr>
        </p:nvSpPr>
        <p:spPr/>
        <p:txBody>
          <a:bodyPr>
            <a:normAutofit/>
          </a:bodyPr>
          <a:lstStyle/>
          <a:p>
            <a:r>
              <a:rPr lang="en-AU" dirty="0" smtClean="0"/>
              <a:t>Square </a:t>
            </a:r>
            <a:r>
              <a:rPr lang="en-AU" dirty="0"/>
              <a:t>brackets surrounding a pattern of characters are called a character class e.g. [</a:t>
            </a:r>
            <a:r>
              <a:rPr lang="en-AU" dirty="0" err="1"/>
              <a:t>abc</a:t>
            </a:r>
            <a:r>
              <a:rPr lang="en-AU" dirty="0"/>
              <a:t>]. A character class always matches a single character out of a list of specified characters that means the expression [</a:t>
            </a:r>
            <a:r>
              <a:rPr lang="en-AU" dirty="0" err="1"/>
              <a:t>abc</a:t>
            </a:r>
            <a:r>
              <a:rPr lang="en-AU" dirty="0"/>
              <a:t>] matches only a, b or c character</a:t>
            </a:r>
            <a:r>
              <a:rPr lang="en-AU" dirty="0" smtClean="0"/>
              <a:t>.</a:t>
            </a:r>
            <a:endParaRPr lang="en-AU" dirty="0"/>
          </a:p>
          <a:p>
            <a:r>
              <a:rPr lang="en-AU" dirty="0"/>
              <a:t>Negated character classes can also be defined that match any character except those contained within the brackets. A negated character class is defined by placing a caret (^) symbol immediately after the opening bracket, like this [^</a:t>
            </a:r>
            <a:r>
              <a:rPr lang="en-AU" dirty="0" err="1"/>
              <a:t>abc</a:t>
            </a:r>
            <a:r>
              <a:rPr lang="en-AU" dirty="0"/>
              <a:t>].</a:t>
            </a:r>
          </a:p>
        </p:txBody>
      </p:sp>
    </p:spTree>
    <p:extLst>
      <p:ext uri="{BB962C8B-B14F-4D97-AF65-F5344CB8AC3E}">
        <p14:creationId xmlns:p14="http://schemas.microsoft.com/office/powerpoint/2010/main" val="36928333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AU" dirty="0"/>
          </a:p>
        </p:txBody>
      </p:sp>
      <p:pic>
        <p:nvPicPr>
          <p:cNvPr id="4" name="Content Placeholder 3"/>
          <p:cNvPicPr>
            <a:picLocks noGrp="1" noChangeAspect="1"/>
          </p:cNvPicPr>
          <p:nvPr>
            <p:ph idx="1"/>
          </p:nvPr>
        </p:nvPicPr>
        <p:blipFill>
          <a:blip r:embed="rId2"/>
          <a:stretch>
            <a:fillRect/>
          </a:stretch>
        </p:blipFill>
        <p:spPr>
          <a:xfrm>
            <a:off x="3075622" y="2536000"/>
            <a:ext cx="5857875" cy="2867025"/>
          </a:xfrm>
          <a:prstGeom prst="rect">
            <a:avLst/>
          </a:prstGeom>
        </p:spPr>
      </p:pic>
    </p:spTree>
    <p:extLst>
      <p:ext uri="{BB962C8B-B14F-4D97-AF65-F5344CB8AC3E}">
        <p14:creationId xmlns:p14="http://schemas.microsoft.com/office/powerpoint/2010/main" val="85047537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Predefined Character Classes</a:t>
            </a:r>
            <a:br>
              <a:rPr lang="en-AU" dirty="0"/>
            </a:br>
            <a:endParaRPr lang="en-AU" dirty="0"/>
          </a:p>
        </p:txBody>
      </p:sp>
      <p:sp>
        <p:nvSpPr>
          <p:cNvPr id="3" name="Content Placeholder 2"/>
          <p:cNvSpPr>
            <a:spLocks noGrp="1"/>
          </p:cNvSpPr>
          <p:nvPr>
            <p:ph idx="1"/>
          </p:nvPr>
        </p:nvSpPr>
        <p:spPr>
          <a:xfrm>
            <a:off x="819912" y="2368296"/>
            <a:ext cx="10552176" cy="3749040"/>
          </a:xfrm>
        </p:spPr>
        <p:txBody>
          <a:bodyPr>
            <a:normAutofit/>
          </a:bodyPr>
          <a:lstStyle/>
          <a:p>
            <a:r>
              <a:rPr lang="en-AU" sz="1800" dirty="0" smtClean="0"/>
              <a:t>The </a:t>
            </a:r>
            <a:r>
              <a:rPr lang="en-AU" sz="1800" dirty="0"/>
              <a:t>following table lists those predefined character classes</a:t>
            </a:r>
            <a:r>
              <a:rPr lang="en-AU" sz="1800" dirty="0" smtClean="0"/>
              <a:t>: </a:t>
            </a:r>
            <a:endParaRPr lang="en-AU" sz="1800" dirty="0"/>
          </a:p>
        </p:txBody>
      </p:sp>
      <p:pic>
        <p:nvPicPr>
          <p:cNvPr id="4" name="Picture 3"/>
          <p:cNvPicPr>
            <a:picLocks noChangeAspect="1"/>
          </p:cNvPicPr>
          <p:nvPr/>
        </p:nvPicPr>
        <p:blipFill>
          <a:blip r:embed="rId2"/>
          <a:stretch>
            <a:fillRect/>
          </a:stretch>
        </p:blipFill>
        <p:spPr>
          <a:xfrm>
            <a:off x="2063498" y="2666619"/>
            <a:ext cx="7143750" cy="3514725"/>
          </a:xfrm>
          <a:prstGeom prst="rect">
            <a:avLst/>
          </a:prstGeom>
        </p:spPr>
      </p:pic>
    </p:spTree>
    <p:extLst>
      <p:ext uri="{BB962C8B-B14F-4D97-AF65-F5344CB8AC3E}">
        <p14:creationId xmlns:p14="http://schemas.microsoft.com/office/powerpoint/2010/main" val="282013537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Repetition Quantifiers</a:t>
            </a:r>
            <a:r>
              <a:rPr lang="en-AU" b="1" dirty="0"/>
              <a:t/>
            </a:r>
            <a:br>
              <a:rPr lang="en-AU" b="1" dirty="0"/>
            </a:br>
            <a:endParaRPr lang="en-AU" dirty="0"/>
          </a:p>
        </p:txBody>
      </p:sp>
      <p:sp>
        <p:nvSpPr>
          <p:cNvPr id="3" name="Content Placeholder 2"/>
          <p:cNvSpPr>
            <a:spLocks noGrp="1"/>
          </p:cNvSpPr>
          <p:nvPr>
            <p:ph idx="1"/>
          </p:nvPr>
        </p:nvSpPr>
        <p:spPr/>
        <p:txBody>
          <a:bodyPr/>
          <a:lstStyle/>
          <a:p>
            <a:r>
              <a:rPr lang="en-AU" dirty="0" smtClean="0"/>
              <a:t>If </a:t>
            </a:r>
            <a:r>
              <a:rPr lang="en-AU" dirty="0"/>
              <a:t>you want to match on more than one character? For example, let's say you want to find out words containing one or more instances of the letter p, or words containing at least two p's, and so on. This is where quantifiers come into play. With quantifiers you can specify how many times a character in a regular expression should match.</a:t>
            </a:r>
            <a:endParaRPr lang="en-AU" dirty="0"/>
          </a:p>
        </p:txBody>
      </p:sp>
    </p:spTree>
    <p:extLst>
      <p:ext uri="{BB962C8B-B14F-4D97-AF65-F5344CB8AC3E}">
        <p14:creationId xmlns:p14="http://schemas.microsoft.com/office/powerpoint/2010/main" val="41924121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392</TotalTime>
  <Words>8366</Words>
  <Application>Microsoft Office PowerPoint</Application>
  <PresentationFormat>Widescreen</PresentationFormat>
  <Paragraphs>573</Paragraphs>
  <Slides>112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112</vt:i4>
      </vt:variant>
    </vt:vector>
  </HeadingPairs>
  <TitlesOfParts>
    <vt:vector size="115" baseType="lpstr">
      <vt:lpstr>Arial</vt:lpstr>
      <vt:lpstr>Garamond</vt:lpstr>
      <vt:lpstr>Organic</vt:lpstr>
      <vt:lpstr>PHP- Advance</vt:lpstr>
      <vt:lpstr>PHP Date and Time </vt:lpstr>
      <vt:lpstr>Continue..</vt:lpstr>
      <vt:lpstr>Formatting the Dates and Times with PHP </vt:lpstr>
      <vt:lpstr>Example</vt:lpstr>
      <vt:lpstr>Format the time string</vt:lpstr>
      <vt:lpstr>Example</vt:lpstr>
      <vt:lpstr>The PHP time() Function</vt:lpstr>
      <vt:lpstr>The PHP mktime() Function</vt:lpstr>
      <vt:lpstr>Continue..</vt:lpstr>
      <vt:lpstr>      </vt:lpstr>
      <vt:lpstr>Including a PHP File into Another PHP File</vt:lpstr>
      <vt:lpstr>Syntax</vt:lpstr>
      <vt:lpstr>Example</vt:lpstr>
      <vt:lpstr> Difference Between include and require Statements </vt:lpstr>
      <vt:lpstr>Example</vt:lpstr>
      <vt:lpstr> The include_once and require_once Statements </vt:lpstr>
      <vt:lpstr>    PHP File System </vt:lpstr>
      <vt:lpstr>Opening a File with PHP fopen() Function</vt:lpstr>
      <vt:lpstr>Modes</vt:lpstr>
      <vt:lpstr>Example</vt:lpstr>
      <vt:lpstr>Closing a File with PHP fclose() Function</vt:lpstr>
      <vt:lpstr>Reading from Files with PHP fread() Function</vt:lpstr>
      <vt:lpstr>Continue..</vt:lpstr>
      <vt:lpstr>Renaming Files with PHP rename() Function</vt:lpstr>
      <vt:lpstr>Removing Files with PHP unlink() Function</vt:lpstr>
      <vt:lpstr>PHP Filesystem Functions</vt:lpstr>
      <vt:lpstr> PHP Parsing Directories </vt:lpstr>
      <vt:lpstr>Creating a New Directory</vt:lpstr>
      <vt:lpstr>Copying Files from One Location to Another</vt:lpstr>
      <vt:lpstr>Uploading Files with PHP</vt:lpstr>
      <vt:lpstr>Step 2: Processing the uploaded file</vt:lpstr>
      <vt:lpstr>Downloading Files with PHP</vt:lpstr>
      <vt:lpstr>Forcing a Download Using PHP </vt:lpstr>
      <vt:lpstr>PHP Cookies </vt:lpstr>
      <vt:lpstr>The parameters of the setcookie()</vt:lpstr>
      <vt:lpstr>Example</vt:lpstr>
      <vt:lpstr>Accessing Cookies Values </vt:lpstr>
      <vt:lpstr>Removing Cookies </vt:lpstr>
      <vt:lpstr>PHP Sessions</vt:lpstr>
      <vt:lpstr>Starting a PHP Session </vt:lpstr>
      <vt:lpstr>Storing and Accessing Session Data </vt:lpstr>
      <vt:lpstr>Destroying a Session </vt:lpstr>
      <vt:lpstr>Continue..</vt:lpstr>
      <vt:lpstr>The PHP mail() Function</vt:lpstr>
      <vt:lpstr>Parameters</vt:lpstr>
      <vt:lpstr>Sending Plain Text Emails </vt:lpstr>
      <vt:lpstr>Sending HTML Formatted Emails </vt:lpstr>
      <vt:lpstr>Example</vt:lpstr>
      <vt:lpstr>PHP Form Handling </vt:lpstr>
      <vt:lpstr>Example</vt:lpstr>
      <vt:lpstr>Continue..</vt:lpstr>
      <vt:lpstr>Continue..</vt:lpstr>
      <vt:lpstr>Capturing Form Data with PHP </vt:lpstr>
      <vt:lpstr> PHP Form Validation </vt:lpstr>
      <vt:lpstr> PHP Filters </vt:lpstr>
      <vt:lpstr>Sanitize a String </vt:lpstr>
      <vt:lpstr>Validate Integer Values </vt:lpstr>
      <vt:lpstr>Validate IP Addresses </vt:lpstr>
      <vt:lpstr>Sanitize and Validate Email Addresses </vt:lpstr>
      <vt:lpstr>Sanitize and Validate URLs </vt:lpstr>
      <vt:lpstr>Validate Integers Within a Range </vt:lpstr>
      <vt:lpstr>PHP Error Handling </vt:lpstr>
      <vt:lpstr>Understanding Error Levels </vt:lpstr>
      <vt:lpstr>PowerPoint Presentation</vt:lpstr>
      <vt:lpstr>Basic Error Handling Using the die() Function</vt:lpstr>
      <vt:lpstr>Continue..</vt:lpstr>
      <vt:lpstr>Creating a Custom Error Handler </vt:lpstr>
      <vt:lpstr>Continue..</vt:lpstr>
      <vt:lpstr>PHP Classes and Objects </vt:lpstr>
      <vt:lpstr>Understanding Classes and Objects </vt:lpstr>
      <vt:lpstr>Continue..</vt:lpstr>
      <vt:lpstr>Continue..</vt:lpstr>
      <vt:lpstr>Continue..</vt:lpstr>
      <vt:lpstr>Continue..</vt:lpstr>
      <vt:lpstr>Using Constructors and Destructors </vt:lpstr>
      <vt:lpstr>Example</vt:lpstr>
      <vt:lpstr>Extending Classes through Inheritance </vt:lpstr>
      <vt:lpstr> Controlling the Visibility of Properties and Methods </vt:lpstr>
      <vt:lpstr>Static Properties and Methods </vt:lpstr>
      <vt:lpstr>PHP Magic Constants </vt:lpstr>
      <vt:lpstr>__LINE__</vt:lpstr>
      <vt:lpstr>__FILE__ </vt:lpstr>
      <vt:lpstr>__DIR__ </vt:lpstr>
      <vt:lpstr>__FUNCTION__ </vt:lpstr>
      <vt:lpstr>__CLASS__ </vt:lpstr>
      <vt:lpstr>__METHOD__ </vt:lpstr>
      <vt:lpstr>__NAMESPACE__ </vt:lpstr>
      <vt:lpstr>PHP JSON Parsing </vt:lpstr>
      <vt:lpstr>Example</vt:lpstr>
      <vt:lpstr>Parsing JSON with PHP </vt:lpstr>
      <vt:lpstr>Decoding JSON Data in PHP </vt:lpstr>
      <vt:lpstr>PHP Regular Expressions </vt:lpstr>
      <vt:lpstr>Continue..</vt:lpstr>
      <vt:lpstr>Regular Expression Syntax </vt:lpstr>
      <vt:lpstr> Character Classes  </vt:lpstr>
      <vt:lpstr>Continue..</vt:lpstr>
      <vt:lpstr>Predefined Character Classes </vt:lpstr>
      <vt:lpstr>Repetition Quantifiers </vt:lpstr>
      <vt:lpstr>Continue..</vt:lpstr>
      <vt:lpstr>Position Anchors </vt:lpstr>
      <vt:lpstr>Pattern Modifiers </vt:lpstr>
      <vt:lpstr>Pattern Modifier Table</vt:lpstr>
      <vt:lpstr>Word Boundaries </vt:lpstr>
      <vt:lpstr>PHP Exception Handling </vt:lpstr>
      <vt:lpstr>Using Throw and Try...Catch Statements </vt:lpstr>
      <vt:lpstr>Example</vt:lpstr>
      <vt:lpstr>Defining Custom Exceptions </vt:lpstr>
      <vt:lpstr>Example</vt:lpstr>
      <vt:lpstr>Setting a Global Exception Handler </vt:lpstr>
      <vt:lpstr>Example</vt:lpstr>
      <vt:lpstr>Any Question???</vt:lpstr>
    </vt:vector>
  </TitlesOfParts>
  <Company>Computer Power Plus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Advance</dc:title>
  <dc:creator>Paramjeet Kaur</dc:creator>
  <cp:lastModifiedBy>Paramjeet Kaur</cp:lastModifiedBy>
  <cp:revision>131</cp:revision>
  <dcterms:created xsi:type="dcterms:W3CDTF">2018-12-02T22:58:44Z</dcterms:created>
  <dcterms:modified xsi:type="dcterms:W3CDTF">2018-12-04T00:39:19Z</dcterms:modified>
</cp:coreProperties>
</file>