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9FB449C-19D8-4422-AE6A-F43A4CA7291B}" type="datetimeFigureOut">
              <a:rPr lang="en-AU" smtClean="0"/>
              <a:t>3/12/2018</a:t>
            </a:fld>
            <a:endParaRPr lang="en-AU"/>
          </a:p>
        </p:txBody>
      </p:sp>
      <p:sp>
        <p:nvSpPr>
          <p:cNvPr id="5" name="Footer Placeholder 4"/>
          <p:cNvSpPr>
            <a:spLocks noGrp="1"/>
          </p:cNvSpPr>
          <p:nvPr>
            <p:ph type="ftr" sz="quarter" idx="11"/>
          </p:nvPr>
        </p:nvSpPr>
        <p:spPr>
          <a:xfrm>
            <a:off x="2692397" y="5037663"/>
            <a:ext cx="5214635" cy="279400"/>
          </a:xfrm>
        </p:spPr>
        <p:txBody>
          <a:bodyPr/>
          <a:lstStyle/>
          <a:p>
            <a:endParaRPr lang="en-AU"/>
          </a:p>
        </p:txBody>
      </p:sp>
      <p:sp>
        <p:nvSpPr>
          <p:cNvPr id="6" name="Slide Number Placeholder 5"/>
          <p:cNvSpPr>
            <a:spLocks noGrp="1"/>
          </p:cNvSpPr>
          <p:nvPr>
            <p:ph type="sldNum" sz="quarter" idx="12"/>
          </p:nvPr>
        </p:nvSpPr>
        <p:spPr>
          <a:xfrm>
            <a:off x="8956900" y="5037663"/>
            <a:ext cx="551167" cy="279400"/>
          </a:xfrm>
        </p:spPr>
        <p:txBody>
          <a:bodyPr/>
          <a:lstStyle/>
          <a:p>
            <a:fld id="{07A297DC-088F-4FC1-AFA2-C1A12A43E087}" type="slidenum">
              <a:rPr lang="en-AU" smtClean="0"/>
              <a:t>‹#›</a:t>
            </a:fld>
            <a:endParaRPr lang="en-AU"/>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8347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FB449C-19D8-4422-AE6A-F43A4CA7291B}" type="datetimeFigureOut">
              <a:rPr lang="en-AU" smtClean="0"/>
              <a:t>3/12/2018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7A297DC-088F-4FC1-AFA2-C1A12A43E087}" type="slidenum">
              <a:rPr lang="en-AU" smtClean="0"/>
              <a:t>‹#›</a:t>
            </a:fld>
            <a:endParaRPr lang="en-AU"/>
          </a:p>
        </p:txBody>
      </p:sp>
    </p:spTree>
    <p:extLst>
      <p:ext uri="{BB962C8B-B14F-4D97-AF65-F5344CB8AC3E}">
        <p14:creationId xmlns:p14="http://schemas.microsoft.com/office/powerpoint/2010/main" val="1192139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FB449C-19D8-4422-AE6A-F43A4CA7291B}" type="datetimeFigureOut">
              <a:rPr lang="en-AU" smtClean="0"/>
              <a:t>3/12/2018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7A297DC-088F-4FC1-AFA2-C1A12A43E087}" type="slidenum">
              <a:rPr lang="en-AU" smtClean="0"/>
              <a:t>‹#›</a:t>
            </a:fld>
            <a:endParaRPr lang="en-AU"/>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0933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FB449C-19D8-4422-AE6A-F43A4CA7291B}" type="datetimeFigureOut">
              <a:rPr lang="en-AU" smtClean="0"/>
              <a:t>3/12/2018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7A297DC-088F-4FC1-AFA2-C1A12A43E087}" type="slidenum">
              <a:rPr lang="en-AU" smtClean="0"/>
              <a:t>‹#›</a:t>
            </a:fld>
            <a:endParaRPr lang="en-AU"/>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3354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FB449C-19D8-4422-AE6A-F43A4CA7291B}" type="datetimeFigureOut">
              <a:rPr lang="en-AU" smtClean="0"/>
              <a:t>3/12/2018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7A297DC-088F-4FC1-AFA2-C1A12A43E087}" type="slidenum">
              <a:rPr lang="en-AU" smtClean="0"/>
              <a:t>‹#›</a:t>
            </a:fld>
            <a:endParaRPr lang="en-AU"/>
          </a:p>
        </p:txBody>
      </p:sp>
    </p:spTree>
    <p:extLst>
      <p:ext uri="{BB962C8B-B14F-4D97-AF65-F5344CB8AC3E}">
        <p14:creationId xmlns:p14="http://schemas.microsoft.com/office/powerpoint/2010/main" val="2292858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FB449C-19D8-4422-AE6A-F43A4CA7291B}" type="datetimeFigureOut">
              <a:rPr lang="en-AU" smtClean="0"/>
              <a:t>3/12/2018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7A297DC-088F-4FC1-AFA2-C1A12A43E087}" type="slidenum">
              <a:rPr lang="en-AU" smtClean="0"/>
              <a:t>‹#›</a:t>
            </a:fld>
            <a:endParaRPr lang="en-AU"/>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0833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FB449C-19D8-4422-AE6A-F43A4CA7291B}" type="datetimeFigureOut">
              <a:rPr lang="en-AU" smtClean="0"/>
              <a:t>3/12/2018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7A297DC-088F-4FC1-AFA2-C1A12A43E087}" type="slidenum">
              <a:rPr lang="en-AU" smtClean="0"/>
              <a:t>‹#›</a:t>
            </a:fld>
            <a:endParaRPr lang="en-AU"/>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9206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FB449C-19D8-4422-AE6A-F43A4CA7291B}" type="datetimeFigureOut">
              <a:rPr lang="en-AU" smtClean="0"/>
              <a:t>3/12/2018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7A297DC-088F-4FC1-AFA2-C1A12A43E087}" type="slidenum">
              <a:rPr lang="en-AU" smtClean="0"/>
              <a:t>‹#›</a:t>
            </a:fld>
            <a:endParaRPr lang="en-A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5627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FB449C-19D8-4422-AE6A-F43A4CA7291B}" type="datetimeFigureOut">
              <a:rPr lang="en-AU" smtClean="0"/>
              <a:t>3/12/2018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7A297DC-088F-4FC1-AFA2-C1A12A43E087}" type="slidenum">
              <a:rPr lang="en-AU" smtClean="0"/>
              <a:t>‹#›</a:t>
            </a:fld>
            <a:endParaRPr lang="en-AU"/>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0656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FB449C-19D8-4422-AE6A-F43A4CA7291B}" type="datetimeFigureOut">
              <a:rPr lang="en-AU" smtClean="0"/>
              <a:t>3/12/2018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7A297DC-088F-4FC1-AFA2-C1A12A43E087}" type="slidenum">
              <a:rPr lang="en-AU" smtClean="0"/>
              <a:t>‹#›</a:t>
            </a:fld>
            <a:endParaRPr lang="en-AU"/>
          </a:p>
        </p:txBody>
      </p:sp>
    </p:spTree>
    <p:extLst>
      <p:ext uri="{BB962C8B-B14F-4D97-AF65-F5344CB8AC3E}">
        <p14:creationId xmlns:p14="http://schemas.microsoft.com/office/powerpoint/2010/main" val="3921261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FB449C-19D8-4422-AE6A-F43A4CA7291B}" type="datetimeFigureOut">
              <a:rPr lang="en-AU" smtClean="0"/>
              <a:t>3/12/2018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7A297DC-088F-4FC1-AFA2-C1A12A43E087}" type="slidenum">
              <a:rPr lang="en-AU" smtClean="0"/>
              <a:t>‹#›</a:t>
            </a:fld>
            <a:endParaRPr lang="en-AU"/>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8444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FB449C-19D8-4422-AE6A-F43A4CA7291B}" type="datetimeFigureOut">
              <a:rPr lang="en-AU" smtClean="0"/>
              <a:t>3/12/2018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7A297DC-088F-4FC1-AFA2-C1A12A43E087}" type="slidenum">
              <a:rPr lang="en-AU" smtClean="0"/>
              <a:t>‹#›</a:t>
            </a:fld>
            <a:endParaRPr lang="en-AU"/>
          </a:p>
        </p:txBody>
      </p:sp>
    </p:spTree>
    <p:extLst>
      <p:ext uri="{BB962C8B-B14F-4D97-AF65-F5344CB8AC3E}">
        <p14:creationId xmlns:p14="http://schemas.microsoft.com/office/powerpoint/2010/main" val="1704517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FB449C-19D8-4422-AE6A-F43A4CA7291B}" type="datetimeFigureOut">
              <a:rPr lang="en-AU" smtClean="0"/>
              <a:t>3/12/2018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7A297DC-088F-4FC1-AFA2-C1A12A43E087}" type="slidenum">
              <a:rPr lang="en-AU" smtClean="0"/>
              <a:t>‹#›</a:t>
            </a:fld>
            <a:endParaRPr lang="en-AU"/>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0552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FB449C-19D8-4422-AE6A-F43A4CA7291B}" type="datetimeFigureOut">
              <a:rPr lang="en-AU" smtClean="0"/>
              <a:t>3/12/2018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7A297DC-088F-4FC1-AFA2-C1A12A43E087}" type="slidenum">
              <a:rPr lang="en-AU" smtClean="0"/>
              <a:t>‹#›</a:t>
            </a:fld>
            <a:endParaRPr lang="en-A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509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FB449C-19D8-4422-AE6A-F43A4CA7291B}" type="datetimeFigureOut">
              <a:rPr lang="en-AU" smtClean="0"/>
              <a:t>3/12/2018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7A297DC-088F-4FC1-AFA2-C1A12A43E087}" type="slidenum">
              <a:rPr lang="en-AU" smtClean="0"/>
              <a:t>‹#›</a:t>
            </a:fld>
            <a:endParaRPr lang="en-AU"/>
          </a:p>
        </p:txBody>
      </p:sp>
    </p:spTree>
    <p:extLst>
      <p:ext uri="{BB962C8B-B14F-4D97-AF65-F5344CB8AC3E}">
        <p14:creationId xmlns:p14="http://schemas.microsoft.com/office/powerpoint/2010/main" val="2451694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FB449C-19D8-4422-AE6A-F43A4CA7291B}" type="datetimeFigureOut">
              <a:rPr lang="en-AU" smtClean="0"/>
              <a:t>3/12/2018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7A297DC-088F-4FC1-AFA2-C1A12A43E087}" type="slidenum">
              <a:rPr lang="en-AU" smtClean="0"/>
              <a:t>‹#›</a:t>
            </a:fld>
            <a:endParaRPr lang="en-AU"/>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5050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FB449C-19D8-4422-AE6A-F43A4CA7291B}" type="datetimeFigureOut">
              <a:rPr lang="en-AU" smtClean="0"/>
              <a:t>3/12/2018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7A297DC-088F-4FC1-AFA2-C1A12A43E087}" type="slidenum">
              <a:rPr lang="en-AU" smtClean="0"/>
              <a:t>‹#›</a:t>
            </a:fld>
            <a:endParaRPr lang="en-AU"/>
          </a:p>
        </p:txBody>
      </p:sp>
    </p:spTree>
    <p:extLst>
      <p:ext uri="{BB962C8B-B14F-4D97-AF65-F5344CB8AC3E}">
        <p14:creationId xmlns:p14="http://schemas.microsoft.com/office/powerpoint/2010/main" val="3143168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FB449C-19D8-4422-AE6A-F43A4CA7291B}" type="datetimeFigureOut">
              <a:rPr lang="en-AU" smtClean="0"/>
              <a:t>3/12/2018</a:t>
            </a:fld>
            <a:endParaRPr lang="en-AU"/>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AU"/>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A297DC-088F-4FC1-AFA2-C1A12A43E087}" type="slidenum">
              <a:rPr lang="en-AU" smtClean="0"/>
              <a:t>‹#›</a:t>
            </a:fld>
            <a:endParaRPr lang="en-AU"/>
          </a:p>
        </p:txBody>
      </p:sp>
    </p:spTree>
    <p:extLst>
      <p:ext uri="{BB962C8B-B14F-4D97-AF65-F5344CB8AC3E}">
        <p14:creationId xmlns:p14="http://schemas.microsoft.com/office/powerpoint/2010/main" val="298298236"/>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www.example.com/action.php?name=john&amp;age=24"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PHP </a:t>
            </a:r>
            <a:endParaRPr lang="en-AU" dirty="0"/>
          </a:p>
        </p:txBody>
      </p:sp>
      <p:sp>
        <p:nvSpPr>
          <p:cNvPr id="3" name="Subtitle 2"/>
          <p:cNvSpPr>
            <a:spLocks noGrp="1"/>
          </p:cNvSpPr>
          <p:nvPr>
            <p:ph type="subTitle" idx="1"/>
          </p:nvPr>
        </p:nvSpPr>
        <p:spPr/>
        <p:txBody>
          <a:bodyPr/>
          <a:lstStyle/>
          <a:p>
            <a:r>
              <a:rPr lang="en-US" dirty="0" smtClean="0"/>
              <a:t>Basics</a:t>
            </a:r>
            <a:endParaRPr lang="en-AU" dirty="0"/>
          </a:p>
        </p:txBody>
      </p:sp>
    </p:spTree>
    <p:extLst>
      <p:ext uri="{BB962C8B-B14F-4D97-AF65-F5344CB8AC3E}">
        <p14:creationId xmlns:p14="http://schemas.microsoft.com/office/powerpoint/2010/main" val="27080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Case Sensitivity in PHP</a:t>
            </a:r>
            <a:br>
              <a:rPr lang="en-AU" dirty="0"/>
            </a:br>
            <a:endParaRPr lang="en-AU" dirty="0"/>
          </a:p>
        </p:txBody>
      </p:sp>
      <p:sp>
        <p:nvSpPr>
          <p:cNvPr id="3" name="Content Placeholder 2"/>
          <p:cNvSpPr>
            <a:spLocks noGrp="1"/>
          </p:cNvSpPr>
          <p:nvPr>
            <p:ph idx="1"/>
          </p:nvPr>
        </p:nvSpPr>
        <p:spPr/>
        <p:txBody>
          <a:bodyPr/>
          <a:lstStyle/>
          <a:p>
            <a:r>
              <a:rPr lang="en-AU" dirty="0"/>
              <a:t>Variable names in PHP are case-sensitive.</a:t>
            </a:r>
          </a:p>
          <a:p>
            <a:r>
              <a:rPr lang="en-AU" dirty="0"/>
              <a:t> As a result the variables $</a:t>
            </a:r>
            <a:r>
              <a:rPr lang="en-AU" dirty="0" err="1"/>
              <a:t>color</a:t>
            </a:r>
            <a:r>
              <a:rPr lang="en-AU" dirty="0"/>
              <a:t>, $</a:t>
            </a:r>
            <a:r>
              <a:rPr lang="en-AU" dirty="0" err="1"/>
              <a:t>Color</a:t>
            </a:r>
            <a:r>
              <a:rPr lang="en-AU" dirty="0"/>
              <a:t> and $COLOR are treated as three different variables.</a:t>
            </a:r>
          </a:p>
        </p:txBody>
      </p:sp>
    </p:spTree>
    <p:extLst>
      <p:ext uri="{BB962C8B-B14F-4D97-AF65-F5344CB8AC3E}">
        <p14:creationId xmlns:p14="http://schemas.microsoft.com/office/powerpoint/2010/main" val="1792946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Variables</a:t>
            </a:r>
            <a:br>
              <a:rPr lang="en-AU" dirty="0"/>
            </a:br>
            <a:endParaRPr lang="en-AU" dirty="0"/>
          </a:p>
        </p:txBody>
      </p:sp>
      <p:sp>
        <p:nvSpPr>
          <p:cNvPr id="3" name="Content Placeholder 2"/>
          <p:cNvSpPr>
            <a:spLocks noGrp="1"/>
          </p:cNvSpPr>
          <p:nvPr>
            <p:ph idx="1"/>
          </p:nvPr>
        </p:nvSpPr>
        <p:spPr>
          <a:xfrm>
            <a:off x="768096" y="2556932"/>
            <a:ext cx="10616184" cy="3551260"/>
          </a:xfrm>
        </p:spPr>
        <p:txBody>
          <a:bodyPr>
            <a:normAutofit/>
          </a:bodyPr>
          <a:lstStyle/>
          <a:p>
            <a:r>
              <a:rPr lang="en-AU" dirty="0"/>
              <a:t>Variables are used to store data, like string of text, numbers, etc. Variable values can change over the course of a script. Here're some important things to know about variables</a:t>
            </a:r>
            <a:r>
              <a:rPr lang="en-AU" dirty="0" smtClean="0"/>
              <a:t>:</a:t>
            </a:r>
            <a:endParaRPr lang="en-AU" dirty="0"/>
          </a:p>
          <a:p>
            <a:r>
              <a:rPr lang="en-AU" dirty="0"/>
              <a:t>In PHP, a variable does not need to be declared before adding a value to it. PHP automatically converts the variable to the correct data type, depending on its value.</a:t>
            </a:r>
          </a:p>
          <a:p>
            <a:r>
              <a:rPr lang="en-AU" dirty="0"/>
              <a:t>After declaring a variable it can be reused throughout the code.</a:t>
            </a:r>
          </a:p>
          <a:p>
            <a:r>
              <a:rPr lang="en-AU" dirty="0"/>
              <a:t>The assignment operator (=) used to assign value to a variable.</a:t>
            </a:r>
          </a:p>
        </p:txBody>
      </p:sp>
    </p:spTree>
    <p:extLst>
      <p:ext uri="{BB962C8B-B14F-4D97-AF65-F5344CB8AC3E}">
        <p14:creationId xmlns:p14="http://schemas.microsoft.com/office/powerpoint/2010/main" val="63192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PHP Variables</a:t>
            </a:r>
            <a:endParaRPr lang="en-AU" sz="4000" dirty="0"/>
          </a:p>
        </p:txBody>
      </p:sp>
      <p:sp>
        <p:nvSpPr>
          <p:cNvPr id="3" name="Content Placeholder 2"/>
          <p:cNvSpPr>
            <a:spLocks noGrp="1"/>
          </p:cNvSpPr>
          <p:nvPr>
            <p:ph idx="1"/>
          </p:nvPr>
        </p:nvSpPr>
        <p:spPr>
          <a:xfrm>
            <a:off x="822960" y="2556932"/>
            <a:ext cx="10073637" cy="3318936"/>
          </a:xfrm>
        </p:spPr>
        <p:txBody>
          <a:bodyPr>
            <a:normAutofit fontScale="92500" lnSpcReduction="20000"/>
          </a:bodyPr>
          <a:lstStyle/>
          <a:p>
            <a:r>
              <a:rPr lang="en-AU" dirty="0"/>
              <a:t>In </a:t>
            </a:r>
            <a:r>
              <a:rPr lang="en-AU" dirty="0" smtClean="0"/>
              <a:t>PHP </a:t>
            </a:r>
            <a:r>
              <a:rPr lang="en-AU" dirty="0"/>
              <a:t>variable can be declared as: $</a:t>
            </a:r>
            <a:r>
              <a:rPr lang="en-AU" dirty="0" err="1"/>
              <a:t>var_name</a:t>
            </a:r>
            <a:r>
              <a:rPr lang="en-AU" dirty="0"/>
              <a:t> = value</a:t>
            </a:r>
            <a:r>
              <a:rPr lang="en-AU" dirty="0" smtClean="0"/>
              <a:t>;</a:t>
            </a:r>
            <a:endParaRPr lang="en-AU" dirty="0"/>
          </a:p>
          <a:p>
            <a:pPr marL="0" indent="0">
              <a:buNone/>
            </a:pPr>
            <a:r>
              <a:rPr lang="en-US" b="1" dirty="0" smtClean="0"/>
              <a:t>Example:</a:t>
            </a:r>
            <a:endParaRPr lang="en-AU" b="1" dirty="0" smtClean="0"/>
          </a:p>
          <a:p>
            <a:pPr marL="0" indent="0">
              <a:buNone/>
            </a:pPr>
            <a:r>
              <a:rPr lang="en-AU" dirty="0" smtClean="0">
                <a:solidFill>
                  <a:srgbClr val="7030A0"/>
                </a:solidFill>
              </a:rPr>
              <a:t>&lt;?</a:t>
            </a:r>
            <a:r>
              <a:rPr lang="en-AU" dirty="0">
                <a:solidFill>
                  <a:srgbClr val="7030A0"/>
                </a:solidFill>
              </a:rPr>
              <a:t>php // Declaring variables </a:t>
            </a:r>
            <a:endParaRPr lang="en-AU" dirty="0" smtClean="0">
              <a:solidFill>
                <a:srgbClr val="7030A0"/>
              </a:solidFill>
            </a:endParaRPr>
          </a:p>
          <a:p>
            <a:pPr marL="0" indent="0">
              <a:buNone/>
            </a:pPr>
            <a:r>
              <a:rPr lang="en-AU" dirty="0" smtClean="0">
                <a:solidFill>
                  <a:srgbClr val="7030A0"/>
                </a:solidFill>
              </a:rPr>
              <a:t>$</a:t>
            </a:r>
            <a:r>
              <a:rPr lang="en-AU" dirty="0">
                <a:solidFill>
                  <a:srgbClr val="7030A0"/>
                </a:solidFill>
              </a:rPr>
              <a:t>txt = "Hello World</a:t>
            </a:r>
            <a:r>
              <a:rPr lang="en-AU" dirty="0" smtClean="0">
                <a:solidFill>
                  <a:srgbClr val="7030A0"/>
                </a:solidFill>
              </a:rPr>
              <a:t>!";</a:t>
            </a:r>
          </a:p>
          <a:p>
            <a:pPr marL="0" indent="0">
              <a:buNone/>
            </a:pPr>
            <a:r>
              <a:rPr lang="en-AU" dirty="0" smtClean="0">
                <a:solidFill>
                  <a:srgbClr val="7030A0"/>
                </a:solidFill>
              </a:rPr>
              <a:t> </a:t>
            </a:r>
            <a:r>
              <a:rPr lang="en-AU" dirty="0">
                <a:solidFill>
                  <a:srgbClr val="7030A0"/>
                </a:solidFill>
              </a:rPr>
              <a:t>$number = 10; // Displaying variables value </a:t>
            </a:r>
            <a:endParaRPr lang="en-AU" dirty="0" smtClean="0">
              <a:solidFill>
                <a:srgbClr val="7030A0"/>
              </a:solidFill>
            </a:endParaRPr>
          </a:p>
          <a:p>
            <a:pPr marL="0" indent="0">
              <a:buNone/>
            </a:pPr>
            <a:r>
              <a:rPr lang="en-AU" dirty="0" smtClean="0">
                <a:solidFill>
                  <a:srgbClr val="7030A0"/>
                </a:solidFill>
              </a:rPr>
              <a:t>echo </a:t>
            </a:r>
            <a:r>
              <a:rPr lang="en-AU" dirty="0">
                <a:solidFill>
                  <a:srgbClr val="7030A0"/>
                </a:solidFill>
              </a:rPr>
              <a:t>$txt; // Output: Hello World! </a:t>
            </a:r>
            <a:endParaRPr lang="en-AU" dirty="0" smtClean="0">
              <a:solidFill>
                <a:srgbClr val="7030A0"/>
              </a:solidFill>
            </a:endParaRPr>
          </a:p>
          <a:p>
            <a:pPr marL="0" indent="0">
              <a:buNone/>
            </a:pPr>
            <a:r>
              <a:rPr lang="en-AU" dirty="0" smtClean="0">
                <a:solidFill>
                  <a:srgbClr val="7030A0"/>
                </a:solidFill>
              </a:rPr>
              <a:t>echo </a:t>
            </a:r>
            <a:r>
              <a:rPr lang="en-AU" dirty="0">
                <a:solidFill>
                  <a:srgbClr val="7030A0"/>
                </a:solidFill>
              </a:rPr>
              <a:t>$number; // Output: 10 </a:t>
            </a:r>
            <a:endParaRPr lang="en-AU" dirty="0" smtClean="0">
              <a:solidFill>
                <a:srgbClr val="7030A0"/>
              </a:solidFill>
            </a:endParaRPr>
          </a:p>
          <a:p>
            <a:pPr marL="0" indent="0">
              <a:buNone/>
            </a:pPr>
            <a:r>
              <a:rPr lang="en-AU" dirty="0" smtClean="0">
                <a:solidFill>
                  <a:srgbClr val="7030A0"/>
                </a:solidFill>
              </a:rPr>
              <a:t>?&gt;</a:t>
            </a:r>
            <a:endParaRPr lang="en-AU" dirty="0">
              <a:solidFill>
                <a:srgbClr val="7030A0"/>
              </a:solidFill>
            </a:endParaRPr>
          </a:p>
        </p:txBody>
      </p:sp>
    </p:spTree>
    <p:extLst>
      <p:ext uri="{BB962C8B-B14F-4D97-AF65-F5344CB8AC3E}">
        <p14:creationId xmlns:p14="http://schemas.microsoft.com/office/powerpoint/2010/main" val="2097445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Naming Conventions for PHP Variables</a:t>
            </a:r>
            <a:br>
              <a:rPr lang="en-AU" dirty="0"/>
            </a:br>
            <a:endParaRPr lang="en-AU" dirty="0"/>
          </a:p>
        </p:txBody>
      </p:sp>
      <p:sp>
        <p:nvSpPr>
          <p:cNvPr id="3" name="Content Placeholder 2"/>
          <p:cNvSpPr>
            <a:spLocks noGrp="1"/>
          </p:cNvSpPr>
          <p:nvPr>
            <p:ph idx="1"/>
          </p:nvPr>
        </p:nvSpPr>
        <p:spPr>
          <a:xfrm>
            <a:off x="1295400" y="2556932"/>
            <a:ext cx="9896855" cy="3523828"/>
          </a:xfrm>
        </p:spPr>
        <p:txBody>
          <a:bodyPr>
            <a:normAutofit/>
          </a:bodyPr>
          <a:lstStyle/>
          <a:p>
            <a:pPr marL="0" indent="0">
              <a:buNone/>
            </a:pPr>
            <a:r>
              <a:rPr lang="en-AU" dirty="0"/>
              <a:t>These are the following rules for naming a PHP variable</a:t>
            </a:r>
            <a:r>
              <a:rPr lang="en-AU" dirty="0" smtClean="0"/>
              <a:t>:</a:t>
            </a:r>
          </a:p>
          <a:p>
            <a:r>
              <a:rPr lang="en-AU" dirty="0"/>
              <a:t>All variables in PHP start with a $ sign, followed by the name of the variable.</a:t>
            </a:r>
          </a:p>
          <a:p>
            <a:r>
              <a:rPr lang="en-AU" dirty="0"/>
              <a:t>A variable name must start with a letter or the underscore character _.</a:t>
            </a:r>
          </a:p>
          <a:p>
            <a:r>
              <a:rPr lang="en-AU" dirty="0"/>
              <a:t>A variable name cannot start with a number.</a:t>
            </a:r>
          </a:p>
          <a:p>
            <a:r>
              <a:rPr lang="en-AU" dirty="0"/>
              <a:t>A variable name in PHP can only contain alpha-numeric characters and    underscores (A-z, 0-9, and _).</a:t>
            </a:r>
          </a:p>
          <a:p>
            <a:r>
              <a:rPr lang="en-AU" dirty="0"/>
              <a:t>A variable name cannot contain spaces.</a:t>
            </a:r>
          </a:p>
        </p:txBody>
      </p:sp>
    </p:spTree>
    <p:extLst>
      <p:ext uri="{BB962C8B-B14F-4D97-AF65-F5344CB8AC3E}">
        <p14:creationId xmlns:p14="http://schemas.microsoft.com/office/powerpoint/2010/main" val="3214360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Constants</a:t>
            </a:r>
            <a:br>
              <a:rPr lang="en-AU" dirty="0"/>
            </a:br>
            <a:endParaRPr lang="en-AU" dirty="0"/>
          </a:p>
        </p:txBody>
      </p:sp>
      <p:sp>
        <p:nvSpPr>
          <p:cNvPr id="3" name="Content Placeholder 2"/>
          <p:cNvSpPr>
            <a:spLocks noGrp="1"/>
          </p:cNvSpPr>
          <p:nvPr>
            <p:ph idx="1"/>
          </p:nvPr>
        </p:nvSpPr>
        <p:spPr>
          <a:xfrm>
            <a:off x="722376" y="2423160"/>
            <a:ext cx="10652759" cy="3831336"/>
          </a:xfrm>
        </p:spPr>
        <p:txBody>
          <a:bodyPr>
            <a:normAutofit/>
          </a:bodyPr>
          <a:lstStyle/>
          <a:p>
            <a:r>
              <a:rPr lang="en-AU" dirty="0"/>
              <a:t>A constant is a name or an identifier for a fixed value. Constant are like variables except that one they are defined, they cannot be undefined or changed (except magic </a:t>
            </a:r>
            <a:r>
              <a:rPr lang="en-AU" dirty="0" smtClean="0"/>
              <a:t>constants). [Magic Constants will be covered under advanced PHP]</a:t>
            </a:r>
          </a:p>
          <a:p>
            <a:r>
              <a:rPr lang="en-AU" dirty="0"/>
              <a:t>Constants are defined using PHP's define() function, which accepts two arguments: the name of the constant, and its </a:t>
            </a:r>
            <a:r>
              <a:rPr lang="en-AU" dirty="0" smtClean="0"/>
              <a:t>value.</a:t>
            </a:r>
          </a:p>
          <a:p>
            <a:r>
              <a:rPr lang="en-AU" dirty="0"/>
              <a:t>Name of constants must follow the same rules as variable names, which means a valid constant name must starts with a letter or underscore, followed by any number of letters, numbers or underscores with one exception: </a:t>
            </a:r>
            <a:r>
              <a:rPr lang="en-AU" dirty="0" smtClean="0"/>
              <a:t>$ </a:t>
            </a:r>
            <a:r>
              <a:rPr lang="en-AU" dirty="0"/>
              <a:t>prefix is not required for constant names.</a:t>
            </a:r>
          </a:p>
        </p:txBody>
      </p:sp>
    </p:spTree>
    <p:extLst>
      <p:ext uri="{BB962C8B-B14F-4D97-AF65-F5344CB8AC3E}">
        <p14:creationId xmlns:p14="http://schemas.microsoft.com/office/powerpoint/2010/main" val="1276197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a:t>
            </a:r>
            <a:r>
              <a:rPr lang="en-AU" dirty="0" smtClean="0"/>
              <a:t>Echo</a:t>
            </a:r>
            <a:r>
              <a:rPr lang="en-AU" dirty="0"/>
              <a:t> Statements</a:t>
            </a:r>
            <a:r>
              <a:rPr lang="en-AU" b="1" dirty="0"/>
              <a:t/>
            </a:r>
            <a:br>
              <a:rPr lang="en-AU" b="1" dirty="0"/>
            </a:br>
            <a:endParaRPr lang="en-AU" dirty="0"/>
          </a:p>
        </p:txBody>
      </p:sp>
      <p:sp>
        <p:nvSpPr>
          <p:cNvPr id="3" name="Content Placeholder 2"/>
          <p:cNvSpPr>
            <a:spLocks noGrp="1"/>
          </p:cNvSpPr>
          <p:nvPr>
            <p:ph idx="1"/>
          </p:nvPr>
        </p:nvSpPr>
        <p:spPr/>
        <p:txBody>
          <a:bodyPr/>
          <a:lstStyle/>
          <a:p>
            <a:r>
              <a:rPr lang="en-AU" dirty="0"/>
              <a:t>The echo statement can output one or more </a:t>
            </a:r>
            <a:r>
              <a:rPr lang="en-AU" dirty="0" smtClean="0"/>
              <a:t>strings.</a:t>
            </a:r>
          </a:p>
          <a:p>
            <a:r>
              <a:rPr lang="en-AU" dirty="0"/>
              <a:t>T</a:t>
            </a:r>
            <a:r>
              <a:rPr lang="en-AU" dirty="0" smtClean="0"/>
              <a:t>he </a:t>
            </a:r>
            <a:r>
              <a:rPr lang="en-AU" dirty="0"/>
              <a:t>echo statement can display anything that can be displayed to the browser, such as string, numbers, variables values, the results of expressions etc</a:t>
            </a:r>
            <a:r>
              <a:rPr lang="en-AU" dirty="0" smtClean="0"/>
              <a:t>.</a:t>
            </a:r>
          </a:p>
          <a:p>
            <a:r>
              <a:rPr lang="en-AU" dirty="0" smtClean="0"/>
              <a:t>Echo </a:t>
            </a:r>
            <a:r>
              <a:rPr lang="en-AU" dirty="0"/>
              <a:t>is a language construct not actually a function (like if statement), you can use it without parentheses e.g. echo or echo()</a:t>
            </a:r>
          </a:p>
        </p:txBody>
      </p:sp>
    </p:spTree>
    <p:extLst>
      <p:ext uri="{BB962C8B-B14F-4D97-AF65-F5344CB8AC3E}">
        <p14:creationId xmlns:p14="http://schemas.microsoft.com/office/powerpoint/2010/main" val="3231614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The PHP print Statement</a:t>
            </a:r>
            <a:br>
              <a:rPr lang="en-AU" dirty="0"/>
            </a:br>
            <a:endParaRPr lang="en-AU" dirty="0"/>
          </a:p>
        </p:txBody>
      </p:sp>
      <p:sp>
        <p:nvSpPr>
          <p:cNvPr id="3" name="Content Placeholder 2"/>
          <p:cNvSpPr>
            <a:spLocks noGrp="1"/>
          </p:cNvSpPr>
          <p:nvPr>
            <p:ph idx="1"/>
          </p:nvPr>
        </p:nvSpPr>
        <p:spPr/>
        <p:txBody>
          <a:bodyPr/>
          <a:lstStyle/>
          <a:p>
            <a:r>
              <a:rPr lang="en-AU" dirty="0" smtClean="0"/>
              <a:t>The </a:t>
            </a:r>
            <a:r>
              <a:rPr lang="en-AU" dirty="0"/>
              <a:t>print statement (an alternative to echo) to display output to the browser. Like echo the print is also a language construct not a real function. So </a:t>
            </a:r>
            <a:r>
              <a:rPr lang="en-AU" dirty="0" smtClean="0"/>
              <a:t>it can </a:t>
            </a:r>
            <a:r>
              <a:rPr lang="en-AU" dirty="0"/>
              <a:t>also </a:t>
            </a:r>
            <a:r>
              <a:rPr lang="en-AU" dirty="0" smtClean="0"/>
              <a:t>be used without </a:t>
            </a:r>
            <a:r>
              <a:rPr lang="en-AU" dirty="0"/>
              <a:t>parentheses like: print or print</a:t>
            </a:r>
            <a:r>
              <a:rPr lang="en-AU" dirty="0" smtClean="0"/>
              <a:t>().</a:t>
            </a:r>
          </a:p>
          <a:p>
            <a:r>
              <a:rPr lang="en-AU" dirty="0"/>
              <a:t>Example</a:t>
            </a:r>
          </a:p>
          <a:p>
            <a:pPr marL="0" indent="0">
              <a:buNone/>
            </a:pPr>
            <a:r>
              <a:rPr lang="en-AU" dirty="0">
                <a:solidFill>
                  <a:srgbClr val="7030A0"/>
                </a:solidFill>
              </a:rPr>
              <a:t>&lt;?php // Displaying string of text print </a:t>
            </a:r>
            <a:endParaRPr lang="en-AU" dirty="0" smtClean="0">
              <a:solidFill>
                <a:srgbClr val="7030A0"/>
              </a:solidFill>
            </a:endParaRPr>
          </a:p>
          <a:p>
            <a:pPr marL="0" indent="0">
              <a:buNone/>
            </a:pPr>
            <a:r>
              <a:rPr lang="en-AU" dirty="0" smtClean="0">
                <a:solidFill>
                  <a:srgbClr val="7030A0"/>
                </a:solidFill>
              </a:rPr>
              <a:t>"</a:t>
            </a:r>
            <a:r>
              <a:rPr lang="en-AU" dirty="0">
                <a:solidFill>
                  <a:srgbClr val="7030A0"/>
                </a:solidFill>
              </a:rPr>
              <a:t>Hello World!"; </a:t>
            </a:r>
            <a:endParaRPr lang="en-AU" dirty="0" smtClean="0">
              <a:solidFill>
                <a:srgbClr val="7030A0"/>
              </a:solidFill>
            </a:endParaRPr>
          </a:p>
          <a:p>
            <a:pPr marL="0" indent="0">
              <a:buNone/>
            </a:pPr>
            <a:r>
              <a:rPr lang="en-AU" dirty="0" smtClean="0">
                <a:solidFill>
                  <a:srgbClr val="7030A0"/>
                </a:solidFill>
              </a:rPr>
              <a:t>?&gt;</a:t>
            </a:r>
            <a:endParaRPr lang="en-AU" dirty="0">
              <a:solidFill>
                <a:srgbClr val="7030A0"/>
              </a:solidFill>
            </a:endParaRPr>
          </a:p>
        </p:txBody>
      </p:sp>
    </p:spTree>
    <p:extLst>
      <p:ext uri="{BB962C8B-B14F-4D97-AF65-F5344CB8AC3E}">
        <p14:creationId xmlns:p14="http://schemas.microsoft.com/office/powerpoint/2010/main" val="1871860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Data Types</a:t>
            </a:r>
            <a:br>
              <a:rPr lang="en-AU" dirty="0"/>
            </a:br>
            <a:endParaRPr lang="en-AU" dirty="0"/>
          </a:p>
        </p:txBody>
      </p:sp>
      <p:sp>
        <p:nvSpPr>
          <p:cNvPr id="3" name="Content Placeholder 2"/>
          <p:cNvSpPr>
            <a:spLocks noGrp="1"/>
          </p:cNvSpPr>
          <p:nvPr>
            <p:ph idx="1"/>
          </p:nvPr>
        </p:nvSpPr>
        <p:spPr>
          <a:xfrm>
            <a:off x="896112" y="2551176"/>
            <a:ext cx="10000485" cy="3324692"/>
          </a:xfrm>
        </p:spPr>
        <p:txBody>
          <a:bodyPr/>
          <a:lstStyle/>
          <a:p>
            <a:r>
              <a:rPr lang="en-AU" dirty="0"/>
              <a:t>The values assigned to a PHP variable may be of different data types including simple string and numeric types to more complex data types like arrays and objects</a:t>
            </a:r>
            <a:r>
              <a:rPr lang="en-AU" dirty="0" smtClean="0"/>
              <a:t>.</a:t>
            </a:r>
          </a:p>
          <a:p>
            <a:r>
              <a:rPr lang="en-AU" dirty="0"/>
              <a:t>PHP supports total eight primitive data types: Integer, Floating point number or Float, String, Booleans, Array, Object, resource and NULL</a:t>
            </a:r>
            <a:r>
              <a:rPr lang="en-AU" dirty="0" smtClean="0"/>
              <a:t>.</a:t>
            </a:r>
          </a:p>
          <a:p>
            <a:r>
              <a:rPr lang="en-AU" dirty="0"/>
              <a:t>These data types are used to construct variables.</a:t>
            </a:r>
          </a:p>
        </p:txBody>
      </p:sp>
    </p:spTree>
    <p:extLst>
      <p:ext uri="{BB962C8B-B14F-4D97-AF65-F5344CB8AC3E}">
        <p14:creationId xmlns:p14="http://schemas.microsoft.com/office/powerpoint/2010/main" val="2156963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Integers</a:t>
            </a:r>
            <a:br>
              <a:rPr lang="en-AU" dirty="0"/>
            </a:br>
            <a:endParaRPr lang="en-AU" dirty="0"/>
          </a:p>
        </p:txBody>
      </p:sp>
      <p:sp>
        <p:nvSpPr>
          <p:cNvPr id="3" name="Content Placeholder 2"/>
          <p:cNvSpPr>
            <a:spLocks noGrp="1"/>
          </p:cNvSpPr>
          <p:nvPr>
            <p:ph idx="1"/>
          </p:nvPr>
        </p:nvSpPr>
        <p:spPr/>
        <p:txBody>
          <a:bodyPr/>
          <a:lstStyle/>
          <a:p>
            <a:r>
              <a:rPr lang="en-AU" dirty="0"/>
              <a:t>Integers are whole numbers, without a decimal point (..., -2, -1, 0, 1, 2, ...). </a:t>
            </a:r>
            <a:endParaRPr lang="en-AU" dirty="0" smtClean="0"/>
          </a:p>
          <a:p>
            <a:r>
              <a:rPr lang="en-AU" dirty="0"/>
              <a:t> Integers can be specified in </a:t>
            </a:r>
            <a:endParaRPr lang="en-AU" dirty="0" smtClean="0"/>
          </a:p>
          <a:p>
            <a:r>
              <a:rPr lang="en-AU" dirty="0" smtClean="0"/>
              <a:t>decimal (</a:t>
            </a:r>
            <a:r>
              <a:rPr lang="en-AU" dirty="0"/>
              <a:t>base 10</a:t>
            </a:r>
            <a:r>
              <a:rPr lang="en-AU" dirty="0" smtClean="0"/>
              <a:t>)</a:t>
            </a:r>
          </a:p>
          <a:p>
            <a:r>
              <a:rPr lang="en-AU" dirty="0" smtClean="0"/>
              <a:t>hexadecimal </a:t>
            </a:r>
            <a:r>
              <a:rPr lang="en-AU" dirty="0"/>
              <a:t>(base 16 - prefixed with 0x</a:t>
            </a:r>
            <a:r>
              <a:rPr lang="en-AU" dirty="0" smtClean="0"/>
              <a:t>)</a:t>
            </a:r>
          </a:p>
          <a:p>
            <a:r>
              <a:rPr lang="en-AU" dirty="0" smtClean="0"/>
              <a:t> </a:t>
            </a:r>
            <a:r>
              <a:rPr lang="en-AU" dirty="0"/>
              <a:t>octal (base 8 - prefixed with 0</a:t>
            </a:r>
            <a:r>
              <a:rPr lang="en-AU" dirty="0" smtClean="0"/>
              <a:t>), </a:t>
            </a:r>
            <a:r>
              <a:rPr lang="en-AU" dirty="0"/>
              <a:t>optionally preceded by a sign (- or +).</a:t>
            </a:r>
          </a:p>
        </p:txBody>
      </p:sp>
    </p:spTree>
    <p:extLst>
      <p:ext uri="{BB962C8B-B14F-4D97-AF65-F5344CB8AC3E}">
        <p14:creationId xmlns:p14="http://schemas.microsoft.com/office/powerpoint/2010/main" val="1595959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Strings</a:t>
            </a:r>
            <a:br>
              <a:rPr lang="en-AU" dirty="0"/>
            </a:br>
            <a:endParaRPr lang="en-AU" dirty="0"/>
          </a:p>
        </p:txBody>
      </p:sp>
      <p:sp>
        <p:nvSpPr>
          <p:cNvPr id="3" name="Content Placeholder 2"/>
          <p:cNvSpPr>
            <a:spLocks noGrp="1"/>
          </p:cNvSpPr>
          <p:nvPr>
            <p:ph idx="1"/>
          </p:nvPr>
        </p:nvSpPr>
        <p:spPr/>
        <p:txBody>
          <a:bodyPr/>
          <a:lstStyle/>
          <a:p>
            <a:pPr fontAlgn="base"/>
            <a:r>
              <a:rPr lang="en-AU" dirty="0"/>
              <a:t>Strings are sequences of characters, where every character is the same as a byte.</a:t>
            </a:r>
          </a:p>
          <a:p>
            <a:pPr fontAlgn="base"/>
            <a:r>
              <a:rPr lang="en-AU" dirty="0"/>
              <a:t>A string can hold letters, numbers, and special characters and it can be as large as up to 2GB (2147483647 bytes maximum</a:t>
            </a:r>
            <a:r>
              <a:rPr lang="en-AU" dirty="0" smtClean="0"/>
              <a:t>).</a:t>
            </a:r>
          </a:p>
          <a:p>
            <a:pPr fontAlgn="base"/>
            <a:r>
              <a:rPr lang="en-AU" dirty="0" smtClean="0"/>
              <a:t> </a:t>
            </a:r>
            <a:r>
              <a:rPr lang="en-AU" dirty="0"/>
              <a:t>The simplest way to specify a string is to enclose it in single quotes (e.g. 'Hello world!'), however you can also use double quotes ("Hello world!").</a:t>
            </a:r>
          </a:p>
        </p:txBody>
      </p:sp>
    </p:spTree>
    <p:extLst>
      <p:ext uri="{BB962C8B-B14F-4D97-AF65-F5344CB8AC3E}">
        <p14:creationId xmlns:p14="http://schemas.microsoft.com/office/powerpoint/2010/main" val="194671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919820"/>
          </a:xfrm>
        </p:spPr>
        <p:txBody>
          <a:bodyPr/>
          <a:lstStyle/>
          <a:p>
            <a:r>
              <a:rPr lang="en-US" dirty="0" smtClean="0"/>
              <a:t>Introduction</a:t>
            </a:r>
            <a:endParaRPr lang="en-AU" dirty="0"/>
          </a:p>
        </p:txBody>
      </p:sp>
      <p:sp>
        <p:nvSpPr>
          <p:cNvPr id="3" name="Content Placeholder 2"/>
          <p:cNvSpPr>
            <a:spLocks noGrp="1"/>
          </p:cNvSpPr>
          <p:nvPr>
            <p:ph idx="1"/>
          </p:nvPr>
        </p:nvSpPr>
        <p:spPr>
          <a:xfrm>
            <a:off x="1295402" y="2478024"/>
            <a:ext cx="10116310" cy="3685032"/>
          </a:xfrm>
        </p:spPr>
        <p:txBody>
          <a:bodyPr/>
          <a:lstStyle/>
          <a:p>
            <a:r>
              <a:rPr lang="en-AU" dirty="0"/>
              <a:t>PHP stands for Hypertext Preprocessor</a:t>
            </a:r>
            <a:r>
              <a:rPr lang="en-AU" dirty="0" smtClean="0"/>
              <a:t>.</a:t>
            </a:r>
          </a:p>
          <a:p>
            <a:r>
              <a:rPr lang="en-AU" dirty="0"/>
              <a:t>PHP is a very popular and widely-used open source server-side scripting language to write dynamically generated web pages. </a:t>
            </a:r>
            <a:endParaRPr lang="en-AU" dirty="0" smtClean="0"/>
          </a:p>
          <a:p>
            <a:r>
              <a:rPr lang="en-AU" dirty="0"/>
              <a:t>PHP scripts are executed on the server and the result is sent to the web browser as plain HTML. </a:t>
            </a:r>
            <a:endParaRPr lang="en-AU" dirty="0" smtClean="0"/>
          </a:p>
          <a:p>
            <a:r>
              <a:rPr lang="en-AU" dirty="0"/>
              <a:t>PHP can be integrated with the number of popular databases, including MySQL, PostgreSQL, Oracle, Microsoft SQL Server, Sybase, and so on. </a:t>
            </a:r>
            <a:endParaRPr lang="en-AU" dirty="0" smtClean="0"/>
          </a:p>
          <a:p>
            <a:r>
              <a:rPr lang="en-AU" dirty="0"/>
              <a:t>The current major version of PHP is 7.</a:t>
            </a:r>
          </a:p>
        </p:txBody>
      </p:sp>
    </p:spTree>
    <p:extLst>
      <p:ext uri="{BB962C8B-B14F-4D97-AF65-F5344CB8AC3E}">
        <p14:creationId xmlns:p14="http://schemas.microsoft.com/office/powerpoint/2010/main" val="2606658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Floating Point Numbers or Doubles</a:t>
            </a:r>
            <a:r>
              <a:rPr lang="en-AU" b="1" dirty="0"/>
              <a:t/>
            </a:r>
            <a:br>
              <a:rPr lang="en-AU" b="1" dirty="0"/>
            </a:br>
            <a:endParaRPr lang="en-AU" dirty="0"/>
          </a:p>
        </p:txBody>
      </p:sp>
      <p:sp>
        <p:nvSpPr>
          <p:cNvPr id="3" name="Content Placeholder 2"/>
          <p:cNvSpPr>
            <a:spLocks noGrp="1"/>
          </p:cNvSpPr>
          <p:nvPr>
            <p:ph idx="1"/>
          </p:nvPr>
        </p:nvSpPr>
        <p:spPr>
          <a:xfrm>
            <a:off x="704088" y="2478024"/>
            <a:ext cx="10616184" cy="3657600"/>
          </a:xfrm>
        </p:spPr>
        <p:txBody>
          <a:bodyPr>
            <a:normAutofit fontScale="92500" lnSpcReduction="20000"/>
          </a:bodyPr>
          <a:lstStyle/>
          <a:p>
            <a:r>
              <a:rPr lang="en-AU" dirty="0" smtClean="0"/>
              <a:t>Floating </a:t>
            </a:r>
            <a:r>
              <a:rPr lang="en-AU" dirty="0"/>
              <a:t>point numbers (also known as "floats", "doubles", or "real numbers") are decimal or fractional numbers, like demonstrated in the example </a:t>
            </a:r>
            <a:r>
              <a:rPr lang="en-AU" dirty="0" smtClean="0"/>
              <a:t>below:</a:t>
            </a:r>
          </a:p>
          <a:p>
            <a:pPr marL="1257300" lvl="3" indent="0">
              <a:buNone/>
            </a:pPr>
            <a:r>
              <a:rPr lang="pt-BR" sz="1700" dirty="0" smtClean="0">
                <a:solidFill>
                  <a:srgbClr val="7030A0"/>
                </a:solidFill>
              </a:rPr>
              <a:t>&lt;?</a:t>
            </a:r>
            <a:r>
              <a:rPr lang="pt-BR" sz="1700" dirty="0">
                <a:solidFill>
                  <a:srgbClr val="7030A0"/>
                </a:solidFill>
              </a:rPr>
              <a:t>php $a = 1.234</a:t>
            </a:r>
            <a:r>
              <a:rPr lang="pt-BR" sz="1700" dirty="0" smtClean="0">
                <a:solidFill>
                  <a:srgbClr val="7030A0"/>
                </a:solidFill>
              </a:rPr>
              <a:t>;</a:t>
            </a:r>
          </a:p>
          <a:p>
            <a:pPr marL="1257300" lvl="3" indent="0">
              <a:buNone/>
            </a:pPr>
            <a:r>
              <a:rPr lang="pt-BR" sz="1700" dirty="0" smtClean="0">
                <a:solidFill>
                  <a:srgbClr val="7030A0"/>
                </a:solidFill>
              </a:rPr>
              <a:t>var_dump</a:t>
            </a:r>
            <a:r>
              <a:rPr lang="pt-BR" sz="1700" dirty="0">
                <a:solidFill>
                  <a:srgbClr val="7030A0"/>
                </a:solidFill>
              </a:rPr>
              <a:t>($a</a:t>
            </a:r>
            <a:r>
              <a:rPr lang="pt-BR" sz="1700" dirty="0" smtClean="0">
                <a:solidFill>
                  <a:srgbClr val="7030A0"/>
                </a:solidFill>
              </a:rPr>
              <a:t>);</a:t>
            </a:r>
          </a:p>
          <a:p>
            <a:pPr marL="1257300" lvl="3" indent="0">
              <a:buNone/>
            </a:pPr>
            <a:r>
              <a:rPr lang="pt-BR" sz="1700" dirty="0" smtClean="0">
                <a:solidFill>
                  <a:srgbClr val="7030A0"/>
                </a:solidFill>
              </a:rPr>
              <a:t>echo </a:t>
            </a:r>
            <a:r>
              <a:rPr lang="pt-BR" sz="1700" dirty="0">
                <a:solidFill>
                  <a:srgbClr val="7030A0"/>
                </a:solidFill>
              </a:rPr>
              <a:t>"&lt;br&gt;"; </a:t>
            </a:r>
            <a:endParaRPr lang="pt-BR" sz="1700" dirty="0" smtClean="0">
              <a:solidFill>
                <a:srgbClr val="7030A0"/>
              </a:solidFill>
            </a:endParaRPr>
          </a:p>
          <a:p>
            <a:pPr marL="1257300" lvl="3" indent="0">
              <a:buNone/>
            </a:pPr>
            <a:r>
              <a:rPr lang="pt-BR" sz="1700" dirty="0" smtClean="0">
                <a:solidFill>
                  <a:srgbClr val="7030A0"/>
                </a:solidFill>
              </a:rPr>
              <a:t>$</a:t>
            </a:r>
            <a:r>
              <a:rPr lang="pt-BR" sz="1700" dirty="0">
                <a:solidFill>
                  <a:srgbClr val="7030A0"/>
                </a:solidFill>
              </a:rPr>
              <a:t>b = 10.2e3; </a:t>
            </a:r>
            <a:endParaRPr lang="pt-BR" sz="1700" dirty="0" smtClean="0">
              <a:solidFill>
                <a:srgbClr val="7030A0"/>
              </a:solidFill>
            </a:endParaRPr>
          </a:p>
          <a:p>
            <a:pPr marL="1257300" lvl="3" indent="0">
              <a:buNone/>
            </a:pPr>
            <a:r>
              <a:rPr lang="pt-BR" sz="1700" dirty="0" smtClean="0">
                <a:solidFill>
                  <a:srgbClr val="7030A0"/>
                </a:solidFill>
              </a:rPr>
              <a:t>var_dump</a:t>
            </a:r>
            <a:r>
              <a:rPr lang="pt-BR" sz="1700" dirty="0">
                <a:solidFill>
                  <a:srgbClr val="7030A0"/>
                </a:solidFill>
              </a:rPr>
              <a:t>($b); </a:t>
            </a:r>
            <a:endParaRPr lang="pt-BR" sz="1700" dirty="0" smtClean="0">
              <a:solidFill>
                <a:srgbClr val="7030A0"/>
              </a:solidFill>
            </a:endParaRPr>
          </a:p>
          <a:p>
            <a:pPr marL="1257300" lvl="3" indent="0">
              <a:buNone/>
            </a:pPr>
            <a:r>
              <a:rPr lang="pt-BR" sz="1700" dirty="0" smtClean="0">
                <a:solidFill>
                  <a:srgbClr val="7030A0"/>
                </a:solidFill>
              </a:rPr>
              <a:t>echo </a:t>
            </a:r>
            <a:r>
              <a:rPr lang="pt-BR" sz="1700" dirty="0">
                <a:solidFill>
                  <a:srgbClr val="7030A0"/>
                </a:solidFill>
              </a:rPr>
              <a:t>"&lt;br&gt;"; </a:t>
            </a:r>
            <a:endParaRPr lang="pt-BR" sz="1700" dirty="0" smtClean="0">
              <a:solidFill>
                <a:srgbClr val="7030A0"/>
              </a:solidFill>
            </a:endParaRPr>
          </a:p>
          <a:p>
            <a:pPr marL="1257300" lvl="3" indent="0">
              <a:buNone/>
            </a:pPr>
            <a:r>
              <a:rPr lang="pt-BR" sz="1700" dirty="0" smtClean="0">
                <a:solidFill>
                  <a:srgbClr val="7030A0"/>
                </a:solidFill>
              </a:rPr>
              <a:t>$</a:t>
            </a:r>
            <a:r>
              <a:rPr lang="pt-BR" sz="1700" dirty="0">
                <a:solidFill>
                  <a:srgbClr val="7030A0"/>
                </a:solidFill>
              </a:rPr>
              <a:t>c = 4E-10; </a:t>
            </a:r>
            <a:endParaRPr lang="pt-BR" sz="1700" dirty="0" smtClean="0">
              <a:solidFill>
                <a:srgbClr val="7030A0"/>
              </a:solidFill>
            </a:endParaRPr>
          </a:p>
          <a:p>
            <a:pPr marL="1257300" lvl="3" indent="0">
              <a:buNone/>
            </a:pPr>
            <a:r>
              <a:rPr lang="pt-BR" sz="1700" dirty="0" smtClean="0">
                <a:solidFill>
                  <a:srgbClr val="7030A0"/>
                </a:solidFill>
              </a:rPr>
              <a:t>var_dump</a:t>
            </a:r>
            <a:r>
              <a:rPr lang="pt-BR" sz="1700" dirty="0">
                <a:solidFill>
                  <a:srgbClr val="7030A0"/>
                </a:solidFill>
              </a:rPr>
              <a:t>($c); </a:t>
            </a:r>
            <a:endParaRPr lang="pt-BR" sz="1700" dirty="0" smtClean="0">
              <a:solidFill>
                <a:srgbClr val="7030A0"/>
              </a:solidFill>
            </a:endParaRPr>
          </a:p>
          <a:p>
            <a:pPr marL="1257300" lvl="3" indent="0">
              <a:buNone/>
            </a:pPr>
            <a:r>
              <a:rPr lang="pt-BR" sz="1700" dirty="0" smtClean="0">
                <a:solidFill>
                  <a:srgbClr val="7030A0"/>
                </a:solidFill>
              </a:rPr>
              <a:t>?&gt;</a:t>
            </a:r>
            <a:endParaRPr lang="en-AU" sz="1700" dirty="0">
              <a:solidFill>
                <a:srgbClr val="7030A0"/>
              </a:solidFill>
            </a:endParaRPr>
          </a:p>
        </p:txBody>
      </p:sp>
    </p:spTree>
    <p:extLst>
      <p:ext uri="{BB962C8B-B14F-4D97-AF65-F5344CB8AC3E}">
        <p14:creationId xmlns:p14="http://schemas.microsoft.com/office/powerpoint/2010/main" val="2298992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Booleans</a:t>
            </a:r>
            <a:br>
              <a:rPr lang="en-AU" dirty="0"/>
            </a:br>
            <a:endParaRPr lang="en-AU" dirty="0"/>
          </a:p>
        </p:txBody>
      </p:sp>
      <p:sp>
        <p:nvSpPr>
          <p:cNvPr id="3" name="Content Placeholder 2"/>
          <p:cNvSpPr>
            <a:spLocks noGrp="1"/>
          </p:cNvSpPr>
          <p:nvPr>
            <p:ph idx="1"/>
          </p:nvPr>
        </p:nvSpPr>
        <p:spPr/>
        <p:txBody>
          <a:bodyPr/>
          <a:lstStyle/>
          <a:p>
            <a:r>
              <a:rPr lang="en-AU" dirty="0"/>
              <a:t>Booleans are like a switch it has only two possible values either 1 (true) or 0 (false</a:t>
            </a:r>
            <a:r>
              <a:rPr lang="en-AU" dirty="0" smtClean="0"/>
              <a:t>).</a:t>
            </a:r>
          </a:p>
          <a:p>
            <a:pPr marL="0" indent="0">
              <a:buNone/>
            </a:pPr>
            <a:r>
              <a:rPr lang="en-AU" dirty="0">
                <a:solidFill>
                  <a:srgbClr val="7030A0"/>
                </a:solidFill>
              </a:rPr>
              <a:t>&lt;?php // Assign the value TRUE to a variable </a:t>
            </a:r>
            <a:endParaRPr lang="en-AU" dirty="0" smtClean="0">
              <a:solidFill>
                <a:srgbClr val="7030A0"/>
              </a:solidFill>
            </a:endParaRPr>
          </a:p>
          <a:p>
            <a:pPr marL="0" indent="0">
              <a:buNone/>
            </a:pPr>
            <a:r>
              <a:rPr lang="en-AU" dirty="0" smtClean="0">
                <a:solidFill>
                  <a:srgbClr val="7030A0"/>
                </a:solidFill>
              </a:rPr>
              <a:t>$</a:t>
            </a:r>
            <a:r>
              <a:rPr lang="en-AU" dirty="0" err="1">
                <a:solidFill>
                  <a:srgbClr val="7030A0"/>
                </a:solidFill>
              </a:rPr>
              <a:t>show_error</a:t>
            </a:r>
            <a:r>
              <a:rPr lang="en-AU" dirty="0">
                <a:solidFill>
                  <a:srgbClr val="7030A0"/>
                </a:solidFill>
              </a:rPr>
              <a:t> = true</a:t>
            </a:r>
            <a:r>
              <a:rPr lang="en-AU" dirty="0" smtClean="0">
                <a:solidFill>
                  <a:srgbClr val="7030A0"/>
                </a:solidFill>
              </a:rPr>
              <a:t>;</a:t>
            </a:r>
          </a:p>
          <a:p>
            <a:pPr marL="0" indent="0">
              <a:buNone/>
            </a:pPr>
            <a:r>
              <a:rPr lang="en-AU" dirty="0" smtClean="0">
                <a:solidFill>
                  <a:srgbClr val="7030A0"/>
                </a:solidFill>
              </a:rPr>
              <a:t> </a:t>
            </a:r>
            <a:r>
              <a:rPr lang="en-AU" dirty="0">
                <a:solidFill>
                  <a:srgbClr val="7030A0"/>
                </a:solidFill>
              </a:rPr>
              <a:t>var_dump($</a:t>
            </a:r>
            <a:r>
              <a:rPr lang="en-AU" dirty="0" err="1">
                <a:solidFill>
                  <a:srgbClr val="7030A0"/>
                </a:solidFill>
              </a:rPr>
              <a:t>show_error</a:t>
            </a:r>
            <a:r>
              <a:rPr lang="en-AU" dirty="0">
                <a:solidFill>
                  <a:srgbClr val="7030A0"/>
                </a:solidFill>
              </a:rPr>
              <a:t>); </a:t>
            </a:r>
            <a:endParaRPr lang="en-AU" dirty="0" smtClean="0">
              <a:solidFill>
                <a:srgbClr val="7030A0"/>
              </a:solidFill>
            </a:endParaRPr>
          </a:p>
          <a:p>
            <a:pPr marL="0" indent="0">
              <a:buNone/>
            </a:pPr>
            <a:r>
              <a:rPr lang="en-AU" dirty="0" smtClean="0">
                <a:solidFill>
                  <a:srgbClr val="7030A0"/>
                </a:solidFill>
              </a:rPr>
              <a:t>?&gt;</a:t>
            </a:r>
            <a:endParaRPr lang="en-AU" dirty="0">
              <a:solidFill>
                <a:srgbClr val="7030A0"/>
              </a:solidFill>
            </a:endParaRPr>
          </a:p>
        </p:txBody>
      </p:sp>
    </p:spTree>
    <p:extLst>
      <p:ext uri="{BB962C8B-B14F-4D97-AF65-F5344CB8AC3E}">
        <p14:creationId xmlns:p14="http://schemas.microsoft.com/office/powerpoint/2010/main" val="314040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Arrays</a:t>
            </a:r>
            <a:br>
              <a:rPr lang="en-AU" dirty="0"/>
            </a:br>
            <a:endParaRPr lang="en-AU" dirty="0"/>
          </a:p>
        </p:txBody>
      </p:sp>
      <p:sp>
        <p:nvSpPr>
          <p:cNvPr id="3" name="Content Placeholder 2"/>
          <p:cNvSpPr>
            <a:spLocks noGrp="1"/>
          </p:cNvSpPr>
          <p:nvPr>
            <p:ph idx="1"/>
          </p:nvPr>
        </p:nvSpPr>
        <p:spPr>
          <a:xfrm>
            <a:off x="978408" y="2514600"/>
            <a:ext cx="9918189" cy="3361268"/>
          </a:xfrm>
        </p:spPr>
        <p:txBody>
          <a:bodyPr/>
          <a:lstStyle/>
          <a:p>
            <a:pPr fontAlgn="base"/>
            <a:r>
              <a:rPr lang="en-AU" dirty="0"/>
              <a:t>An array is a variable that can hold more than one value at a time. It is useful to aggregate a series of related items together, for example a set of country or city names.</a:t>
            </a:r>
          </a:p>
          <a:p>
            <a:pPr fontAlgn="base"/>
            <a:r>
              <a:rPr lang="en-AU" dirty="0"/>
              <a:t>An array is formally defined as an indexed collection of data values. Each index (also known as the key) of an array is unique and references a corresponding value.</a:t>
            </a:r>
          </a:p>
          <a:p>
            <a:endParaRPr lang="en-AU" dirty="0"/>
          </a:p>
        </p:txBody>
      </p:sp>
    </p:spTree>
    <p:extLst>
      <p:ext uri="{BB962C8B-B14F-4D97-AF65-F5344CB8AC3E}">
        <p14:creationId xmlns:p14="http://schemas.microsoft.com/office/powerpoint/2010/main" val="3620780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Example</a:t>
            </a:r>
            <a:endParaRPr lang="en-AU" dirty="0"/>
          </a:p>
        </p:txBody>
      </p:sp>
      <p:sp>
        <p:nvSpPr>
          <p:cNvPr id="3" name="Content Placeholder 2"/>
          <p:cNvSpPr>
            <a:spLocks noGrp="1"/>
          </p:cNvSpPr>
          <p:nvPr>
            <p:ph idx="1"/>
          </p:nvPr>
        </p:nvSpPr>
        <p:spPr/>
        <p:txBody>
          <a:bodyPr>
            <a:normAutofit lnSpcReduction="10000"/>
          </a:bodyPr>
          <a:lstStyle/>
          <a:p>
            <a:pPr marL="0" indent="0">
              <a:buNone/>
            </a:pPr>
            <a:r>
              <a:rPr lang="en-AU" dirty="0">
                <a:solidFill>
                  <a:srgbClr val="7030A0"/>
                </a:solidFill>
              </a:rPr>
              <a:t>&lt;?php $colors = array("Red", "Green", "Blue"); </a:t>
            </a:r>
            <a:endParaRPr lang="en-AU" dirty="0" smtClean="0">
              <a:solidFill>
                <a:srgbClr val="7030A0"/>
              </a:solidFill>
            </a:endParaRPr>
          </a:p>
          <a:p>
            <a:pPr marL="0" indent="0">
              <a:buNone/>
            </a:pPr>
            <a:r>
              <a:rPr lang="en-AU" dirty="0" smtClean="0">
                <a:solidFill>
                  <a:srgbClr val="7030A0"/>
                </a:solidFill>
              </a:rPr>
              <a:t>var_dump</a:t>
            </a:r>
            <a:r>
              <a:rPr lang="en-AU" dirty="0">
                <a:solidFill>
                  <a:srgbClr val="7030A0"/>
                </a:solidFill>
              </a:rPr>
              <a:t>($colors</a:t>
            </a:r>
            <a:r>
              <a:rPr lang="en-AU" dirty="0" smtClean="0">
                <a:solidFill>
                  <a:srgbClr val="7030A0"/>
                </a:solidFill>
              </a:rPr>
              <a:t>);</a:t>
            </a:r>
          </a:p>
          <a:p>
            <a:pPr marL="0" indent="0">
              <a:buNone/>
            </a:pPr>
            <a:r>
              <a:rPr lang="en-AU" dirty="0" smtClean="0">
                <a:solidFill>
                  <a:srgbClr val="7030A0"/>
                </a:solidFill>
              </a:rPr>
              <a:t>echo </a:t>
            </a:r>
            <a:r>
              <a:rPr lang="en-AU" dirty="0">
                <a:solidFill>
                  <a:srgbClr val="7030A0"/>
                </a:solidFill>
              </a:rPr>
              <a:t>"&lt;br&gt;"; </a:t>
            </a:r>
            <a:endParaRPr lang="en-AU" dirty="0" smtClean="0">
              <a:solidFill>
                <a:srgbClr val="7030A0"/>
              </a:solidFill>
            </a:endParaRPr>
          </a:p>
          <a:p>
            <a:pPr marL="0" indent="0">
              <a:buNone/>
            </a:pPr>
            <a:r>
              <a:rPr lang="en-AU" dirty="0" smtClean="0">
                <a:solidFill>
                  <a:srgbClr val="7030A0"/>
                </a:solidFill>
              </a:rPr>
              <a:t>$</a:t>
            </a:r>
            <a:r>
              <a:rPr lang="en-AU" dirty="0">
                <a:solidFill>
                  <a:srgbClr val="7030A0"/>
                </a:solidFill>
              </a:rPr>
              <a:t>color_codes = array( "Red" =&gt; "#ff0000", "Green" =&gt; "#00ff00", "Blue" =&gt; "#0000ff" ); </a:t>
            </a:r>
            <a:endParaRPr lang="en-AU" dirty="0" smtClean="0">
              <a:solidFill>
                <a:srgbClr val="7030A0"/>
              </a:solidFill>
            </a:endParaRPr>
          </a:p>
          <a:p>
            <a:pPr marL="0" indent="0">
              <a:buNone/>
            </a:pPr>
            <a:r>
              <a:rPr lang="en-AU" dirty="0" smtClean="0">
                <a:solidFill>
                  <a:srgbClr val="7030A0"/>
                </a:solidFill>
              </a:rPr>
              <a:t>var_dump</a:t>
            </a:r>
            <a:r>
              <a:rPr lang="en-AU" dirty="0">
                <a:solidFill>
                  <a:srgbClr val="7030A0"/>
                </a:solidFill>
              </a:rPr>
              <a:t>($color_codes</a:t>
            </a:r>
            <a:r>
              <a:rPr lang="en-AU" dirty="0" smtClean="0">
                <a:solidFill>
                  <a:srgbClr val="7030A0"/>
                </a:solidFill>
              </a:rPr>
              <a:t>);</a:t>
            </a:r>
          </a:p>
          <a:p>
            <a:pPr marL="0" indent="0">
              <a:buNone/>
            </a:pPr>
            <a:r>
              <a:rPr lang="en-AU" dirty="0" smtClean="0">
                <a:solidFill>
                  <a:srgbClr val="7030A0"/>
                </a:solidFill>
              </a:rPr>
              <a:t> </a:t>
            </a:r>
            <a:r>
              <a:rPr lang="en-AU" dirty="0">
                <a:solidFill>
                  <a:srgbClr val="7030A0"/>
                </a:solidFill>
              </a:rPr>
              <a:t>?&gt;</a:t>
            </a:r>
          </a:p>
        </p:txBody>
      </p:sp>
    </p:spTree>
    <p:extLst>
      <p:ext uri="{BB962C8B-B14F-4D97-AF65-F5344CB8AC3E}">
        <p14:creationId xmlns:p14="http://schemas.microsoft.com/office/powerpoint/2010/main" val="1531663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Objects</a:t>
            </a:r>
            <a:br>
              <a:rPr lang="en-AU" dirty="0"/>
            </a:br>
            <a:endParaRPr lang="en-AU" dirty="0"/>
          </a:p>
        </p:txBody>
      </p:sp>
      <p:sp>
        <p:nvSpPr>
          <p:cNvPr id="3" name="Content Placeholder 2"/>
          <p:cNvSpPr>
            <a:spLocks noGrp="1"/>
          </p:cNvSpPr>
          <p:nvPr>
            <p:ph idx="1"/>
          </p:nvPr>
        </p:nvSpPr>
        <p:spPr>
          <a:xfrm>
            <a:off x="859536" y="2660904"/>
            <a:ext cx="10037061" cy="3214964"/>
          </a:xfrm>
        </p:spPr>
        <p:txBody>
          <a:bodyPr>
            <a:normAutofit lnSpcReduction="10000"/>
          </a:bodyPr>
          <a:lstStyle/>
          <a:p>
            <a:r>
              <a:rPr lang="en-AU" dirty="0"/>
              <a:t>An object is a data type that not only allows storing data but also information on, how to process that data. </a:t>
            </a:r>
            <a:endParaRPr lang="en-AU" dirty="0" smtClean="0"/>
          </a:p>
          <a:p>
            <a:r>
              <a:rPr lang="en-AU" dirty="0" smtClean="0"/>
              <a:t>An </a:t>
            </a:r>
            <a:r>
              <a:rPr lang="en-AU" dirty="0"/>
              <a:t>object is a specific instance of a class which serve as templates for objects. Objects are created based on this template via the new keyword</a:t>
            </a:r>
            <a:r>
              <a:rPr lang="en-AU" dirty="0" smtClean="0"/>
              <a:t>.</a:t>
            </a:r>
          </a:p>
          <a:p>
            <a:r>
              <a:rPr lang="en-AU" dirty="0"/>
              <a:t>Every object has properties and methods corresponding to those of its parent class. Every object instance is completely independent, with its own properties and methods, and can thus be manipulated independently of other objects of the same class.</a:t>
            </a:r>
          </a:p>
        </p:txBody>
      </p:sp>
    </p:spTree>
    <p:extLst>
      <p:ext uri="{BB962C8B-B14F-4D97-AF65-F5344CB8AC3E}">
        <p14:creationId xmlns:p14="http://schemas.microsoft.com/office/powerpoint/2010/main" val="1461447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1093556"/>
          </a:xfrm>
        </p:spPr>
        <p:txBody>
          <a:bodyPr/>
          <a:lstStyle/>
          <a:p>
            <a:r>
              <a:rPr lang="en-US" dirty="0" smtClean="0"/>
              <a:t>Example of Objects</a:t>
            </a:r>
            <a:endParaRPr lang="en-AU" dirty="0"/>
          </a:p>
        </p:txBody>
      </p:sp>
      <p:sp>
        <p:nvSpPr>
          <p:cNvPr id="3" name="Content Placeholder 2"/>
          <p:cNvSpPr>
            <a:spLocks noGrp="1"/>
          </p:cNvSpPr>
          <p:nvPr>
            <p:ph idx="1"/>
          </p:nvPr>
        </p:nvSpPr>
        <p:spPr>
          <a:xfrm>
            <a:off x="813816" y="2441448"/>
            <a:ext cx="10954511" cy="3758184"/>
          </a:xfrm>
        </p:spPr>
        <p:txBody>
          <a:bodyPr>
            <a:noAutofit/>
          </a:bodyPr>
          <a:lstStyle/>
          <a:p>
            <a:pPr marL="0" indent="0">
              <a:buNone/>
            </a:pPr>
            <a:r>
              <a:rPr lang="en-AU" sz="1600" dirty="0">
                <a:solidFill>
                  <a:srgbClr val="7030A0"/>
                </a:solidFill>
              </a:rPr>
              <a:t>&lt;?php // Class definition </a:t>
            </a:r>
            <a:endParaRPr lang="en-AU" sz="1600" dirty="0" smtClean="0">
              <a:solidFill>
                <a:srgbClr val="7030A0"/>
              </a:solidFill>
            </a:endParaRPr>
          </a:p>
          <a:p>
            <a:pPr marL="0" indent="0">
              <a:buNone/>
            </a:pPr>
            <a:r>
              <a:rPr lang="en-AU" sz="1600" dirty="0" smtClean="0">
                <a:solidFill>
                  <a:srgbClr val="7030A0"/>
                </a:solidFill>
              </a:rPr>
              <a:t>class greeting{ </a:t>
            </a:r>
          </a:p>
          <a:p>
            <a:pPr marL="0" indent="0">
              <a:buNone/>
            </a:pPr>
            <a:r>
              <a:rPr lang="en-AU" sz="1400" dirty="0" smtClean="0">
                <a:solidFill>
                  <a:srgbClr val="7030A0"/>
                </a:solidFill>
              </a:rPr>
              <a:t>// </a:t>
            </a:r>
            <a:r>
              <a:rPr lang="en-AU" sz="1400" dirty="0">
                <a:solidFill>
                  <a:srgbClr val="7030A0"/>
                </a:solidFill>
              </a:rPr>
              <a:t>properties </a:t>
            </a:r>
            <a:endParaRPr lang="en-AU" sz="1400" dirty="0" smtClean="0">
              <a:solidFill>
                <a:srgbClr val="7030A0"/>
              </a:solidFill>
            </a:endParaRPr>
          </a:p>
          <a:p>
            <a:pPr marL="0" indent="0">
              <a:buNone/>
            </a:pPr>
            <a:r>
              <a:rPr lang="en-AU" sz="1600" dirty="0" smtClean="0">
                <a:solidFill>
                  <a:srgbClr val="7030A0"/>
                </a:solidFill>
              </a:rPr>
              <a:t>public </a:t>
            </a:r>
            <a:r>
              <a:rPr lang="en-AU" sz="1600" dirty="0">
                <a:solidFill>
                  <a:srgbClr val="7030A0"/>
                </a:solidFill>
              </a:rPr>
              <a:t> </a:t>
            </a:r>
            <a:r>
              <a:rPr lang="en-AU" sz="1600" dirty="0" smtClean="0">
                <a:solidFill>
                  <a:srgbClr val="7030A0"/>
                </a:solidFill>
              </a:rPr>
              <a:t>$</a:t>
            </a:r>
            <a:r>
              <a:rPr lang="en-AU" sz="1600" dirty="0">
                <a:solidFill>
                  <a:srgbClr val="7030A0"/>
                </a:solidFill>
              </a:rPr>
              <a:t>str = "Hello World!"; </a:t>
            </a:r>
            <a:endParaRPr lang="en-AU" sz="1600" dirty="0" smtClean="0">
              <a:solidFill>
                <a:srgbClr val="7030A0"/>
              </a:solidFill>
            </a:endParaRPr>
          </a:p>
          <a:p>
            <a:pPr marL="0" indent="0">
              <a:buNone/>
            </a:pPr>
            <a:r>
              <a:rPr lang="en-AU" sz="1400" dirty="0" smtClean="0">
                <a:solidFill>
                  <a:srgbClr val="7030A0"/>
                </a:solidFill>
              </a:rPr>
              <a:t>// </a:t>
            </a:r>
            <a:r>
              <a:rPr lang="en-AU" sz="1400" dirty="0">
                <a:solidFill>
                  <a:srgbClr val="7030A0"/>
                </a:solidFill>
              </a:rPr>
              <a:t>methods </a:t>
            </a:r>
            <a:endParaRPr lang="en-AU" sz="1400" dirty="0" smtClean="0">
              <a:solidFill>
                <a:srgbClr val="7030A0"/>
              </a:solidFill>
            </a:endParaRPr>
          </a:p>
          <a:p>
            <a:pPr marL="0" indent="0">
              <a:buNone/>
            </a:pPr>
            <a:r>
              <a:rPr lang="en-AU" sz="1600" dirty="0" smtClean="0">
                <a:solidFill>
                  <a:srgbClr val="7030A0"/>
                </a:solidFill>
              </a:rPr>
              <a:t>function </a:t>
            </a:r>
            <a:r>
              <a:rPr lang="en-AU" sz="1600" dirty="0">
                <a:solidFill>
                  <a:srgbClr val="7030A0"/>
                </a:solidFill>
              </a:rPr>
              <a:t>show_greeting(){ </a:t>
            </a:r>
            <a:endParaRPr lang="en-AU" sz="1600" dirty="0" smtClean="0">
              <a:solidFill>
                <a:srgbClr val="7030A0"/>
              </a:solidFill>
            </a:endParaRPr>
          </a:p>
          <a:p>
            <a:pPr marL="0" indent="0">
              <a:buNone/>
            </a:pPr>
            <a:r>
              <a:rPr lang="en-AU" sz="1600" dirty="0" smtClean="0">
                <a:solidFill>
                  <a:srgbClr val="7030A0"/>
                </a:solidFill>
              </a:rPr>
              <a:t>return </a:t>
            </a:r>
            <a:r>
              <a:rPr lang="en-AU" sz="1600" dirty="0">
                <a:solidFill>
                  <a:srgbClr val="7030A0"/>
                </a:solidFill>
              </a:rPr>
              <a:t>$this-&gt;str; </a:t>
            </a:r>
            <a:r>
              <a:rPr lang="en-AU" sz="1600" dirty="0" smtClean="0">
                <a:solidFill>
                  <a:srgbClr val="7030A0"/>
                </a:solidFill>
              </a:rPr>
              <a:t>} </a:t>
            </a:r>
            <a:r>
              <a:rPr lang="en-AU" sz="1600" dirty="0">
                <a:solidFill>
                  <a:srgbClr val="7030A0"/>
                </a:solidFill>
              </a:rPr>
              <a:t>} </a:t>
            </a:r>
            <a:endParaRPr lang="en-AU" sz="1600" dirty="0" smtClean="0">
              <a:solidFill>
                <a:srgbClr val="7030A0"/>
              </a:solidFill>
            </a:endParaRPr>
          </a:p>
          <a:p>
            <a:pPr marL="0" indent="0">
              <a:buNone/>
            </a:pPr>
            <a:r>
              <a:rPr lang="en-AU" sz="1400" dirty="0" smtClean="0">
                <a:solidFill>
                  <a:srgbClr val="7030A0"/>
                </a:solidFill>
              </a:rPr>
              <a:t>// </a:t>
            </a:r>
            <a:r>
              <a:rPr lang="en-AU" sz="1400" dirty="0">
                <a:solidFill>
                  <a:srgbClr val="7030A0"/>
                </a:solidFill>
              </a:rPr>
              <a:t>Create object from </a:t>
            </a:r>
            <a:r>
              <a:rPr lang="en-AU" sz="1400" dirty="0" smtClean="0">
                <a:solidFill>
                  <a:srgbClr val="7030A0"/>
                </a:solidFill>
              </a:rPr>
              <a:t>class</a:t>
            </a:r>
          </a:p>
          <a:p>
            <a:pPr marL="0" indent="0">
              <a:buNone/>
            </a:pPr>
            <a:r>
              <a:rPr lang="en-AU" sz="1400" dirty="0" smtClean="0">
                <a:solidFill>
                  <a:srgbClr val="7030A0"/>
                </a:solidFill>
              </a:rPr>
              <a:t> </a:t>
            </a:r>
            <a:r>
              <a:rPr lang="en-AU" sz="1600" dirty="0">
                <a:solidFill>
                  <a:srgbClr val="7030A0"/>
                </a:solidFill>
              </a:rPr>
              <a:t>$message = new greeting; </a:t>
            </a:r>
            <a:endParaRPr lang="en-AU" sz="1600" dirty="0" smtClean="0">
              <a:solidFill>
                <a:srgbClr val="7030A0"/>
              </a:solidFill>
            </a:endParaRPr>
          </a:p>
          <a:p>
            <a:pPr marL="0" indent="0">
              <a:buNone/>
            </a:pPr>
            <a:r>
              <a:rPr lang="en-AU" sz="1600" dirty="0" smtClean="0">
                <a:solidFill>
                  <a:srgbClr val="7030A0"/>
                </a:solidFill>
              </a:rPr>
              <a:t>var_dump</a:t>
            </a:r>
            <a:r>
              <a:rPr lang="en-AU" sz="1600" dirty="0">
                <a:solidFill>
                  <a:srgbClr val="7030A0"/>
                </a:solidFill>
              </a:rPr>
              <a:t>($message); ?&gt;</a:t>
            </a:r>
          </a:p>
        </p:txBody>
      </p:sp>
    </p:spTree>
    <p:extLst>
      <p:ext uri="{BB962C8B-B14F-4D97-AF65-F5344CB8AC3E}">
        <p14:creationId xmlns:p14="http://schemas.microsoft.com/office/powerpoint/2010/main" val="2845071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NULL</a:t>
            </a:r>
            <a:br>
              <a:rPr lang="en-AU" dirty="0"/>
            </a:br>
            <a:endParaRPr lang="en-AU" dirty="0"/>
          </a:p>
        </p:txBody>
      </p:sp>
      <p:sp>
        <p:nvSpPr>
          <p:cNvPr id="3" name="Content Placeholder 2"/>
          <p:cNvSpPr>
            <a:spLocks noGrp="1"/>
          </p:cNvSpPr>
          <p:nvPr>
            <p:ph idx="1"/>
          </p:nvPr>
        </p:nvSpPr>
        <p:spPr>
          <a:xfrm>
            <a:off x="768096" y="2542032"/>
            <a:ext cx="10128501" cy="3593592"/>
          </a:xfrm>
        </p:spPr>
        <p:txBody>
          <a:bodyPr>
            <a:normAutofit fontScale="85000" lnSpcReduction="20000"/>
          </a:bodyPr>
          <a:lstStyle/>
          <a:p>
            <a:r>
              <a:rPr lang="en-AU" dirty="0"/>
              <a:t>The special NULL value is used to represent empty variables in PHP. A variable of type NULL is a variable without any data. NULL is the only possible value of type null</a:t>
            </a:r>
            <a:r>
              <a:rPr lang="en-AU" dirty="0" smtClean="0"/>
              <a:t>.</a:t>
            </a:r>
          </a:p>
          <a:p>
            <a:pPr marL="0" indent="0">
              <a:buNone/>
            </a:pPr>
            <a:r>
              <a:rPr lang="en-AU" dirty="0">
                <a:solidFill>
                  <a:srgbClr val="7030A0"/>
                </a:solidFill>
              </a:rPr>
              <a:t>&lt;?php $a = NULL; </a:t>
            </a:r>
            <a:endParaRPr lang="en-AU" dirty="0" smtClean="0">
              <a:solidFill>
                <a:srgbClr val="7030A0"/>
              </a:solidFill>
            </a:endParaRPr>
          </a:p>
          <a:p>
            <a:pPr marL="0" indent="0">
              <a:buNone/>
            </a:pPr>
            <a:r>
              <a:rPr lang="en-AU" dirty="0" smtClean="0">
                <a:solidFill>
                  <a:srgbClr val="7030A0"/>
                </a:solidFill>
              </a:rPr>
              <a:t>var_dump</a:t>
            </a:r>
            <a:r>
              <a:rPr lang="en-AU" dirty="0">
                <a:solidFill>
                  <a:srgbClr val="7030A0"/>
                </a:solidFill>
              </a:rPr>
              <a:t>($a); </a:t>
            </a:r>
            <a:endParaRPr lang="en-AU" dirty="0" smtClean="0">
              <a:solidFill>
                <a:srgbClr val="7030A0"/>
              </a:solidFill>
            </a:endParaRPr>
          </a:p>
          <a:p>
            <a:pPr marL="0" indent="0">
              <a:buNone/>
            </a:pPr>
            <a:r>
              <a:rPr lang="en-AU" dirty="0" smtClean="0">
                <a:solidFill>
                  <a:srgbClr val="7030A0"/>
                </a:solidFill>
              </a:rPr>
              <a:t>echo </a:t>
            </a:r>
            <a:r>
              <a:rPr lang="en-AU" dirty="0">
                <a:solidFill>
                  <a:srgbClr val="7030A0"/>
                </a:solidFill>
              </a:rPr>
              <a:t>"&lt;br&gt;"; </a:t>
            </a:r>
            <a:endParaRPr lang="en-AU" dirty="0" smtClean="0">
              <a:solidFill>
                <a:srgbClr val="7030A0"/>
              </a:solidFill>
            </a:endParaRPr>
          </a:p>
          <a:p>
            <a:pPr marL="0" indent="0">
              <a:buNone/>
            </a:pPr>
            <a:r>
              <a:rPr lang="en-AU" dirty="0" smtClean="0">
                <a:solidFill>
                  <a:srgbClr val="7030A0"/>
                </a:solidFill>
              </a:rPr>
              <a:t>$</a:t>
            </a:r>
            <a:r>
              <a:rPr lang="en-AU" dirty="0">
                <a:solidFill>
                  <a:srgbClr val="7030A0"/>
                </a:solidFill>
              </a:rPr>
              <a:t>b = "Hello World!"; </a:t>
            </a:r>
            <a:endParaRPr lang="en-AU" dirty="0" smtClean="0">
              <a:solidFill>
                <a:srgbClr val="7030A0"/>
              </a:solidFill>
            </a:endParaRPr>
          </a:p>
          <a:p>
            <a:pPr marL="0" indent="0">
              <a:buNone/>
            </a:pPr>
            <a:r>
              <a:rPr lang="en-AU" dirty="0" smtClean="0">
                <a:solidFill>
                  <a:srgbClr val="7030A0"/>
                </a:solidFill>
              </a:rPr>
              <a:t>$</a:t>
            </a:r>
            <a:r>
              <a:rPr lang="en-AU" dirty="0">
                <a:solidFill>
                  <a:srgbClr val="7030A0"/>
                </a:solidFill>
              </a:rPr>
              <a:t>b = NULL; </a:t>
            </a:r>
            <a:endParaRPr lang="en-AU" dirty="0" smtClean="0">
              <a:solidFill>
                <a:srgbClr val="7030A0"/>
              </a:solidFill>
            </a:endParaRPr>
          </a:p>
          <a:p>
            <a:pPr marL="0" indent="0">
              <a:buNone/>
            </a:pPr>
            <a:r>
              <a:rPr lang="en-AU" dirty="0" smtClean="0">
                <a:solidFill>
                  <a:srgbClr val="7030A0"/>
                </a:solidFill>
              </a:rPr>
              <a:t>var_dump</a:t>
            </a:r>
            <a:r>
              <a:rPr lang="en-AU" dirty="0">
                <a:solidFill>
                  <a:srgbClr val="7030A0"/>
                </a:solidFill>
              </a:rPr>
              <a:t>($b); </a:t>
            </a:r>
            <a:r>
              <a:rPr lang="en-AU" dirty="0" smtClean="0">
                <a:solidFill>
                  <a:srgbClr val="7030A0"/>
                </a:solidFill>
              </a:rPr>
              <a:t>?&gt;</a:t>
            </a:r>
          </a:p>
          <a:p>
            <a:r>
              <a:rPr lang="en-AU" dirty="0">
                <a:solidFill>
                  <a:schemeClr val="tx1"/>
                </a:solidFill>
              </a:rPr>
              <a:t>When a variable is created without a value in PHP like $</a:t>
            </a:r>
            <a:r>
              <a:rPr lang="en-AU" dirty="0" err="1">
                <a:solidFill>
                  <a:schemeClr val="tx1"/>
                </a:solidFill>
              </a:rPr>
              <a:t>var</a:t>
            </a:r>
            <a:r>
              <a:rPr lang="en-AU" dirty="0">
                <a:solidFill>
                  <a:schemeClr val="tx1"/>
                </a:solidFill>
              </a:rPr>
              <a:t>; it is automatically assigned a value of null</a:t>
            </a:r>
            <a:endParaRPr lang="en-AU" dirty="0" smtClean="0">
              <a:solidFill>
                <a:schemeClr val="tx1"/>
              </a:solidFill>
            </a:endParaRPr>
          </a:p>
          <a:p>
            <a:pPr marL="0" indent="0">
              <a:buNone/>
            </a:pPr>
            <a:endParaRPr lang="en-AU" dirty="0">
              <a:solidFill>
                <a:srgbClr val="7030A0"/>
              </a:solidFill>
            </a:endParaRPr>
          </a:p>
        </p:txBody>
      </p:sp>
    </p:spTree>
    <p:extLst>
      <p:ext uri="{BB962C8B-B14F-4D97-AF65-F5344CB8AC3E}">
        <p14:creationId xmlns:p14="http://schemas.microsoft.com/office/powerpoint/2010/main" val="2347803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Resources</a:t>
            </a:r>
            <a:r>
              <a:rPr lang="en-AU" b="1" dirty="0"/>
              <a:t/>
            </a:r>
            <a:br>
              <a:rPr lang="en-AU" b="1" dirty="0"/>
            </a:br>
            <a:endParaRPr lang="en-AU" dirty="0"/>
          </a:p>
        </p:txBody>
      </p:sp>
      <p:sp>
        <p:nvSpPr>
          <p:cNvPr id="3" name="Content Placeholder 2"/>
          <p:cNvSpPr>
            <a:spLocks noGrp="1"/>
          </p:cNvSpPr>
          <p:nvPr>
            <p:ph idx="1"/>
          </p:nvPr>
        </p:nvSpPr>
        <p:spPr>
          <a:xfrm>
            <a:off x="868680" y="2505456"/>
            <a:ext cx="10027917" cy="3370412"/>
          </a:xfrm>
        </p:spPr>
        <p:txBody>
          <a:bodyPr>
            <a:normAutofit fontScale="85000" lnSpcReduction="10000"/>
          </a:bodyPr>
          <a:lstStyle/>
          <a:p>
            <a:pPr fontAlgn="base"/>
            <a:r>
              <a:rPr lang="en-AU" dirty="0"/>
              <a:t>A resource is a special variable, holding a reference to an external resource.</a:t>
            </a:r>
          </a:p>
          <a:p>
            <a:pPr fontAlgn="base"/>
            <a:r>
              <a:rPr lang="en-AU" dirty="0"/>
              <a:t>Resource variables typically hold special handlers to opened files and database connections.</a:t>
            </a:r>
          </a:p>
          <a:p>
            <a:pPr marL="0" indent="0">
              <a:buNone/>
            </a:pPr>
            <a:r>
              <a:rPr lang="en-AU" dirty="0">
                <a:solidFill>
                  <a:srgbClr val="7030A0"/>
                </a:solidFill>
              </a:rPr>
              <a:t>&lt;?php // Open a file for reading </a:t>
            </a:r>
            <a:endParaRPr lang="en-AU" dirty="0" smtClean="0">
              <a:solidFill>
                <a:srgbClr val="7030A0"/>
              </a:solidFill>
            </a:endParaRPr>
          </a:p>
          <a:p>
            <a:pPr marL="0" indent="0">
              <a:buNone/>
            </a:pPr>
            <a:r>
              <a:rPr lang="en-AU" dirty="0" smtClean="0">
                <a:solidFill>
                  <a:srgbClr val="7030A0"/>
                </a:solidFill>
              </a:rPr>
              <a:t>$</a:t>
            </a:r>
            <a:r>
              <a:rPr lang="en-AU" dirty="0">
                <a:solidFill>
                  <a:srgbClr val="7030A0"/>
                </a:solidFill>
              </a:rPr>
              <a:t>handle = fopen("note.txt", "r"); </a:t>
            </a:r>
            <a:endParaRPr lang="en-AU" dirty="0" smtClean="0">
              <a:solidFill>
                <a:srgbClr val="7030A0"/>
              </a:solidFill>
            </a:endParaRPr>
          </a:p>
          <a:p>
            <a:pPr marL="0" indent="0">
              <a:buNone/>
            </a:pPr>
            <a:r>
              <a:rPr lang="en-AU" dirty="0" smtClean="0">
                <a:solidFill>
                  <a:srgbClr val="7030A0"/>
                </a:solidFill>
              </a:rPr>
              <a:t>var_dump</a:t>
            </a:r>
            <a:r>
              <a:rPr lang="en-AU" dirty="0">
                <a:solidFill>
                  <a:srgbClr val="7030A0"/>
                </a:solidFill>
              </a:rPr>
              <a:t>($handle); </a:t>
            </a:r>
            <a:endParaRPr lang="en-AU" dirty="0" smtClean="0">
              <a:solidFill>
                <a:srgbClr val="7030A0"/>
              </a:solidFill>
            </a:endParaRPr>
          </a:p>
          <a:p>
            <a:pPr marL="0" indent="0">
              <a:buNone/>
            </a:pPr>
            <a:r>
              <a:rPr lang="en-AU" dirty="0" smtClean="0">
                <a:solidFill>
                  <a:srgbClr val="7030A0"/>
                </a:solidFill>
              </a:rPr>
              <a:t>echo </a:t>
            </a:r>
            <a:r>
              <a:rPr lang="en-AU" dirty="0">
                <a:solidFill>
                  <a:srgbClr val="7030A0"/>
                </a:solidFill>
              </a:rPr>
              <a:t>"&lt;br&gt;"; // Connect to MySQL database server with default setting </a:t>
            </a:r>
            <a:endParaRPr lang="en-AU" dirty="0" smtClean="0">
              <a:solidFill>
                <a:srgbClr val="7030A0"/>
              </a:solidFill>
            </a:endParaRPr>
          </a:p>
          <a:p>
            <a:pPr marL="0" indent="0">
              <a:buNone/>
            </a:pPr>
            <a:r>
              <a:rPr lang="en-AU" dirty="0" smtClean="0">
                <a:solidFill>
                  <a:srgbClr val="7030A0"/>
                </a:solidFill>
              </a:rPr>
              <a:t>$</a:t>
            </a:r>
            <a:r>
              <a:rPr lang="en-AU" dirty="0">
                <a:solidFill>
                  <a:srgbClr val="7030A0"/>
                </a:solidFill>
              </a:rPr>
              <a:t>link = mysql_connect("localhost", "root", </a:t>
            </a:r>
            <a:r>
              <a:rPr lang="en-AU" dirty="0" smtClean="0">
                <a:solidFill>
                  <a:srgbClr val="7030A0"/>
                </a:solidFill>
              </a:rPr>
              <a:t>"");</a:t>
            </a:r>
          </a:p>
          <a:p>
            <a:pPr marL="0" indent="0">
              <a:buNone/>
            </a:pPr>
            <a:r>
              <a:rPr lang="en-AU" dirty="0" smtClean="0">
                <a:solidFill>
                  <a:srgbClr val="7030A0"/>
                </a:solidFill>
              </a:rPr>
              <a:t> </a:t>
            </a:r>
            <a:r>
              <a:rPr lang="en-AU" dirty="0">
                <a:solidFill>
                  <a:srgbClr val="7030A0"/>
                </a:solidFill>
              </a:rPr>
              <a:t>var_dump($link); ?&gt;</a:t>
            </a:r>
          </a:p>
        </p:txBody>
      </p:sp>
    </p:spTree>
    <p:extLst>
      <p:ext uri="{BB962C8B-B14F-4D97-AF65-F5344CB8AC3E}">
        <p14:creationId xmlns:p14="http://schemas.microsoft.com/office/powerpoint/2010/main" val="1878596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Strings</a:t>
            </a:r>
            <a:br>
              <a:rPr lang="en-AU" dirty="0"/>
            </a:br>
            <a:endParaRPr lang="en-AU" dirty="0"/>
          </a:p>
        </p:txBody>
      </p:sp>
      <p:sp>
        <p:nvSpPr>
          <p:cNvPr id="3" name="Content Placeholder 2"/>
          <p:cNvSpPr>
            <a:spLocks noGrp="1"/>
          </p:cNvSpPr>
          <p:nvPr>
            <p:ph idx="1"/>
          </p:nvPr>
        </p:nvSpPr>
        <p:spPr/>
        <p:txBody>
          <a:bodyPr/>
          <a:lstStyle/>
          <a:p>
            <a:r>
              <a:rPr lang="en-AU" dirty="0"/>
              <a:t>A string is a sequence of letters, numbers, special characters and arithmetic values or combination of all. The simplest way to create a string is to enclose the </a:t>
            </a:r>
            <a:r>
              <a:rPr lang="en-AU" dirty="0" smtClean="0"/>
              <a:t>string </a:t>
            </a:r>
            <a:r>
              <a:rPr lang="en-AU" dirty="0"/>
              <a:t>literal (i.e. string characters) in single quotation marks ('), </a:t>
            </a:r>
            <a:endParaRPr lang="en-AU" dirty="0" smtClean="0"/>
          </a:p>
          <a:p>
            <a:r>
              <a:rPr lang="en-AU" dirty="0" smtClean="0"/>
              <a:t>like </a:t>
            </a:r>
            <a:r>
              <a:rPr lang="en-AU" dirty="0"/>
              <a:t>this</a:t>
            </a:r>
            <a:r>
              <a:rPr lang="en-AU" dirty="0" smtClean="0"/>
              <a:t>: </a:t>
            </a:r>
            <a:r>
              <a:rPr lang="en-AU" dirty="0"/>
              <a:t>$</a:t>
            </a:r>
            <a:r>
              <a:rPr lang="en-AU" dirty="0" err="1"/>
              <a:t>my_string</a:t>
            </a:r>
            <a:r>
              <a:rPr lang="en-AU" dirty="0"/>
              <a:t> = 'Hello World';</a:t>
            </a:r>
          </a:p>
        </p:txBody>
      </p:sp>
    </p:spTree>
    <p:extLst>
      <p:ext uri="{BB962C8B-B14F-4D97-AF65-F5344CB8AC3E}">
        <p14:creationId xmlns:p14="http://schemas.microsoft.com/office/powerpoint/2010/main" val="3088844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Manipulating PHP Strings</a:t>
            </a:r>
            <a:br>
              <a:rPr lang="en-AU" dirty="0"/>
            </a:br>
            <a:endParaRPr lang="en-AU" dirty="0"/>
          </a:p>
        </p:txBody>
      </p:sp>
      <p:sp>
        <p:nvSpPr>
          <p:cNvPr id="3" name="Content Placeholder 2"/>
          <p:cNvSpPr>
            <a:spLocks noGrp="1"/>
          </p:cNvSpPr>
          <p:nvPr>
            <p:ph idx="1"/>
          </p:nvPr>
        </p:nvSpPr>
        <p:spPr>
          <a:xfrm>
            <a:off x="1295400" y="2556932"/>
            <a:ext cx="9942575" cy="3450676"/>
          </a:xfrm>
        </p:spPr>
        <p:txBody>
          <a:bodyPr>
            <a:normAutofit/>
          </a:bodyPr>
          <a:lstStyle/>
          <a:p>
            <a:r>
              <a:rPr lang="en-AU" dirty="0"/>
              <a:t>PHP provides many built-in functions for manipulating strings like calculating the length of a string, find substrings or characters, replacing part of a string with different characters, take a string apart, and many others</a:t>
            </a:r>
            <a:r>
              <a:rPr lang="en-AU" dirty="0" smtClean="0"/>
              <a:t>.</a:t>
            </a:r>
          </a:p>
          <a:p>
            <a:r>
              <a:rPr lang="en-AU" b="1" dirty="0"/>
              <a:t>Calculating the Length of a </a:t>
            </a:r>
            <a:r>
              <a:rPr lang="en-AU" b="1" dirty="0" smtClean="0"/>
              <a:t>String</a:t>
            </a:r>
            <a:r>
              <a:rPr lang="en-AU" b="1" dirty="0"/>
              <a:t>: </a:t>
            </a:r>
            <a:r>
              <a:rPr lang="en-AU" dirty="0" err="1"/>
              <a:t>strlen</a:t>
            </a:r>
            <a:r>
              <a:rPr lang="en-AU" dirty="0"/>
              <a:t>() function is used to calculate the number of characters inside a string. It also includes the blank spaces inside the string</a:t>
            </a:r>
            <a:r>
              <a:rPr lang="en-AU" dirty="0" smtClean="0"/>
              <a:t>.</a:t>
            </a:r>
          </a:p>
          <a:p>
            <a:r>
              <a:rPr lang="en-AU" b="1" dirty="0"/>
              <a:t>Counting Number of Words in a String: </a:t>
            </a:r>
            <a:r>
              <a:rPr lang="en-AU" dirty="0" smtClean="0"/>
              <a:t>The </a:t>
            </a:r>
            <a:r>
              <a:rPr lang="en-AU" dirty="0" err="1"/>
              <a:t>str_word_count</a:t>
            </a:r>
            <a:r>
              <a:rPr lang="en-AU" dirty="0"/>
              <a:t>() function counts the number of words in a string.</a:t>
            </a:r>
          </a:p>
          <a:p>
            <a:endParaRPr lang="en-AU" dirty="0"/>
          </a:p>
          <a:p>
            <a:endParaRPr lang="en-AU" dirty="0"/>
          </a:p>
        </p:txBody>
      </p:sp>
    </p:spTree>
    <p:extLst>
      <p:ext uri="{BB962C8B-B14F-4D97-AF65-F5344CB8AC3E}">
        <p14:creationId xmlns:p14="http://schemas.microsoft.com/office/powerpoint/2010/main" val="4229102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986" y="740664"/>
            <a:ext cx="9601196" cy="1280160"/>
          </a:xfrm>
        </p:spPr>
        <p:txBody>
          <a:bodyPr>
            <a:noAutofit/>
          </a:bodyPr>
          <a:lstStyle/>
          <a:p>
            <a:r>
              <a:rPr lang="en-AU" sz="4000" dirty="0"/>
              <a:t>What You Can Do with PHP</a:t>
            </a:r>
            <a:br>
              <a:rPr lang="en-AU" sz="4000" dirty="0"/>
            </a:br>
            <a:endParaRPr lang="en-AU" sz="4000" dirty="0"/>
          </a:p>
        </p:txBody>
      </p:sp>
      <p:sp>
        <p:nvSpPr>
          <p:cNvPr id="3" name="Content Placeholder 2"/>
          <p:cNvSpPr>
            <a:spLocks noGrp="1"/>
          </p:cNvSpPr>
          <p:nvPr>
            <p:ph idx="1"/>
          </p:nvPr>
        </p:nvSpPr>
        <p:spPr>
          <a:xfrm>
            <a:off x="1207008" y="2468880"/>
            <a:ext cx="9726165" cy="3370412"/>
          </a:xfrm>
        </p:spPr>
        <p:txBody>
          <a:bodyPr>
            <a:normAutofit fontScale="92500" lnSpcReduction="20000"/>
          </a:bodyPr>
          <a:lstStyle/>
          <a:p>
            <a:r>
              <a:rPr lang="en-AU" dirty="0" smtClean="0"/>
              <a:t>You </a:t>
            </a:r>
            <a:r>
              <a:rPr lang="en-AU" dirty="0"/>
              <a:t>can generate pages and files dynamically.</a:t>
            </a:r>
          </a:p>
          <a:p>
            <a:r>
              <a:rPr lang="en-AU" dirty="0"/>
              <a:t>You can create, open, read, write and close files on the server.</a:t>
            </a:r>
          </a:p>
          <a:p>
            <a:r>
              <a:rPr lang="en-AU" dirty="0"/>
              <a:t>You can collect data from a web form such as user information, email, phone no, etc.</a:t>
            </a:r>
          </a:p>
          <a:p>
            <a:r>
              <a:rPr lang="en-AU" dirty="0"/>
              <a:t>You can send emails to the users of your website.</a:t>
            </a:r>
          </a:p>
          <a:p>
            <a:r>
              <a:rPr lang="en-AU" dirty="0"/>
              <a:t>You can send and receive cookies to track the visitor of your website</a:t>
            </a:r>
            <a:r>
              <a:rPr lang="en-AU" dirty="0" smtClean="0"/>
              <a:t>.</a:t>
            </a:r>
          </a:p>
          <a:p>
            <a:r>
              <a:rPr lang="en-AU" dirty="0"/>
              <a:t>You can store, delete, and modify information in your database.</a:t>
            </a:r>
          </a:p>
          <a:p>
            <a:r>
              <a:rPr lang="en-AU" dirty="0"/>
              <a:t>You can restrict unauthorized access to your website.</a:t>
            </a:r>
          </a:p>
          <a:p>
            <a:r>
              <a:rPr lang="en-AU" dirty="0"/>
              <a:t>You can encrypt data for safe transmission over internet.</a:t>
            </a:r>
          </a:p>
          <a:p>
            <a:endParaRPr lang="en-AU" dirty="0"/>
          </a:p>
          <a:p>
            <a:pPr marL="0" indent="0">
              <a:buNone/>
            </a:pPr>
            <a:endParaRPr lang="en-AU" dirty="0" smtClean="0"/>
          </a:p>
          <a:p>
            <a:endParaRPr lang="en-AU" dirty="0"/>
          </a:p>
        </p:txBody>
      </p:sp>
    </p:spTree>
    <p:extLst>
      <p:ext uri="{BB962C8B-B14F-4D97-AF65-F5344CB8AC3E}">
        <p14:creationId xmlns:p14="http://schemas.microsoft.com/office/powerpoint/2010/main" val="896755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AU" dirty="0"/>
          </a:p>
        </p:txBody>
      </p:sp>
      <p:sp>
        <p:nvSpPr>
          <p:cNvPr id="3" name="Content Placeholder 2"/>
          <p:cNvSpPr>
            <a:spLocks noGrp="1"/>
          </p:cNvSpPr>
          <p:nvPr>
            <p:ph idx="1"/>
          </p:nvPr>
        </p:nvSpPr>
        <p:spPr/>
        <p:txBody>
          <a:bodyPr/>
          <a:lstStyle/>
          <a:p>
            <a:r>
              <a:rPr lang="en-AU" b="1" dirty="0"/>
              <a:t>Replacing Text within Strings: </a:t>
            </a:r>
            <a:r>
              <a:rPr lang="en-AU" dirty="0"/>
              <a:t>The </a:t>
            </a:r>
            <a:r>
              <a:rPr lang="en-AU" dirty="0" err="1"/>
              <a:t>str_replace</a:t>
            </a:r>
            <a:r>
              <a:rPr lang="en-AU" dirty="0"/>
              <a:t>() replaces all occurrences of the search text within the target string</a:t>
            </a:r>
            <a:r>
              <a:rPr lang="en-AU" dirty="0" smtClean="0"/>
              <a:t>.</a:t>
            </a:r>
          </a:p>
          <a:p>
            <a:r>
              <a:rPr lang="en-AU" b="1" dirty="0"/>
              <a:t>Reversing a String: </a:t>
            </a:r>
            <a:r>
              <a:rPr lang="en-AU" dirty="0"/>
              <a:t>The </a:t>
            </a:r>
            <a:r>
              <a:rPr lang="en-AU" dirty="0" err="1"/>
              <a:t>strrev</a:t>
            </a:r>
            <a:r>
              <a:rPr lang="en-AU" dirty="0"/>
              <a:t>() function reverses a string.</a:t>
            </a:r>
          </a:p>
          <a:p>
            <a:endParaRPr lang="en-AU" dirty="0"/>
          </a:p>
        </p:txBody>
      </p:sp>
    </p:spTree>
    <p:extLst>
      <p:ext uri="{BB962C8B-B14F-4D97-AF65-F5344CB8AC3E}">
        <p14:creationId xmlns:p14="http://schemas.microsoft.com/office/powerpoint/2010/main" val="161115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Operators</a:t>
            </a:r>
            <a:br>
              <a:rPr lang="en-AU" dirty="0"/>
            </a:br>
            <a:endParaRPr lang="en-AU" dirty="0"/>
          </a:p>
        </p:txBody>
      </p:sp>
      <p:sp>
        <p:nvSpPr>
          <p:cNvPr id="3" name="Content Placeholder 2"/>
          <p:cNvSpPr>
            <a:spLocks noGrp="1"/>
          </p:cNvSpPr>
          <p:nvPr>
            <p:ph idx="1"/>
          </p:nvPr>
        </p:nvSpPr>
        <p:spPr/>
        <p:txBody>
          <a:bodyPr/>
          <a:lstStyle/>
          <a:p>
            <a:r>
              <a:rPr lang="en-AU" dirty="0"/>
              <a:t>Operators are symbols that tell the PHP processor to perform certain actions. </a:t>
            </a:r>
            <a:endParaRPr lang="en-AU" dirty="0" smtClean="0"/>
          </a:p>
          <a:p>
            <a:r>
              <a:rPr lang="en-AU" dirty="0" smtClean="0"/>
              <a:t>For </a:t>
            </a:r>
            <a:r>
              <a:rPr lang="en-AU" dirty="0"/>
              <a:t>example, the addition (+) symbol is an operator that tells PHP to add two variables or values, while the greater-than (&gt;) symbol is an operator that tells PHP to compare two values</a:t>
            </a:r>
            <a:r>
              <a:rPr lang="en-AU" dirty="0" smtClean="0"/>
              <a:t>.</a:t>
            </a:r>
          </a:p>
          <a:p>
            <a:pPr marL="0" indent="0">
              <a:buNone/>
            </a:pPr>
            <a:endParaRPr lang="en-AU" dirty="0"/>
          </a:p>
        </p:txBody>
      </p:sp>
    </p:spTree>
    <p:extLst>
      <p:ext uri="{BB962C8B-B14F-4D97-AF65-F5344CB8AC3E}">
        <p14:creationId xmlns:p14="http://schemas.microsoft.com/office/powerpoint/2010/main" val="2799174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Arithmetic Operators</a:t>
            </a:r>
            <a:br>
              <a:rPr lang="en-AU" dirty="0"/>
            </a:br>
            <a:endParaRPr lang="en-AU" dirty="0"/>
          </a:p>
        </p:txBody>
      </p:sp>
      <p:sp>
        <p:nvSpPr>
          <p:cNvPr id="3" name="Content Placeholder 2"/>
          <p:cNvSpPr>
            <a:spLocks noGrp="1"/>
          </p:cNvSpPr>
          <p:nvPr>
            <p:ph idx="1"/>
          </p:nvPr>
        </p:nvSpPr>
        <p:spPr/>
        <p:txBody>
          <a:bodyPr/>
          <a:lstStyle/>
          <a:p>
            <a:r>
              <a:rPr lang="en-AU" dirty="0"/>
              <a:t>The arithmetic operators are used to perform common arithmetical operations, such as addition, subtraction, multiplication </a:t>
            </a:r>
            <a:r>
              <a:rPr lang="en-AU" dirty="0" smtClean="0"/>
              <a:t>etc.</a:t>
            </a:r>
          </a:p>
          <a:p>
            <a:endParaRPr lang="en-AU" dirty="0"/>
          </a:p>
        </p:txBody>
      </p:sp>
      <p:pic>
        <p:nvPicPr>
          <p:cNvPr id="4" name="Picture 3"/>
          <p:cNvPicPr>
            <a:picLocks noChangeAspect="1"/>
          </p:cNvPicPr>
          <p:nvPr/>
        </p:nvPicPr>
        <p:blipFill>
          <a:blip r:embed="rId2"/>
          <a:stretch>
            <a:fillRect/>
          </a:stretch>
        </p:blipFill>
        <p:spPr>
          <a:xfrm>
            <a:off x="1796415" y="3359467"/>
            <a:ext cx="7410450" cy="2333625"/>
          </a:xfrm>
          <a:prstGeom prst="rect">
            <a:avLst/>
          </a:prstGeom>
        </p:spPr>
      </p:pic>
    </p:spTree>
    <p:extLst>
      <p:ext uri="{BB962C8B-B14F-4D97-AF65-F5344CB8AC3E}">
        <p14:creationId xmlns:p14="http://schemas.microsoft.com/office/powerpoint/2010/main" val="1658558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AU" dirty="0"/>
          </a:p>
        </p:txBody>
      </p:sp>
      <p:sp>
        <p:nvSpPr>
          <p:cNvPr id="3" name="Content Placeholder 2"/>
          <p:cNvSpPr>
            <a:spLocks noGrp="1"/>
          </p:cNvSpPr>
          <p:nvPr>
            <p:ph idx="1"/>
          </p:nvPr>
        </p:nvSpPr>
        <p:spPr>
          <a:xfrm>
            <a:off x="941832" y="2587752"/>
            <a:ext cx="9954765" cy="3288116"/>
          </a:xfrm>
        </p:spPr>
        <p:txBody>
          <a:bodyPr>
            <a:normAutofit fontScale="77500" lnSpcReduction="20000"/>
          </a:bodyPr>
          <a:lstStyle/>
          <a:p>
            <a:pPr marL="0" indent="0">
              <a:buNone/>
            </a:pPr>
            <a:r>
              <a:rPr lang="es-ES" dirty="0">
                <a:solidFill>
                  <a:srgbClr val="7030A0"/>
                </a:solidFill>
              </a:rPr>
              <a:t>&lt;?</a:t>
            </a:r>
            <a:r>
              <a:rPr lang="es-ES" dirty="0" err="1">
                <a:solidFill>
                  <a:srgbClr val="7030A0"/>
                </a:solidFill>
              </a:rPr>
              <a:t>php</a:t>
            </a:r>
            <a:endParaRPr lang="es-ES" dirty="0">
              <a:solidFill>
                <a:srgbClr val="7030A0"/>
              </a:solidFill>
            </a:endParaRPr>
          </a:p>
          <a:p>
            <a:pPr marL="0" indent="0">
              <a:buNone/>
            </a:pPr>
            <a:r>
              <a:rPr lang="es-ES" dirty="0">
                <a:solidFill>
                  <a:srgbClr val="7030A0"/>
                </a:solidFill>
              </a:rPr>
              <a:t>$x = 10;</a:t>
            </a:r>
          </a:p>
          <a:p>
            <a:pPr marL="0" indent="0">
              <a:buNone/>
            </a:pPr>
            <a:r>
              <a:rPr lang="es-ES" dirty="0">
                <a:solidFill>
                  <a:srgbClr val="7030A0"/>
                </a:solidFill>
              </a:rPr>
              <a:t>$y = 4;</a:t>
            </a:r>
          </a:p>
          <a:p>
            <a:pPr marL="0" indent="0">
              <a:buNone/>
            </a:pPr>
            <a:r>
              <a:rPr lang="es-ES" dirty="0">
                <a:solidFill>
                  <a:srgbClr val="7030A0"/>
                </a:solidFill>
              </a:rPr>
              <a:t>echo($x + $y); // 0utputs: 14</a:t>
            </a:r>
          </a:p>
          <a:p>
            <a:pPr marL="0" indent="0">
              <a:buNone/>
            </a:pPr>
            <a:r>
              <a:rPr lang="es-ES" dirty="0">
                <a:solidFill>
                  <a:srgbClr val="7030A0"/>
                </a:solidFill>
              </a:rPr>
              <a:t>echo($x - $y); // 0utputs: 6</a:t>
            </a:r>
          </a:p>
          <a:p>
            <a:pPr marL="0" indent="0">
              <a:buNone/>
            </a:pPr>
            <a:r>
              <a:rPr lang="es-ES" dirty="0">
                <a:solidFill>
                  <a:srgbClr val="7030A0"/>
                </a:solidFill>
              </a:rPr>
              <a:t>echo($x * $y); // 0utputs: 40</a:t>
            </a:r>
          </a:p>
          <a:p>
            <a:pPr marL="0" indent="0">
              <a:buNone/>
            </a:pPr>
            <a:r>
              <a:rPr lang="es-ES" dirty="0">
                <a:solidFill>
                  <a:srgbClr val="7030A0"/>
                </a:solidFill>
              </a:rPr>
              <a:t>echo($x / $y); // 0utputs: 2.5</a:t>
            </a:r>
          </a:p>
          <a:p>
            <a:pPr marL="0" indent="0">
              <a:buNone/>
            </a:pPr>
            <a:r>
              <a:rPr lang="es-ES" dirty="0">
                <a:solidFill>
                  <a:srgbClr val="7030A0"/>
                </a:solidFill>
              </a:rPr>
              <a:t>echo($x % $y); // 0utputs: 2</a:t>
            </a:r>
          </a:p>
          <a:p>
            <a:pPr marL="0" indent="0">
              <a:buNone/>
            </a:pPr>
            <a:r>
              <a:rPr lang="es-ES" dirty="0">
                <a:solidFill>
                  <a:srgbClr val="7030A0"/>
                </a:solidFill>
              </a:rPr>
              <a:t>?&gt;</a:t>
            </a:r>
            <a:endParaRPr lang="en-AU" dirty="0">
              <a:solidFill>
                <a:srgbClr val="7030A0"/>
              </a:solidFill>
            </a:endParaRPr>
          </a:p>
        </p:txBody>
      </p:sp>
    </p:spTree>
    <p:extLst>
      <p:ext uri="{BB962C8B-B14F-4D97-AF65-F5344CB8AC3E}">
        <p14:creationId xmlns:p14="http://schemas.microsoft.com/office/powerpoint/2010/main" val="3606699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Assignment Operators</a:t>
            </a:r>
            <a:br>
              <a:rPr lang="en-AU" dirty="0"/>
            </a:br>
            <a:endParaRPr lang="en-AU" dirty="0"/>
          </a:p>
        </p:txBody>
      </p:sp>
      <p:sp>
        <p:nvSpPr>
          <p:cNvPr id="3" name="Content Placeholder 2"/>
          <p:cNvSpPr>
            <a:spLocks noGrp="1"/>
          </p:cNvSpPr>
          <p:nvPr>
            <p:ph idx="1"/>
          </p:nvPr>
        </p:nvSpPr>
        <p:spPr/>
        <p:txBody>
          <a:bodyPr/>
          <a:lstStyle/>
          <a:p>
            <a:r>
              <a:rPr lang="en-AU" dirty="0"/>
              <a:t>The assignment operators are used to assign values to variables</a:t>
            </a:r>
            <a:r>
              <a:rPr lang="en-AU" dirty="0" smtClean="0"/>
              <a:t>.</a:t>
            </a:r>
          </a:p>
          <a:p>
            <a:endParaRPr lang="en-AU" dirty="0"/>
          </a:p>
        </p:txBody>
      </p:sp>
      <p:pic>
        <p:nvPicPr>
          <p:cNvPr id="4" name="Picture 3"/>
          <p:cNvPicPr>
            <a:picLocks noChangeAspect="1"/>
          </p:cNvPicPr>
          <p:nvPr/>
        </p:nvPicPr>
        <p:blipFill>
          <a:blip r:embed="rId2"/>
          <a:stretch>
            <a:fillRect/>
          </a:stretch>
        </p:blipFill>
        <p:spPr>
          <a:xfrm>
            <a:off x="1626679" y="2940367"/>
            <a:ext cx="7439025" cy="2714625"/>
          </a:xfrm>
          <a:prstGeom prst="rect">
            <a:avLst/>
          </a:prstGeom>
        </p:spPr>
      </p:pic>
    </p:spTree>
    <p:extLst>
      <p:ext uri="{BB962C8B-B14F-4D97-AF65-F5344CB8AC3E}">
        <p14:creationId xmlns:p14="http://schemas.microsoft.com/office/powerpoint/2010/main" val="1479160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AU"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8757415"/>
              </p:ext>
            </p:extLst>
          </p:nvPr>
        </p:nvGraphicFramePr>
        <p:xfrm>
          <a:off x="2008632" y="2523744"/>
          <a:ext cx="3770376" cy="3663886"/>
        </p:xfrm>
        <a:graphic>
          <a:graphicData uri="http://schemas.openxmlformats.org/drawingml/2006/table">
            <a:tbl>
              <a:tblPr firstRow="1" bandRow="1">
                <a:tableStyleId>{5C22544A-7EE6-4342-B048-85BDC9FD1C3A}</a:tableStyleId>
              </a:tblPr>
              <a:tblGrid>
                <a:gridCol w="3770376">
                  <a:extLst>
                    <a:ext uri="{9D8B030D-6E8A-4147-A177-3AD203B41FA5}">
                      <a16:colId xmlns:a16="http://schemas.microsoft.com/office/drawing/2014/main" val="1645420474"/>
                    </a:ext>
                  </a:extLst>
                </a:gridCol>
              </a:tblGrid>
              <a:tr h="3663886">
                <a:tc>
                  <a:txBody>
                    <a:bodyPr/>
                    <a:lstStyle/>
                    <a:p>
                      <a:r>
                        <a:rPr lang="en-AU" dirty="0" smtClean="0"/>
                        <a:t>&lt;?php                 </a:t>
                      </a:r>
                    </a:p>
                    <a:p>
                      <a:r>
                        <a:rPr lang="en-AU" dirty="0" smtClean="0"/>
                        <a:t>$x = 10;      </a:t>
                      </a:r>
                    </a:p>
                    <a:p>
                      <a:r>
                        <a:rPr lang="en-AU" dirty="0" smtClean="0"/>
                        <a:t>echo $x; // Outputs: 10</a:t>
                      </a:r>
                    </a:p>
                    <a:p>
                      <a:r>
                        <a:rPr lang="en-AU" dirty="0" smtClean="0"/>
                        <a:t>$x = 20;</a:t>
                      </a:r>
                    </a:p>
                    <a:p>
                      <a:r>
                        <a:rPr lang="en-AU" dirty="0" smtClean="0"/>
                        <a:t>$x += 30;</a:t>
                      </a:r>
                    </a:p>
                    <a:p>
                      <a:r>
                        <a:rPr lang="en-AU" dirty="0" smtClean="0"/>
                        <a:t>echo $x; // Outputs: 50</a:t>
                      </a:r>
                    </a:p>
                    <a:p>
                      <a:r>
                        <a:rPr lang="en-AU" dirty="0" smtClean="0"/>
                        <a:t>$x = 50;</a:t>
                      </a:r>
                    </a:p>
                    <a:p>
                      <a:r>
                        <a:rPr lang="en-AU" dirty="0" smtClean="0"/>
                        <a:t>$x -= 20;</a:t>
                      </a:r>
                    </a:p>
                    <a:p>
                      <a:r>
                        <a:rPr lang="en-AU" dirty="0" smtClean="0"/>
                        <a:t>echo $x; // Outputs: 30 </a:t>
                      </a:r>
                    </a:p>
                    <a:p>
                      <a:r>
                        <a:rPr lang="en-AU" dirty="0" smtClean="0"/>
                        <a:t>$x = 5;</a:t>
                      </a:r>
                    </a:p>
                    <a:p>
                      <a:r>
                        <a:rPr lang="en-AU" dirty="0" smtClean="0"/>
                        <a:t>$x *= 25;</a:t>
                      </a:r>
                    </a:p>
                    <a:p>
                      <a:r>
                        <a:rPr lang="en-AU" dirty="0" smtClean="0"/>
                        <a:t>echo $x; // Outputs: 125               </a:t>
                      </a:r>
                    </a:p>
                    <a:p>
                      <a:endParaRPr lang="en-AU" dirty="0"/>
                    </a:p>
                  </a:txBody>
                  <a:tcPr>
                    <a:solidFill>
                      <a:schemeClr val="accent6">
                        <a:lumMod val="75000"/>
                      </a:schemeClr>
                    </a:solidFill>
                  </a:tcPr>
                </a:tc>
                <a:extLst>
                  <a:ext uri="{0D108BD9-81ED-4DB2-BD59-A6C34878D82A}">
                    <a16:rowId xmlns:a16="http://schemas.microsoft.com/office/drawing/2014/main" val="4786922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70465238"/>
              </p:ext>
            </p:extLst>
          </p:nvPr>
        </p:nvGraphicFramePr>
        <p:xfrm>
          <a:off x="5861304" y="2523744"/>
          <a:ext cx="3858768" cy="3657600"/>
        </p:xfrm>
        <a:graphic>
          <a:graphicData uri="http://schemas.openxmlformats.org/drawingml/2006/table">
            <a:tbl>
              <a:tblPr firstRow="1" bandRow="1">
                <a:tableStyleId>{5C22544A-7EE6-4342-B048-85BDC9FD1C3A}</a:tableStyleId>
              </a:tblPr>
              <a:tblGrid>
                <a:gridCol w="3858768">
                  <a:extLst>
                    <a:ext uri="{9D8B030D-6E8A-4147-A177-3AD203B41FA5}">
                      <a16:colId xmlns:a16="http://schemas.microsoft.com/office/drawing/2014/main" val="660286596"/>
                    </a:ext>
                  </a:extLst>
                </a:gridCol>
              </a:tblGrid>
              <a:tr h="3657600">
                <a:tc>
                  <a:txBody>
                    <a:bodyPr/>
                    <a:lstStyle/>
                    <a:p>
                      <a:r>
                        <a:rPr lang="en-AU" dirty="0" smtClean="0"/>
                        <a:t>$x = 50;</a:t>
                      </a:r>
                    </a:p>
                    <a:p>
                      <a:r>
                        <a:rPr lang="en-AU" dirty="0" smtClean="0"/>
                        <a:t>$x /= 10;</a:t>
                      </a:r>
                    </a:p>
                    <a:p>
                      <a:r>
                        <a:rPr lang="en-AU" dirty="0" smtClean="0"/>
                        <a:t>echo $x; // Outputs: 5 </a:t>
                      </a:r>
                    </a:p>
                    <a:p>
                      <a:r>
                        <a:rPr lang="en-AU" dirty="0" smtClean="0"/>
                        <a:t>$x = 100;</a:t>
                      </a:r>
                    </a:p>
                    <a:p>
                      <a:r>
                        <a:rPr lang="en-AU" dirty="0" smtClean="0"/>
                        <a:t>$x %= 15;</a:t>
                      </a:r>
                    </a:p>
                    <a:p>
                      <a:r>
                        <a:rPr lang="en-AU" dirty="0" smtClean="0"/>
                        <a:t>echo $x; // Outputs: 10</a:t>
                      </a:r>
                    </a:p>
                    <a:p>
                      <a:r>
                        <a:rPr lang="en-AU" dirty="0" smtClean="0"/>
                        <a:t>?&gt;</a:t>
                      </a:r>
                    </a:p>
                    <a:p>
                      <a:endParaRPr lang="en-AU" dirty="0"/>
                    </a:p>
                  </a:txBody>
                  <a:tcPr>
                    <a:solidFill>
                      <a:schemeClr val="accent6">
                        <a:lumMod val="75000"/>
                      </a:schemeClr>
                    </a:solidFill>
                  </a:tcPr>
                </a:tc>
                <a:extLst>
                  <a:ext uri="{0D108BD9-81ED-4DB2-BD59-A6C34878D82A}">
                    <a16:rowId xmlns:a16="http://schemas.microsoft.com/office/drawing/2014/main" val="2003857116"/>
                  </a:ext>
                </a:extLst>
              </a:tr>
            </a:tbl>
          </a:graphicData>
        </a:graphic>
      </p:graphicFrame>
    </p:spTree>
    <p:extLst>
      <p:ext uri="{BB962C8B-B14F-4D97-AF65-F5344CB8AC3E}">
        <p14:creationId xmlns:p14="http://schemas.microsoft.com/office/powerpoint/2010/main" val="302082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791804"/>
          </a:xfrm>
        </p:spPr>
        <p:txBody>
          <a:bodyPr>
            <a:normAutofit fontScale="90000"/>
          </a:bodyPr>
          <a:lstStyle/>
          <a:p>
            <a:r>
              <a:rPr lang="en-AU" dirty="0"/>
              <a:t>PHP Comparison Operators</a:t>
            </a:r>
            <a:r>
              <a:rPr lang="en-AU" b="1" dirty="0"/>
              <a:t/>
            </a:r>
            <a:br>
              <a:rPr lang="en-AU" b="1" dirty="0"/>
            </a:br>
            <a:endParaRPr lang="en-AU" dirty="0"/>
          </a:p>
        </p:txBody>
      </p:sp>
      <p:pic>
        <p:nvPicPr>
          <p:cNvPr id="4" name="Picture 3"/>
          <p:cNvPicPr>
            <a:picLocks noChangeAspect="1"/>
          </p:cNvPicPr>
          <p:nvPr/>
        </p:nvPicPr>
        <p:blipFill>
          <a:blip r:embed="rId2"/>
          <a:stretch>
            <a:fillRect/>
          </a:stretch>
        </p:blipFill>
        <p:spPr>
          <a:xfrm>
            <a:off x="1399032" y="1618193"/>
            <a:ext cx="9497565" cy="4257675"/>
          </a:xfrm>
          <a:prstGeom prst="rect">
            <a:avLst/>
          </a:prstGeom>
        </p:spPr>
      </p:pic>
    </p:spTree>
    <p:extLst>
      <p:ext uri="{BB962C8B-B14F-4D97-AF65-F5344CB8AC3E}">
        <p14:creationId xmlns:p14="http://schemas.microsoft.com/office/powerpoint/2010/main" val="3789610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AU" dirty="0"/>
          </a:p>
        </p:txBody>
      </p:sp>
      <p:sp>
        <p:nvSpPr>
          <p:cNvPr id="3" name="Content Placeholder 2"/>
          <p:cNvSpPr>
            <a:spLocks noGrp="1"/>
          </p:cNvSpPr>
          <p:nvPr>
            <p:ph idx="1"/>
          </p:nvPr>
        </p:nvSpPr>
        <p:spPr>
          <a:xfrm>
            <a:off x="1054609" y="2459736"/>
            <a:ext cx="10082781" cy="3681308"/>
          </a:xfrm>
        </p:spPr>
        <p:txBody>
          <a:bodyPr>
            <a:noAutofit/>
          </a:bodyPr>
          <a:lstStyle/>
          <a:p>
            <a:r>
              <a:rPr lang="en-AU" sz="1200" b="1" dirty="0">
                <a:solidFill>
                  <a:srgbClr val="7030A0"/>
                </a:solidFill>
              </a:rPr>
              <a:t>&lt;?php</a:t>
            </a:r>
          </a:p>
          <a:p>
            <a:r>
              <a:rPr lang="en-AU" sz="1200" b="1" dirty="0">
                <a:solidFill>
                  <a:srgbClr val="7030A0"/>
                </a:solidFill>
              </a:rPr>
              <a:t>$x = 25;</a:t>
            </a:r>
          </a:p>
          <a:p>
            <a:r>
              <a:rPr lang="en-AU" sz="1200" b="1" dirty="0">
                <a:solidFill>
                  <a:srgbClr val="7030A0"/>
                </a:solidFill>
              </a:rPr>
              <a:t>$y = 35;</a:t>
            </a:r>
          </a:p>
          <a:p>
            <a:r>
              <a:rPr lang="en-AU" sz="1200" b="1" dirty="0">
                <a:solidFill>
                  <a:srgbClr val="7030A0"/>
                </a:solidFill>
              </a:rPr>
              <a:t>$z = "25";</a:t>
            </a:r>
          </a:p>
          <a:p>
            <a:r>
              <a:rPr lang="en-AU" sz="1200" b="1" dirty="0">
                <a:solidFill>
                  <a:srgbClr val="7030A0"/>
                </a:solidFill>
              </a:rPr>
              <a:t>var_dump($x == $z);  // Outputs: </a:t>
            </a:r>
            <a:r>
              <a:rPr lang="en-AU" sz="1200" b="1" dirty="0" err="1">
                <a:solidFill>
                  <a:srgbClr val="7030A0"/>
                </a:solidFill>
              </a:rPr>
              <a:t>boolean</a:t>
            </a:r>
            <a:r>
              <a:rPr lang="en-AU" sz="1200" b="1" dirty="0">
                <a:solidFill>
                  <a:srgbClr val="7030A0"/>
                </a:solidFill>
              </a:rPr>
              <a:t> true</a:t>
            </a:r>
          </a:p>
          <a:p>
            <a:r>
              <a:rPr lang="en-AU" sz="1200" b="1" dirty="0">
                <a:solidFill>
                  <a:srgbClr val="7030A0"/>
                </a:solidFill>
              </a:rPr>
              <a:t>var_dump($x === $z); // Outputs: </a:t>
            </a:r>
            <a:r>
              <a:rPr lang="en-AU" sz="1200" b="1" dirty="0" err="1">
                <a:solidFill>
                  <a:srgbClr val="7030A0"/>
                </a:solidFill>
              </a:rPr>
              <a:t>boolean</a:t>
            </a:r>
            <a:r>
              <a:rPr lang="en-AU" sz="1200" b="1" dirty="0">
                <a:solidFill>
                  <a:srgbClr val="7030A0"/>
                </a:solidFill>
              </a:rPr>
              <a:t> false</a:t>
            </a:r>
          </a:p>
          <a:p>
            <a:r>
              <a:rPr lang="en-AU" sz="1200" b="1" dirty="0">
                <a:solidFill>
                  <a:srgbClr val="7030A0"/>
                </a:solidFill>
              </a:rPr>
              <a:t>var_dump($x != $y);  // Outputs: </a:t>
            </a:r>
            <a:r>
              <a:rPr lang="en-AU" sz="1200" b="1" dirty="0" err="1">
                <a:solidFill>
                  <a:srgbClr val="7030A0"/>
                </a:solidFill>
              </a:rPr>
              <a:t>boolean</a:t>
            </a:r>
            <a:r>
              <a:rPr lang="en-AU" sz="1200" b="1" dirty="0">
                <a:solidFill>
                  <a:srgbClr val="7030A0"/>
                </a:solidFill>
              </a:rPr>
              <a:t> true</a:t>
            </a:r>
          </a:p>
          <a:p>
            <a:r>
              <a:rPr lang="en-AU" sz="1200" b="1" dirty="0">
                <a:solidFill>
                  <a:srgbClr val="7030A0"/>
                </a:solidFill>
              </a:rPr>
              <a:t>var_dump($x !== $z); // Outputs: </a:t>
            </a:r>
            <a:r>
              <a:rPr lang="en-AU" sz="1200" b="1" dirty="0" err="1">
                <a:solidFill>
                  <a:srgbClr val="7030A0"/>
                </a:solidFill>
              </a:rPr>
              <a:t>boolean</a:t>
            </a:r>
            <a:r>
              <a:rPr lang="en-AU" sz="1200" b="1" dirty="0">
                <a:solidFill>
                  <a:srgbClr val="7030A0"/>
                </a:solidFill>
              </a:rPr>
              <a:t> true</a:t>
            </a:r>
          </a:p>
          <a:p>
            <a:r>
              <a:rPr lang="en-AU" sz="1200" b="1" dirty="0">
                <a:solidFill>
                  <a:srgbClr val="7030A0"/>
                </a:solidFill>
              </a:rPr>
              <a:t>var_dump($x &lt; $y);   // Outputs: </a:t>
            </a:r>
            <a:r>
              <a:rPr lang="en-AU" sz="1200" b="1" dirty="0" err="1">
                <a:solidFill>
                  <a:srgbClr val="7030A0"/>
                </a:solidFill>
              </a:rPr>
              <a:t>boolean</a:t>
            </a:r>
            <a:r>
              <a:rPr lang="en-AU" sz="1200" b="1" dirty="0">
                <a:solidFill>
                  <a:srgbClr val="7030A0"/>
                </a:solidFill>
              </a:rPr>
              <a:t> true</a:t>
            </a:r>
          </a:p>
          <a:p>
            <a:r>
              <a:rPr lang="en-AU" sz="1200" b="1" dirty="0">
                <a:solidFill>
                  <a:srgbClr val="7030A0"/>
                </a:solidFill>
              </a:rPr>
              <a:t>var_dump($x &gt; $y);   // Outputs: </a:t>
            </a:r>
            <a:r>
              <a:rPr lang="en-AU" sz="1200" b="1" dirty="0" err="1">
                <a:solidFill>
                  <a:srgbClr val="7030A0"/>
                </a:solidFill>
              </a:rPr>
              <a:t>boolean</a:t>
            </a:r>
            <a:r>
              <a:rPr lang="en-AU" sz="1200" b="1" dirty="0">
                <a:solidFill>
                  <a:srgbClr val="7030A0"/>
                </a:solidFill>
              </a:rPr>
              <a:t> false</a:t>
            </a:r>
          </a:p>
          <a:p>
            <a:r>
              <a:rPr lang="en-AU" sz="1200" b="1" dirty="0">
                <a:solidFill>
                  <a:srgbClr val="7030A0"/>
                </a:solidFill>
              </a:rPr>
              <a:t>var_dump($x &lt;= $y);  // Outputs: </a:t>
            </a:r>
            <a:r>
              <a:rPr lang="en-AU" sz="1200" b="1" dirty="0" err="1">
                <a:solidFill>
                  <a:srgbClr val="7030A0"/>
                </a:solidFill>
              </a:rPr>
              <a:t>boolean</a:t>
            </a:r>
            <a:r>
              <a:rPr lang="en-AU" sz="1200" b="1" dirty="0">
                <a:solidFill>
                  <a:srgbClr val="7030A0"/>
                </a:solidFill>
              </a:rPr>
              <a:t> true</a:t>
            </a:r>
          </a:p>
          <a:p>
            <a:r>
              <a:rPr lang="en-AU" sz="1200" b="1" dirty="0">
                <a:solidFill>
                  <a:srgbClr val="7030A0"/>
                </a:solidFill>
              </a:rPr>
              <a:t>var_dump($x &gt;= $y);  // Outputs: </a:t>
            </a:r>
            <a:r>
              <a:rPr lang="en-AU" sz="1200" b="1" dirty="0" err="1">
                <a:solidFill>
                  <a:srgbClr val="7030A0"/>
                </a:solidFill>
              </a:rPr>
              <a:t>boolean</a:t>
            </a:r>
            <a:r>
              <a:rPr lang="en-AU" sz="1200" b="1" dirty="0">
                <a:solidFill>
                  <a:srgbClr val="7030A0"/>
                </a:solidFill>
              </a:rPr>
              <a:t> </a:t>
            </a:r>
            <a:r>
              <a:rPr lang="en-AU" sz="1200" b="1" dirty="0" smtClean="0">
                <a:solidFill>
                  <a:srgbClr val="7030A0"/>
                </a:solidFill>
              </a:rPr>
              <a:t>false ?&gt;</a:t>
            </a:r>
            <a:endParaRPr lang="en-AU" sz="1200" b="1" dirty="0">
              <a:solidFill>
                <a:srgbClr val="7030A0"/>
              </a:solidFill>
            </a:endParaRPr>
          </a:p>
        </p:txBody>
      </p:sp>
    </p:spTree>
    <p:extLst>
      <p:ext uri="{BB962C8B-B14F-4D97-AF65-F5344CB8AC3E}">
        <p14:creationId xmlns:p14="http://schemas.microsoft.com/office/powerpoint/2010/main" val="35065320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073572"/>
            <a:ext cx="9601196" cy="1303867"/>
          </a:xfrm>
        </p:spPr>
        <p:txBody>
          <a:bodyPr>
            <a:normAutofit fontScale="90000"/>
          </a:bodyPr>
          <a:lstStyle/>
          <a:p>
            <a:r>
              <a:rPr lang="en-AU" dirty="0" smtClean="0"/>
              <a:t/>
            </a:r>
            <a:br>
              <a:rPr lang="en-AU" dirty="0" smtClean="0"/>
            </a:br>
            <a:r>
              <a:rPr lang="en-AU" dirty="0" smtClean="0"/>
              <a:t>PHP </a:t>
            </a:r>
            <a:r>
              <a:rPr lang="en-AU" dirty="0"/>
              <a:t>Incrementing and Decrementing Operators</a:t>
            </a:r>
            <a:br>
              <a:rPr lang="en-AU" dirty="0"/>
            </a:br>
            <a:endParaRPr lang="en-AU" dirty="0"/>
          </a:p>
        </p:txBody>
      </p:sp>
      <p:pic>
        <p:nvPicPr>
          <p:cNvPr id="4" name="Content Placeholder 3"/>
          <p:cNvPicPr>
            <a:picLocks noGrp="1" noChangeAspect="1"/>
          </p:cNvPicPr>
          <p:nvPr>
            <p:ph idx="1"/>
          </p:nvPr>
        </p:nvPicPr>
        <p:blipFill>
          <a:blip r:embed="rId2"/>
          <a:stretch>
            <a:fillRect/>
          </a:stretch>
        </p:blipFill>
        <p:spPr>
          <a:xfrm>
            <a:off x="1994344" y="2555431"/>
            <a:ext cx="7621374" cy="2418905"/>
          </a:xfrm>
          <a:prstGeom prst="rect">
            <a:avLst/>
          </a:prstGeom>
        </p:spPr>
      </p:pic>
    </p:spTree>
    <p:extLst>
      <p:ext uri="{BB962C8B-B14F-4D97-AF65-F5344CB8AC3E}">
        <p14:creationId xmlns:p14="http://schemas.microsoft.com/office/powerpoint/2010/main" val="802660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AU" dirty="0"/>
          </a:p>
        </p:txBody>
      </p:sp>
      <p:sp>
        <p:nvSpPr>
          <p:cNvPr id="3" name="Content Placeholder 2"/>
          <p:cNvSpPr>
            <a:spLocks noGrp="1"/>
          </p:cNvSpPr>
          <p:nvPr>
            <p:ph idx="1"/>
          </p:nvPr>
        </p:nvSpPr>
        <p:spPr>
          <a:xfrm>
            <a:off x="1295402" y="2368296"/>
            <a:ext cx="9470133" cy="3776472"/>
          </a:xfrm>
        </p:spPr>
        <p:txBody>
          <a:bodyPr>
            <a:noAutofit/>
          </a:bodyPr>
          <a:lstStyle/>
          <a:p>
            <a:r>
              <a:rPr lang="en-AU" sz="1200" b="1" dirty="0">
                <a:solidFill>
                  <a:srgbClr val="7030A0"/>
                </a:solidFill>
              </a:rPr>
              <a:t>&lt;?php</a:t>
            </a:r>
          </a:p>
          <a:p>
            <a:r>
              <a:rPr lang="en-AU" sz="1200" b="1" dirty="0">
                <a:solidFill>
                  <a:srgbClr val="7030A0"/>
                </a:solidFill>
              </a:rPr>
              <a:t>$x = 10;</a:t>
            </a:r>
          </a:p>
          <a:p>
            <a:r>
              <a:rPr lang="en-AU" sz="1200" b="1" dirty="0">
                <a:solidFill>
                  <a:srgbClr val="7030A0"/>
                </a:solidFill>
              </a:rPr>
              <a:t>echo ++$x; // Outputs: 11</a:t>
            </a:r>
          </a:p>
          <a:p>
            <a:r>
              <a:rPr lang="en-AU" sz="1200" b="1" dirty="0">
                <a:solidFill>
                  <a:srgbClr val="7030A0"/>
                </a:solidFill>
              </a:rPr>
              <a:t>echo $x;   // Outputs: 11</a:t>
            </a:r>
          </a:p>
          <a:p>
            <a:r>
              <a:rPr lang="en-AU" sz="1200" b="1" dirty="0">
                <a:solidFill>
                  <a:srgbClr val="7030A0"/>
                </a:solidFill>
              </a:rPr>
              <a:t>$x = 10;</a:t>
            </a:r>
          </a:p>
          <a:p>
            <a:r>
              <a:rPr lang="en-AU" sz="1200" b="1" dirty="0">
                <a:solidFill>
                  <a:srgbClr val="7030A0"/>
                </a:solidFill>
              </a:rPr>
              <a:t>echo $x++; // Outputs: 10</a:t>
            </a:r>
          </a:p>
          <a:p>
            <a:r>
              <a:rPr lang="en-AU" sz="1200" b="1" dirty="0">
                <a:solidFill>
                  <a:srgbClr val="7030A0"/>
                </a:solidFill>
              </a:rPr>
              <a:t>echo $x;   // Outputs: 11 </a:t>
            </a:r>
          </a:p>
          <a:p>
            <a:r>
              <a:rPr lang="en-AU" sz="1200" b="1" dirty="0">
                <a:solidFill>
                  <a:srgbClr val="7030A0"/>
                </a:solidFill>
              </a:rPr>
              <a:t>$x = 10;</a:t>
            </a:r>
          </a:p>
          <a:p>
            <a:r>
              <a:rPr lang="en-AU" sz="1200" b="1" dirty="0">
                <a:solidFill>
                  <a:srgbClr val="7030A0"/>
                </a:solidFill>
              </a:rPr>
              <a:t>echo --$x; // Outputs: 9</a:t>
            </a:r>
          </a:p>
          <a:p>
            <a:r>
              <a:rPr lang="en-AU" sz="1200" b="1" dirty="0">
                <a:solidFill>
                  <a:srgbClr val="7030A0"/>
                </a:solidFill>
              </a:rPr>
              <a:t>echo $x;   // Outputs: 9</a:t>
            </a:r>
          </a:p>
          <a:p>
            <a:r>
              <a:rPr lang="en-AU" sz="1200" b="1" dirty="0">
                <a:solidFill>
                  <a:srgbClr val="7030A0"/>
                </a:solidFill>
              </a:rPr>
              <a:t>$x = 10;</a:t>
            </a:r>
          </a:p>
          <a:p>
            <a:r>
              <a:rPr lang="en-AU" sz="1200" b="1" dirty="0">
                <a:solidFill>
                  <a:srgbClr val="7030A0"/>
                </a:solidFill>
              </a:rPr>
              <a:t>echo $x--; // Outputs: 10</a:t>
            </a:r>
          </a:p>
          <a:p>
            <a:r>
              <a:rPr lang="en-AU" sz="1200" b="1" dirty="0">
                <a:solidFill>
                  <a:srgbClr val="7030A0"/>
                </a:solidFill>
              </a:rPr>
              <a:t>echo $x;   // Outputs: </a:t>
            </a:r>
            <a:r>
              <a:rPr lang="en-AU" sz="1200" b="1" dirty="0" smtClean="0">
                <a:solidFill>
                  <a:srgbClr val="7030A0"/>
                </a:solidFill>
              </a:rPr>
              <a:t>9 ?&gt;</a:t>
            </a:r>
            <a:endParaRPr lang="en-AU" sz="1200" b="1" dirty="0">
              <a:solidFill>
                <a:srgbClr val="7030A0"/>
              </a:solidFill>
            </a:endParaRPr>
          </a:p>
        </p:txBody>
      </p:sp>
    </p:spTree>
    <p:extLst>
      <p:ext uri="{BB962C8B-B14F-4D97-AF65-F5344CB8AC3E}">
        <p14:creationId xmlns:p14="http://schemas.microsoft.com/office/powerpoint/2010/main" val="338466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4000" dirty="0"/>
              <a:t>Advantages of PHP over Other Languages</a:t>
            </a:r>
            <a:r>
              <a:rPr lang="en-AU" sz="4000" b="1" dirty="0"/>
              <a:t/>
            </a:r>
            <a:br>
              <a:rPr lang="en-AU" sz="4000" b="1" dirty="0"/>
            </a:br>
            <a:endParaRPr lang="en-AU" sz="4000" dirty="0"/>
          </a:p>
        </p:txBody>
      </p:sp>
      <p:sp>
        <p:nvSpPr>
          <p:cNvPr id="3" name="Content Placeholder 2"/>
          <p:cNvSpPr>
            <a:spLocks noGrp="1"/>
          </p:cNvSpPr>
          <p:nvPr>
            <p:ph idx="1"/>
          </p:nvPr>
        </p:nvSpPr>
        <p:spPr/>
        <p:txBody>
          <a:bodyPr>
            <a:normAutofit/>
          </a:bodyPr>
          <a:lstStyle/>
          <a:p>
            <a:r>
              <a:rPr lang="en-AU" sz="2200" dirty="0"/>
              <a:t>Easy to learn</a:t>
            </a:r>
          </a:p>
          <a:p>
            <a:r>
              <a:rPr lang="en-AU" sz="2200" dirty="0"/>
              <a:t>Open source</a:t>
            </a:r>
          </a:p>
          <a:p>
            <a:r>
              <a:rPr lang="en-AU" sz="2200" dirty="0"/>
              <a:t>Portability</a:t>
            </a:r>
          </a:p>
          <a:p>
            <a:r>
              <a:rPr lang="en-AU" sz="2200" dirty="0"/>
              <a:t>Fast Performance</a:t>
            </a:r>
          </a:p>
          <a:p>
            <a:r>
              <a:rPr lang="en-AU" sz="2200" dirty="0"/>
              <a:t>Vast Community</a:t>
            </a:r>
          </a:p>
        </p:txBody>
      </p:sp>
    </p:spTree>
    <p:extLst>
      <p:ext uri="{BB962C8B-B14F-4D97-AF65-F5344CB8AC3E}">
        <p14:creationId xmlns:p14="http://schemas.microsoft.com/office/powerpoint/2010/main" val="2563591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Logical Operators</a:t>
            </a:r>
            <a:br>
              <a:rPr lang="en-AU" dirty="0"/>
            </a:br>
            <a:endParaRPr lang="en-AU" dirty="0"/>
          </a:p>
        </p:txBody>
      </p:sp>
      <p:pic>
        <p:nvPicPr>
          <p:cNvPr id="4" name="Content Placeholder 3"/>
          <p:cNvPicPr>
            <a:picLocks noGrp="1" noChangeAspect="1"/>
          </p:cNvPicPr>
          <p:nvPr>
            <p:ph idx="1"/>
          </p:nvPr>
        </p:nvPicPr>
        <p:blipFill>
          <a:blip r:embed="rId2"/>
          <a:stretch>
            <a:fillRect/>
          </a:stretch>
        </p:blipFill>
        <p:spPr>
          <a:xfrm>
            <a:off x="2309431" y="2596198"/>
            <a:ext cx="6219825" cy="2600325"/>
          </a:xfrm>
          <a:prstGeom prst="rect">
            <a:avLst/>
          </a:prstGeom>
        </p:spPr>
      </p:pic>
    </p:spTree>
    <p:extLst>
      <p:ext uri="{BB962C8B-B14F-4D97-AF65-F5344CB8AC3E}">
        <p14:creationId xmlns:p14="http://schemas.microsoft.com/office/powerpoint/2010/main" val="9127877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String Operators</a:t>
            </a:r>
            <a:br>
              <a:rPr lang="en-AU" dirty="0"/>
            </a:br>
            <a:endParaRPr lang="en-AU" dirty="0"/>
          </a:p>
        </p:txBody>
      </p:sp>
      <p:pic>
        <p:nvPicPr>
          <p:cNvPr id="4" name="Content Placeholder 3"/>
          <p:cNvPicPr>
            <a:picLocks noGrp="1" noChangeAspect="1"/>
          </p:cNvPicPr>
          <p:nvPr>
            <p:ph idx="1"/>
          </p:nvPr>
        </p:nvPicPr>
        <p:blipFill>
          <a:blip r:embed="rId2"/>
          <a:stretch>
            <a:fillRect/>
          </a:stretch>
        </p:blipFill>
        <p:spPr>
          <a:xfrm>
            <a:off x="1964245" y="2627249"/>
            <a:ext cx="7477125" cy="1276350"/>
          </a:xfrm>
          <a:prstGeom prst="rect">
            <a:avLst/>
          </a:prstGeom>
        </p:spPr>
      </p:pic>
    </p:spTree>
    <p:extLst>
      <p:ext uri="{BB962C8B-B14F-4D97-AF65-F5344CB8AC3E}">
        <p14:creationId xmlns:p14="http://schemas.microsoft.com/office/powerpoint/2010/main" val="1909754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Array Operators</a:t>
            </a:r>
            <a:br>
              <a:rPr lang="en-AU" dirty="0"/>
            </a:br>
            <a:endParaRPr lang="en-AU" dirty="0"/>
          </a:p>
        </p:txBody>
      </p:sp>
      <p:pic>
        <p:nvPicPr>
          <p:cNvPr id="4" name="Content Placeholder 3"/>
          <p:cNvPicPr>
            <a:picLocks noGrp="1" noChangeAspect="1"/>
          </p:cNvPicPr>
          <p:nvPr>
            <p:ph idx="1"/>
          </p:nvPr>
        </p:nvPicPr>
        <p:blipFill>
          <a:blip r:embed="rId2"/>
          <a:stretch>
            <a:fillRect/>
          </a:stretch>
        </p:blipFill>
        <p:spPr>
          <a:xfrm>
            <a:off x="1963674" y="2551240"/>
            <a:ext cx="7277100" cy="3019425"/>
          </a:xfrm>
          <a:prstGeom prst="rect">
            <a:avLst/>
          </a:prstGeom>
        </p:spPr>
      </p:pic>
    </p:spTree>
    <p:extLst>
      <p:ext uri="{BB962C8B-B14F-4D97-AF65-F5344CB8AC3E}">
        <p14:creationId xmlns:p14="http://schemas.microsoft.com/office/powerpoint/2010/main" val="16834578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Spaceship Operator</a:t>
            </a:r>
            <a:br>
              <a:rPr lang="en-AU" dirty="0"/>
            </a:br>
            <a:endParaRPr lang="en-AU" dirty="0"/>
          </a:p>
        </p:txBody>
      </p:sp>
      <p:sp>
        <p:nvSpPr>
          <p:cNvPr id="3" name="Content Placeholder 2"/>
          <p:cNvSpPr>
            <a:spLocks noGrp="1"/>
          </p:cNvSpPr>
          <p:nvPr>
            <p:ph idx="1"/>
          </p:nvPr>
        </p:nvSpPr>
        <p:spPr/>
        <p:txBody>
          <a:bodyPr>
            <a:normAutofit/>
          </a:bodyPr>
          <a:lstStyle/>
          <a:p>
            <a:r>
              <a:rPr lang="en-AU" sz="1800" dirty="0"/>
              <a:t>PHP 7 introduces a new spaceship operator (&lt;=&gt;) </a:t>
            </a:r>
            <a:endParaRPr lang="en-AU" sz="1800" dirty="0" smtClean="0"/>
          </a:p>
          <a:p>
            <a:r>
              <a:rPr lang="en-AU" sz="1800" dirty="0" smtClean="0"/>
              <a:t>which </a:t>
            </a:r>
            <a:r>
              <a:rPr lang="en-AU" sz="1800" dirty="0"/>
              <a:t>can be used for comparing two expressions</a:t>
            </a:r>
            <a:r>
              <a:rPr lang="en-AU" sz="1800" dirty="0" smtClean="0"/>
              <a:t>.</a:t>
            </a:r>
          </a:p>
          <a:p>
            <a:r>
              <a:rPr lang="en-AU" sz="1800" dirty="0" smtClean="0"/>
              <a:t> </a:t>
            </a:r>
            <a:r>
              <a:rPr lang="en-AU" sz="1800" dirty="0"/>
              <a:t>It is also known as combined comparison operator</a:t>
            </a:r>
            <a:r>
              <a:rPr lang="en-AU" sz="1800" dirty="0" smtClean="0"/>
              <a:t>.</a:t>
            </a:r>
            <a:endParaRPr lang="en-AU" sz="1800" dirty="0"/>
          </a:p>
          <a:p>
            <a:r>
              <a:rPr lang="en-AU" sz="1800" dirty="0"/>
              <a:t>The spaceship operator returns 0 </a:t>
            </a:r>
            <a:endParaRPr lang="en-AU" sz="1800" dirty="0" smtClean="0"/>
          </a:p>
          <a:p>
            <a:r>
              <a:rPr lang="en-AU" sz="1800" dirty="0" smtClean="0"/>
              <a:t>if </a:t>
            </a:r>
            <a:r>
              <a:rPr lang="en-AU" sz="1800" dirty="0"/>
              <a:t>both operands are equal, 1 if the left is greater, </a:t>
            </a:r>
            <a:endParaRPr lang="en-AU" sz="1800" dirty="0" smtClean="0"/>
          </a:p>
          <a:p>
            <a:r>
              <a:rPr lang="en-AU" sz="1800" dirty="0" smtClean="0"/>
              <a:t>and </a:t>
            </a:r>
            <a:r>
              <a:rPr lang="en-AU" sz="1800" dirty="0"/>
              <a:t>-1 if the right is greater. </a:t>
            </a:r>
            <a:endParaRPr lang="en-AU" sz="1800" dirty="0" smtClean="0"/>
          </a:p>
          <a:p>
            <a:r>
              <a:rPr lang="en-AU" sz="1800" dirty="0" smtClean="0"/>
              <a:t>It </a:t>
            </a:r>
            <a:r>
              <a:rPr lang="en-AU" sz="1800" dirty="0"/>
              <a:t>basically </a:t>
            </a:r>
            <a:r>
              <a:rPr lang="en-AU" sz="1800" dirty="0" smtClean="0"/>
              <a:t>provides three-way comparison.</a:t>
            </a:r>
            <a:endParaRPr lang="en-AU" sz="1800" dirty="0"/>
          </a:p>
        </p:txBody>
      </p:sp>
      <p:pic>
        <p:nvPicPr>
          <p:cNvPr id="4" name="Picture 3"/>
          <p:cNvPicPr>
            <a:picLocks noChangeAspect="1"/>
          </p:cNvPicPr>
          <p:nvPr/>
        </p:nvPicPr>
        <p:blipFill>
          <a:blip r:embed="rId2"/>
          <a:stretch>
            <a:fillRect/>
          </a:stretch>
        </p:blipFill>
        <p:spPr>
          <a:xfrm>
            <a:off x="6268783" y="2649283"/>
            <a:ext cx="4848225" cy="2638425"/>
          </a:xfrm>
          <a:prstGeom prst="rect">
            <a:avLst/>
          </a:prstGeom>
        </p:spPr>
      </p:pic>
    </p:spTree>
    <p:extLst>
      <p:ext uri="{BB962C8B-B14F-4D97-AF65-F5344CB8AC3E}">
        <p14:creationId xmlns:p14="http://schemas.microsoft.com/office/powerpoint/2010/main" val="2122099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517483"/>
          </a:xfrm>
        </p:spPr>
        <p:txBody>
          <a:bodyPr>
            <a:normAutofit fontScale="90000"/>
          </a:bodyPr>
          <a:lstStyle/>
          <a:p>
            <a:r>
              <a:rPr lang="en-US" dirty="0" smtClean="0"/>
              <a:t>Example</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370265"/>
              </p:ext>
            </p:extLst>
          </p:nvPr>
        </p:nvGraphicFramePr>
        <p:xfrm>
          <a:off x="1295398" y="1618489"/>
          <a:ext cx="9601200" cy="4480560"/>
        </p:xfrm>
        <a:graphic>
          <a:graphicData uri="http://schemas.openxmlformats.org/drawingml/2006/table">
            <a:tbl>
              <a:tblPr firstRow="1" bandRow="1">
                <a:tableStyleId>{5C22544A-7EE6-4342-B048-85BDC9FD1C3A}</a:tableStyleId>
              </a:tblPr>
              <a:tblGrid>
                <a:gridCol w="9601200">
                  <a:extLst>
                    <a:ext uri="{9D8B030D-6E8A-4147-A177-3AD203B41FA5}">
                      <a16:colId xmlns:a16="http://schemas.microsoft.com/office/drawing/2014/main" val="4217471260"/>
                    </a:ext>
                  </a:extLst>
                </a:gridCol>
              </a:tblGrid>
              <a:tr h="2471737">
                <a:tc>
                  <a:txBody>
                    <a:bodyPr/>
                    <a:lstStyle/>
                    <a:p>
                      <a:r>
                        <a:rPr lang="en-AU" dirty="0" smtClean="0"/>
                        <a:t>&lt;?php</a:t>
                      </a:r>
                    </a:p>
                    <a:p>
                      <a:r>
                        <a:rPr lang="en-AU" dirty="0" smtClean="0"/>
                        <a:t>// Comparing Integers </a:t>
                      </a:r>
                    </a:p>
                    <a:p>
                      <a:r>
                        <a:rPr lang="en-AU" dirty="0" smtClean="0"/>
                        <a:t>echo 1 &lt;=&gt; 1; // Outputs: 0</a:t>
                      </a:r>
                    </a:p>
                    <a:p>
                      <a:r>
                        <a:rPr lang="en-AU" dirty="0" smtClean="0"/>
                        <a:t>echo 1 &lt;=&gt; 2; // Outputs: -1</a:t>
                      </a:r>
                    </a:p>
                    <a:p>
                      <a:r>
                        <a:rPr lang="en-AU" dirty="0" smtClean="0"/>
                        <a:t>echo 2 &lt;=&gt; 1; // Outputs: 1</a:t>
                      </a:r>
                    </a:p>
                    <a:p>
                      <a:r>
                        <a:rPr lang="en-AU" dirty="0" smtClean="0"/>
                        <a:t> </a:t>
                      </a:r>
                    </a:p>
                    <a:p>
                      <a:r>
                        <a:rPr lang="en-AU" dirty="0" smtClean="0"/>
                        <a:t>// Comparing Floats</a:t>
                      </a:r>
                    </a:p>
                    <a:p>
                      <a:r>
                        <a:rPr lang="en-AU" dirty="0" smtClean="0"/>
                        <a:t>echo 1.5 &lt;=&gt; 1.5; // Outputs: 0</a:t>
                      </a:r>
                    </a:p>
                    <a:p>
                      <a:r>
                        <a:rPr lang="en-AU" dirty="0" smtClean="0"/>
                        <a:t>echo 1.5 &lt;=&gt; 2.5; // Outputs: -1</a:t>
                      </a:r>
                    </a:p>
                    <a:p>
                      <a:r>
                        <a:rPr lang="en-AU" dirty="0" smtClean="0"/>
                        <a:t>echo 2.5 &lt;=&gt; 1.5; // Outputs: 1</a:t>
                      </a:r>
                    </a:p>
                    <a:p>
                      <a:r>
                        <a:rPr lang="en-AU" dirty="0" smtClean="0"/>
                        <a:t> </a:t>
                      </a:r>
                    </a:p>
                    <a:p>
                      <a:r>
                        <a:rPr lang="en-AU" dirty="0" smtClean="0"/>
                        <a:t>// Comparing Strings</a:t>
                      </a:r>
                    </a:p>
                    <a:p>
                      <a:r>
                        <a:rPr lang="en-AU" dirty="0" smtClean="0"/>
                        <a:t>echo "x" &lt;=&gt; "x"; // Outputs: 0</a:t>
                      </a:r>
                    </a:p>
                    <a:p>
                      <a:r>
                        <a:rPr lang="en-AU" dirty="0" smtClean="0"/>
                        <a:t>echo "x" &lt;=&gt; "y"; // Outputs: -1</a:t>
                      </a:r>
                    </a:p>
                    <a:p>
                      <a:r>
                        <a:rPr lang="en-AU" dirty="0" smtClean="0"/>
                        <a:t>echo "y" &lt;=&gt; "x"; // Outputs: 1</a:t>
                      </a:r>
                    </a:p>
                    <a:p>
                      <a:r>
                        <a:rPr lang="en-AU" dirty="0" smtClean="0"/>
                        <a:t>?&gt;</a:t>
                      </a:r>
                      <a:endParaRPr lang="en-AU" dirty="0"/>
                    </a:p>
                  </a:txBody>
                  <a:tcPr>
                    <a:solidFill>
                      <a:schemeClr val="accent6">
                        <a:lumMod val="75000"/>
                      </a:schemeClr>
                    </a:solidFill>
                  </a:tcPr>
                </a:tc>
                <a:extLst>
                  <a:ext uri="{0D108BD9-81ED-4DB2-BD59-A6C34878D82A}">
                    <a16:rowId xmlns:a16="http://schemas.microsoft.com/office/drawing/2014/main" val="2694935510"/>
                  </a:ext>
                </a:extLst>
              </a:tr>
            </a:tbl>
          </a:graphicData>
        </a:graphic>
      </p:graphicFrame>
    </p:spTree>
    <p:extLst>
      <p:ext uri="{BB962C8B-B14F-4D97-AF65-F5344CB8AC3E}">
        <p14:creationId xmlns:p14="http://schemas.microsoft.com/office/powerpoint/2010/main" val="109413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If…Else Statements</a:t>
            </a:r>
            <a:br>
              <a:rPr lang="en-AU" dirty="0"/>
            </a:br>
            <a:endParaRPr lang="en-AU" dirty="0"/>
          </a:p>
        </p:txBody>
      </p:sp>
      <p:sp>
        <p:nvSpPr>
          <p:cNvPr id="3" name="Content Placeholder 2"/>
          <p:cNvSpPr>
            <a:spLocks noGrp="1"/>
          </p:cNvSpPr>
          <p:nvPr>
            <p:ph idx="1"/>
          </p:nvPr>
        </p:nvSpPr>
        <p:spPr/>
        <p:txBody>
          <a:bodyPr/>
          <a:lstStyle/>
          <a:p>
            <a:r>
              <a:rPr lang="en-AU" dirty="0"/>
              <a:t>The </a:t>
            </a:r>
            <a:r>
              <a:rPr lang="en-AU" i="1" dirty="0"/>
              <a:t>if</a:t>
            </a:r>
            <a:r>
              <a:rPr lang="en-AU" dirty="0"/>
              <a:t> statement is used to execute a block of code only if the specified condition evaluates to true. This is the simplest PHP's conditional statements and can be written like</a:t>
            </a:r>
            <a:r>
              <a:rPr lang="en-AU" dirty="0" smtClean="0"/>
              <a:t>: </a:t>
            </a:r>
          </a:p>
          <a:p>
            <a:r>
              <a:rPr lang="en-AU" dirty="0" smtClean="0"/>
              <a:t>if(condition)</a:t>
            </a:r>
          </a:p>
          <a:p>
            <a:r>
              <a:rPr lang="en-AU" dirty="0" smtClean="0"/>
              <a:t>{</a:t>
            </a:r>
            <a:r>
              <a:rPr lang="en-AU" dirty="0"/>
              <a:t/>
            </a:r>
            <a:br>
              <a:rPr lang="en-AU" dirty="0"/>
            </a:br>
            <a:r>
              <a:rPr lang="en-AU" dirty="0"/>
              <a:t>    </a:t>
            </a:r>
            <a:r>
              <a:rPr lang="en-AU" i="1" dirty="0"/>
              <a:t>// Code to be </a:t>
            </a:r>
            <a:r>
              <a:rPr lang="en-AU" i="1" dirty="0" smtClean="0"/>
              <a:t>executed</a:t>
            </a:r>
            <a:r>
              <a:rPr lang="en-AU" dirty="0" smtClean="0"/>
              <a:t> </a:t>
            </a:r>
          </a:p>
          <a:p>
            <a:r>
              <a:rPr lang="en-AU" dirty="0" smtClean="0"/>
              <a:t>}</a:t>
            </a:r>
            <a:endParaRPr lang="en-AU" dirty="0"/>
          </a:p>
        </p:txBody>
      </p:sp>
    </p:spTree>
    <p:extLst>
      <p:ext uri="{BB962C8B-B14F-4D97-AF65-F5344CB8AC3E}">
        <p14:creationId xmlns:p14="http://schemas.microsoft.com/office/powerpoint/2010/main" val="19457542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AU" dirty="0"/>
              <a:t>if(condition</a:t>
            </a:r>
            <a:r>
              <a:rPr lang="en-AU" dirty="0" smtClean="0"/>
              <a:t>)</a:t>
            </a:r>
          </a:p>
          <a:p>
            <a:r>
              <a:rPr lang="en-AU" dirty="0" smtClean="0"/>
              <a:t>{</a:t>
            </a:r>
            <a:r>
              <a:rPr lang="en-AU" dirty="0"/>
              <a:t/>
            </a:r>
            <a:br>
              <a:rPr lang="en-AU" dirty="0"/>
            </a:br>
            <a:r>
              <a:rPr lang="en-AU" dirty="0"/>
              <a:t>    </a:t>
            </a:r>
            <a:r>
              <a:rPr lang="en-AU" i="1" dirty="0"/>
              <a:t>// Code to be executed if condition is true</a:t>
            </a:r>
            <a:r>
              <a:rPr lang="en-AU" dirty="0"/>
              <a:t/>
            </a:r>
            <a:br>
              <a:rPr lang="en-AU" dirty="0"/>
            </a:br>
            <a:r>
              <a:rPr lang="en-AU" dirty="0"/>
              <a:t>} </a:t>
            </a:r>
            <a:endParaRPr lang="en-AU" dirty="0" smtClean="0"/>
          </a:p>
          <a:p>
            <a:r>
              <a:rPr lang="en-AU" dirty="0" smtClean="0"/>
              <a:t>Else</a:t>
            </a:r>
          </a:p>
          <a:p>
            <a:r>
              <a:rPr lang="en-AU" dirty="0" smtClean="0"/>
              <a:t>{</a:t>
            </a:r>
            <a:r>
              <a:rPr lang="en-AU" dirty="0"/>
              <a:t/>
            </a:r>
            <a:br>
              <a:rPr lang="en-AU" dirty="0"/>
            </a:br>
            <a:r>
              <a:rPr lang="en-AU" dirty="0"/>
              <a:t>    </a:t>
            </a:r>
            <a:r>
              <a:rPr lang="en-AU" i="1" dirty="0"/>
              <a:t>// Code to be executed if condition is false</a:t>
            </a:r>
            <a:r>
              <a:rPr lang="en-AU" dirty="0"/>
              <a:t/>
            </a:r>
            <a:br>
              <a:rPr lang="en-AU" dirty="0"/>
            </a:br>
            <a:r>
              <a:rPr lang="en-AU" dirty="0"/>
              <a:t>}</a:t>
            </a:r>
          </a:p>
        </p:txBody>
      </p:sp>
      <p:sp>
        <p:nvSpPr>
          <p:cNvPr id="4" name="Rectangle 1"/>
          <p:cNvSpPr>
            <a:spLocks noGrp="1" noChangeArrowheads="1"/>
          </p:cNvSpPr>
          <p:nvPr>
            <p:ph type="title"/>
          </p:nvPr>
        </p:nvSpPr>
        <p:spPr bwMode="auto">
          <a:xfrm>
            <a:off x="1295402" y="1089236"/>
            <a:ext cx="6591163" cy="1089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0134" rIns="0" bIns="6506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smtClean="0">
                <a:ln>
                  <a:noFill/>
                </a:ln>
                <a:solidFill>
                  <a:srgbClr val="262626"/>
                </a:solidFill>
                <a:effectLst/>
                <a:latin typeface="Segoe UI" panose="020B0502040204020203" pitchFamily="34" charset="0"/>
                <a:cs typeface="Segoe UI" panose="020B0502040204020203" pitchFamily="34" charset="0"/>
              </a:rPr>
              <a:t>                              </a:t>
            </a:r>
            <a:r>
              <a:rPr lang="en-US" altLang="en-US" sz="4000" dirty="0"/>
              <a:t>The if...else Statement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49301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AU" dirty="0"/>
              <a:t>if(condition1</a:t>
            </a:r>
            <a:r>
              <a:rPr lang="en-AU" dirty="0" smtClean="0"/>
              <a:t>)</a:t>
            </a:r>
          </a:p>
          <a:p>
            <a:r>
              <a:rPr lang="en-AU" dirty="0" smtClean="0"/>
              <a:t>{</a:t>
            </a:r>
            <a:r>
              <a:rPr lang="en-AU" dirty="0"/>
              <a:t/>
            </a:r>
            <a:br>
              <a:rPr lang="en-AU" dirty="0"/>
            </a:br>
            <a:r>
              <a:rPr lang="en-AU" dirty="0"/>
              <a:t>    </a:t>
            </a:r>
            <a:r>
              <a:rPr lang="en-AU" i="1" dirty="0"/>
              <a:t>// Code to be executed if condition1 is true</a:t>
            </a:r>
            <a:r>
              <a:rPr lang="en-AU" dirty="0"/>
              <a:t/>
            </a:r>
            <a:br>
              <a:rPr lang="en-AU" dirty="0"/>
            </a:br>
            <a:r>
              <a:rPr lang="en-AU" dirty="0"/>
              <a:t>} </a:t>
            </a:r>
            <a:endParaRPr lang="en-AU" dirty="0" smtClean="0"/>
          </a:p>
          <a:p>
            <a:r>
              <a:rPr lang="en-AU" dirty="0" err="1" smtClean="0"/>
              <a:t>elseif</a:t>
            </a:r>
            <a:r>
              <a:rPr lang="en-AU" dirty="0" smtClean="0"/>
              <a:t>(condition2)</a:t>
            </a:r>
          </a:p>
          <a:p>
            <a:r>
              <a:rPr lang="en-AU" dirty="0" smtClean="0"/>
              <a:t>{</a:t>
            </a:r>
            <a:r>
              <a:rPr lang="en-AU" dirty="0"/>
              <a:t/>
            </a:r>
            <a:br>
              <a:rPr lang="en-AU" dirty="0"/>
            </a:br>
            <a:r>
              <a:rPr lang="en-AU" dirty="0"/>
              <a:t>    </a:t>
            </a:r>
            <a:r>
              <a:rPr lang="en-AU" i="1" dirty="0"/>
              <a:t>// Code to be executed if the condition1 is false and condition2 is true</a:t>
            </a:r>
            <a:r>
              <a:rPr lang="en-AU" dirty="0"/>
              <a:t/>
            </a:r>
            <a:br>
              <a:rPr lang="en-AU" dirty="0"/>
            </a:br>
            <a:r>
              <a:rPr lang="en-AU" dirty="0"/>
              <a:t>} </a:t>
            </a:r>
            <a:endParaRPr lang="en-AU" dirty="0" smtClean="0"/>
          </a:p>
          <a:p>
            <a:r>
              <a:rPr lang="en-AU" dirty="0" smtClean="0"/>
              <a:t>Else</a:t>
            </a:r>
          </a:p>
          <a:p>
            <a:r>
              <a:rPr lang="en-AU" dirty="0" smtClean="0"/>
              <a:t>{</a:t>
            </a:r>
            <a:r>
              <a:rPr lang="en-AU" dirty="0"/>
              <a:t/>
            </a:r>
            <a:br>
              <a:rPr lang="en-AU" dirty="0"/>
            </a:br>
            <a:r>
              <a:rPr lang="en-AU" dirty="0"/>
              <a:t>    </a:t>
            </a:r>
            <a:r>
              <a:rPr lang="en-AU" i="1" dirty="0"/>
              <a:t>// Code to be executed if both condition1 and condition2 are false</a:t>
            </a:r>
            <a:r>
              <a:rPr lang="en-AU" dirty="0"/>
              <a:t/>
            </a:r>
            <a:br>
              <a:rPr lang="en-AU" dirty="0"/>
            </a:br>
            <a:r>
              <a:rPr lang="en-AU" dirty="0"/>
              <a:t>}</a:t>
            </a:r>
          </a:p>
        </p:txBody>
      </p:sp>
      <p:sp>
        <p:nvSpPr>
          <p:cNvPr id="4" name="Rectangle 1"/>
          <p:cNvSpPr>
            <a:spLocks noGrp="1" noChangeArrowheads="1"/>
          </p:cNvSpPr>
          <p:nvPr>
            <p:ph type="title"/>
          </p:nvPr>
        </p:nvSpPr>
        <p:spPr bwMode="auto">
          <a:xfrm>
            <a:off x="1295402" y="1089236"/>
            <a:ext cx="8836150" cy="1089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0134" rIns="0" bIns="65067"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4000" dirty="0"/>
              <a:t>The if...elseif...else Statement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3272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The Ternary Operator</a:t>
            </a:r>
            <a:br>
              <a:rPr lang="en-AU" dirty="0"/>
            </a:br>
            <a:endParaRPr lang="en-AU" dirty="0"/>
          </a:p>
        </p:txBody>
      </p:sp>
      <p:sp>
        <p:nvSpPr>
          <p:cNvPr id="3" name="Content Placeholder 2"/>
          <p:cNvSpPr>
            <a:spLocks noGrp="1"/>
          </p:cNvSpPr>
          <p:nvPr>
            <p:ph idx="1"/>
          </p:nvPr>
        </p:nvSpPr>
        <p:spPr/>
        <p:txBody>
          <a:bodyPr>
            <a:normAutofit fontScale="92500" lnSpcReduction="10000"/>
          </a:bodyPr>
          <a:lstStyle/>
          <a:p>
            <a:r>
              <a:rPr lang="en-AU" dirty="0"/>
              <a:t>The ternary operator provides a shorthand way of writing the if...else statements. The ternary operator is represented by the question mark (?) symbol and it takes three operands: a condition to check, a result for true, and a result for false</a:t>
            </a:r>
            <a:r>
              <a:rPr lang="en-AU" dirty="0" smtClean="0"/>
              <a:t>.</a:t>
            </a:r>
          </a:p>
          <a:p>
            <a:pPr marL="0" indent="0">
              <a:buNone/>
            </a:pPr>
            <a:r>
              <a:rPr lang="en-AU" dirty="0" smtClean="0">
                <a:solidFill>
                  <a:srgbClr val="7030A0"/>
                </a:solidFill>
              </a:rPr>
              <a:t>&lt;?</a:t>
            </a:r>
            <a:r>
              <a:rPr lang="en-AU" dirty="0">
                <a:solidFill>
                  <a:srgbClr val="7030A0"/>
                </a:solidFill>
              </a:rPr>
              <a:t>php</a:t>
            </a:r>
          </a:p>
          <a:p>
            <a:pPr marL="0" indent="0">
              <a:buNone/>
            </a:pPr>
            <a:r>
              <a:rPr lang="en-AU" dirty="0">
                <a:solidFill>
                  <a:srgbClr val="7030A0"/>
                </a:solidFill>
              </a:rPr>
              <a:t>if($age &lt; 18</a:t>
            </a:r>
            <a:r>
              <a:rPr lang="en-AU" dirty="0" smtClean="0">
                <a:solidFill>
                  <a:srgbClr val="7030A0"/>
                </a:solidFill>
              </a:rPr>
              <a:t>){</a:t>
            </a:r>
          </a:p>
          <a:p>
            <a:pPr marL="0" indent="0">
              <a:buNone/>
            </a:pPr>
            <a:r>
              <a:rPr lang="en-AU" dirty="0" smtClean="0">
                <a:solidFill>
                  <a:srgbClr val="7030A0"/>
                </a:solidFill>
              </a:rPr>
              <a:t>echo 'Child'; // Display Child if age is less than 18} </a:t>
            </a:r>
          </a:p>
          <a:p>
            <a:pPr marL="0" indent="0">
              <a:buNone/>
            </a:pPr>
            <a:r>
              <a:rPr lang="en-AU" dirty="0" smtClean="0">
                <a:solidFill>
                  <a:srgbClr val="7030A0"/>
                </a:solidFill>
              </a:rPr>
              <a:t>else</a:t>
            </a:r>
          </a:p>
          <a:p>
            <a:pPr marL="0" indent="0">
              <a:buNone/>
            </a:pPr>
            <a:r>
              <a:rPr lang="en-AU" dirty="0" smtClean="0">
                <a:solidFill>
                  <a:srgbClr val="7030A0"/>
                </a:solidFill>
              </a:rPr>
              <a:t>{ echo </a:t>
            </a:r>
            <a:r>
              <a:rPr lang="en-AU" dirty="0">
                <a:solidFill>
                  <a:srgbClr val="7030A0"/>
                </a:solidFill>
              </a:rPr>
              <a:t>'Adult'; // Display Adult if age is greater than or equal to </a:t>
            </a:r>
            <a:r>
              <a:rPr lang="en-AU" dirty="0" smtClean="0">
                <a:solidFill>
                  <a:srgbClr val="7030A0"/>
                </a:solidFill>
              </a:rPr>
              <a:t>18 } ?&gt;</a:t>
            </a:r>
            <a:endParaRPr lang="en-AU" dirty="0">
              <a:solidFill>
                <a:srgbClr val="7030A0"/>
              </a:solidFill>
            </a:endParaRPr>
          </a:p>
        </p:txBody>
      </p:sp>
    </p:spTree>
    <p:extLst>
      <p:ext uri="{BB962C8B-B14F-4D97-AF65-F5344CB8AC3E}">
        <p14:creationId xmlns:p14="http://schemas.microsoft.com/office/powerpoint/2010/main" val="15429562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The Null Coalescing Operator </a:t>
            </a:r>
            <a:br>
              <a:rPr lang="en-AU" dirty="0"/>
            </a:br>
            <a:endParaRPr lang="en-AU" dirty="0"/>
          </a:p>
        </p:txBody>
      </p:sp>
      <p:sp>
        <p:nvSpPr>
          <p:cNvPr id="3" name="Content Placeholder 2"/>
          <p:cNvSpPr>
            <a:spLocks noGrp="1"/>
          </p:cNvSpPr>
          <p:nvPr>
            <p:ph idx="1"/>
          </p:nvPr>
        </p:nvSpPr>
        <p:spPr>
          <a:xfrm>
            <a:off x="996696" y="2505456"/>
            <a:ext cx="9899901" cy="3370412"/>
          </a:xfrm>
        </p:spPr>
        <p:txBody>
          <a:bodyPr>
            <a:normAutofit lnSpcReduction="10000"/>
          </a:bodyPr>
          <a:lstStyle/>
          <a:p>
            <a:r>
              <a:rPr lang="en-AU" dirty="0"/>
              <a:t>PHP 7 introduces a new null coalescing operator (??) </a:t>
            </a:r>
            <a:endParaRPr lang="en-AU" dirty="0" smtClean="0"/>
          </a:p>
          <a:p>
            <a:r>
              <a:rPr lang="en-AU" dirty="0" smtClean="0"/>
              <a:t>which </a:t>
            </a:r>
            <a:r>
              <a:rPr lang="en-AU" dirty="0"/>
              <a:t>you can use as a shorthand where you need to use a ternary operator in conjunction with </a:t>
            </a:r>
            <a:r>
              <a:rPr lang="en-AU" dirty="0" err="1"/>
              <a:t>isset</a:t>
            </a:r>
            <a:r>
              <a:rPr lang="en-AU" dirty="0"/>
              <a:t>() function</a:t>
            </a:r>
            <a:r>
              <a:rPr lang="en-AU" dirty="0" smtClean="0"/>
              <a:t>.</a:t>
            </a:r>
          </a:p>
          <a:p>
            <a:r>
              <a:rPr lang="en-US" dirty="0" smtClean="0"/>
              <a:t>Example:</a:t>
            </a:r>
          </a:p>
          <a:p>
            <a:pPr marL="0" indent="0">
              <a:buNone/>
            </a:pPr>
            <a:r>
              <a:rPr lang="en-AU" dirty="0">
                <a:solidFill>
                  <a:srgbClr val="7030A0"/>
                </a:solidFill>
              </a:rPr>
              <a:t>&lt;?php </a:t>
            </a:r>
            <a:endParaRPr lang="en-AU" dirty="0" smtClean="0">
              <a:solidFill>
                <a:srgbClr val="7030A0"/>
              </a:solidFill>
            </a:endParaRPr>
          </a:p>
          <a:p>
            <a:pPr marL="0" indent="0">
              <a:buNone/>
            </a:pPr>
            <a:r>
              <a:rPr lang="en-AU" dirty="0" smtClean="0">
                <a:solidFill>
                  <a:srgbClr val="7030A0"/>
                </a:solidFill>
              </a:rPr>
              <a:t>$</a:t>
            </a:r>
            <a:r>
              <a:rPr lang="en-AU" dirty="0">
                <a:solidFill>
                  <a:srgbClr val="7030A0"/>
                </a:solidFill>
              </a:rPr>
              <a:t>name = </a:t>
            </a:r>
            <a:r>
              <a:rPr lang="en-AU" dirty="0" err="1">
                <a:solidFill>
                  <a:srgbClr val="7030A0"/>
                </a:solidFill>
              </a:rPr>
              <a:t>isset</a:t>
            </a:r>
            <a:r>
              <a:rPr lang="en-AU" dirty="0">
                <a:solidFill>
                  <a:srgbClr val="7030A0"/>
                </a:solidFill>
              </a:rPr>
              <a:t>($_GET['name']) ? $_GET['name'] : 'anonymous'; </a:t>
            </a:r>
            <a:endParaRPr lang="en-AU" dirty="0" smtClean="0">
              <a:solidFill>
                <a:srgbClr val="7030A0"/>
              </a:solidFill>
            </a:endParaRPr>
          </a:p>
          <a:p>
            <a:pPr marL="0" indent="0">
              <a:buNone/>
            </a:pPr>
            <a:r>
              <a:rPr lang="en-AU" dirty="0" smtClean="0">
                <a:solidFill>
                  <a:srgbClr val="7030A0"/>
                </a:solidFill>
              </a:rPr>
              <a:t>?&gt;</a:t>
            </a:r>
            <a:endParaRPr lang="en-AU" dirty="0">
              <a:solidFill>
                <a:srgbClr val="7030A0"/>
              </a:solidFill>
            </a:endParaRPr>
          </a:p>
        </p:txBody>
      </p:sp>
    </p:spTree>
    <p:extLst>
      <p:ext uri="{BB962C8B-B14F-4D97-AF65-F5344CB8AC3E}">
        <p14:creationId xmlns:p14="http://schemas.microsoft.com/office/powerpoint/2010/main" val="82501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4000" dirty="0"/>
              <a:t>PHP Syntax</a:t>
            </a:r>
            <a:br>
              <a:rPr lang="en-AU" sz="4000" dirty="0"/>
            </a:br>
            <a:endParaRPr lang="en-AU" sz="4000" dirty="0"/>
          </a:p>
        </p:txBody>
      </p:sp>
      <p:sp>
        <p:nvSpPr>
          <p:cNvPr id="3" name="Content Placeholder 2"/>
          <p:cNvSpPr>
            <a:spLocks noGrp="1"/>
          </p:cNvSpPr>
          <p:nvPr>
            <p:ph idx="1"/>
          </p:nvPr>
        </p:nvSpPr>
        <p:spPr>
          <a:xfrm>
            <a:off x="841248" y="2496312"/>
            <a:ext cx="10570464" cy="3511296"/>
          </a:xfrm>
        </p:spPr>
        <p:txBody>
          <a:bodyPr/>
          <a:lstStyle/>
          <a:p>
            <a:r>
              <a:rPr lang="en-AU" dirty="0"/>
              <a:t>PHP script starts with the &lt;?php and ends with the ?&gt; tag</a:t>
            </a:r>
            <a:r>
              <a:rPr lang="en-AU" dirty="0" smtClean="0"/>
              <a:t>.</a:t>
            </a:r>
          </a:p>
          <a:p>
            <a:pPr marL="0" indent="0">
              <a:buNone/>
            </a:pPr>
            <a:r>
              <a:rPr lang="en-AU" sz="2000" dirty="0">
                <a:solidFill>
                  <a:srgbClr val="7030A0"/>
                </a:solidFill>
              </a:rPr>
              <a:t>&lt;?php // Some code to be executed </a:t>
            </a:r>
            <a:endParaRPr lang="en-AU" sz="2000" dirty="0" smtClean="0">
              <a:solidFill>
                <a:srgbClr val="7030A0"/>
              </a:solidFill>
            </a:endParaRPr>
          </a:p>
          <a:p>
            <a:pPr marL="0" indent="0">
              <a:buNone/>
            </a:pPr>
            <a:r>
              <a:rPr lang="en-AU" sz="2000" dirty="0" smtClean="0">
                <a:solidFill>
                  <a:srgbClr val="7030A0"/>
                </a:solidFill>
              </a:rPr>
              <a:t>echo</a:t>
            </a:r>
          </a:p>
          <a:p>
            <a:pPr marL="0" indent="0">
              <a:buNone/>
            </a:pPr>
            <a:r>
              <a:rPr lang="en-AU" sz="2000" dirty="0" smtClean="0">
                <a:solidFill>
                  <a:srgbClr val="7030A0"/>
                </a:solidFill>
              </a:rPr>
              <a:t>"</a:t>
            </a:r>
            <a:r>
              <a:rPr lang="en-AU" sz="2000" dirty="0">
                <a:solidFill>
                  <a:srgbClr val="7030A0"/>
                </a:solidFill>
              </a:rPr>
              <a:t>Hello, world</a:t>
            </a:r>
            <a:r>
              <a:rPr lang="en-AU" sz="2000" dirty="0" smtClean="0">
                <a:solidFill>
                  <a:srgbClr val="7030A0"/>
                </a:solidFill>
              </a:rPr>
              <a:t>!";</a:t>
            </a:r>
          </a:p>
          <a:p>
            <a:pPr marL="0" indent="0">
              <a:buNone/>
            </a:pPr>
            <a:r>
              <a:rPr lang="en-AU" sz="2000" dirty="0" smtClean="0">
                <a:solidFill>
                  <a:srgbClr val="7030A0"/>
                </a:solidFill>
              </a:rPr>
              <a:t> ?&gt;</a:t>
            </a:r>
          </a:p>
          <a:p>
            <a:r>
              <a:rPr lang="en-AU" dirty="0"/>
              <a:t>Every PHP statement end with a semicolon (;) — this tells the PHP engine that the end of the current statement has been reached.</a:t>
            </a:r>
          </a:p>
        </p:txBody>
      </p:sp>
    </p:spTree>
    <p:extLst>
      <p:ext uri="{BB962C8B-B14F-4D97-AF65-F5344CB8AC3E}">
        <p14:creationId xmlns:p14="http://schemas.microsoft.com/office/powerpoint/2010/main" val="28510883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Switch…Case Statements</a:t>
            </a:r>
            <a:r>
              <a:rPr lang="en-AU" b="1" dirty="0"/>
              <a:t/>
            </a:r>
            <a:br>
              <a:rPr lang="en-AU" b="1" dirty="0"/>
            </a:br>
            <a:endParaRPr lang="en-AU" dirty="0"/>
          </a:p>
        </p:txBody>
      </p:sp>
      <p:sp>
        <p:nvSpPr>
          <p:cNvPr id="3" name="Content Placeholder 2"/>
          <p:cNvSpPr>
            <a:spLocks noGrp="1"/>
          </p:cNvSpPr>
          <p:nvPr>
            <p:ph idx="1"/>
          </p:nvPr>
        </p:nvSpPr>
        <p:spPr/>
        <p:txBody>
          <a:bodyPr>
            <a:normAutofit fontScale="77500" lnSpcReduction="20000"/>
          </a:bodyPr>
          <a:lstStyle/>
          <a:p>
            <a:pPr marL="0" indent="0">
              <a:buNone/>
            </a:pPr>
            <a:r>
              <a:rPr lang="en-AU" dirty="0">
                <a:solidFill>
                  <a:srgbClr val="7030A0"/>
                </a:solidFill>
              </a:rPr>
              <a:t>switch(n</a:t>
            </a:r>
            <a:r>
              <a:rPr lang="en-AU" dirty="0" smtClean="0">
                <a:solidFill>
                  <a:srgbClr val="7030A0"/>
                </a:solidFill>
              </a:rPr>
              <a:t>)</a:t>
            </a:r>
          </a:p>
          <a:p>
            <a:pPr marL="0" indent="0">
              <a:buNone/>
            </a:pPr>
            <a:r>
              <a:rPr lang="en-AU" dirty="0" smtClean="0">
                <a:solidFill>
                  <a:srgbClr val="7030A0"/>
                </a:solidFill>
              </a:rPr>
              <a:t>{ </a:t>
            </a:r>
            <a:r>
              <a:rPr lang="en-AU" dirty="0">
                <a:solidFill>
                  <a:srgbClr val="7030A0"/>
                </a:solidFill>
              </a:rPr>
              <a:t>case label1</a:t>
            </a:r>
            <a:r>
              <a:rPr lang="en-AU" dirty="0" smtClean="0">
                <a:solidFill>
                  <a:srgbClr val="7030A0"/>
                </a:solidFill>
              </a:rPr>
              <a:t>: // </a:t>
            </a:r>
            <a:r>
              <a:rPr lang="en-AU" dirty="0">
                <a:solidFill>
                  <a:srgbClr val="7030A0"/>
                </a:solidFill>
              </a:rPr>
              <a:t>Code to be executed if </a:t>
            </a:r>
            <a:r>
              <a:rPr lang="en-AU" dirty="0" smtClean="0">
                <a:solidFill>
                  <a:srgbClr val="7030A0"/>
                </a:solidFill>
              </a:rPr>
              <a:t>n=label1</a:t>
            </a:r>
          </a:p>
          <a:p>
            <a:pPr marL="0" indent="0">
              <a:buNone/>
            </a:pPr>
            <a:r>
              <a:rPr lang="en-AU" dirty="0" smtClean="0">
                <a:solidFill>
                  <a:srgbClr val="7030A0"/>
                </a:solidFill>
              </a:rPr>
              <a:t>     break;</a:t>
            </a:r>
          </a:p>
          <a:p>
            <a:pPr marL="0" indent="0">
              <a:buNone/>
            </a:pPr>
            <a:r>
              <a:rPr lang="en-AU" dirty="0" smtClean="0">
                <a:solidFill>
                  <a:srgbClr val="7030A0"/>
                </a:solidFill>
              </a:rPr>
              <a:t>case </a:t>
            </a:r>
            <a:r>
              <a:rPr lang="en-AU" dirty="0">
                <a:solidFill>
                  <a:srgbClr val="7030A0"/>
                </a:solidFill>
              </a:rPr>
              <a:t>label2</a:t>
            </a:r>
            <a:r>
              <a:rPr lang="en-AU" dirty="0" smtClean="0">
                <a:solidFill>
                  <a:srgbClr val="7030A0"/>
                </a:solidFill>
              </a:rPr>
              <a:t>: // </a:t>
            </a:r>
            <a:r>
              <a:rPr lang="en-AU" dirty="0">
                <a:solidFill>
                  <a:srgbClr val="7030A0"/>
                </a:solidFill>
              </a:rPr>
              <a:t>Code to be executed if </a:t>
            </a:r>
            <a:r>
              <a:rPr lang="en-AU" dirty="0" smtClean="0">
                <a:solidFill>
                  <a:srgbClr val="7030A0"/>
                </a:solidFill>
              </a:rPr>
              <a:t>n=label2</a:t>
            </a:r>
          </a:p>
          <a:p>
            <a:pPr marL="0" indent="0">
              <a:buNone/>
            </a:pPr>
            <a:r>
              <a:rPr lang="en-AU" dirty="0" smtClean="0">
                <a:solidFill>
                  <a:srgbClr val="7030A0"/>
                </a:solidFill>
              </a:rPr>
              <a:t> </a:t>
            </a:r>
            <a:r>
              <a:rPr lang="en-AU" dirty="0">
                <a:solidFill>
                  <a:srgbClr val="7030A0"/>
                </a:solidFill>
              </a:rPr>
              <a:t>break;</a:t>
            </a:r>
          </a:p>
          <a:p>
            <a:pPr marL="0" indent="0">
              <a:buNone/>
            </a:pPr>
            <a:r>
              <a:rPr lang="en-AU" dirty="0">
                <a:solidFill>
                  <a:srgbClr val="7030A0"/>
                </a:solidFill>
              </a:rPr>
              <a:t>    ...</a:t>
            </a:r>
          </a:p>
          <a:p>
            <a:pPr marL="0" indent="0">
              <a:buNone/>
            </a:pPr>
            <a:r>
              <a:rPr lang="en-AU" dirty="0">
                <a:solidFill>
                  <a:srgbClr val="7030A0"/>
                </a:solidFill>
              </a:rPr>
              <a:t>    default:</a:t>
            </a:r>
          </a:p>
          <a:p>
            <a:pPr marL="0" indent="0">
              <a:buNone/>
            </a:pPr>
            <a:r>
              <a:rPr lang="en-AU" dirty="0">
                <a:solidFill>
                  <a:srgbClr val="7030A0"/>
                </a:solidFill>
              </a:rPr>
              <a:t>        // Code to be executed if n is different from all labels</a:t>
            </a:r>
          </a:p>
          <a:p>
            <a:pPr marL="0" indent="0">
              <a:buNone/>
            </a:pPr>
            <a:r>
              <a:rPr lang="en-AU" dirty="0">
                <a:solidFill>
                  <a:srgbClr val="7030A0"/>
                </a:solidFill>
              </a:rPr>
              <a:t>}</a:t>
            </a:r>
          </a:p>
        </p:txBody>
      </p:sp>
    </p:spTree>
    <p:extLst>
      <p:ext uri="{BB962C8B-B14F-4D97-AF65-F5344CB8AC3E}">
        <p14:creationId xmlns:p14="http://schemas.microsoft.com/office/powerpoint/2010/main" val="29084014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Case –Important to Remember</a:t>
            </a:r>
            <a:endParaRPr lang="en-AU" dirty="0"/>
          </a:p>
        </p:txBody>
      </p:sp>
      <p:sp>
        <p:nvSpPr>
          <p:cNvPr id="3" name="Content Placeholder 2"/>
          <p:cNvSpPr>
            <a:spLocks noGrp="1"/>
          </p:cNvSpPr>
          <p:nvPr>
            <p:ph idx="1"/>
          </p:nvPr>
        </p:nvSpPr>
        <p:spPr/>
        <p:txBody>
          <a:bodyPr/>
          <a:lstStyle/>
          <a:p>
            <a:r>
              <a:rPr lang="en-AU" dirty="0"/>
              <a:t>The switch-case statement differs from the if-</a:t>
            </a:r>
            <a:r>
              <a:rPr lang="en-AU" dirty="0" err="1"/>
              <a:t>elseif</a:t>
            </a:r>
            <a:r>
              <a:rPr lang="en-AU" dirty="0"/>
              <a:t>-else statement in one important way. </a:t>
            </a:r>
            <a:endParaRPr lang="en-AU" dirty="0" smtClean="0"/>
          </a:p>
          <a:p>
            <a:r>
              <a:rPr lang="en-AU" dirty="0" smtClean="0"/>
              <a:t>The </a:t>
            </a:r>
            <a:r>
              <a:rPr lang="en-AU" dirty="0"/>
              <a:t>switch statement executes line by line (i.e. statement by statement</a:t>
            </a:r>
            <a:r>
              <a:rPr lang="en-AU" dirty="0" smtClean="0"/>
              <a:t>)</a:t>
            </a:r>
          </a:p>
          <a:p>
            <a:r>
              <a:rPr lang="en-AU" dirty="0" smtClean="0"/>
              <a:t>Once PHP </a:t>
            </a:r>
            <a:r>
              <a:rPr lang="en-AU" dirty="0"/>
              <a:t>finds a case statement that evaluates to true, it's not only executes the code corresponding to that case statement, but also executes all the subsequent case statements till the end of the switch block automatically</a:t>
            </a:r>
          </a:p>
        </p:txBody>
      </p:sp>
    </p:spTree>
    <p:extLst>
      <p:ext uri="{BB962C8B-B14F-4D97-AF65-F5344CB8AC3E}">
        <p14:creationId xmlns:p14="http://schemas.microsoft.com/office/powerpoint/2010/main" val="18597490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Arrays</a:t>
            </a:r>
            <a:br>
              <a:rPr lang="en-AU" dirty="0"/>
            </a:br>
            <a:endParaRPr lang="en-AU" dirty="0"/>
          </a:p>
        </p:txBody>
      </p:sp>
      <p:sp>
        <p:nvSpPr>
          <p:cNvPr id="3" name="Content Placeholder 2"/>
          <p:cNvSpPr>
            <a:spLocks noGrp="1"/>
          </p:cNvSpPr>
          <p:nvPr>
            <p:ph idx="1"/>
          </p:nvPr>
        </p:nvSpPr>
        <p:spPr/>
        <p:txBody>
          <a:bodyPr>
            <a:normAutofit fontScale="92500"/>
          </a:bodyPr>
          <a:lstStyle/>
          <a:p>
            <a:r>
              <a:rPr lang="en-AU" dirty="0"/>
              <a:t>Arrays are complex variables that allow us to store more than one value or a group of values under a single variable name. Let's suppose you want to store colors in your PHP </a:t>
            </a:r>
            <a:r>
              <a:rPr lang="en-AU" dirty="0" smtClean="0"/>
              <a:t>script.</a:t>
            </a:r>
          </a:p>
          <a:p>
            <a:r>
              <a:rPr lang="en-AU" b="1" dirty="0"/>
              <a:t>Types of Arrays in </a:t>
            </a:r>
            <a:r>
              <a:rPr lang="en-AU" b="1" dirty="0" smtClean="0"/>
              <a:t>PHP: </a:t>
            </a:r>
            <a:r>
              <a:rPr lang="en-AU" dirty="0" smtClean="0"/>
              <a:t>There </a:t>
            </a:r>
            <a:r>
              <a:rPr lang="en-AU" dirty="0"/>
              <a:t>are three types of arrays that you can create. </a:t>
            </a:r>
            <a:endParaRPr lang="en-AU" dirty="0" smtClean="0"/>
          </a:p>
          <a:p>
            <a:pPr marL="0" indent="0">
              <a:buNone/>
            </a:pPr>
            <a:r>
              <a:rPr lang="en-AU" b="1" dirty="0" smtClean="0"/>
              <a:t>1. Indexed </a:t>
            </a:r>
            <a:r>
              <a:rPr lang="en-AU" b="1" dirty="0"/>
              <a:t>array</a:t>
            </a:r>
            <a:r>
              <a:rPr lang="en-AU" dirty="0"/>
              <a:t> — An array with a numeric key.</a:t>
            </a:r>
          </a:p>
          <a:p>
            <a:pPr marL="0" indent="0">
              <a:buNone/>
            </a:pPr>
            <a:r>
              <a:rPr lang="en-AU" b="1" dirty="0" smtClean="0"/>
              <a:t>2. Associative </a:t>
            </a:r>
            <a:r>
              <a:rPr lang="en-AU" b="1" dirty="0"/>
              <a:t>array</a:t>
            </a:r>
            <a:r>
              <a:rPr lang="en-AU" dirty="0"/>
              <a:t> — An array where each key has its own specific value.</a:t>
            </a:r>
          </a:p>
          <a:p>
            <a:pPr marL="0" indent="0">
              <a:buNone/>
            </a:pPr>
            <a:r>
              <a:rPr lang="en-AU" b="1" dirty="0" smtClean="0"/>
              <a:t>3. Multidimensional </a:t>
            </a:r>
            <a:r>
              <a:rPr lang="en-AU" b="1" dirty="0"/>
              <a:t>array</a:t>
            </a:r>
            <a:r>
              <a:rPr lang="en-AU" dirty="0"/>
              <a:t> — An array containing one or more arrays within itself.</a:t>
            </a:r>
          </a:p>
          <a:p>
            <a:endParaRPr lang="en-AU" dirty="0"/>
          </a:p>
        </p:txBody>
      </p:sp>
    </p:spTree>
    <p:extLst>
      <p:ext uri="{BB962C8B-B14F-4D97-AF65-F5344CB8AC3E}">
        <p14:creationId xmlns:p14="http://schemas.microsoft.com/office/powerpoint/2010/main" val="36058836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Indexed Arrays</a:t>
            </a:r>
            <a:br>
              <a:rPr lang="en-AU" dirty="0"/>
            </a:br>
            <a:endParaRPr lang="en-AU" dirty="0"/>
          </a:p>
        </p:txBody>
      </p:sp>
      <p:sp>
        <p:nvSpPr>
          <p:cNvPr id="3" name="Content Placeholder 2"/>
          <p:cNvSpPr>
            <a:spLocks noGrp="1"/>
          </p:cNvSpPr>
          <p:nvPr>
            <p:ph idx="1"/>
          </p:nvPr>
        </p:nvSpPr>
        <p:spPr/>
        <p:txBody>
          <a:bodyPr/>
          <a:lstStyle/>
          <a:p>
            <a:r>
              <a:rPr lang="en-AU" dirty="0"/>
              <a:t>An indexed or numeric array stores each array element with a numeric index. The following examples shows two ways of creating an indexed array, the easiest way is</a:t>
            </a:r>
            <a:r>
              <a:rPr lang="en-AU" dirty="0" smtClean="0"/>
              <a:t>:</a:t>
            </a:r>
          </a:p>
          <a:p>
            <a:pPr marL="0" indent="0">
              <a:buNone/>
            </a:pPr>
            <a:r>
              <a:rPr lang="en-AU" dirty="0">
                <a:solidFill>
                  <a:srgbClr val="7030A0"/>
                </a:solidFill>
              </a:rPr>
              <a:t>&lt;?php</a:t>
            </a:r>
          </a:p>
          <a:p>
            <a:pPr marL="0" indent="0">
              <a:buNone/>
            </a:pPr>
            <a:r>
              <a:rPr lang="en-AU" dirty="0">
                <a:solidFill>
                  <a:srgbClr val="7030A0"/>
                </a:solidFill>
              </a:rPr>
              <a:t>// Define an indexed array</a:t>
            </a:r>
          </a:p>
          <a:p>
            <a:pPr marL="0" indent="0">
              <a:buNone/>
            </a:pPr>
            <a:r>
              <a:rPr lang="en-AU" dirty="0">
                <a:solidFill>
                  <a:srgbClr val="7030A0"/>
                </a:solidFill>
              </a:rPr>
              <a:t>$colors = array("Red", "Green", "Blue");</a:t>
            </a:r>
          </a:p>
          <a:p>
            <a:pPr marL="0" indent="0">
              <a:buNone/>
            </a:pPr>
            <a:r>
              <a:rPr lang="en-AU" dirty="0">
                <a:solidFill>
                  <a:srgbClr val="7030A0"/>
                </a:solidFill>
              </a:rPr>
              <a:t>?&gt;</a:t>
            </a:r>
          </a:p>
        </p:txBody>
      </p:sp>
    </p:spTree>
    <p:extLst>
      <p:ext uri="{BB962C8B-B14F-4D97-AF65-F5344CB8AC3E}">
        <p14:creationId xmlns:p14="http://schemas.microsoft.com/office/powerpoint/2010/main" val="25304974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Associative Arrays</a:t>
            </a:r>
            <a:br>
              <a:rPr lang="en-AU" dirty="0"/>
            </a:br>
            <a:endParaRPr lang="en-AU" dirty="0"/>
          </a:p>
        </p:txBody>
      </p:sp>
      <p:sp>
        <p:nvSpPr>
          <p:cNvPr id="3" name="Content Placeholder 2"/>
          <p:cNvSpPr>
            <a:spLocks noGrp="1"/>
          </p:cNvSpPr>
          <p:nvPr>
            <p:ph idx="1"/>
          </p:nvPr>
        </p:nvSpPr>
        <p:spPr/>
        <p:txBody>
          <a:bodyPr/>
          <a:lstStyle/>
          <a:p>
            <a:r>
              <a:rPr lang="en-AU" dirty="0" smtClean="0"/>
              <a:t>In </a:t>
            </a:r>
            <a:r>
              <a:rPr lang="en-AU" dirty="0"/>
              <a:t>an associative array, the keys assigned to values can be arbitrary and user defined strings. In the following example the array uses keys instead of index numbers</a:t>
            </a:r>
            <a:r>
              <a:rPr lang="en-AU" dirty="0" smtClean="0"/>
              <a:t>:</a:t>
            </a:r>
          </a:p>
          <a:p>
            <a:pPr marL="0" indent="0">
              <a:buNone/>
            </a:pPr>
            <a:r>
              <a:rPr lang="en-AU" dirty="0">
                <a:solidFill>
                  <a:srgbClr val="7030A0"/>
                </a:solidFill>
              </a:rPr>
              <a:t>&lt;?php</a:t>
            </a:r>
          </a:p>
          <a:p>
            <a:pPr marL="0" indent="0">
              <a:buNone/>
            </a:pPr>
            <a:r>
              <a:rPr lang="en-AU" dirty="0">
                <a:solidFill>
                  <a:srgbClr val="7030A0"/>
                </a:solidFill>
              </a:rPr>
              <a:t>// Define an associative array</a:t>
            </a:r>
          </a:p>
          <a:p>
            <a:pPr marL="0" indent="0">
              <a:buNone/>
            </a:pPr>
            <a:r>
              <a:rPr lang="en-AU" dirty="0">
                <a:solidFill>
                  <a:srgbClr val="7030A0"/>
                </a:solidFill>
              </a:rPr>
              <a:t>$ages = array("Peter"=&gt;22, "Clark"=&gt;32, "John"=&gt;28);</a:t>
            </a:r>
          </a:p>
          <a:p>
            <a:pPr marL="0" indent="0">
              <a:buNone/>
            </a:pPr>
            <a:r>
              <a:rPr lang="en-AU" dirty="0">
                <a:solidFill>
                  <a:srgbClr val="7030A0"/>
                </a:solidFill>
              </a:rPr>
              <a:t>?&gt;</a:t>
            </a:r>
          </a:p>
        </p:txBody>
      </p:sp>
    </p:spTree>
    <p:extLst>
      <p:ext uri="{BB962C8B-B14F-4D97-AF65-F5344CB8AC3E}">
        <p14:creationId xmlns:p14="http://schemas.microsoft.com/office/powerpoint/2010/main" val="24605570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Multidimensional Arrays</a:t>
            </a:r>
            <a:br>
              <a:rPr lang="en-AU" dirty="0"/>
            </a:br>
            <a:endParaRPr lang="en-AU" dirty="0"/>
          </a:p>
        </p:txBody>
      </p:sp>
      <p:sp>
        <p:nvSpPr>
          <p:cNvPr id="3" name="Content Placeholder 2"/>
          <p:cNvSpPr>
            <a:spLocks noGrp="1"/>
          </p:cNvSpPr>
          <p:nvPr>
            <p:ph idx="1"/>
          </p:nvPr>
        </p:nvSpPr>
        <p:spPr/>
        <p:txBody>
          <a:bodyPr/>
          <a:lstStyle/>
          <a:p>
            <a:r>
              <a:rPr lang="en-AU" dirty="0"/>
              <a:t>The multidimensional array is an array in which each element can also be an array and each element in the sub-array can be an array or further contain array within itself and so on. </a:t>
            </a:r>
          </a:p>
        </p:txBody>
      </p:sp>
    </p:spTree>
    <p:extLst>
      <p:ext uri="{BB962C8B-B14F-4D97-AF65-F5344CB8AC3E}">
        <p14:creationId xmlns:p14="http://schemas.microsoft.com/office/powerpoint/2010/main" val="663588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398" y="689525"/>
            <a:ext cx="9601196" cy="325459"/>
          </a:xfrm>
        </p:spPr>
        <p:txBody>
          <a:bodyPr>
            <a:normAutofit fontScale="90000"/>
          </a:bodyPr>
          <a:lstStyle/>
          <a:p>
            <a:r>
              <a:rPr lang="en-US" dirty="0" smtClean="0"/>
              <a:t>Example</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8334681"/>
              </p:ext>
            </p:extLst>
          </p:nvPr>
        </p:nvGraphicFramePr>
        <p:xfrm>
          <a:off x="1362456" y="1170431"/>
          <a:ext cx="9534138" cy="5303520"/>
        </p:xfrm>
        <a:graphic>
          <a:graphicData uri="http://schemas.openxmlformats.org/drawingml/2006/table">
            <a:tbl>
              <a:tblPr firstRow="1" bandRow="1">
                <a:tableStyleId>{5C22544A-7EE6-4342-B048-85BDC9FD1C3A}</a:tableStyleId>
              </a:tblPr>
              <a:tblGrid>
                <a:gridCol w="9534138">
                  <a:extLst>
                    <a:ext uri="{9D8B030D-6E8A-4147-A177-3AD203B41FA5}">
                      <a16:colId xmlns:a16="http://schemas.microsoft.com/office/drawing/2014/main" val="3304027303"/>
                    </a:ext>
                  </a:extLst>
                </a:gridCol>
              </a:tblGrid>
              <a:tr h="4983481">
                <a:tc>
                  <a:txBody>
                    <a:bodyPr/>
                    <a:lstStyle/>
                    <a:p>
                      <a:r>
                        <a:rPr lang="en-AU" dirty="0" smtClean="0"/>
                        <a:t>&lt;?php</a:t>
                      </a:r>
                    </a:p>
                    <a:p>
                      <a:r>
                        <a:rPr lang="en-AU" dirty="0" smtClean="0"/>
                        <a:t>// Define a multidimensional array</a:t>
                      </a:r>
                    </a:p>
                    <a:p>
                      <a:r>
                        <a:rPr lang="en-AU" dirty="0" smtClean="0"/>
                        <a:t>$contacts = array(</a:t>
                      </a:r>
                    </a:p>
                    <a:p>
                      <a:r>
                        <a:rPr lang="en-AU" dirty="0" smtClean="0"/>
                        <a:t>    array(</a:t>
                      </a:r>
                    </a:p>
                    <a:p>
                      <a:r>
                        <a:rPr lang="en-AU" dirty="0" smtClean="0"/>
                        <a:t>        "name" =&gt; "Peter Parker",</a:t>
                      </a:r>
                    </a:p>
                    <a:p>
                      <a:r>
                        <a:rPr lang="en-AU" dirty="0" smtClean="0"/>
                        <a:t>        "email" =&gt; "peterparker@mail.com",</a:t>
                      </a:r>
                    </a:p>
                    <a:p>
                      <a:r>
                        <a:rPr lang="en-AU" dirty="0" smtClean="0"/>
                        <a:t>    ),</a:t>
                      </a:r>
                    </a:p>
                    <a:p>
                      <a:r>
                        <a:rPr lang="en-AU" dirty="0" smtClean="0"/>
                        <a:t>    array(</a:t>
                      </a:r>
                    </a:p>
                    <a:p>
                      <a:r>
                        <a:rPr lang="en-AU" dirty="0" smtClean="0"/>
                        <a:t>        "name" =&gt; "Clark Kent",</a:t>
                      </a:r>
                    </a:p>
                    <a:p>
                      <a:r>
                        <a:rPr lang="en-AU" dirty="0" smtClean="0"/>
                        <a:t>        "email" =&gt; "clarkkent@mail.com",</a:t>
                      </a:r>
                    </a:p>
                    <a:p>
                      <a:r>
                        <a:rPr lang="en-AU" dirty="0" smtClean="0"/>
                        <a:t>    ),</a:t>
                      </a:r>
                    </a:p>
                    <a:p>
                      <a:r>
                        <a:rPr lang="en-AU" dirty="0" smtClean="0"/>
                        <a:t>    array(</a:t>
                      </a:r>
                    </a:p>
                    <a:p>
                      <a:r>
                        <a:rPr lang="en-AU" dirty="0" smtClean="0"/>
                        <a:t>        "name" =&gt; "Harry Potter",</a:t>
                      </a:r>
                    </a:p>
                    <a:p>
                      <a:r>
                        <a:rPr lang="en-AU" dirty="0" smtClean="0"/>
                        <a:t>        "email" =&gt; "harrypotter@mail.com",</a:t>
                      </a:r>
                    </a:p>
                    <a:p>
                      <a:r>
                        <a:rPr lang="en-AU" dirty="0" smtClean="0"/>
                        <a:t>    )</a:t>
                      </a:r>
                    </a:p>
                    <a:p>
                      <a:r>
                        <a:rPr lang="en-AU" dirty="0" smtClean="0"/>
                        <a:t>);</a:t>
                      </a:r>
                    </a:p>
                    <a:p>
                      <a:r>
                        <a:rPr lang="en-AU" dirty="0" smtClean="0"/>
                        <a:t>// Access nested value</a:t>
                      </a:r>
                    </a:p>
                    <a:p>
                      <a:r>
                        <a:rPr lang="en-AU" dirty="0" smtClean="0"/>
                        <a:t>echo "Peter Parker's Email-id is: " . $contacts[0]["email"];</a:t>
                      </a:r>
                    </a:p>
                    <a:p>
                      <a:r>
                        <a:rPr lang="en-AU" dirty="0" smtClean="0"/>
                        <a:t>?&gt;</a:t>
                      </a:r>
                      <a:endParaRPr lang="en-AU" dirty="0"/>
                    </a:p>
                  </a:txBody>
                  <a:tcPr>
                    <a:solidFill>
                      <a:schemeClr val="accent6">
                        <a:lumMod val="75000"/>
                      </a:schemeClr>
                    </a:solidFill>
                  </a:tcPr>
                </a:tc>
                <a:extLst>
                  <a:ext uri="{0D108BD9-81ED-4DB2-BD59-A6C34878D82A}">
                    <a16:rowId xmlns:a16="http://schemas.microsoft.com/office/drawing/2014/main" val="1929755995"/>
                  </a:ext>
                </a:extLst>
              </a:tr>
            </a:tbl>
          </a:graphicData>
        </a:graphic>
      </p:graphicFrame>
    </p:spTree>
    <p:extLst>
      <p:ext uri="{BB962C8B-B14F-4D97-AF65-F5344CB8AC3E}">
        <p14:creationId xmlns:p14="http://schemas.microsoft.com/office/powerpoint/2010/main" val="34521942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Loops</a:t>
            </a:r>
            <a:br>
              <a:rPr lang="en-AU" dirty="0"/>
            </a:br>
            <a:endParaRPr lang="en-AU" dirty="0"/>
          </a:p>
        </p:txBody>
      </p:sp>
      <p:sp>
        <p:nvSpPr>
          <p:cNvPr id="3" name="Content Placeholder 2"/>
          <p:cNvSpPr>
            <a:spLocks noGrp="1"/>
          </p:cNvSpPr>
          <p:nvPr>
            <p:ph idx="1"/>
          </p:nvPr>
        </p:nvSpPr>
        <p:spPr>
          <a:xfrm>
            <a:off x="905256" y="2523744"/>
            <a:ext cx="9991341" cy="3352124"/>
          </a:xfrm>
        </p:spPr>
        <p:txBody>
          <a:bodyPr>
            <a:normAutofit/>
          </a:bodyPr>
          <a:lstStyle/>
          <a:p>
            <a:r>
              <a:rPr lang="en-AU" b="1" dirty="0"/>
              <a:t>while</a:t>
            </a:r>
            <a:r>
              <a:rPr lang="en-AU" dirty="0"/>
              <a:t> — loops through a block of code until the condition is evaluate to true.</a:t>
            </a:r>
          </a:p>
          <a:p>
            <a:r>
              <a:rPr lang="en-AU" b="1" dirty="0"/>
              <a:t>do…while</a:t>
            </a:r>
            <a:r>
              <a:rPr lang="en-AU" dirty="0"/>
              <a:t> — the block of code executed once and then condition is evaluated. If the condition is true the statement is repeated as long as the specified condition is true.</a:t>
            </a:r>
          </a:p>
          <a:p>
            <a:r>
              <a:rPr lang="en-AU" b="1" dirty="0"/>
              <a:t>for</a:t>
            </a:r>
            <a:r>
              <a:rPr lang="en-AU" dirty="0"/>
              <a:t> — loops through a block of code until the counter reaches a specified number.</a:t>
            </a:r>
          </a:p>
          <a:p>
            <a:r>
              <a:rPr lang="en-AU" b="1" dirty="0" err="1"/>
              <a:t>foreach</a:t>
            </a:r>
            <a:r>
              <a:rPr lang="en-AU" dirty="0"/>
              <a:t> — loops through a block of code for each element in an array.</a:t>
            </a:r>
          </a:p>
          <a:p>
            <a:pPr marL="0" indent="0">
              <a:buNone/>
            </a:pPr>
            <a:endParaRPr lang="en-AU" dirty="0"/>
          </a:p>
        </p:txBody>
      </p:sp>
    </p:spTree>
    <p:extLst>
      <p:ext uri="{BB962C8B-B14F-4D97-AF65-F5344CB8AC3E}">
        <p14:creationId xmlns:p14="http://schemas.microsoft.com/office/powerpoint/2010/main" val="10477167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while Loop</a:t>
            </a:r>
            <a:r>
              <a:rPr lang="en-AU" b="1" dirty="0"/>
              <a:t/>
            </a:r>
            <a:br>
              <a:rPr lang="en-AU" b="1" dirty="0"/>
            </a:br>
            <a:endParaRPr lang="en-AU" dirty="0"/>
          </a:p>
        </p:txBody>
      </p:sp>
      <p:sp>
        <p:nvSpPr>
          <p:cNvPr id="3" name="Content Placeholder 2"/>
          <p:cNvSpPr>
            <a:spLocks noGrp="1"/>
          </p:cNvSpPr>
          <p:nvPr>
            <p:ph idx="1"/>
          </p:nvPr>
        </p:nvSpPr>
        <p:spPr/>
        <p:txBody>
          <a:bodyPr>
            <a:normAutofit fontScale="70000" lnSpcReduction="20000"/>
          </a:bodyPr>
          <a:lstStyle/>
          <a:p>
            <a:r>
              <a:rPr lang="en-AU" dirty="0"/>
              <a:t>The while statement will loops through a block of code until the condition in the while statement evaluate to true</a:t>
            </a:r>
            <a:r>
              <a:rPr lang="en-AU" dirty="0" smtClean="0"/>
              <a:t>.</a:t>
            </a:r>
          </a:p>
          <a:p>
            <a:pPr marL="0" indent="0">
              <a:buNone/>
            </a:pPr>
            <a:r>
              <a:rPr lang="en-AU" dirty="0" smtClean="0">
                <a:solidFill>
                  <a:srgbClr val="7030A0"/>
                </a:solidFill>
              </a:rPr>
              <a:t>&lt;?</a:t>
            </a:r>
            <a:r>
              <a:rPr lang="en-AU" dirty="0">
                <a:solidFill>
                  <a:srgbClr val="7030A0"/>
                </a:solidFill>
              </a:rPr>
              <a:t>php</a:t>
            </a:r>
          </a:p>
          <a:p>
            <a:pPr marL="0" indent="0">
              <a:buNone/>
            </a:pPr>
            <a:r>
              <a:rPr lang="en-AU" dirty="0">
                <a:solidFill>
                  <a:srgbClr val="7030A0"/>
                </a:solidFill>
              </a:rPr>
              <a:t>$</a:t>
            </a:r>
            <a:r>
              <a:rPr lang="en-AU" dirty="0" err="1">
                <a:solidFill>
                  <a:srgbClr val="7030A0"/>
                </a:solidFill>
              </a:rPr>
              <a:t>i</a:t>
            </a:r>
            <a:r>
              <a:rPr lang="en-AU" dirty="0">
                <a:solidFill>
                  <a:srgbClr val="7030A0"/>
                </a:solidFill>
              </a:rPr>
              <a:t> = 1;</a:t>
            </a:r>
          </a:p>
          <a:p>
            <a:pPr marL="0" indent="0">
              <a:buNone/>
            </a:pPr>
            <a:r>
              <a:rPr lang="en-AU" dirty="0">
                <a:solidFill>
                  <a:srgbClr val="7030A0"/>
                </a:solidFill>
              </a:rPr>
              <a:t>while($</a:t>
            </a:r>
            <a:r>
              <a:rPr lang="en-AU" dirty="0" err="1">
                <a:solidFill>
                  <a:srgbClr val="7030A0"/>
                </a:solidFill>
              </a:rPr>
              <a:t>i</a:t>
            </a:r>
            <a:r>
              <a:rPr lang="en-AU" dirty="0">
                <a:solidFill>
                  <a:srgbClr val="7030A0"/>
                </a:solidFill>
              </a:rPr>
              <a:t> &lt;= 3</a:t>
            </a:r>
            <a:r>
              <a:rPr lang="en-AU" dirty="0" smtClean="0">
                <a:solidFill>
                  <a:srgbClr val="7030A0"/>
                </a:solidFill>
              </a:rPr>
              <a:t>)</a:t>
            </a:r>
          </a:p>
          <a:p>
            <a:pPr marL="0" indent="0">
              <a:buNone/>
            </a:pPr>
            <a:r>
              <a:rPr lang="en-AU" dirty="0" smtClean="0">
                <a:solidFill>
                  <a:srgbClr val="7030A0"/>
                </a:solidFill>
              </a:rPr>
              <a:t>{</a:t>
            </a:r>
            <a:endParaRPr lang="en-AU" dirty="0">
              <a:solidFill>
                <a:srgbClr val="7030A0"/>
              </a:solidFill>
            </a:endParaRPr>
          </a:p>
          <a:p>
            <a:pPr marL="0" indent="0">
              <a:buNone/>
            </a:pPr>
            <a:r>
              <a:rPr lang="en-AU" dirty="0">
                <a:solidFill>
                  <a:srgbClr val="7030A0"/>
                </a:solidFill>
              </a:rPr>
              <a:t>    $</a:t>
            </a:r>
            <a:r>
              <a:rPr lang="en-AU" dirty="0" err="1">
                <a:solidFill>
                  <a:srgbClr val="7030A0"/>
                </a:solidFill>
              </a:rPr>
              <a:t>i</a:t>
            </a:r>
            <a:r>
              <a:rPr lang="en-AU" dirty="0">
                <a:solidFill>
                  <a:srgbClr val="7030A0"/>
                </a:solidFill>
              </a:rPr>
              <a:t>++;</a:t>
            </a:r>
          </a:p>
          <a:p>
            <a:pPr marL="0" indent="0">
              <a:buNone/>
            </a:pPr>
            <a:r>
              <a:rPr lang="en-AU" dirty="0">
                <a:solidFill>
                  <a:srgbClr val="7030A0"/>
                </a:solidFill>
              </a:rPr>
              <a:t>    echo "The number is " . $</a:t>
            </a:r>
            <a:r>
              <a:rPr lang="en-AU" dirty="0" err="1">
                <a:solidFill>
                  <a:srgbClr val="7030A0"/>
                </a:solidFill>
              </a:rPr>
              <a:t>i</a:t>
            </a:r>
            <a:r>
              <a:rPr lang="en-AU" dirty="0">
                <a:solidFill>
                  <a:srgbClr val="7030A0"/>
                </a:solidFill>
              </a:rPr>
              <a:t> . "&lt;br&gt;";</a:t>
            </a:r>
          </a:p>
          <a:p>
            <a:pPr marL="0" indent="0">
              <a:buNone/>
            </a:pPr>
            <a:r>
              <a:rPr lang="en-AU" dirty="0">
                <a:solidFill>
                  <a:srgbClr val="7030A0"/>
                </a:solidFill>
              </a:rPr>
              <a:t>}</a:t>
            </a:r>
          </a:p>
          <a:p>
            <a:pPr marL="0" indent="0">
              <a:buNone/>
            </a:pPr>
            <a:r>
              <a:rPr lang="en-AU" dirty="0">
                <a:solidFill>
                  <a:srgbClr val="7030A0"/>
                </a:solidFill>
              </a:rPr>
              <a:t>?&gt;</a:t>
            </a:r>
          </a:p>
        </p:txBody>
      </p:sp>
    </p:spTree>
    <p:extLst>
      <p:ext uri="{BB962C8B-B14F-4D97-AF65-F5344CB8AC3E}">
        <p14:creationId xmlns:p14="http://schemas.microsoft.com/office/powerpoint/2010/main" val="12141103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do…while Loop</a:t>
            </a:r>
            <a:br>
              <a:rPr lang="en-AU" dirty="0"/>
            </a:br>
            <a:endParaRPr lang="en-AU" dirty="0"/>
          </a:p>
        </p:txBody>
      </p:sp>
      <p:sp>
        <p:nvSpPr>
          <p:cNvPr id="3" name="Content Placeholder 2"/>
          <p:cNvSpPr>
            <a:spLocks noGrp="1"/>
          </p:cNvSpPr>
          <p:nvPr>
            <p:ph idx="1"/>
          </p:nvPr>
        </p:nvSpPr>
        <p:spPr>
          <a:xfrm>
            <a:off x="896112" y="2423160"/>
            <a:ext cx="10192509" cy="3489284"/>
          </a:xfrm>
        </p:spPr>
        <p:txBody>
          <a:bodyPr>
            <a:normAutofit fontScale="77500" lnSpcReduction="20000"/>
          </a:bodyPr>
          <a:lstStyle/>
          <a:p>
            <a:r>
              <a:rPr lang="en-AU" dirty="0"/>
              <a:t>The do-while loop is a variant of while loop, which evaluates the condition at the end of each loop iteration. </a:t>
            </a:r>
            <a:endParaRPr lang="en-AU" dirty="0" smtClean="0"/>
          </a:p>
          <a:p>
            <a:pPr marL="0" indent="0">
              <a:buNone/>
            </a:pPr>
            <a:r>
              <a:rPr lang="en-AU" dirty="0">
                <a:solidFill>
                  <a:srgbClr val="7030A0"/>
                </a:solidFill>
              </a:rPr>
              <a:t>&lt;?php</a:t>
            </a:r>
          </a:p>
          <a:p>
            <a:pPr marL="0" indent="0">
              <a:buNone/>
            </a:pPr>
            <a:r>
              <a:rPr lang="en-AU" dirty="0">
                <a:solidFill>
                  <a:srgbClr val="7030A0"/>
                </a:solidFill>
              </a:rPr>
              <a:t>$</a:t>
            </a:r>
            <a:r>
              <a:rPr lang="en-AU" dirty="0" err="1">
                <a:solidFill>
                  <a:srgbClr val="7030A0"/>
                </a:solidFill>
              </a:rPr>
              <a:t>i</a:t>
            </a:r>
            <a:r>
              <a:rPr lang="en-AU" dirty="0">
                <a:solidFill>
                  <a:srgbClr val="7030A0"/>
                </a:solidFill>
              </a:rPr>
              <a:t> = 1;</a:t>
            </a:r>
          </a:p>
          <a:p>
            <a:pPr marL="0" indent="0">
              <a:buNone/>
            </a:pPr>
            <a:r>
              <a:rPr lang="en-AU" dirty="0">
                <a:solidFill>
                  <a:srgbClr val="7030A0"/>
                </a:solidFill>
              </a:rPr>
              <a:t>do{</a:t>
            </a:r>
          </a:p>
          <a:p>
            <a:pPr marL="0" indent="0">
              <a:buNone/>
            </a:pPr>
            <a:r>
              <a:rPr lang="en-AU" dirty="0">
                <a:solidFill>
                  <a:srgbClr val="7030A0"/>
                </a:solidFill>
              </a:rPr>
              <a:t>    $</a:t>
            </a:r>
            <a:r>
              <a:rPr lang="en-AU" dirty="0" err="1">
                <a:solidFill>
                  <a:srgbClr val="7030A0"/>
                </a:solidFill>
              </a:rPr>
              <a:t>i</a:t>
            </a:r>
            <a:r>
              <a:rPr lang="en-AU" dirty="0">
                <a:solidFill>
                  <a:srgbClr val="7030A0"/>
                </a:solidFill>
              </a:rPr>
              <a:t>++;</a:t>
            </a:r>
          </a:p>
          <a:p>
            <a:pPr marL="0" indent="0">
              <a:buNone/>
            </a:pPr>
            <a:r>
              <a:rPr lang="en-AU" dirty="0">
                <a:solidFill>
                  <a:srgbClr val="7030A0"/>
                </a:solidFill>
              </a:rPr>
              <a:t>    echo "The number is " . $</a:t>
            </a:r>
            <a:r>
              <a:rPr lang="en-AU" dirty="0" err="1">
                <a:solidFill>
                  <a:srgbClr val="7030A0"/>
                </a:solidFill>
              </a:rPr>
              <a:t>i</a:t>
            </a:r>
            <a:r>
              <a:rPr lang="en-AU" dirty="0">
                <a:solidFill>
                  <a:srgbClr val="7030A0"/>
                </a:solidFill>
              </a:rPr>
              <a:t> . "&lt;br&gt;";</a:t>
            </a:r>
          </a:p>
          <a:p>
            <a:pPr marL="0" indent="0">
              <a:buNone/>
            </a:pPr>
            <a:r>
              <a:rPr lang="en-AU" dirty="0">
                <a:solidFill>
                  <a:srgbClr val="7030A0"/>
                </a:solidFill>
              </a:rPr>
              <a:t>}</a:t>
            </a:r>
          </a:p>
          <a:p>
            <a:pPr marL="0" indent="0">
              <a:buNone/>
            </a:pPr>
            <a:r>
              <a:rPr lang="en-AU" dirty="0">
                <a:solidFill>
                  <a:srgbClr val="7030A0"/>
                </a:solidFill>
              </a:rPr>
              <a:t>while($</a:t>
            </a:r>
            <a:r>
              <a:rPr lang="en-AU" dirty="0" err="1">
                <a:solidFill>
                  <a:srgbClr val="7030A0"/>
                </a:solidFill>
              </a:rPr>
              <a:t>i</a:t>
            </a:r>
            <a:r>
              <a:rPr lang="en-AU" dirty="0">
                <a:solidFill>
                  <a:srgbClr val="7030A0"/>
                </a:solidFill>
              </a:rPr>
              <a:t> &lt;= 3);</a:t>
            </a:r>
          </a:p>
          <a:p>
            <a:pPr marL="0" indent="0">
              <a:buNone/>
            </a:pPr>
            <a:r>
              <a:rPr lang="en-AU" dirty="0">
                <a:solidFill>
                  <a:srgbClr val="7030A0"/>
                </a:solidFill>
              </a:rPr>
              <a:t>?&gt;</a:t>
            </a:r>
          </a:p>
        </p:txBody>
      </p:sp>
    </p:spTree>
    <p:extLst>
      <p:ext uri="{BB962C8B-B14F-4D97-AF65-F5344CB8AC3E}">
        <p14:creationId xmlns:p14="http://schemas.microsoft.com/office/powerpoint/2010/main" val="3965307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4000" dirty="0"/>
              <a:t>Getting Started with PHP</a:t>
            </a:r>
            <a:br>
              <a:rPr lang="en-AU" sz="4000" dirty="0"/>
            </a:br>
            <a:endParaRPr lang="en-AU" sz="4000" dirty="0"/>
          </a:p>
        </p:txBody>
      </p:sp>
      <p:sp>
        <p:nvSpPr>
          <p:cNvPr id="3" name="Content Placeholder 2"/>
          <p:cNvSpPr>
            <a:spLocks noGrp="1"/>
          </p:cNvSpPr>
          <p:nvPr>
            <p:ph idx="1"/>
          </p:nvPr>
        </p:nvSpPr>
        <p:spPr>
          <a:xfrm>
            <a:off x="1088136" y="2478024"/>
            <a:ext cx="10067543" cy="3785616"/>
          </a:xfrm>
        </p:spPr>
        <p:txBody>
          <a:bodyPr>
            <a:normAutofit fontScale="92500" lnSpcReduction="10000"/>
          </a:bodyPr>
          <a:lstStyle/>
          <a:p>
            <a:r>
              <a:rPr lang="en-AU" sz="2200" dirty="0"/>
              <a:t>Setting Up a Local Web </a:t>
            </a:r>
            <a:r>
              <a:rPr lang="en-AU" sz="2200" dirty="0" smtClean="0"/>
              <a:t>Server:  </a:t>
            </a:r>
            <a:r>
              <a:rPr lang="en-AU" dirty="0" smtClean="0"/>
              <a:t>PHP </a:t>
            </a:r>
            <a:r>
              <a:rPr lang="en-AU" dirty="0"/>
              <a:t>script execute on a web server running PHP. So before you start writing any PHP program you need the following program installed on your computer.</a:t>
            </a:r>
          </a:p>
          <a:p>
            <a:r>
              <a:rPr lang="en-AU" dirty="0"/>
              <a:t>The Apache Web server</a:t>
            </a:r>
          </a:p>
          <a:p>
            <a:r>
              <a:rPr lang="en-AU" dirty="0"/>
              <a:t>The PHP engine</a:t>
            </a:r>
          </a:p>
          <a:p>
            <a:r>
              <a:rPr lang="en-AU" dirty="0"/>
              <a:t>The MySQL database </a:t>
            </a:r>
            <a:r>
              <a:rPr lang="en-AU" dirty="0" smtClean="0"/>
              <a:t>server</a:t>
            </a:r>
          </a:p>
          <a:p>
            <a:pPr marL="0" indent="0">
              <a:buNone/>
            </a:pPr>
            <a:r>
              <a:rPr lang="en-US" b="1" dirty="0" smtClean="0"/>
              <a:t>Note:</a:t>
            </a:r>
            <a:r>
              <a:rPr lang="en-US" dirty="0" smtClean="0"/>
              <a:t> </a:t>
            </a:r>
            <a:r>
              <a:rPr lang="en-AU" dirty="0"/>
              <a:t>WampServer is a Windows web development environment. It allows you to create web applications with Apache2, PHP and a MySQL database. It will also provide the MySQL administrative tool PhpMyAdmin to easily manage your databases using a web browser.</a:t>
            </a:r>
          </a:p>
          <a:p>
            <a:endParaRPr lang="en-AU" sz="2200" dirty="0"/>
          </a:p>
          <a:p>
            <a:endParaRPr lang="en-AU" dirty="0"/>
          </a:p>
        </p:txBody>
      </p:sp>
    </p:spTree>
    <p:extLst>
      <p:ext uri="{BB962C8B-B14F-4D97-AF65-F5344CB8AC3E}">
        <p14:creationId xmlns:p14="http://schemas.microsoft.com/office/powerpoint/2010/main" val="1917526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600" dirty="0"/>
              <a:t>Difference Between while and do…while Loop</a:t>
            </a:r>
            <a:br>
              <a:rPr lang="en-AU" sz="3600" dirty="0"/>
            </a:br>
            <a:endParaRPr lang="en-AU" sz="3600" dirty="0"/>
          </a:p>
        </p:txBody>
      </p:sp>
      <p:sp>
        <p:nvSpPr>
          <p:cNvPr id="3" name="Content Placeholder 2"/>
          <p:cNvSpPr>
            <a:spLocks noGrp="1"/>
          </p:cNvSpPr>
          <p:nvPr>
            <p:ph idx="1"/>
          </p:nvPr>
        </p:nvSpPr>
        <p:spPr/>
        <p:txBody>
          <a:bodyPr/>
          <a:lstStyle/>
          <a:p>
            <a:r>
              <a:rPr lang="en-AU" dirty="0"/>
              <a:t>The while loop differs from the do-while loop in one important way — with a while loop, the condition to be evaluated is tested at the beginning of each loop iteration, so if the conditional expression evaluates to false, the loop will never be executed</a:t>
            </a:r>
            <a:r>
              <a:rPr lang="en-AU" dirty="0" smtClean="0"/>
              <a:t>.</a:t>
            </a:r>
            <a:endParaRPr lang="en-AU" dirty="0"/>
          </a:p>
          <a:p>
            <a:r>
              <a:rPr lang="en-AU" dirty="0"/>
              <a:t>With a do-while loop, on the other hand, the loop will always be executed once, even if the conditional expression is false, because the condition is evaluated at the end of the loop iteration rather than the beginning.</a:t>
            </a:r>
          </a:p>
        </p:txBody>
      </p:sp>
    </p:spTree>
    <p:extLst>
      <p:ext uri="{BB962C8B-B14F-4D97-AF65-F5344CB8AC3E}">
        <p14:creationId xmlns:p14="http://schemas.microsoft.com/office/powerpoint/2010/main" val="52394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for Loop</a:t>
            </a:r>
            <a:br>
              <a:rPr lang="en-AU" dirty="0"/>
            </a:br>
            <a:endParaRPr lang="en-AU" dirty="0"/>
          </a:p>
        </p:txBody>
      </p:sp>
      <p:sp>
        <p:nvSpPr>
          <p:cNvPr id="3" name="Content Placeholder 2"/>
          <p:cNvSpPr>
            <a:spLocks noGrp="1"/>
          </p:cNvSpPr>
          <p:nvPr>
            <p:ph idx="1"/>
          </p:nvPr>
        </p:nvSpPr>
        <p:spPr/>
        <p:txBody>
          <a:bodyPr>
            <a:normAutofit fontScale="85000" lnSpcReduction="20000"/>
          </a:bodyPr>
          <a:lstStyle/>
          <a:p>
            <a:r>
              <a:rPr lang="en-AU" dirty="0"/>
              <a:t>The for loop repeats a block of code until a certain condition is met. It is typically used to execute a block of code for certain number of times</a:t>
            </a:r>
            <a:r>
              <a:rPr lang="en-AU" dirty="0" smtClean="0"/>
              <a:t>.</a:t>
            </a:r>
          </a:p>
          <a:p>
            <a:r>
              <a:rPr lang="en-AU" dirty="0"/>
              <a:t>The parameters of for loop have following meanings</a:t>
            </a:r>
            <a:r>
              <a:rPr lang="en-AU" dirty="0" smtClean="0"/>
              <a:t>:</a:t>
            </a:r>
            <a:endParaRPr lang="en-AU" dirty="0"/>
          </a:p>
          <a:p>
            <a:r>
              <a:rPr lang="en-AU" b="1" dirty="0"/>
              <a:t>initialization </a:t>
            </a:r>
            <a:r>
              <a:rPr lang="en-AU" dirty="0"/>
              <a:t>— it is used to initialize the counter variables, and evaluated once unconditionally before the first execution of the body of the loop.</a:t>
            </a:r>
          </a:p>
          <a:p>
            <a:r>
              <a:rPr lang="en-AU" b="1" dirty="0"/>
              <a:t>condition</a:t>
            </a:r>
            <a:r>
              <a:rPr lang="en-AU" dirty="0"/>
              <a:t> — in the beginning of each iteration, condition is evaluated. If it evaluates to true, the loop continues and the nested statements are executed. If it evaluates to false, the execution of the loop ends.</a:t>
            </a:r>
          </a:p>
          <a:p>
            <a:r>
              <a:rPr lang="en-AU" b="1" dirty="0"/>
              <a:t>increment</a:t>
            </a:r>
            <a:r>
              <a:rPr lang="en-AU" dirty="0"/>
              <a:t> — it updates the loop counter with a new value. It is evaluate at the end of each iteration.</a:t>
            </a:r>
          </a:p>
        </p:txBody>
      </p:sp>
    </p:spTree>
    <p:extLst>
      <p:ext uri="{BB962C8B-B14F-4D97-AF65-F5344CB8AC3E}">
        <p14:creationId xmlns:p14="http://schemas.microsoft.com/office/powerpoint/2010/main" val="19005197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AU" dirty="0"/>
          </a:p>
        </p:txBody>
      </p:sp>
      <p:sp>
        <p:nvSpPr>
          <p:cNvPr id="3" name="Content Placeholder 2"/>
          <p:cNvSpPr>
            <a:spLocks noGrp="1"/>
          </p:cNvSpPr>
          <p:nvPr>
            <p:ph idx="1"/>
          </p:nvPr>
        </p:nvSpPr>
        <p:spPr/>
        <p:txBody>
          <a:bodyPr/>
          <a:lstStyle/>
          <a:p>
            <a:pPr marL="0" indent="0">
              <a:buNone/>
            </a:pPr>
            <a:r>
              <a:rPr lang="en-AU" dirty="0">
                <a:solidFill>
                  <a:srgbClr val="7030A0"/>
                </a:solidFill>
              </a:rPr>
              <a:t>&lt;?php</a:t>
            </a:r>
          </a:p>
          <a:p>
            <a:pPr marL="0" indent="0">
              <a:buNone/>
            </a:pPr>
            <a:r>
              <a:rPr lang="en-AU" dirty="0">
                <a:solidFill>
                  <a:srgbClr val="7030A0"/>
                </a:solidFill>
              </a:rPr>
              <a:t>for($</a:t>
            </a:r>
            <a:r>
              <a:rPr lang="en-AU" dirty="0" err="1">
                <a:solidFill>
                  <a:srgbClr val="7030A0"/>
                </a:solidFill>
              </a:rPr>
              <a:t>i</a:t>
            </a:r>
            <a:r>
              <a:rPr lang="en-AU" dirty="0">
                <a:solidFill>
                  <a:srgbClr val="7030A0"/>
                </a:solidFill>
              </a:rPr>
              <a:t>=1; $</a:t>
            </a:r>
            <a:r>
              <a:rPr lang="en-AU" dirty="0" err="1">
                <a:solidFill>
                  <a:srgbClr val="7030A0"/>
                </a:solidFill>
              </a:rPr>
              <a:t>i</a:t>
            </a:r>
            <a:r>
              <a:rPr lang="en-AU" dirty="0">
                <a:solidFill>
                  <a:srgbClr val="7030A0"/>
                </a:solidFill>
              </a:rPr>
              <a:t>&lt;=3; $</a:t>
            </a:r>
            <a:r>
              <a:rPr lang="en-AU" dirty="0" err="1">
                <a:solidFill>
                  <a:srgbClr val="7030A0"/>
                </a:solidFill>
              </a:rPr>
              <a:t>i</a:t>
            </a:r>
            <a:r>
              <a:rPr lang="en-AU" dirty="0">
                <a:solidFill>
                  <a:srgbClr val="7030A0"/>
                </a:solidFill>
              </a:rPr>
              <a:t>++){</a:t>
            </a:r>
          </a:p>
          <a:p>
            <a:pPr marL="0" indent="0">
              <a:buNone/>
            </a:pPr>
            <a:r>
              <a:rPr lang="en-AU" dirty="0">
                <a:solidFill>
                  <a:srgbClr val="7030A0"/>
                </a:solidFill>
              </a:rPr>
              <a:t>    echo "The number is " . $</a:t>
            </a:r>
            <a:r>
              <a:rPr lang="en-AU" dirty="0" err="1">
                <a:solidFill>
                  <a:srgbClr val="7030A0"/>
                </a:solidFill>
              </a:rPr>
              <a:t>i</a:t>
            </a:r>
            <a:r>
              <a:rPr lang="en-AU" dirty="0">
                <a:solidFill>
                  <a:srgbClr val="7030A0"/>
                </a:solidFill>
              </a:rPr>
              <a:t> . "&lt;br&gt;";</a:t>
            </a:r>
          </a:p>
          <a:p>
            <a:pPr marL="0" indent="0">
              <a:buNone/>
            </a:pPr>
            <a:r>
              <a:rPr lang="en-AU" dirty="0">
                <a:solidFill>
                  <a:srgbClr val="7030A0"/>
                </a:solidFill>
              </a:rPr>
              <a:t>}</a:t>
            </a:r>
          </a:p>
          <a:p>
            <a:pPr marL="0" indent="0">
              <a:buNone/>
            </a:pPr>
            <a:r>
              <a:rPr lang="en-AU" dirty="0">
                <a:solidFill>
                  <a:srgbClr val="7030A0"/>
                </a:solidFill>
              </a:rPr>
              <a:t>?&gt;</a:t>
            </a:r>
          </a:p>
        </p:txBody>
      </p:sp>
    </p:spTree>
    <p:extLst>
      <p:ext uri="{BB962C8B-B14F-4D97-AF65-F5344CB8AC3E}">
        <p14:creationId xmlns:p14="http://schemas.microsoft.com/office/powerpoint/2010/main" val="21741015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a:t>
            </a:r>
            <a:r>
              <a:rPr lang="en-AU" dirty="0" err="1"/>
              <a:t>foreach</a:t>
            </a:r>
            <a:r>
              <a:rPr lang="en-AU" dirty="0"/>
              <a:t> Loop</a:t>
            </a:r>
            <a:br>
              <a:rPr lang="en-AU" dirty="0"/>
            </a:br>
            <a:endParaRPr lang="en-AU" dirty="0"/>
          </a:p>
        </p:txBody>
      </p:sp>
      <p:sp>
        <p:nvSpPr>
          <p:cNvPr id="3" name="Content Placeholder 2"/>
          <p:cNvSpPr>
            <a:spLocks noGrp="1"/>
          </p:cNvSpPr>
          <p:nvPr>
            <p:ph idx="1"/>
          </p:nvPr>
        </p:nvSpPr>
        <p:spPr/>
        <p:txBody>
          <a:bodyPr>
            <a:normAutofit fontScale="92500" lnSpcReduction="20000"/>
          </a:bodyPr>
          <a:lstStyle/>
          <a:p>
            <a:r>
              <a:rPr lang="en-AU" dirty="0"/>
              <a:t>The </a:t>
            </a:r>
            <a:r>
              <a:rPr lang="en-AU" dirty="0" err="1"/>
              <a:t>foreach</a:t>
            </a:r>
            <a:r>
              <a:rPr lang="en-AU" dirty="0"/>
              <a:t> loop is used to iterate over arrays</a:t>
            </a:r>
            <a:r>
              <a:rPr lang="en-AU" dirty="0" smtClean="0"/>
              <a:t>.</a:t>
            </a:r>
          </a:p>
          <a:p>
            <a:pPr marL="0" indent="0">
              <a:buNone/>
            </a:pPr>
            <a:r>
              <a:rPr lang="en-AU" dirty="0">
                <a:solidFill>
                  <a:srgbClr val="7030A0"/>
                </a:solidFill>
              </a:rPr>
              <a:t>&lt;?php</a:t>
            </a:r>
          </a:p>
          <a:p>
            <a:pPr marL="0" indent="0">
              <a:buNone/>
            </a:pPr>
            <a:r>
              <a:rPr lang="en-AU" dirty="0">
                <a:solidFill>
                  <a:srgbClr val="7030A0"/>
                </a:solidFill>
              </a:rPr>
              <a:t>$colors = array("Red", "Green", "Blue</a:t>
            </a:r>
            <a:r>
              <a:rPr lang="en-AU" dirty="0" smtClean="0">
                <a:solidFill>
                  <a:srgbClr val="7030A0"/>
                </a:solidFill>
              </a:rPr>
              <a:t>"); </a:t>
            </a:r>
            <a:endParaRPr lang="en-AU" dirty="0">
              <a:solidFill>
                <a:srgbClr val="7030A0"/>
              </a:solidFill>
            </a:endParaRPr>
          </a:p>
          <a:p>
            <a:pPr marL="0" indent="0">
              <a:buNone/>
            </a:pPr>
            <a:r>
              <a:rPr lang="en-AU" dirty="0">
                <a:solidFill>
                  <a:srgbClr val="7030A0"/>
                </a:solidFill>
              </a:rPr>
              <a:t>// Loop through colors array</a:t>
            </a:r>
          </a:p>
          <a:p>
            <a:pPr marL="0" indent="0">
              <a:buNone/>
            </a:pPr>
            <a:r>
              <a:rPr lang="en-AU" dirty="0" err="1">
                <a:solidFill>
                  <a:srgbClr val="7030A0"/>
                </a:solidFill>
              </a:rPr>
              <a:t>foreach</a:t>
            </a:r>
            <a:r>
              <a:rPr lang="en-AU" dirty="0">
                <a:solidFill>
                  <a:srgbClr val="7030A0"/>
                </a:solidFill>
              </a:rPr>
              <a:t>($colors as $value){</a:t>
            </a:r>
          </a:p>
          <a:p>
            <a:pPr marL="0" indent="0">
              <a:buNone/>
            </a:pPr>
            <a:r>
              <a:rPr lang="en-AU" dirty="0" smtClean="0">
                <a:solidFill>
                  <a:srgbClr val="7030A0"/>
                </a:solidFill>
              </a:rPr>
              <a:t>  </a:t>
            </a:r>
            <a:r>
              <a:rPr lang="en-AU" dirty="0">
                <a:solidFill>
                  <a:srgbClr val="7030A0"/>
                </a:solidFill>
              </a:rPr>
              <a:t>echo $value . "&lt;br&gt;";</a:t>
            </a:r>
          </a:p>
          <a:p>
            <a:pPr marL="0" indent="0">
              <a:buNone/>
            </a:pPr>
            <a:r>
              <a:rPr lang="en-AU" dirty="0">
                <a:solidFill>
                  <a:srgbClr val="7030A0"/>
                </a:solidFill>
              </a:rPr>
              <a:t>}</a:t>
            </a:r>
          </a:p>
          <a:p>
            <a:pPr marL="0" indent="0">
              <a:buNone/>
            </a:pPr>
            <a:r>
              <a:rPr lang="en-AU" dirty="0">
                <a:solidFill>
                  <a:srgbClr val="7030A0"/>
                </a:solidFill>
              </a:rPr>
              <a:t>?&gt;</a:t>
            </a:r>
          </a:p>
        </p:txBody>
      </p:sp>
    </p:spTree>
    <p:extLst>
      <p:ext uri="{BB962C8B-B14F-4D97-AF65-F5344CB8AC3E}">
        <p14:creationId xmlns:p14="http://schemas.microsoft.com/office/powerpoint/2010/main" val="72703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Functions</a:t>
            </a:r>
            <a:br>
              <a:rPr lang="en-AU" dirty="0"/>
            </a:br>
            <a:endParaRPr lang="en-AU" dirty="0"/>
          </a:p>
        </p:txBody>
      </p:sp>
      <p:sp>
        <p:nvSpPr>
          <p:cNvPr id="3" name="Content Placeholder 2"/>
          <p:cNvSpPr>
            <a:spLocks noGrp="1"/>
          </p:cNvSpPr>
          <p:nvPr>
            <p:ph idx="1"/>
          </p:nvPr>
        </p:nvSpPr>
        <p:spPr/>
        <p:txBody>
          <a:bodyPr>
            <a:normAutofit/>
          </a:bodyPr>
          <a:lstStyle/>
          <a:p>
            <a:r>
              <a:rPr lang="en-AU" b="1" dirty="0"/>
              <a:t>PHP Built-in Functions: </a:t>
            </a:r>
            <a:r>
              <a:rPr lang="en-AU" dirty="0"/>
              <a:t>A function is a self-contained block of code that performs a specific </a:t>
            </a:r>
            <a:r>
              <a:rPr lang="en-AU" dirty="0" smtClean="0"/>
              <a:t>task.</a:t>
            </a:r>
          </a:p>
          <a:p>
            <a:r>
              <a:rPr lang="en-AU" dirty="0" smtClean="0"/>
              <a:t>PHP </a:t>
            </a:r>
            <a:r>
              <a:rPr lang="en-AU" dirty="0"/>
              <a:t>has a huge collection of internal or built-in functions that you can call directly within your PHP scripts to perform a specific task, like </a:t>
            </a:r>
            <a:r>
              <a:rPr lang="en-AU" dirty="0" err="1"/>
              <a:t>gettype</a:t>
            </a:r>
            <a:r>
              <a:rPr lang="en-AU" dirty="0"/>
              <a:t>(), </a:t>
            </a:r>
            <a:r>
              <a:rPr lang="en-AU" dirty="0" err="1"/>
              <a:t>print_r</a:t>
            </a:r>
            <a:r>
              <a:rPr lang="en-AU" dirty="0"/>
              <a:t>(), var_dump, </a:t>
            </a:r>
            <a:r>
              <a:rPr lang="en-AU" dirty="0" smtClean="0"/>
              <a:t>etc. </a:t>
            </a:r>
            <a:endParaRPr lang="en-AU" dirty="0"/>
          </a:p>
        </p:txBody>
      </p:sp>
    </p:spTree>
    <p:extLst>
      <p:ext uri="{BB962C8B-B14F-4D97-AF65-F5344CB8AC3E}">
        <p14:creationId xmlns:p14="http://schemas.microsoft.com/office/powerpoint/2010/main" val="25121986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User-Defined Functions</a:t>
            </a:r>
            <a:br>
              <a:rPr lang="en-AU" dirty="0"/>
            </a:br>
            <a:endParaRPr lang="en-AU" dirty="0"/>
          </a:p>
        </p:txBody>
      </p:sp>
      <p:sp>
        <p:nvSpPr>
          <p:cNvPr id="3" name="Content Placeholder 2"/>
          <p:cNvSpPr>
            <a:spLocks noGrp="1"/>
          </p:cNvSpPr>
          <p:nvPr>
            <p:ph idx="1"/>
          </p:nvPr>
        </p:nvSpPr>
        <p:spPr>
          <a:xfrm>
            <a:off x="969264" y="2532888"/>
            <a:ext cx="9927333" cy="3342980"/>
          </a:xfrm>
        </p:spPr>
        <p:txBody>
          <a:bodyPr>
            <a:normAutofit fontScale="92500" lnSpcReduction="10000"/>
          </a:bodyPr>
          <a:lstStyle/>
          <a:p>
            <a:r>
              <a:rPr lang="en-AU" dirty="0"/>
              <a:t>In addition to the built-in functions, PHP also allows you to define your own functions. It is a way to create reusable code packages that perform specific tasks and can be kept and maintained separately form main program. Here are some advantages of using functions</a:t>
            </a:r>
            <a:r>
              <a:rPr lang="en-AU" dirty="0" smtClean="0"/>
              <a:t>:</a:t>
            </a:r>
          </a:p>
          <a:p>
            <a:r>
              <a:rPr lang="en-AU" b="1" dirty="0"/>
              <a:t>Functions reduces the repetition of code within a program</a:t>
            </a:r>
            <a:r>
              <a:rPr lang="en-AU" dirty="0"/>
              <a:t> </a:t>
            </a:r>
            <a:endParaRPr lang="en-AU" dirty="0" smtClean="0"/>
          </a:p>
          <a:p>
            <a:r>
              <a:rPr lang="en-AU" b="1" dirty="0"/>
              <a:t>Functions makes the code much easier to maintain</a:t>
            </a:r>
            <a:r>
              <a:rPr lang="en-AU" dirty="0"/>
              <a:t> </a:t>
            </a:r>
            <a:endParaRPr lang="en-AU" dirty="0" smtClean="0"/>
          </a:p>
          <a:p>
            <a:r>
              <a:rPr lang="en-AU" b="1" dirty="0"/>
              <a:t>Functions makes it easier to eliminate the errors</a:t>
            </a:r>
            <a:r>
              <a:rPr lang="en-AU" dirty="0"/>
              <a:t> </a:t>
            </a:r>
            <a:endParaRPr lang="en-AU" dirty="0" smtClean="0"/>
          </a:p>
          <a:p>
            <a:r>
              <a:rPr lang="en-AU" b="1" dirty="0"/>
              <a:t>Functions can be reused in other application</a:t>
            </a:r>
            <a:endParaRPr lang="en-AU" dirty="0"/>
          </a:p>
        </p:txBody>
      </p:sp>
    </p:spTree>
    <p:extLst>
      <p:ext uri="{BB962C8B-B14F-4D97-AF65-F5344CB8AC3E}">
        <p14:creationId xmlns:p14="http://schemas.microsoft.com/office/powerpoint/2010/main" val="13182442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Creating and Invoking Functions</a:t>
            </a:r>
            <a:br>
              <a:rPr lang="en-AU" dirty="0"/>
            </a:br>
            <a:endParaRPr lang="en-AU" dirty="0"/>
          </a:p>
        </p:txBody>
      </p:sp>
      <p:sp>
        <p:nvSpPr>
          <p:cNvPr id="3" name="Content Placeholder 2"/>
          <p:cNvSpPr>
            <a:spLocks noGrp="1"/>
          </p:cNvSpPr>
          <p:nvPr>
            <p:ph idx="1"/>
          </p:nvPr>
        </p:nvSpPr>
        <p:spPr/>
        <p:txBody>
          <a:bodyPr>
            <a:normAutofit/>
          </a:bodyPr>
          <a:lstStyle/>
          <a:p>
            <a:pPr marL="0" indent="0">
              <a:buNone/>
            </a:pPr>
            <a:r>
              <a:rPr lang="en-AU" sz="1800" b="1" dirty="0" smtClean="0">
                <a:solidFill>
                  <a:srgbClr val="7030A0"/>
                </a:solidFill>
              </a:rPr>
              <a:t>&lt;?</a:t>
            </a:r>
            <a:r>
              <a:rPr lang="en-AU" sz="1800" b="1" dirty="0">
                <a:solidFill>
                  <a:srgbClr val="7030A0"/>
                </a:solidFill>
              </a:rPr>
              <a:t>php</a:t>
            </a:r>
          </a:p>
          <a:p>
            <a:pPr marL="0" indent="0">
              <a:buNone/>
            </a:pPr>
            <a:r>
              <a:rPr lang="en-AU" sz="1800" b="1" dirty="0">
                <a:solidFill>
                  <a:srgbClr val="7030A0"/>
                </a:solidFill>
              </a:rPr>
              <a:t>// Defining function</a:t>
            </a:r>
          </a:p>
          <a:p>
            <a:pPr marL="0" indent="0">
              <a:buNone/>
            </a:pPr>
            <a:r>
              <a:rPr lang="en-AU" sz="1800" b="1" dirty="0">
                <a:solidFill>
                  <a:srgbClr val="7030A0"/>
                </a:solidFill>
              </a:rPr>
              <a:t>function </a:t>
            </a:r>
            <a:r>
              <a:rPr lang="en-AU" sz="1800" b="1" dirty="0" err="1">
                <a:solidFill>
                  <a:srgbClr val="7030A0"/>
                </a:solidFill>
              </a:rPr>
              <a:t>whatIsToday</a:t>
            </a:r>
            <a:r>
              <a:rPr lang="en-AU" sz="1800" b="1" dirty="0">
                <a:solidFill>
                  <a:srgbClr val="7030A0"/>
                </a:solidFill>
              </a:rPr>
              <a:t>(){</a:t>
            </a:r>
          </a:p>
          <a:p>
            <a:pPr marL="0" indent="0">
              <a:buNone/>
            </a:pPr>
            <a:r>
              <a:rPr lang="en-AU" sz="1800" b="1" dirty="0">
                <a:solidFill>
                  <a:srgbClr val="7030A0"/>
                </a:solidFill>
              </a:rPr>
              <a:t>    echo "Today is " . date('l', </a:t>
            </a:r>
            <a:r>
              <a:rPr lang="en-AU" sz="1800" b="1" dirty="0" err="1">
                <a:solidFill>
                  <a:srgbClr val="7030A0"/>
                </a:solidFill>
              </a:rPr>
              <a:t>mktime</a:t>
            </a:r>
            <a:r>
              <a:rPr lang="en-AU" sz="1800" b="1" dirty="0">
                <a:solidFill>
                  <a:srgbClr val="7030A0"/>
                </a:solidFill>
              </a:rPr>
              <a:t>());</a:t>
            </a:r>
          </a:p>
          <a:p>
            <a:pPr marL="0" indent="0">
              <a:buNone/>
            </a:pPr>
            <a:r>
              <a:rPr lang="en-AU" sz="1800" b="1" dirty="0">
                <a:solidFill>
                  <a:srgbClr val="7030A0"/>
                </a:solidFill>
              </a:rPr>
              <a:t>}</a:t>
            </a:r>
          </a:p>
          <a:p>
            <a:pPr marL="0" indent="0">
              <a:buNone/>
            </a:pPr>
            <a:r>
              <a:rPr lang="en-AU" sz="1800" b="1" dirty="0">
                <a:solidFill>
                  <a:srgbClr val="7030A0"/>
                </a:solidFill>
              </a:rPr>
              <a:t>// Calling function</a:t>
            </a:r>
          </a:p>
          <a:p>
            <a:pPr marL="0" indent="0">
              <a:buNone/>
            </a:pPr>
            <a:r>
              <a:rPr lang="en-AU" sz="1800" b="1" dirty="0" err="1">
                <a:solidFill>
                  <a:srgbClr val="7030A0"/>
                </a:solidFill>
              </a:rPr>
              <a:t>whatIsToday</a:t>
            </a:r>
            <a:r>
              <a:rPr lang="en-AU" sz="1800" b="1" dirty="0">
                <a:solidFill>
                  <a:srgbClr val="7030A0"/>
                </a:solidFill>
              </a:rPr>
              <a:t>();</a:t>
            </a:r>
          </a:p>
          <a:p>
            <a:pPr marL="0" indent="0">
              <a:buNone/>
            </a:pPr>
            <a:r>
              <a:rPr lang="en-AU" sz="1800" b="1" dirty="0">
                <a:solidFill>
                  <a:srgbClr val="7030A0"/>
                </a:solidFill>
              </a:rPr>
              <a:t>?&gt;</a:t>
            </a:r>
          </a:p>
        </p:txBody>
      </p:sp>
    </p:spTree>
    <p:extLst>
      <p:ext uri="{BB962C8B-B14F-4D97-AF65-F5344CB8AC3E}">
        <p14:creationId xmlns:p14="http://schemas.microsoft.com/office/powerpoint/2010/main" val="15646849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Functions with Parameters</a:t>
            </a:r>
            <a:br>
              <a:rPr lang="en-AU" dirty="0"/>
            </a:br>
            <a:endParaRPr lang="en-AU" dirty="0"/>
          </a:p>
        </p:txBody>
      </p:sp>
      <p:sp>
        <p:nvSpPr>
          <p:cNvPr id="3" name="Content Placeholder 2"/>
          <p:cNvSpPr>
            <a:spLocks noGrp="1"/>
          </p:cNvSpPr>
          <p:nvPr>
            <p:ph idx="1"/>
          </p:nvPr>
        </p:nvSpPr>
        <p:spPr/>
        <p:txBody>
          <a:bodyPr>
            <a:normAutofit fontScale="77500" lnSpcReduction="20000"/>
          </a:bodyPr>
          <a:lstStyle/>
          <a:p>
            <a:pPr marL="0" indent="0">
              <a:buNone/>
            </a:pPr>
            <a:r>
              <a:rPr lang="en-AU" b="1" dirty="0">
                <a:solidFill>
                  <a:srgbClr val="7030A0"/>
                </a:solidFill>
              </a:rPr>
              <a:t>&lt;?php</a:t>
            </a:r>
          </a:p>
          <a:p>
            <a:pPr marL="0" indent="0">
              <a:buNone/>
            </a:pPr>
            <a:r>
              <a:rPr lang="en-AU" b="1" dirty="0">
                <a:solidFill>
                  <a:srgbClr val="7030A0"/>
                </a:solidFill>
              </a:rPr>
              <a:t>// Defining function</a:t>
            </a:r>
          </a:p>
          <a:p>
            <a:pPr marL="0" indent="0">
              <a:buNone/>
            </a:pPr>
            <a:r>
              <a:rPr lang="en-AU" b="1" dirty="0">
                <a:solidFill>
                  <a:srgbClr val="7030A0"/>
                </a:solidFill>
              </a:rPr>
              <a:t>function </a:t>
            </a:r>
            <a:r>
              <a:rPr lang="en-AU" b="1" dirty="0" err="1">
                <a:solidFill>
                  <a:srgbClr val="7030A0"/>
                </a:solidFill>
              </a:rPr>
              <a:t>getSum</a:t>
            </a:r>
            <a:r>
              <a:rPr lang="en-AU" b="1" dirty="0">
                <a:solidFill>
                  <a:srgbClr val="7030A0"/>
                </a:solidFill>
              </a:rPr>
              <a:t>($num1, $num2){</a:t>
            </a:r>
          </a:p>
          <a:p>
            <a:pPr marL="0" indent="0">
              <a:buNone/>
            </a:pPr>
            <a:r>
              <a:rPr lang="en-AU" b="1" dirty="0">
                <a:solidFill>
                  <a:srgbClr val="7030A0"/>
                </a:solidFill>
              </a:rPr>
              <a:t>  $sum = $num1 + $num2;</a:t>
            </a:r>
          </a:p>
          <a:p>
            <a:pPr marL="0" indent="0">
              <a:buNone/>
            </a:pPr>
            <a:r>
              <a:rPr lang="en-AU" b="1" dirty="0" smtClean="0">
                <a:solidFill>
                  <a:srgbClr val="7030A0"/>
                </a:solidFill>
              </a:rPr>
              <a:t> </a:t>
            </a:r>
            <a:r>
              <a:rPr lang="en-AU" b="1" dirty="0">
                <a:solidFill>
                  <a:srgbClr val="7030A0"/>
                </a:solidFill>
              </a:rPr>
              <a:t>echo "Sum of the two numbers $num1 and $num2 is : $sum";</a:t>
            </a:r>
          </a:p>
          <a:p>
            <a:pPr marL="0" indent="0">
              <a:buNone/>
            </a:pPr>
            <a:r>
              <a:rPr lang="en-AU" b="1" dirty="0" smtClean="0">
                <a:solidFill>
                  <a:srgbClr val="7030A0"/>
                </a:solidFill>
              </a:rPr>
              <a:t>} </a:t>
            </a:r>
            <a:endParaRPr lang="en-AU" b="1" dirty="0">
              <a:solidFill>
                <a:srgbClr val="7030A0"/>
              </a:solidFill>
            </a:endParaRPr>
          </a:p>
          <a:p>
            <a:pPr marL="0" indent="0">
              <a:buNone/>
            </a:pPr>
            <a:r>
              <a:rPr lang="en-AU" b="1" dirty="0">
                <a:solidFill>
                  <a:srgbClr val="7030A0"/>
                </a:solidFill>
              </a:rPr>
              <a:t>// Calling function</a:t>
            </a:r>
          </a:p>
          <a:p>
            <a:pPr marL="0" indent="0">
              <a:buNone/>
            </a:pPr>
            <a:r>
              <a:rPr lang="en-AU" b="1" dirty="0" err="1">
                <a:solidFill>
                  <a:srgbClr val="7030A0"/>
                </a:solidFill>
              </a:rPr>
              <a:t>getSum</a:t>
            </a:r>
            <a:r>
              <a:rPr lang="en-AU" b="1" dirty="0">
                <a:solidFill>
                  <a:srgbClr val="7030A0"/>
                </a:solidFill>
              </a:rPr>
              <a:t>(10, 20);</a:t>
            </a:r>
          </a:p>
          <a:p>
            <a:pPr marL="0" indent="0">
              <a:buNone/>
            </a:pPr>
            <a:r>
              <a:rPr lang="en-AU" b="1" dirty="0">
                <a:solidFill>
                  <a:srgbClr val="7030A0"/>
                </a:solidFill>
              </a:rPr>
              <a:t>?&gt;</a:t>
            </a:r>
          </a:p>
        </p:txBody>
      </p:sp>
    </p:spTree>
    <p:extLst>
      <p:ext uri="{BB962C8B-B14F-4D97-AF65-F5344CB8AC3E}">
        <p14:creationId xmlns:p14="http://schemas.microsoft.com/office/powerpoint/2010/main" val="5760455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Returning Values from a Function</a:t>
            </a:r>
            <a:br>
              <a:rPr lang="en-AU" dirty="0"/>
            </a:br>
            <a:endParaRPr lang="en-AU" dirty="0"/>
          </a:p>
        </p:txBody>
      </p:sp>
      <p:sp>
        <p:nvSpPr>
          <p:cNvPr id="3" name="Content Placeholder 2"/>
          <p:cNvSpPr>
            <a:spLocks noGrp="1"/>
          </p:cNvSpPr>
          <p:nvPr>
            <p:ph idx="1"/>
          </p:nvPr>
        </p:nvSpPr>
        <p:spPr/>
        <p:txBody>
          <a:bodyPr>
            <a:normAutofit fontScale="70000" lnSpcReduction="20000"/>
          </a:bodyPr>
          <a:lstStyle/>
          <a:p>
            <a:pPr marL="0" indent="0">
              <a:buNone/>
            </a:pPr>
            <a:r>
              <a:rPr lang="en-AU" b="1" dirty="0">
                <a:solidFill>
                  <a:srgbClr val="7030A0"/>
                </a:solidFill>
              </a:rPr>
              <a:t>&lt;?php</a:t>
            </a:r>
          </a:p>
          <a:p>
            <a:pPr marL="0" indent="0">
              <a:buNone/>
            </a:pPr>
            <a:r>
              <a:rPr lang="en-AU" b="1" dirty="0">
                <a:solidFill>
                  <a:srgbClr val="7030A0"/>
                </a:solidFill>
              </a:rPr>
              <a:t>// Defining function</a:t>
            </a:r>
          </a:p>
          <a:p>
            <a:pPr marL="0" indent="0">
              <a:buNone/>
            </a:pPr>
            <a:r>
              <a:rPr lang="en-AU" b="1" dirty="0">
                <a:solidFill>
                  <a:srgbClr val="7030A0"/>
                </a:solidFill>
              </a:rPr>
              <a:t>function </a:t>
            </a:r>
            <a:r>
              <a:rPr lang="en-AU" b="1" dirty="0" err="1">
                <a:solidFill>
                  <a:srgbClr val="7030A0"/>
                </a:solidFill>
              </a:rPr>
              <a:t>getSum</a:t>
            </a:r>
            <a:r>
              <a:rPr lang="en-AU" b="1" dirty="0">
                <a:solidFill>
                  <a:srgbClr val="7030A0"/>
                </a:solidFill>
              </a:rPr>
              <a:t>($num1, $num2){</a:t>
            </a:r>
          </a:p>
          <a:p>
            <a:pPr marL="0" indent="0">
              <a:buNone/>
            </a:pPr>
            <a:r>
              <a:rPr lang="en-AU" b="1" dirty="0" smtClean="0">
                <a:solidFill>
                  <a:srgbClr val="7030A0"/>
                </a:solidFill>
              </a:rPr>
              <a:t> </a:t>
            </a:r>
            <a:r>
              <a:rPr lang="en-AU" b="1" dirty="0">
                <a:solidFill>
                  <a:srgbClr val="7030A0"/>
                </a:solidFill>
              </a:rPr>
              <a:t>$total = $num1 + $num2;</a:t>
            </a:r>
          </a:p>
          <a:p>
            <a:pPr marL="0" indent="0">
              <a:buNone/>
            </a:pPr>
            <a:r>
              <a:rPr lang="en-AU" b="1" dirty="0" smtClean="0">
                <a:solidFill>
                  <a:srgbClr val="7030A0"/>
                </a:solidFill>
              </a:rPr>
              <a:t> </a:t>
            </a:r>
            <a:r>
              <a:rPr lang="en-AU" b="1" dirty="0">
                <a:solidFill>
                  <a:srgbClr val="7030A0"/>
                </a:solidFill>
              </a:rPr>
              <a:t>return $total;</a:t>
            </a:r>
          </a:p>
          <a:p>
            <a:pPr marL="0" indent="0">
              <a:buNone/>
            </a:pPr>
            <a:r>
              <a:rPr lang="en-AU" b="1" dirty="0" smtClean="0">
                <a:solidFill>
                  <a:srgbClr val="7030A0"/>
                </a:solidFill>
              </a:rPr>
              <a:t>} </a:t>
            </a:r>
            <a:endParaRPr lang="en-AU" b="1" dirty="0">
              <a:solidFill>
                <a:srgbClr val="7030A0"/>
              </a:solidFill>
            </a:endParaRPr>
          </a:p>
          <a:p>
            <a:pPr marL="0" indent="0">
              <a:buNone/>
            </a:pPr>
            <a:r>
              <a:rPr lang="en-AU" b="1" dirty="0">
                <a:solidFill>
                  <a:srgbClr val="7030A0"/>
                </a:solidFill>
              </a:rPr>
              <a:t>// Printing returned value</a:t>
            </a:r>
          </a:p>
          <a:p>
            <a:pPr marL="0" indent="0">
              <a:buNone/>
            </a:pPr>
            <a:r>
              <a:rPr lang="en-AU" b="1" dirty="0">
                <a:solidFill>
                  <a:srgbClr val="7030A0"/>
                </a:solidFill>
              </a:rPr>
              <a:t>echo </a:t>
            </a:r>
            <a:r>
              <a:rPr lang="en-AU" b="1" dirty="0" err="1">
                <a:solidFill>
                  <a:srgbClr val="7030A0"/>
                </a:solidFill>
              </a:rPr>
              <a:t>getSum</a:t>
            </a:r>
            <a:r>
              <a:rPr lang="en-AU" b="1" dirty="0">
                <a:solidFill>
                  <a:srgbClr val="7030A0"/>
                </a:solidFill>
              </a:rPr>
              <a:t>(5, 10); // Outputs: 15</a:t>
            </a:r>
          </a:p>
          <a:p>
            <a:pPr marL="0" indent="0">
              <a:buNone/>
            </a:pPr>
            <a:r>
              <a:rPr lang="en-AU" b="1" dirty="0" smtClean="0">
                <a:solidFill>
                  <a:srgbClr val="7030A0"/>
                </a:solidFill>
              </a:rPr>
              <a:t>?&gt;</a:t>
            </a:r>
            <a:endParaRPr lang="en-AU" b="1" dirty="0">
              <a:solidFill>
                <a:srgbClr val="7030A0"/>
              </a:solidFill>
            </a:endParaRPr>
          </a:p>
          <a:p>
            <a:pPr marL="0" indent="0">
              <a:buNone/>
            </a:pPr>
            <a:r>
              <a:rPr lang="en-US" b="1" dirty="0" smtClean="0">
                <a:solidFill>
                  <a:schemeClr val="tx1"/>
                </a:solidFill>
              </a:rPr>
              <a:t>Note: A function cannot return multiple values</a:t>
            </a:r>
            <a:endParaRPr lang="en-AU" b="1" dirty="0">
              <a:solidFill>
                <a:schemeClr val="tx1"/>
              </a:solidFill>
            </a:endParaRPr>
          </a:p>
        </p:txBody>
      </p:sp>
    </p:spTree>
    <p:extLst>
      <p:ext uri="{BB962C8B-B14F-4D97-AF65-F5344CB8AC3E}">
        <p14:creationId xmlns:p14="http://schemas.microsoft.com/office/powerpoint/2010/main" val="6984129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Passing Arguments to a Function by Reference</a:t>
            </a:r>
            <a:br>
              <a:rPr lang="en-AU" dirty="0"/>
            </a:br>
            <a:endParaRPr lang="en-AU" dirty="0"/>
          </a:p>
        </p:txBody>
      </p:sp>
      <p:sp>
        <p:nvSpPr>
          <p:cNvPr id="3" name="Content Placeholder 2"/>
          <p:cNvSpPr>
            <a:spLocks noGrp="1"/>
          </p:cNvSpPr>
          <p:nvPr>
            <p:ph idx="1"/>
          </p:nvPr>
        </p:nvSpPr>
        <p:spPr>
          <a:xfrm>
            <a:off x="850392" y="2542032"/>
            <a:ext cx="10046205" cy="3333836"/>
          </a:xfrm>
        </p:spPr>
        <p:txBody>
          <a:bodyPr>
            <a:noAutofit/>
          </a:bodyPr>
          <a:lstStyle/>
          <a:p>
            <a:pPr marL="0" indent="0">
              <a:buNone/>
            </a:pPr>
            <a:r>
              <a:rPr lang="en-AU" sz="1600" b="1" dirty="0">
                <a:solidFill>
                  <a:srgbClr val="7030A0"/>
                </a:solidFill>
              </a:rPr>
              <a:t>&lt;?</a:t>
            </a:r>
            <a:r>
              <a:rPr lang="en-AU" sz="1600" b="1" dirty="0" smtClean="0">
                <a:solidFill>
                  <a:srgbClr val="7030A0"/>
                </a:solidFill>
              </a:rPr>
              <a:t>php     /* </a:t>
            </a:r>
            <a:r>
              <a:rPr lang="en-AU" sz="1600" b="1" dirty="0">
                <a:solidFill>
                  <a:srgbClr val="7030A0"/>
                </a:solidFill>
              </a:rPr>
              <a:t>Defining a function that multiply a </a:t>
            </a:r>
            <a:r>
              <a:rPr lang="en-AU" sz="1600" b="1" dirty="0" smtClean="0">
                <a:solidFill>
                  <a:srgbClr val="7030A0"/>
                </a:solidFill>
              </a:rPr>
              <a:t>number by </a:t>
            </a:r>
            <a:r>
              <a:rPr lang="en-AU" sz="1600" b="1" dirty="0">
                <a:solidFill>
                  <a:srgbClr val="7030A0"/>
                </a:solidFill>
              </a:rPr>
              <a:t>itself and return the new value */</a:t>
            </a:r>
          </a:p>
          <a:p>
            <a:pPr marL="0" indent="0">
              <a:buNone/>
            </a:pPr>
            <a:r>
              <a:rPr lang="en-AU" sz="1600" b="1" dirty="0">
                <a:solidFill>
                  <a:srgbClr val="7030A0"/>
                </a:solidFill>
              </a:rPr>
              <a:t>function </a:t>
            </a:r>
            <a:r>
              <a:rPr lang="en-AU" sz="1600" b="1" dirty="0" err="1">
                <a:solidFill>
                  <a:srgbClr val="7030A0"/>
                </a:solidFill>
              </a:rPr>
              <a:t>selfMultiply</a:t>
            </a:r>
            <a:r>
              <a:rPr lang="en-AU" sz="1600" b="1" dirty="0">
                <a:solidFill>
                  <a:srgbClr val="7030A0"/>
                </a:solidFill>
              </a:rPr>
              <a:t>(&amp;$number){</a:t>
            </a:r>
          </a:p>
          <a:p>
            <a:pPr marL="0" indent="0">
              <a:buNone/>
            </a:pPr>
            <a:r>
              <a:rPr lang="en-AU" sz="1600" b="1" dirty="0" smtClean="0">
                <a:solidFill>
                  <a:srgbClr val="7030A0"/>
                </a:solidFill>
              </a:rPr>
              <a:t>  </a:t>
            </a:r>
            <a:r>
              <a:rPr lang="en-AU" sz="1600" b="1" dirty="0">
                <a:solidFill>
                  <a:srgbClr val="7030A0"/>
                </a:solidFill>
              </a:rPr>
              <a:t>$number *= $number;</a:t>
            </a:r>
          </a:p>
          <a:p>
            <a:pPr marL="0" indent="0">
              <a:buNone/>
            </a:pPr>
            <a:r>
              <a:rPr lang="en-AU" sz="1600" b="1" dirty="0">
                <a:solidFill>
                  <a:srgbClr val="7030A0"/>
                </a:solidFill>
              </a:rPr>
              <a:t>    return $number;</a:t>
            </a:r>
          </a:p>
          <a:p>
            <a:pPr marL="0" indent="0">
              <a:buNone/>
            </a:pPr>
            <a:r>
              <a:rPr lang="en-AU" sz="1600" b="1" dirty="0" smtClean="0">
                <a:solidFill>
                  <a:srgbClr val="7030A0"/>
                </a:solidFill>
              </a:rPr>
              <a:t>} $</a:t>
            </a:r>
            <a:r>
              <a:rPr lang="en-AU" sz="1600" b="1" dirty="0" err="1">
                <a:solidFill>
                  <a:srgbClr val="7030A0"/>
                </a:solidFill>
              </a:rPr>
              <a:t>mynum</a:t>
            </a:r>
            <a:r>
              <a:rPr lang="en-AU" sz="1600" b="1" dirty="0">
                <a:solidFill>
                  <a:srgbClr val="7030A0"/>
                </a:solidFill>
              </a:rPr>
              <a:t> = 5;</a:t>
            </a:r>
          </a:p>
          <a:p>
            <a:pPr marL="0" indent="0">
              <a:buNone/>
            </a:pPr>
            <a:r>
              <a:rPr lang="en-AU" sz="1600" b="1" dirty="0">
                <a:solidFill>
                  <a:srgbClr val="7030A0"/>
                </a:solidFill>
              </a:rPr>
              <a:t>echo $</a:t>
            </a:r>
            <a:r>
              <a:rPr lang="en-AU" sz="1600" b="1" dirty="0" err="1">
                <a:solidFill>
                  <a:srgbClr val="7030A0"/>
                </a:solidFill>
              </a:rPr>
              <a:t>mynum</a:t>
            </a:r>
            <a:r>
              <a:rPr lang="en-AU" sz="1600" b="1" dirty="0">
                <a:solidFill>
                  <a:srgbClr val="7030A0"/>
                </a:solidFill>
              </a:rPr>
              <a:t>; // Outputs: </a:t>
            </a:r>
            <a:r>
              <a:rPr lang="en-AU" sz="1600" b="1" dirty="0" smtClean="0">
                <a:solidFill>
                  <a:srgbClr val="7030A0"/>
                </a:solidFill>
              </a:rPr>
              <a:t>5</a:t>
            </a:r>
            <a:endParaRPr lang="en-AU" sz="1600" b="1" dirty="0">
              <a:solidFill>
                <a:srgbClr val="7030A0"/>
              </a:solidFill>
            </a:endParaRPr>
          </a:p>
          <a:p>
            <a:pPr marL="0" indent="0">
              <a:buNone/>
            </a:pPr>
            <a:r>
              <a:rPr lang="en-AU" sz="1600" b="1" dirty="0" err="1">
                <a:solidFill>
                  <a:srgbClr val="7030A0"/>
                </a:solidFill>
              </a:rPr>
              <a:t>selfMultiply</a:t>
            </a:r>
            <a:r>
              <a:rPr lang="en-AU" sz="1600" b="1" dirty="0">
                <a:solidFill>
                  <a:srgbClr val="7030A0"/>
                </a:solidFill>
              </a:rPr>
              <a:t>($</a:t>
            </a:r>
            <a:r>
              <a:rPr lang="en-AU" sz="1600" b="1" dirty="0" err="1">
                <a:solidFill>
                  <a:srgbClr val="7030A0"/>
                </a:solidFill>
              </a:rPr>
              <a:t>mynum</a:t>
            </a:r>
            <a:r>
              <a:rPr lang="en-AU" sz="1600" b="1" dirty="0">
                <a:solidFill>
                  <a:srgbClr val="7030A0"/>
                </a:solidFill>
              </a:rPr>
              <a:t>);</a:t>
            </a:r>
          </a:p>
          <a:p>
            <a:pPr marL="0" indent="0">
              <a:buNone/>
            </a:pPr>
            <a:r>
              <a:rPr lang="en-AU" sz="1600" b="1" dirty="0">
                <a:solidFill>
                  <a:srgbClr val="7030A0"/>
                </a:solidFill>
              </a:rPr>
              <a:t>echo $</a:t>
            </a:r>
            <a:r>
              <a:rPr lang="en-AU" sz="1600" b="1" dirty="0" err="1">
                <a:solidFill>
                  <a:srgbClr val="7030A0"/>
                </a:solidFill>
              </a:rPr>
              <a:t>mynum</a:t>
            </a:r>
            <a:r>
              <a:rPr lang="en-AU" sz="1600" b="1" dirty="0">
                <a:solidFill>
                  <a:srgbClr val="7030A0"/>
                </a:solidFill>
              </a:rPr>
              <a:t>; // Outputs: 25</a:t>
            </a:r>
          </a:p>
          <a:p>
            <a:pPr marL="0" indent="0">
              <a:buNone/>
            </a:pPr>
            <a:r>
              <a:rPr lang="en-AU" sz="1600" b="1" dirty="0">
                <a:solidFill>
                  <a:srgbClr val="7030A0"/>
                </a:solidFill>
              </a:rPr>
              <a:t>?&gt;</a:t>
            </a:r>
          </a:p>
        </p:txBody>
      </p:sp>
    </p:spTree>
    <p:extLst>
      <p:ext uri="{BB962C8B-B14F-4D97-AF65-F5344CB8AC3E}">
        <p14:creationId xmlns:p14="http://schemas.microsoft.com/office/powerpoint/2010/main" val="379905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Creating Your First PHP Script</a:t>
            </a:r>
            <a:br>
              <a:rPr lang="en-AU" dirty="0"/>
            </a:br>
            <a:endParaRPr lang="en-AU" dirty="0"/>
          </a:p>
        </p:txBody>
      </p:sp>
      <p:sp>
        <p:nvSpPr>
          <p:cNvPr id="3" name="Content Placeholder 2"/>
          <p:cNvSpPr>
            <a:spLocks noGrp="1"/>
          </p:cNvSpPr>
          <p:nvPr>
            <p:ph idx="1"/>
          </p:nvPr>
        </p:nvSpPr>
        <p:spPr>
          <a:xfrm>
            <a:off x="758952" y="2556932"/>
            <a:ext cx="10625328" cy="3523828"/>
          </a:xfrm>
        </p:spPr>
        <p:txBody>
          <a:bodyPr>
            <a:normAutofit fontScale="92500"/>
          </a:bodyPr>
          <a:lstStyle/>
          <a:p>
            <a:r>
              <a:rPr lang="en-AU" dirty="0"/>
              <a:t>O</a:t>
            </a:r>
            <a:r>
              <a:rPr lang="en-AU" dirty="0" smtClean="0"/>
              <a:t>pen </a:t>
            </a:r>
            <a:r>
              <a:rPr lang="en-AU" dirty="0"/>
              <a:t>up your </a:t>
            </a:r>
            <a:r>
              <a:rPr lang="en-AU" dirty="0" smtClean="0"/>
              <a:t>favourite </a:t>
            </a:r>
            <a:r>
              <a:rPr lang="en-AU" dirty="0"/>
              <a:t>code editor and create a new PHP file then type the following code</a:t>
            </a:r>
            <a:r>
              <a:rPr lang="en-AU" dirty="0" smtClean="0"/>
              <a:t>:</a:t>
            </a:r>
          </a:p>
          <a:p>
            <a:pPr marL="0" indent="0">
              <a:buNone/>
            </a:pPr>
            <a:r>
              <a:rPr lang="en-AU" dirty="0">
                <a:solidFill>
                  <a:srgbClr val="7030A0"/>
                </a:solidFill>
              </a:rPr>
              <a:t>&lt;?php </a:t>
            </a:r>
            <a:r>
              <a:rPr lang="en-AU" dirty="0" smtClean="0">
                <a:solidFill>
                  <a:srgbClr val="7030A0"/>
                </a:solidFill>
              </a:rPr>
              <a:t> // </a:t>
            </a:r>
            <a:r>
              <a:rPr lang="en-AU" dirty="0">
                <a:solidFill>
                  <a:srgbClr val="7030A0"/>
                </a:solidFill>
              </a:rPr>
              <a:t>Display greeting message </a:t>
            </a:r>
            <a:r>
              <a:rPr lang="en-AU" dirty="0" smtClean="0">
                <a:solidFill>
                  <a:srgbClr val="7030A0"/>
                </a:solidFill>
              </a:rPr>
              <a:t>echo</a:t>
            </a:r>
          </a:p>
          <a:p>
            <a:pPr marL="0" indent="0">
              <a:buNone/>
            </a:pPr>
            <a:r>
              <a:rPr lang="en-AU" dirty="0">
                <a:solidFill>
                  <a:srgbClr val="7030A0"/>
                </a:solidFill>
              </a:rPr>
              <a:t> </a:t>
            </a:r>
            <a:r>
              <a:rPr lang="en-AU" dirty="0" smtClean="0">
                <a:solidFill>
                  <a:srgbClr val="7030A0"/>
                </a:solidFill>
              </a:rPr>
              <a:t>  "</a:t>
            </a:r>
            <a:r>
              <a:rPr lang="en-AU" dirty="0">
                <a:solidFill>
                  <a:srgbClr val="7030A0"/>
                </a:solidFill>
              </a:rPr>
              <a:t>Hello, world!"; </a:t>
            </a:r>
            <a:endParaRPr lang="en-AU" dirty="0" smtClean="0">
              <a:solidFill>
                <a:srgbClr val="7030A0"/>
              </a:solidFill>
            </a:endParaRPr>
          </a:p>
          <a:p>
            <a:pPr marL="0" indent="0">
              <a:buNone/>
            </a:pPr>
            <a:r>
              <a:rPr lang="en-AU" dirty="0" smtClean="0">
                <a:solidFill>
                  <a:srgbClr val="7030A0"/>
                </a:solidFill>
              </a:rPr>
              <a:t>?&gt;</a:t>
            </a:r>
          </a:p>
          <a:p>
            <a:pPr marL="0" indent="0">
              <a:buNone/>
            </a:pPr>
            <a:r>
              <a:rPr lang="en-AU" dirty="0">
                <a:solidFill>
                  <a:schemeClr val="tx1"/>
                </a:solidFill>
              </a:rPr>
              <a:t>Now save this file as "</a:t>
            </a:r>
            <a:r>
              <a:rPr lang="en-AU" dirty="0" err="1">
                <a:solidFill>
                  <a:schemeClr val="tx1"/>
                </a:solidFill>
              </a:rPr>
              <a:t>hello.php</a:t>
            </a:r>
            <a:r>
              <a:rPr lang="en-AU" dirty="0">
                <a:solidFill>
                  <a:schemeClr val="tx1"/>
                </a:solidFill>
              </a:rPr>
              <a:t>" in your project folder  </a:t>
            </a:r>
            <a:r>
              <a:rPr lang="en-AU" dirty="0" smtClean="0">
                <a:solidFill>
                  <a:schemeClr val="tx1"/>
                </a:solidFill>
              </a:rPr>
              <a:t>(</a:t>
            </a:r>
            <a:r>
              <a:rPr lang="en-AU" sz="2200" b="1" dirty="0">
                <a:solidFill>
                  <a:schemeClr val="tx1"/>
                </a:solidFill>
              </a:rPr>
              <a:t>located </a:t>
            </a:r>
            <a:r>
              <a:rPr lang="en-AU" sz="2200" b="1" dirty="0" smtClean="0">
                <a:solidFill>
                  <a:schemeClr val="tx1"/>
                </a:solidFill>
              </a:rPr>
              <a:t>at C</a:t>
            </a:r>
            <a:r>
              <a:rPr lang="en-AU" sz="2200" b="1" dirty="0">
                <a:solidFill>
                  <a:schemeClr val="tx1"/>
                </a:solidFill>
              </a:rPr>
              <a:t>:\wamp\www\project</a:t>
            </a:r>
            <a:r>
              <a:rPr lang="en-AU" dirty="0">
                <a:solidFill>
                  <a:schemeClr val="tx1"/>
                </a:solidFill>
              </a:rPr>
              <a:t>), </a:t>
            </a:r>
            <a:endParaRPr lang="en-AU" dirty="0" smtClean="0">
              <a:solidFill>
                <a:schemeClr val="tx1"/>
              </a:solidFill>
            </a:endParaRPr>
          </a:p>
          <a:p>
            <a:pPr marL="0" indent="0">
              <a:buNone/>
            </a:pPr>
            <a:r>
              <a:rPr lang="en-AU" dirty="0" smtClean="0">
                <a:solidFill>
                  <a:schemeClr val="tx1"/>
                </a:solidFill>
              </a:rPr>
              <a:t>and </a:t>
            </a:r>
            <a:r>
              <a:rPr lang="en-AU" dirty="0">
                <a:solidFill>
                  <a:schemeClr val="tx1"/>
                </a:solidFill>
              </a:rPr>
              <a:t>view the result in your </a:t>
            </a:r>
            <a:r>
              <a:rPr lang="en-AU" dirty="0" smtClean="0">
                <a:solidFill>
                  <a:schemeClr val="tx1"/>
                </a:solidFill>
              </a:rPr>
              <a:t>browser through </a:t>
            </a:r>
            <a:r>
              <a:rPr lang="en-AU" dirty="0">
                <a:solidFill>
                  <a:schemeClr val="tx1"/>
                </a:solidFill>
              </a:rPr>
              <a:t>visiting this </a:t>
            </a:r>
            <a:r>
              <a:rPr lang="en-AU" dirty="0" smtClean="0">
                <a:solidFill>
                  <a:schemeClr val="tx1"/>
                </a:solidFill>
              </a:rPr>
              <a:t>URL: </a:t>
            </a:r>
            <a:r>
              <a:rPr lang="en-AU" b="1" dirty="0" smtClean="0">
                <a:solidFill>
                  <a:schemeClr val="tx1"/>
                </a:solidFill>
              </a:rPr>
              <a:t>http</a:t>
            </a:r>
            <a:r>
              <a:rPr lang="en-AU" b="1" dirty="0">
                <a:solidFill>
                  <a:schemeClr val="tx1"/>
                </a:solidFill>
              </a:rPr>
              <a:t>://localhost/project/hello.php</a:t>
            </a:r>
          </a:p>
        </p:txBody>
      </p:sp>
    </p:spTree>
    <p:extLst>
      <p:ext uri="{BB962C8B-B14F-4D97-AF65-F5344CB8AC3E}">
        <p14:creationId xmlns:p14="http://schemas.microsoft.com/office/powerpoint/2010/main" val="34009836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Variable </a:t>
            </a:r>
            <a:r>
              <a:rPr lang="en-AU" dirty="0"/>
              <a:t>Scope</a:t>
            </a:r>
            <a:br>
              <a:rPr lang="en-AU" dirty="0"/>
            </a:br>
            <a:endParaRPr lang="en-AU" dirty="0"/>
          </a:p>
        </p:txBody>
      </p:sp>
      <p:sp>
        <p:nvSpPr>
          <p:cNvPr id="3" name="Content Placeholder 2"/>
          <p:cNvSpPr>
            <a:spLocks noGrp="1"/>
          </p:cNvSpPr>
          <p:nvPr>
            <p:ph idx="1"/>
          </p:nvPr>
        </p:nvSpPr>
        <p:spPr/>
        <p:txBody>
          <a:bodyPr>
            <a:normAutofit fontScale="77500" lnSpcReduction="20000"/>
          </a:bodyPr>
          <a:lstStyle/>
          <a:p>
            <a:pPr marL="0" indent="0">
              <a:buNone/>
            </a:pPr>
            <a:r>
              <a:rPr lang="en-AU" b="1" dirty="0">
                <a:solidFill>
                  <a:srgbClr val="7030A0"/>
                </a:solidFill>
              </a:rPr>
              <a:t>&lt;?php</a:t>
            </a:r>
          </a:p>
          <a:p>
            <a:pPr marL="0" indent="0">
              <a:buNone/>
            </a:pPr>
            <a:r>
              <a:rPr lang="en-AU" b="1" dirty="0">
                <a:solidFill>
                  <a:srgbClr val="7030A0"/>
                </a:solidFill>
              </a:rPr>
              <a:t>// Defining function</a:t>
            </a:r>
          </a:p>
          <a:p>
            <a:pPr marL="0" indent="0">
              <a:buNone/>
            </a:pPr>
            <a:r>
              <a:rPr lang="en-AU" b="1" dirty="0">
                <a:solidFill>
                  <a:srgbClr val="7030A0"/>
                </a:solidFill>
              </a:rPr>
              <a:t>function test(){</a:t>
            </a:r>
          </a:p>
          <a:p>
            <a:pPr marL="0" indent="0">
              <a:buNone/>
            </a:pPr>
            <a:r>
              <a:rPr lang="en-AU" b="1" dirty="0" smtClean="0">
                <a:solidFill>
                  <a:srgbClr val="7030A0"/>
                </a:solidFill>
              </a:rPr>
              <a:t>   </a:t>
            </a:r>
            <a:r>
              <a:rPr lang="en-AU" b="1" dirty="0">
                <a:solidFill>
                  <a:srgbClr val="7030A0"/>
                </a:solidFill>
              </a:rPr>
              <a:t>$greet = "Hello World!";</a:t>
            </a:r>
          </a:p>
          <a:p>
            <a:pPr marL="0" indent="0">
              <a:buNone/>
            </a:pPr>
            <a:r>
              <a:rPr lang="en-AU" b="1" dirty="0">
                <a:solidFill>
                  <a:srgbClr val="7030A0"/>
                </a:solidFill>
              </a:rPr>
              <a:t>    echo $greet;</a:t>
            </a:r>
          </a:p>
          <a:p>
            <a:pPr marL="0" indent="0">
              <a:buNone/>
            </a:pPr>
            <a:r>
              <a:rPr lang="en-AU" b="1" dirty="0" smtClean="0">
                <a:solidFill>
                  <a:srgbClr val="7030A0"/>
                </a:solidFill>
              </a:rPr>
              <a:t>}</a:t>
            </a:r>
            <a:endParaRPr lang="en-AU" b="1" dirty="0">
              <a:solidFill>
                <a:srgbClr val="7030A0"/>
              </a:solidFill>
            </a:endParaRPr>
          </a:p>
          <a:p>
            <a:pPr marL="0" indent="0">
              <a:buNone/>
            </a:pPr>
            <a:r>
              <a:rPr lang="en-AU" b="1" dirty="0">
                <a:solidFill>
                  <a:srgbClr val="7030A0"/>
                </a:solidFill>
              </a:rPr>
              <a:t>test(); // Outputs: Hello World</a:t>
            </a:r>
            <a:r>
              <a:rPr lang="en-AU" b="1" dirty="0" smtClean="0">
                <a:solidFill>
                  <a:srgbClr val="7030A0"/>
                </a:solidFill>
              </a:rPr>
              <a:t>! </a:t>
            </a:r>
            <a:endParaRPr lang="en-AU" b="1" dirty="0">
              <a:solidFill>
                <a:srgbClr val="7030A0"/>
              </a:solidFill>
            </a:endParaRPr>
          </a:p>
          <a:p>
            <a:pPr marL="0" indent="0">
              <a:buNone/>
            </a:pPr>
            <a:r>
              <a:rPr lang="en-AU" b="1" dirty="0">
                <a:solidFill>
                  <a:srgbClr val="7030A0"/>
                </a:solidFill>
              </a:rPr>
              <a:t>echo $greet; // Generate undefined variable error</a:t>
            </a:r>
          </a:p>
          <a:p>
            <a:pPr marL="0" indent="0">
              <a:buNone/>
            </a:pPr>
            <a:r>
              <a:rPr lang="en-AU" b="1" dirty="0">
                <a:solidFill>
                  <a:srgbClr val="7030A0"/>
                </a:solidFill>
              </a:rPr>
              <a:t>?&gt;</a:t>
            </a:r>
          </a:p>
        </p:txBody>
      </p:sp>
    </p:spTree>
    <p:extLst>
      <p:ext uri="{BB962C8B-B14F-4D97-AF65-F5344CB8AC3E}">
        <p14:creationId xmlns:p14="http://schemas.microsoft.com/office/powerpoint/2010/main" val="12826052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The global Keyword</a:t>
            </a:r>
            <a:r>
              <a:rPr lang="en-AU" b="1" dirty="0"/>
              <a:t/>
            </a:r>
            <a:br>
              <a:rPr lang="en-AU" b="1" dirty="0"/>
            </a:br>
            <a:endParaRPr lang="en-AU" dirty="0"/>
          </a:p>
        </p:txBody>
      </p:sp>
      <p:sp>
        <p:nvSpPr>
          <p:cNvPr id="3" name="Content Placeholder 2"/>
          <p:cNvSpPr>
            <a:spLocks noGrp="1"/>
          </p:cNvSpPr>
          <p:nvPr>
            <p:ph idx="1"/>
          </p:nvPr>
        </p:nvSpPr>
        <p:spPr/>
        <p:txBody>
          <a:bodyPr/>
          <a:lstStyle/>
          <a:p>
            <a:r>
              <a:rPr lang="en-AU" dirty="0"/>
              <a:t>There may be a situation when you need to import a variable from the main program into a function, or vice versa. </a:t>
            </a:r>
            <a:endParaRPr lang="en-AU" dirty="0" smtClean="0"/>
          </a:p>
          <a:p>
            <a:r>
              <a:rPr lang="en-AU" dirty="0" smtClean="0"/>
              <a:t>In </a:t>
            </a:r>
            <a:r>
              <a:rPr lang="en-AU" dirty="0"/>
              <a:t>such cases, you can use the global keyword before the variables inside a function. This keyword turns the variable into a global variable, making it visible or accessible both inside and outside the function,</a:t>
            </a:r>
          </a:p>
        </p:txBody>
      </p:sp>
    </p:spTree>
    <p:extLst>
      <p:ext uri="{BB962C8B-B14F-4D97-AF65-F5344CB8AC3E}">
        <p14:creationId xmlns:p14="http://schemas.microsoft.com/office/powerpoint/2010/main" val="42683578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931986"/>
            <a:ext cx="9601197" cy="984738"/>
          </a:xfrm>
        </p:spPr>
        <p:txBody>
          <a:bodyPr>
            <a:normAutofit fontScale="90000"/>
          </a:bodyPr>
          <a:lstStyle/>
          <a:p>
            <a:r>
              <a:rPr lang="en-AU" b="1" dirty="0" smtClean="0"/>
              <a:t/>
            </a:r>
            <a:br>
              <a:rPr lang="en-AU" b="1" dirty="0" smtClean="0"/>
            </a:br>
            <a:r>
              <a:rPr lang="en-AU" dirty="0" smtClean="0"/>
              <a:t>The </a:t>
            </a:r>
            <a:r>
              <a:rPr lang="en-AU" dirty="0"/>
              <a:t>GET Method</a:t>
            </a:r>
            <a:r>
              <a:rPr lang="en-AU" b="1" dirty="0"/>
              <a:t/>
            </a:r>
            <a:br>
              <a:rPr lang="en-AU" b="1" dirty="0"/>
            </a:br>
            <a:r>
              <a:rPr lang="en-AU" dirty="0"/>
              <a:t/>
            </a:r>
            <a:br>
              <a:rPr lang="en-AU" dirty="0"/>
            </a:br>
            <a:endParaRPr lang="en-AU" dirty="0"/>
          </a:p>
        </p:txBody>
      </p:sp>
      <p:sp>
        <p:nvSpPr>
          <p:cNvPr id="3" name="Content Placeholder 2"/>
          <p:cNvSpPr>
            <a:spLocks noGrp="1"/>
          </p:cNvSpPr>
          <p:nvPr>
            <p:ph idx="1"/>
          </p:nvPr>
        </p:nvSpPr>
        <p:spPr>
          <a:xfrm>
            <a:off x="1295400" y="2556932"/>
            <a:ext cx="9853245" cy="3492176"/>
          </a:xfrm>
        </p:spPr>
        <p:txBody>
          <a:bodyPr>
            <a:normAutofit fontScale="92500" lnSpcReduction="10000"/>
          </a:bodyPr>
          <a:lstStyle/>
          <a:p>
            <a:r>
              <a:rPr lang="en-AU" dirty="0"/>
              <a:t>In GET method the data is sent as URL parameters that are usually strings of name and value pairs separated by ampersands (&amp;). In general, a URL with GET data will look like this</a:t>
            </a:r>
            <a:r>
              <a:rPr lang="en-AU" dirty="0" smtClean="0"/>
              <a:t>:</a:t>
            </a:r>
          </a:p>
          <a:p>
            <a:r>
              <a:rPr lang="en-AU" dirty="0">
                <a:solidFill>
                  <a:schemeClr val="tx1"/>
                </a:solidFill>
                <a:hlinkClick r:id="rId2"/>
              </a:rPr>
              <a:t>http://</a:t>
            </a:r>
            <a:r>
              <a:rPr lang="en-AU" dirty="0" smtClean="0">
                <a:solidFill>
                  <a:schemeClr val="tx1"/>
                </a:solidFill>
                <a:hlinkClick r:id="rId2"/>
              </a:rPr>
              <a:t>www.example.com/action.php?</a:t>
            </a:r>
            <a:r>
              <a:rPr lang="en-AU" b="1" dirty="0" smtClean="0">
                <a:solidFill>
                  <a:schemeClr val="tx1"/>
                </a:solidFill>
                <a:hlinkClick r:id="rId2"/>
              </a:rPr>
              <a:t>name</a:t>
            </a:r>
            <a:r>
              <a:rPr lang="en-AU" dirty="0" smtClean="0">
                <a:solidFill>
                  <a:schemeClr val="tx1"/>
                </a:solidFill>
                <a:hlinkClick r:id="rId2"/>
              </a:rPr>
              <a:t>=</a:t>
            </a:r>
            <a:r>
              <a:rPr lang="en-AU" i="1" dirty="0" smtClean="0">
                <a:solidFill>
                  <a:schemeClr val="tx1"/>
                </a:solidFill>
                <a:hlinkClick r:id="rId2"/>
              </a:rPr>
              <a:t>john</a:t>
            </a:r>
            <a:r>
              <a:rPr lang="en-AU" dirty="0" smtClean="0">
                <a:solidFill>
                  <a:schemeClr val="tx1"/>
                </a:solidFill>
                <a:hlinkClick r:id="rId2"/>
              </a:rPr>
              <a:t>&amp;</a:t>
            </a:r>
            <a:r>
              <a:rPr lang="en-AU" b="1" dirty="0" smtClean="0">
                <a:solidFill>
                  <a:schemeClr val="tx1"/>
                </a:solidFill>
                <a:hlinkClick r:id="rId2"/>
              </a:rPr>
              <a:t>age</a:t>
            </a:r>
            <a:r>
              <a:rPr lang="en-AU" dirty="0" smtClean="0">
                <a:solidFill>
                  <a:schemeClr val="tx1"/>
                </a:solidFill>
                <a:hlinkClick r:id="rId2"/>
              </a:rPr>
              <a:t>=</a:t>
            </a:r>
            <a:r>
              <a:rPr lang="en-AU" i="1" dirty="0" smtClean="0">
                <a:solidFill>
                  <a:schemeClr val="tx1"/>
                </a:solidFill>
                <a:hlinkClick r:id="rId2"/>
              </a:rPr>
              <a:t>24</a:t>
            </a:r>
            <a:endParaRPr lang="en-AU" i="1" dirty="0" smtClean="0">
              <a:solidFill>
                <a:schemeClr val="tx1"/>
              </a:solidFill>
            </a:endParaRPr>
          </a:p>
          <a:p>
            <a:r>
              <a:rPr lang="en-AU" dirty="0"/>
              <a:t>The bold parts in the URL are the GET parameters and the italic parts are the value of those parameters. </a:t>
            </a:r>
          </a:p>
          <a:p>
            <a:r>
              <a:rPr lang="en-AU" dirty="0"/>
              <a:t>More than one parameter=value can be embedded in the URL by concatenating with ampersands (&amp;). </a:t>
            </a:r>
          </a:p>
          <a:p>
            <a:r>
              <a:rPr lang="en-AU" dirty="0"/>
              <a:t>One can only send simple text data via GET method.</a:t>
            </a:r>
            <a:endParaRPr lang="en-AU" dirty="0"/>
          </a:p>
        </p:txBody>
      </p:sp>
    </p:spTree>
    <p:extLst>
      <p:ext uri="{BB962C8B-B14F-4D97-AF65-F5344CB8AC3E}">
        <p14:creationId xmlns:p14="http://schemas.microsoft.com/office/powerpoint/2010/main" val="37047959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1093556"/>
          </a:xfrm>
        </p:spPr>
        <p:txBody>
          <a:bodyPr>
            <a:normAutofit fontScale="90000"/>
          </a:bodyPr>
          <a:lstStyle/>
          <a:p>
            <a:r>
              <a:rPr lang="en-AU" dirty="0" smtClean="0"/>
              <a:t/>
            </a:r>
            <a:br>
              <a:rPr lang="en-AU" dirty="0" smtClean="0"/>
            </a:br>
            <a:r>
              <a:rPr lang="en-AU" dirty="0" smtClean="0"/>
              <a:t>Advantages </a:t>
            </a:r>
            <a:r>
              <a:rPr lang="en-AU" dirty="0"/>
              <a:t>and Disadvantages of Using the GET Method</a:t>
            </a:r>
            <a:br>
              <a:rPr lang="en-AU" dirty="0"/>
            </a:br>
            <a:endParaRPr lang="en-AU" dirty="0"/>
          </a:p>
        </p:txBody>
      </p:sp>
      <p:sp>
        <p:nvSpPr>
          <p:cNvPr id="3" name="Content Placeholder 2"/>
          <p:cNvSpPr>
            <a:spLocks noGrp="1"/>
          </p:cNvSpPr>
          <p:nvPr>
            <p:ph idx="1"/>
          </p:nvPr>
        </p:nvSpPr>
        <p:spPr>
          <a:xfrm>
            <a:off x="1295400" y="2556932"/>
            <a:ext cx="9805415" cy="3523828"/>
          </a:xfrm>
        </p:spPr>
        <p:txBody>
          <a:bodyPr>
            <a:normAutofit/>
          </a:bodyPr>
          <a:lstStyle/>
          <a:p>
            <a:r>
              <a:rPr lang="en-AU" dirty="0"/>
              <a:t>T</a:t>
            </a:r>
            <a:r>
              <a:rPr lang="en-AU" dirty="0" smtClean="0"/>
              <a:t>he </a:t>
            </a:r>
            <a:r>
              <a:rPr lang="en-AU" dirty="0"/>
              <a:t>data sent by the GET method are displayed in the URL, it is possible to bookmark the page with specific query string values.</a:t>
            </a:r>
          </a:p>
          <a:p>
            <a:r>
              <a:rPr lang="en-AU" dirty="0"/>
              <a:t>The GET method is not suitable for passing sensitive information such as the username and password, because these are fully visible in the URL query string as well as potentially stored in the client browser's memory as a visited page.</a:t>
            </a:r>
          </a:p>
          <a:p>
            <a:r>
              <a:rPr lang="en-AU" dirty="0"/>
              <a:t>Because the GET method assigns data to a server environment variable, the length of the URL is limited. So, there is a limitation for the total data to be sent.</a:t>
            </a:r>
          </a:p>
        </p:txBody>
      </p:sp>
    </p:spTree>
    <p:extLst>
      <p:ext uri="{BB962C8B-B14F-4D97-AF65-F5344CB8AC3E}">
        <p14:creationId xmlns:p14="http://schemas.microsoft.com/office/powerpoint/2010/main" val="1063708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AU" dirty="0"/>
          </a:p>
        </p:txBody>
      </p:sp>
      <p:sp>
        <p:nvSpPr>
          <p:cNvPr id="3" name="Content Placeholder 2"/>
          <p:cNvSpPr>
            <a:spLocks noGrp="1"/>
          </p:cNvSpPr>
          <p:nvPr>
            <p:ph idx="1"/>
          </p:nvPr>
        </p:nvSpPr>
        <p:spPr>
          <a:xfrm>
            <a:off x="2130553" y="2502068"/>
            <a:ext cx="6912864" cy="3688420"/>
          </a:xfrm>
        </p:spPr>
        <p:txBody>
          <a:bodyPr>
            <a:normAutofit fontScale="55000" lnSpcReduction="20000"/>
          </a:bodyPr>
          <a:lstStyle/>
          <a:p>
            <a:pPr marL="0" indent="0">
              <a:buNone/>
            </a:pPr>
            <a:r>
              <a:rPr lang="en-AU" b="1" dirty="0">
                <a:solidFill>
                  <a:srgbClr val="7030A0"/>
                </a:solidFill>
              </a:rPr>
              <a:t>&lt;!DOCTYPE html&gt;</a:t>
            </a:r>
          </a:p>
          <a:p>
            <a:pPr marL="0" indent="0">
              <a:buNone/>
            </a:pPr>
            <a:r>
              <a:rPr lang="en-AU" b="1" dirty="0">
                <a:solidFill>
                  <a:srgbClr val="7030A0"/>
                </a:solidFill>
              </a:rPr>
              <a:t>&lt;html lang="</a:t>
            </a:r>
            <a:r>
              <a:rPr lang="en-AU" b="1" dirty="0" err="1">
                <a:solidFill>
                  <a:srgbClr val="7030A0"/>
                </a:solidFill>
              </a:rPr>
              <a:t>en</a:t>
            </a:r>
            <a:r>
              <a:rPr lang="en-AU" b="1" dirty="0">
                <a:solidFill>
                  <a:srgbClr val="7030A0"/>
                </a:solidFill>
              </a:rPr>
              <a:t>"&gt;</a:t>
            </a:r>
          </a:p>
          <a:p>
            <a:pPr marL="0" indent="0">
              <a:buNone/>
            </a:pPr>
            <a:r>
              <a:rPr lang="en-AU" b="1" dirty="0">
                <a:solidFill>
                  <a:srgbClr val="7030A0"/>
                </a:solidFill>
              </a:rPr>
              <a:t>&lt;head&gt;</a:t>
            </a:r>
          </a:p>
          <a:p>
            <a:pPr marL="0" indent="0">
              <a:buNone/>
            </a:pPr>
            <a:r>
              <a:rPr lang="en-AU" b="1" dirty="0">
                <a:solidFill>
                  <a:srgbClr val="7030A0"/>
                </a:solidFill>
              </a:rPr>
              <a:t>    &lt;title&gt;Example of PHP GET method&lt;/title</a:t>
            </a:r>
            <a:r>
              <a:rPr lang="en-AU" b="1" dirty="0" smtClean="0">
                <a:solidFill>
                  <a:srgbClr val="7030A0"/>
                </a:solidFill>
              </a:rPr>
              <a:t>&gt; &lt;/</a:t>
            </a:r>
            <a:r>
              <a:rPr lang="en-AU" b="1" dirty="0">
                <a:solidFill>
                  <a:srgbClr val="7030A0"/>
                </a:solidFill>
              </a:rPr>
              <a:t>head</a:t>
            </a:r>
            <a:r>
              <a:rPr lang="en-AU" b="1" dirty="0" smtClean="0">
                <a:solidFill>
                  <a:srgbClr val="7030A0"/>
                </a:solidFill>
              </a:rPr>
              <a:t>&gt;</a:t>
            </a:r>
          </a:p>
          <a:p>
            <a:pPr marL="0" indent="0">
              <a:buNone/>
            </a:pPr>
            <a:r>
              <a:rPr lang="en-AU" b="1" dirty="0" smtClean="0">
                <a:solidFill>
                  <a:srgbClr val="7030A0"/>
                </a:solidFill>
              </a:rPr>
              <a:t>&lt;</a:t>
            </a:r>
            <a:r>
              <a:rPr lang="en-AU" b="1" dirty="0">
                <a:solidFill>
                  <a:srgbClr val="7030A0"/>
                </a:solidFill>
              </a:rPr>
              <a:t>body</a:t>
            </a:r>
            <a:r>
              <a:rPr lang="en-AU" b="1" dirty="0" smtClean="0">
                <a:solidFill>
                  <a:srgbClr val="7030A0"/>
                </a:solidFill>
              </a:rPr>
              <a:t>&gt; &lt;?</a:t>
            </a:r>
            <a:r>
              <a:rPr lang="en-AU" b="1" dirty="0">
                <a:solidFill>
                  <a:srgbClr val="7030A0"/>
                </a:solidFill>
              </a:rPr>
              <a:t>php</a:t>
            </a:r>
          </a:p>
          <a:p>
            <a:pPr marL="0" indent="0">
              <a:buNone/>
            </a:pPr>
            <a:r>
              <a:rPr lang="en-AU" b="1" dirty="0">
                <a:solidFill>
                  <a:srgbClr val="7030A0"/>
                </a:solidFill>
              </a:rPr>
              <a:t>if(</a:t>
            </a:r>
            <a:r>
              <a:rPr lang="en-AU" b="1" dirty="0" err="1">
                <a:solidFill>
                  <a:srgbClr val="7030A0"/>
                </a:solidFill>
              </a:rPr>
              <a:t>isset</a:t>
            </a:r>
            <a:r>
              <a:rPr lang="en-AU" b="1" dirty="0">
                <a:solidFill>
                  <a:srgbClr val="7030A0"/>
                </a:solidFill>
              </a:rPr>
              <a:t>($_GET["name"])){</a:t>
            </a:r>
          </a:p>
          <a:p>
            <a:pPr marL="0" indent="0">
              <a:buNone/>
            </a:pPr>
            <a:r>
              <a:rPr lang="en-AU" b="1" dirty="0">
                <a:solidFill>
                  <a:srgbClr val="7030A0"/>
                </a:solidFill>
              </a:rPr>
              <a:t>    echo "&lt;p&gt;Hi, " . $_GET["name"] . "&lt;/p&gt;";</a:t>
            </a:r>
          </a:p>
          <a:p>
            <a:pPr marL="0" indent="0">
              <a:buNone/>
            </a:pPr>
            <a:r>
              <a:rPr lang="en-AU" b="1" dirty="0" smtClean="0">
                <a:solidFill>
                  <a:srgbClr val="7030A0"/>
                </a:solidFill>
              </a:rPr>
              <a:t>} ?&gt;</a:t>
            </a:r>
            <a:endParaRPr lang="en-AU" b="1" dirty="0">
              <a:solidFill>
                <a:srgbClr val="7030A0"/>
              </a:solidFill>
            </a:endParaRPr>
          </a:p>
          <a:p>
            <a:pPr marL="0" indent="0">
              <a:buNone/>
            </a:pPr>
            <a:r>
              <a:rPr lang="en-AU" b="1" dirty="0">
                <a:solidFill>
                  <a:srgbClr val="7030A0"/>
                </a:solidFill>
              </a:rPr>
              <a:t>&lt;form method="get" action="&lt;?php echo $_SERVER["PHP_SELF"];?&gt;"&gt;</a:t>
            </a:r>
          </a:p>
          <a:p>
            <a:pPr marL="0" indent="0">
              <a:buNone/>
            </a:pPr>
            <a:r>
              <a:rPr lang="en-AU" b="1" dirty="0" smtClean="0">
                <a:solidFill>
                  <a:srgbClr val="7030A0"/>
                </a:solidFill>
              </a:rPr>
              <a:t> </a:t>
            </a:r>
            <a:r>
              <a:rPr lang="en-AU" b="1" dirty="0">
                <a:solidFill>
                  <a:srgbClr val="7030A0"/>
                </a:solidFill>
              </a:rPr>
              <a:t>&lt;label for="inputName"&gt;Name:&lt;/label</a:t>
            </a:r>
            <a:r>
              <a:rPr lang="en-AU" b="1" dirty="0" smtClean="0">
                <a:solidFill>
                  <a:srgbClr val="7030A0"/>
                </a:solidFill>
              </a:rPr>
              <a:t>&gt;</a:t>
            </a:r>
          </a:p>
          <a:p>
            <a:pPr marL="0" indent="0">
              <a:buNone/>
            </a:pPr>
            <a:r>
              <a:rPr lang="en-AU" b="1" dirty="0" smtClean="0">
                <a:solidFill>
                  <a:srgbClr val="7030A0"/>
                </a:solidFill>
              </a:rPr>
              <a:t>   </a:t>
            </a:r>
            <a:r>
              <a:rPr lang="en-AU" b="1" dirty="0">
                <a:solidFill>
                  <a:srgbClr val="7030A0"/>
                </a:solidFill>
              </a:rPr>
              <a:t>&lt;input type="text" name="name" id="inputName"&gt;</a:t>
            </a:r>
          </a:p>
          <a:p>
            <a:pPr marL="0" indent="0">
              <a:buNone/>
            </a:pPr>
            <a:r>
              <a:rPr lang="en-AU" b="1" dirty="0" smtClean="0">
                <a:solidFill>
                  <a:srgbClr val="7030A0"/>
                </a:solidFill>
              </a:rPr>
              <a:t> </a:t>
            </a:r>
            <a:r>
              <a:rPr lang="en-AU" b="1" dirty="0">
                <a:solidFill>
                  <a:srgbClr val="7030A0"/>
                </a:solidFill>
              </a:rPr>
              <a:t>&lt;input type="submit" value="Submit</a:t>
            </a:r>
            <a:r>
              <a:rPr lang="en-AU" b="1" dirty="0" smtClean="0">
                <a:solidFill>
                  <a:srgbClr val="7030A0"/>
                </a:solidFill>
              </a:rPr>
              <a:t>"&gt;</a:t>
            </a:r>
          </a:p>
          <a:p>
            <a:pPr marL="0" indent="0">
              <a:buNone/>
            </a:pPr>
            <a:r>
              <a:rPr lang="en-AU" b="1" dirty="0" smtClean="0">
                <a:solidFill>
                  <a:srgbClr val="7030A0"/>
                </a:solidFill>
              </a:rPr>
              <a:t>&lt;/</a:t>
            </a:r>
            <a:r>
              <a:rPr lang="en-AU" b="1" dirty="0">
                <a:solidFill>
                  <a:srgbClr val="7030A0"/>
                </a:solidFill>
              </a:rPr>
              <a:t>form</a:t>
            </a:r>
            <a:r>
              <a:rPr lang="en-AU" b="1" dirty="0" smtClean="0">
                <a:solidFill>
                  <a:srgbClr val="7030A0"/>
                </a:solidFill>
              </a:rPr>
              <a:t>&gt; &lt;/</a:t>
            </a:r>
            <a:r>
              <a:rPr lang="en-AU" b="1" dirty="0">
                <a:solidFill>
                  <a:srgbClr val="7030A0"/>
                </a:solidFill>
              </a:rPr>
              <a:t>body&gt;</a:t>
            </a:r>
          </a:p>
        </p:txBody>
      </p:sp>
    </p:spTree>
    <p:extLst>
      <p:ext uri="{BB962C8B-B14F-4D97-AF65-F5344CB8AC3E}">
        <p14:creationId xmlns:p14="http://schemas.microsoft.com/office/powerpoint/2010/main" val="12485069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The POST Method</a:t>
            </a:r>
            <a:br>
              <a:rPr lang="en-AU" dirty="0"/>
            </a:br>
            <a:endParaRPr lang="en-AU" dirty="0"/>
          </a:p>
        </p:txBody>
      </p:sp>
      <p:sp>
        <p:nvSpPr>
          <p:cNvPr id="3" name="Content Placeholder 2"/>
          <p:cNvSpPr>
            <a:spLocks noGrp="1"/>
          </p:cNvSpPr>
          <p:nvPr>
            <p:ph idx="1"/>
          </p:nvPr>
        </p:nvSpPr>
        <p:spPr/>
        <p:txBody>
          <a:bodyPr/>
          <a:lstStyle/>
          <a:p>
            <a:r>
              <a:rPr lang="en-AU" dirty="0"/>
              <a:t>In POST method the data is sent to the server as a package in a separate communication with the processing script. Data sent through POST method will not visible in the URL.</a:t>
            </a:r>
            <a:endParaRPr lang="en-AU" dirty="0"/>
          </a:p>
        </p:txBody>
      </p:sp>
    </p:spTree>
    <p:extLst>
      <p:ext uri="{BB962C8B-B14F-4D97-AF65-F5344CB8AC3E}">
        <p14:creationId xmlns:p14="http://schemas.microsoft.com/office/powerpoint/2010/main" val="22931082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smtClean="0"/>
              <a:t/>
            </a:r>
            <a:br>
              <a:rPr lang="en-AU" b="1" dirty="0" smtClean="0"/>
            </a:br>
            <a:r>
              <a:rPr lang="en-AU" dirty="0" smtClean="0"/>
              <a:t>Advantages </a:t>
            </a:r>
            <a:r>
              <a:rPr lang="en-AU" dirty="0"/>
              <a:t>and Disadvantages of Using the POST Method</a:t>
            </a:r>
            <a:r>
              <a:rPr lang="en-AU" b="1" dirty="0"/>
              <a:t/>
            </a:r>
            <a:br>
              <a:rPr lang="en-AU" b="1" dirty="0"/>
            </a:br>
            <a:endParaRPr lang="en-AU" dirty="0"/>
          </a:p>
        </p:txBody>
      </p:sp>
      <p:sp>
        <p:nvSpPr>
          <p:cNvPr id="3" name="Content Placeholder 2"/>
          <p:cNvSpPr>
            <a:spLocks noGrp="1"/>
          </p:cNvSpPr>
          <p:nvPr>
            <p:ph idx="1"/>
          </p:nvPr>
        </p:nvSpPr>
        <p:spPr/>
        <p:txBody>
          <a:bodyPr/>
          <a:lstStyle/>
          <a:p>
            <a:r>
              <a:rPr lang="en-AU" dirty="0"/>
              <a:t>It is more secure than GET because user-entered information is never visible in the URL query string or in the server logs.</a:t>
            </a:r>
          </a:p>
          <a:p>
            <a:r>
              <a:rPr lang="en-AU" dirty="0"/>
              <a:t>There is a much larger limit on the amount of data that can be passed and one can send text data as well as binary data (uploading a file) using POST.</a:t>
            </a:r>
          </a:p>
          <a:p>
            <a:r>
              <a:rPr lang="en-AU" dirty="0"/>
              <a:t>Since the data sent by the POST method is not visible in the URL, so it is not possible to bookmark the page with specific query.</a:t>
            </a:r>
          </a:p>
        </p:txBody>
      </p:sp>
    </p:spTree>
    <p:extLst>
      <p:ext uri="{BB962C8B-B14F-4D97-AF65-F5344CB8AC3E}">
        <p14:creationId xmlns:p14="http://schemas.microsoft.com/office/powerpoint/2010/main" val="8320999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864956"/>
          </a:xfrm>
        </p:spPr>
        <p:txBody>
          <a:bodyPr/>
          <a:lstStyle/>
          <a:p>
            <a:r>
              <a:rPr lang="en-US" dirty="0" smtClean="0"/>
              <a:t>Example</a:t>
            </a:r>
            <a:endParaRPr lang="en-AU" dirty="0"/>
          </a:p>
        </p:txBody>
      </p:sp>
      <p:sp>
        <p:nvSpPr>
          <p:cNvPr id="3" name="Content Placeholder 2"/>
          <p:cNvSpPr>
            <a:spLocks noGrp="1"/>
          </p:cNvSpPr>
          <p:nvPr>
            <p:ph idx="1"/>
          </p:nvPr>
        </p:nvSpPr>
        <p:spPr>
          <a:xfrm>
            <a:off x="1295402" y="2483780"/>
            <a:ext cx="9601196" cy="3843868"/>
          </a:xfrm>
        </p:spPr>
        <p:txBody>
          <a:bodyPr>
            <a:normAutofit fontScale="85000" lnSpcReduction="20000"/>
          </a:bodyPr>
          <a:lstStyle/>
          <a:p>
            <a:pPr marL="0" indent="0">
              <a:buNone/>
            </a:pPr>
            <a:r>
              <a:rPr lang="en-AU" b="1" dirty="0">
                <a:solidFill>
                  <a:srgbClr val="7030A0"/>
                </a:solidFill>
              </a:rPr>
              <a:t>&lt;!DOCTYPE html&gt;</a:t>
            </a:r>
          </a:p>
          <a:p>
            <a:pPr marL="0" indent="0">
              <a:buNone/>
            </a:pPr>
            <a:r>
              <a:rPr lang="en-AU" b="1" dirty="0">
                <a:solidFill>
                  <a:srgbClr val="7030A0"/>
                </a:solidFill>
              </a:rPr>
              <a:t>&lt;html lang="</a:t>
            </a:r>
            <a:r>
              <a:rPr lang="en-AU" b="1" dirty="0" err="1">
                <a:solidFill>
                  <a:srgbClr val="7030A0"/>
                </a:solidFill>
              </a:rPr>
              <a:t>en</a:t>
            </a:r>
            <a:r>
              <a:rPr lang="en-AU" b="1" dirty="0" smtClean="0">
                <a:solidFill>
                  <a:srgbClr val="7030A0"/>
                </a:solidFill>
              </a:rPr>
              <a:t>"&gt;&lt;</a:t>
            </a:r>
            <a:r>
              <a:rPr lang="en-AU" b="1" dirty="0">
                <a:solidFill>
                  <a:srgbClr val="7030A0"/>
                </a:solidFill>
              </a:rPr>
              <a:t>head</a:t>
            </a:r>
            <a:r>
              <a:rPr lang="en-AU" b="1" dirty="0" smtClean="0">
                <a:solidFill>
                  <a:srgbClr val="7030A0"/>
                </a:solidFill>
              </a:rPr>
              <a:t>&gt;  </a:t>
            </a:r>
            <a:r>
              <a:rPr lang="en-AU" b="1" dirty="0">
                <a:solidFill>
                  <a:srgbClr val="7030A0"/>
                </a:solidFill>
              </a:rPr>
              <a:t>&lt;title&gt;Example of PHP POST method&lt;/title</a:t>
            </a:r>
            <a:r>
              <a:rPr lang="en-AU" b="1" dirty="0" smtClean="0">
                <a:solidFill>
                  <a:srgbClr val="7030A0"/>
                </a:solidFill>
              </a:rPr>
              <a:t>&gt; &lt;/</a:t>
            </a:r>
            <a:r>
              <a:rPr lang="en-AU" b="1" dirty="0">
                <a:solidFill>
                  <a:srgbClr val="7030A0"/>
                </a:solidFill>
              </a:rPr>
              <a:t>head&gt;</a:t>
            </a:r>
          </a:p>
          <a:p>
            <a:pPr marL="0" indent="0">
              <a:buNone/>
            </a:pPr>
            <a:r>
              <a:rPr lang="en-AU" b="1" dirty="0">
                <a:solidFill>
                  <a:srgbClr val="7030A0"/>
                </a:solidFill>
              </a:rPr>
              <a:t>&lt;body</a:t>
            </a:r>
            <a:r>
              <a:rPr lang="en-AU" b="1" dirty="0" smtClean="0">
                <a:solidFill>
                  <a:srgbClr val="7030A0"/>
                </a:solidFill>
              </a:rPr>
              <a:t>&gt; &lt;?</a:t>
            </a:r>
            <a:r>
              <a:rPr lang="en-AU" b="1" dirty="0">
                <a:solidFill>
                  <a:srgbClr val="7030A0"/>
                </a:solidFill>
              </a:rPr>
              <a:t>php</a:t>
            </a:r>
          </a:p>
          <a:p>
            <a:pPr marL="0" indent="0">
              <a:buNone/>
            </a:pPr>
            <a:r>
              <a:rPr lang="en-AU" b="1" dirty="0">
                <a:solidFill>
                  <a:srgbClr val="7030A0"/>
                </a:solidFill>
              </a:rPr>
              <a:t>if(</a:t>
            </a:r>
            <a:r>
              <a:rPr lang="en-AU" b="1" dirty="0" err="1">
                <a:solidFill>
                  <a:srgbClr val="7030A0"/>
                </a:solidFill>
              </a:rPr>
              <a:t>isset</a:t>
            </a:r>
            <a:r>
              <a:rPr lang="en-AU" b="1" dirty="0">
                <a:solidFill>
                  <a:srgbClr val="7030A0"/>
                </a:solidFill>
              </a:rPr>
              <a:t>($_POST["name"])){</a:t>
            </a:r>
          </a:p>
          <a:p>
            <a:pPr marL="0" indent="0">
              <a:buNone/>
            </a:pPr>
            <a:r>
              <a:rPr lang="en-AU" b="1" dirty="0" smtClean="0">
                <a:solidFill>
                  <a:srgbClr val="7030A0"/>
                </a:solidFill>
              </a:rPr>
              <a:t>echo </a:t>
            </a:r>
            <a:r>
              <a:rPr lang="en-AU" b="1" dirty="0">
                <a:solidFill>
                  <a:srgbClr val="7030A0"/>
                </a:solidFill>
              </a:rPr>
              <a:t>"&lt;p&gt;Hi, " . $_POST["name"] . "&lt;/p</a:t>
            </a:r>
            <a:r>
              <a:rPr lang="en-AU" b="1" dirty="0" smtClean="0">
                <a:solidFill>
                  <a:srgbClr val="7030A0"/>
                </a:solidFill>
              </a:rPr>
              <a:t>&gt;"; } ?&gt;</a:t>
            </a:r>
            <a:endParaRPr lang="en-AU" b="1" dirty="0">
              <a:solidFill>
                <a:srgbClr val="7030A0"/>
              </a:solidFill>
            </a:endParaRPr>
          </a:p>
          <a:p>
            <a:pPr marL="0" indent="0">
              <a:buNone/>
            </a:pPr>
            <a:r>
              <a:rPr lang="en-AU" b="1" dirty="0">
                <a:solidFill>
                  <a:srgbClr val="7030A0"/>
                </a:solidFill>
              </a:rPr>
              <a:t>&lt;form method="post" action="&lt;?php echo $_SERVER["PHP_SELF"];?&gt;"&gt;</a:t>
            </a:r>
          </a:p>
          <a:p>
            <a:pPr marL="0" indent="0">
              <a:buNone/>
            </a:pPr>
            <a:r>
              <a:rPr lang="en-AU" b="1" dirty="0" smtClean="0">
                <a:solidFill>
                  <a:srgbClr val="7030A0"/>
                </a:solidFill>
              </a:rPr>
              <a:t>&lt;</a:t>
            </a:r>
            <a:r>
              <a:rPr lang="en-AU" b="1" dirty="0">
                <a:solidFill>
                  <a:srgbClr val="7030A0"/>
                </a:solidFill>
              </a:rPr>
              <a:t>label for="inputName"&gt;Name:&lt;/label&gt;</a:t>
            </a:r>
          </a:p>
          <a:p>
            <a:pPr marL="0" indent="0">
              <a:buNone/>
            </a:pPr>
            <a:r>
              <a:rPr lang="en-AU" b="1" dirty="0" smtClean="0">
                <a:solidFill>
                  <a:srgbClr val="7030A0"/>
                </a:solidFill>
              </a:rPr>
              <a:t>&lt;</a:t>
            </a:r>
            <a:r>
              <a:rPr lang="en-AU" b="1" dirty="0">
                <a:solidFill>
                  <a:srgbClr val="7030A0"/>
                </a:solidFill>
              </a:rPr>
              <a:t>input type="text" name="name" id="inputName"&gt;</a:t>
            </a:r>
          </a:p>
          <a:p>
            <a:pPr marL="0" indent="0">
              <a:buNone/>
            </a:pPr>
            <a:r>
              <a:rPr lang="en-AU" b="1" dirty="0" smtClean="0">
                <a:solidFill>
                  <a:srgbClr val="7030A0"/>
                </a:solidFill>
              </a:rPr>
              <a:t> </a:t>
            </a:r>
            <a:r>
              <a:rPr lang="en-AU" b="1" dirty="0">
                <a:solidFill>
                  <a:srgbClr val="7030A0"/>
                </a:solidFill>
              </a:rPr>
              <a:t>&lt;input type="submit" value="Submit"&gt;</a:t>
            </a:r>
          </a:p>
          <a:p>
            <a:pPr marL="0" indent="0">
              <a:buNone/>
            </a:pPr>
            <a:r>
              <a:rPr lang="en-AU" b="1" dirty="0">
                <a:solidFill>
                  <a:srgbClr val="7030A0"/>
                </a:solidFill>
              </a:rPr>
              <a:t>&lt;/form</a:t>
            </a:r>
            <a:r>
              <a:rPr lang="en-AU" b="1" dirty="0" smtClean="0">
                <a:solidFill>
                  <a:srgbClr val="7030A0"/>
                </a:solidFill>
              </a:rPr>
              <a:t>&gt; &lt;/</a:t>
            </a:r>
            <a:r>
              <a:rPr lang="en-AU" b="1" dirty="0">
                <a:solidFill>
                  <a:srgbClr val="7030A0"/>
                </a:solidFill>
              </a:rPr>
              <a:t>body&gt;</a:t>
            </a:r>
          </a:p>
          <a:p>
            <a:endParaRPr lang="en-AU" dirty="0"/>
          </a:p>
        </p:txBody>
      </p:sp>
    </p:spTree>
    <p:extLst>
      <p:ext uri="{BB962C8B-B14F-4D97-AF65-F5344CB8AC3E}">
        <p14:creationId xmlns:p14="http://schemas.microsoft.com/office/powerpoint/2010/main" val="29923220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The $_REQUEST Variable</a:t>
            </a:r>
            <a:br>
              <a:rPr lang="en-AU" dirty="0"/>
            </a:br>
            <a:endParaRPr lang="en-AU" dirty="0"/>
          </a:p>
        </p:txBody>
      </p:sp>
      <p:sp>
        <p:nvSpPr>
          <p:cNvPr id="3" name="Content Placeholder 2"/>
          <p:cNvSpPr>
            <a:spLocks noGrp="1"/>
          </p:cNvSpPr>
          <p:nvPr>
            <p:ph idx="1"/>
          </p:nvPr>
        </p:nvSpPr>
        <p:spPr/>
        <p:txBody>
          <a:bodyPr/>
          <a:lstStyle/>
          <a:p>
            <a:r>
              <a:rPr lang="en-AU" dirty="0"/>
              <a:t>PHP provides another </a:t>
            </a:r>
            <a:r>
              <a:rPr lang="en-AU" dirty="0" err="1"/>
              <a:t>superglobal</a:t>
            </a:r>
            <a:r>
              <a:rPr lang="en-AU" dirty="0"/>
              <a:t> variable $_REQUEST that contains the values of both the $_GET and $_POST variables as well as the values of the $_COOKIE </a:t>
            </a:r>
            <a:r>
              <a:rPr lang="en-AU" dirty="0" err="1"/>
              <a:t>superglobal</a:t>
            </a:r>
            <a:r>
              <a:rPr lang="en-AU" dirty="0"/>
              <a:t> variable.</a:t>
            </a:r>
          </a:p>
        </p:txBody>
      </p:sp>
    </p:spTree>
    <p:extLst>
      <p:ext uri="{BB962C8B-B14F-4D97-AF65-F5344CB8AC3E}">
        <p14:creationId xmlns:p14="http://schemas.microsoft.com/office/powerpoint/2010/main" val="41742759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AU" dirty="0"/>
          </a:p>
        </p:txBody>
      </p:sp>
      <p:sp>
        <p:nvSpPr>
          <p:cNvPr id="3" name="Content Placeholder 2"/>
          <p:cNvSpPr>
            <a:spLocks noGrp="1"/>
          </p:cNvSpPr>
          <p:nvPr>
            <p:ph idx="1"/>
          </p:nvPr>
        </p:nvSpPr>
        <p:spPr>
          <a:xfrm>
            <a:off x="905256" y="2459736"/>
            <a:ext cx="9991341" cy="3675888"/>
          </a:xfrm>
        </p:spPr>
        <p:txBody>
          <a:bodyPr>
            <a:normAutofit fontScale="70000" lnSpcReduction="20000"/>
          </a:bodyPr>
          <a:lstStyle/>
          <a:p>
            <a:pPr marL="0" indent="0">
              <a:buNone/>
            </a:pPr>
            <a:r>
              <a:rPr lang="en-AU" b="1" dirty="0">
                <a:solidFill>
                  <a:srgbClr val="7030A0"/>
                </a:solidFill>
              </a:rPr>
              <a:t>&lt;!DOCTYPE html&gt;</a:t>
            </a:r>
          </a:p>
          <a:p>
            <a:pPr marL="0" indent="0">
              <a:buNone/>
            </a:pPr>
            <a:r>
              <a:rPr lang="en-AU" b="1" dirty="0">
                <a:solidFill>
                  <a:srgbClr val="7030A0"/>
                </a:solidFill>
              </a:rPr>
              <a:t>&lt;html lang="</a:t>
            </a:r>
            <a:r>
              <a:rPr lang="en-AU" b="1" dirty="0" err="1">
                <a:solidFill>
                  <a:srgbClr val="7030A0"/>
                </a:solidFill>
              </a:rPr>
              <a:t>en</a:t>
            </a:r>
            <a:r>
              <a:rPr lang="en-AU" b="1" dirty="0">
                <a:solidFill>
                  <a:srgbClr val="7030A0"/>
                </a:solidFill>
              </a:rPr>
              <a:t>"&gt;</a:t>
            </a:r>
          </a:p>
          <a:p>
            <a:pPr marL="0" indent="0">
              <a:buNone/>
            </a:pPr>
            <a:r>
              <a:rPr lang="en-AU" b="1" dirty="0">
                <a:solidFill>
                  <a:srgbClr val="7030A0"/>
                </a:solidFill>
              </a:rPr>
              <a:t>&lt;head</a:t>
            </a:r>
            <a:r>
              <a:rPr lang="en-AU" b="1" dirty="0" smtClean="0">
                <a:solidFill>
                  <a:srgbClr val="7030A0"/>
                </a:solidFill>
              </a:rPr>
              <a:t>&gt; &lt;</a:t>
            </a:r>
            <a:r>
              <a:rPr lang="en-AU" b="1" dirty="0">
                <a:solidFill>
                  <a:srgbClr val="7030A0"/>
                </a:solidFill>
              </a:rPr>
              <a:t>title&gt;Example of PHP $_REQUEST variable&lt;/title&gt; &lt;/head&gt;</a:t>
            </a:r>
          </a:p>
          <a:p>
            <a:pPr marL="0" indent="0">
              <a:buNone/>
            </a:pPr>
            <a:r>
              <a:rPr lang="en-AU" b="1" dirty="0">
                <a:solidFill>
                  <a:srgbClr val="7030A0"/>
                </a:solidFill>
              </a:rPr>
              <a:t>&lt;body&gt; &lt;?php</a:t>
            </a:r>
          </a:p>
          <a:p>
            <a:pPr marL="0" indent="0">
              <a:buNone/>
            </a:pPr>
            <a:r>
              <a:rPr lang="en-AU" b="1" dirty="0">
                <a:solidFill>
                  <a:srgbClr val="7030A0"/>
                </a:solidFill>
              </a:rPr>
              <a:t>if(</a:t>
            </a:r>
            <a:r>
              <a:rPr lang="en-AU" b="1" dirty="0" err="1">
                <a:solidFill>
                  <a:srgbClr val="7030A0"/>
                </a:solidFill>
              </a:rPr>
              <a:t>isset</a:t>
            </a:r>
            <a:r>
              <a:rPr lang="en-AU" b="1" dirty="0">
                <a:solidFill>
                  <a:srgbClr val="7030A0"/>
                </a:solidFill>
              </a:rPr>
              <a:t>($_REQUEST["name"])){</a:t>
            </a:r>
          </a:p>
          <a:p>
            <a:pPr marL="0" indent="0">
              <a:buNone/>
            </a:pPr>
            <a:r>
              <a:rPr lang="en-AU" b="1" dirty="0">
                <a:solidFill>
                  <a:srgbClr val="7030A0"/>
                </a:solidFill>
              </a:rPr>
              <a:t>echo "&lt;p&gt;Hi, " . $_REQUEST["name"] . "&lt;/p</a:t>
            </a:r>
            <a:r>
              <a:rPr lang="en-AU" b="1" dirty="0" smtClean="0">
                <a:solidFill>
                  <a:srgbClr val="7030A0"/>
                </a:solidFill>
              </a:rPr>
              <a:t>&gt;"; }?&gt;</a:t>
            </a:r>
            <a:endParaRPr lang="en-AU" b="1" dirty="0">
              <a:solidFill>
                <a:srgbClr val="7030A0"/>
              </a:solidFill>
            </a:endParaRPr>
          </a:p>
          <a:p>
            <a:pPr marL="0" indent="0">
              <a:buNone/>
            </a:pPr>
            <a:r>
              <a:rPr lang="en-AU" b="1" dirty="0">
                <a:solidFill>
                  <a:srgbClr val="7030A0"/>
                </a:solidFill>
              </a:rPr>
              <a:t>&lt;form method="post" action="&lt;?php echo $_SERVER["PHP_SELF"];?&gt;"&gt;</a:t>
            </a:r>
          </a:p>
          <a:p>
            <a:pPr marL="0" indent="0">
              <a:buNone/>
            </a:pPr>
            <a:r>
              <a:rPr lang="en-AU" b="1" dirty="0">
                <a:solidFill>
                  <a:srgbClr val="7030A0"/>
                </a:solidFill>
              </a:rPr>
              <a:t>&lt;label for="inputName"&gt;Name:&lt;/label&gt;</a:t>
            </a:r>
          </a:p>
          <a:p>
            <a:pPr marL="0" indent="0">
              <a:buNone/>
            </a:pPr>
            <a:r>
              <a:rPr lang="en-AU" b="1" dirty="0">
                <a:solidFill>
                  <a:srgbClr val="7030A0"/>
                </a:solidFill>
              </a:rPr>
              <a:t>&lt;input type="text" name="name" id="inputName"&gt;</a:t>
            </a:r>
          </a:p>
          <a:p>
            <a:pPr marL="0" indent="0">
              <a:buNone/>
            </a:pPr>
            <a:r>
              <a:rPr lang="en-AU" b="1" dirty="0">
                <a:solidFill>
                  <a:srgbClr val="7030A0"/>
                </a:solidFill>
              </a:rPr>
              <a:t>&lt;input type="submit" value="Submit"&gt;</a:t>
            </a:r>
          </a:p>
          <a:p>
            <a:pPr marL="0" indent="0">
              <a:buNone/>
            </a:pPr>
            <a:r>
              <a:rPr lang="en-AU" b="1" dirty="0">
                <a:solidFill>
                  <a:srgbClr val="7030A0"/>
                </a:solidFill>
              </a:rPr>
              <a:t>&lt;/form&gt; &lt;/body&gt;</a:t>
            </a:r>
          </a:p>
        </p:txBody>
      </p:sp>
    </p:spTree>
    <p:extLst>
      <p:ext uri="{BB962C8B-B14F-4D97-AF65-F5344CB8AC3E}">
        <p14:creationId xmlns:p14="http://schemas.microsoft.com/office/powerpoint/2010/main" val="876381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Creating Your First PHP Script</a:t>
            </a:r>
            <a:br>
              <a:rPr lang="en-AU" dirty="0"/>
            </a:br>
            <a:endParaRPr lang="en-AU" dirty="0"/>
          </a:p>
        </p:txBody>
      </p:sp>
      <p:sp>
        <p:nvSpPr>
          <p:cNvPr id="3" name="Content Placeholder 2"/>
          <p:cNvSpPr>
            <a:spLocks noGrp="1"/>
          </p:cNvSpPr>
          <p:nvPr>
            <p:ph idx="1"/>
          </p:nvPr>
        </p:nvSpPr>
        <p:spPr>
          <a:xfrm>
            <a:off x="850392" y="2523744"/>
            <a:ext cx="10671048" cy="3657600"/>
          </a:xfrm>
        </p:spPr>
        <p:txBody>
          <a:bodyPr>
            <a:normAutofit fontScale="85000" lnSpcReduction="20000"/>
          </a:bodyPr>
          <a:lstStyle/>
          <a:p>
            <a:r>
              <a:rPr lang="en-AU" dirty="0"/>
              <a:t>PHP can be embedded within a normal HTML web page. That means inside your HTML document you can write the PHP statements, as demonstrated in the </a:t>
            </a:r>
            <a:r>
              <a:rPr lang="en-AU" dirty="0" smtClean="0"/>
              <a:t>following </a:t>
            </a:r>
            <a:r>
              <a:rPr lang="en-AU" dirty="0"/>
              <a:t>example</a:t>
            </a:r>
            <a:r>
              <a:rPr lang="en-AU" dirty="0" smtClean="0"/>
              <a:t>:</a:t>
            </a:r>
          </a:p>
          <a:p>
            <a:pPr marL="0" indent="0">
              <a:buNone/>
            </a:pPr>
            <a:r>
              <a:rPr lang="en-AU" sz="2100" dirty="0">
                <a:solidFill>
                  <a:srgbClr val="7030A0"/>
                </a:solidFill>
              </a:rPr>
              <a:t>&lt;!DOCTYPE HTML&gt; </a:t>
            </a:r>
            <a:endParaRPr lang="en-AU" sz="2100" dirty="0" smtClean="0">
              <a:solidFill>
                <a:srgbClr val="7030A0"/>
              </a:solidFill>
            </a:endParaRPr>
          </a:p>
          <a:p>
            <a:pPr marL="0" indent="0">
              <a:buNone/>
            </a:pPr>
            <a:r>
              <a:rPr lang="en-AU" sz="2100" dirty="0" smtClean="0">
                <a:solidFill>
                  <a:srgbClr val="7030A0"/>
                </a:solidFill>
              </a:rPr>
              <a:t>&lt;</a:t>
            </a:r>
            <a:r>
              <a:rPr lang="en-AU" sz="2100" dirty="0">
                <a:solidFill>
                  <a:srgbClr val="7030A0"/>
                </a:solidFill>
              </a:rPr>
              <a:t>html&gt; </a:t>
            </a:r>
            <a:r>
              <a:rPr lang="en-AU" sz="2100" dirty="0" smtClean="0">
                <a:solidFill>
                  <a:srgbClr val="7030A0"/>
                </a:solidFill>
              </a:rPr>
              <a:t>&lt;</a:t>
            </a:r>
            <a:r>
              <a:rPr lang="en-AU" sz="2100" dirty="0">
                <a:solidFill>
                  <a:srgbClr val="7030A0"/>
                </a:solidFill>
              </a:rPr>
              <a:t>head&gt; </a:t>
            </a:r>
            <a:endParaRPr lang="en-AU" sz="2100" dirty="0" smtClean="0">
              <a:solidFill>
                <a:srgbClr val="7030A0"/>
              </a:solidFill>
            </a:endParaRPr>
          </a:p>
          <a:p>
            <a:pPr marL="0" indent="0">
              <a:buNone/>
            </a:pPr>
            <a:r>
              <a:rPr lang="en-AU" sz="2100" dirty="0" smtClean="0">
                <a:solidFill>
                  <a:srgbClr val="7030A0"/>
                </a:solidFill>
              </a:rPr>
              <a:t>&lt;</a:t>
            </a:r>
            <a:r>
              <a:rPr lang="en-AU" sz="2100" dirty="0">
                <a:solidFill>
                  <a:srgbClr val="7030A0"/>
                </a:solidFill>
              </a:rPr>
              <a:t>title&gt;PHP Application&lt;/title&gt; &lt;/head</a:t>
            </a:r>
            <a:r>
              <a:rPr lang="en-AU" sz="2100" dirty="0" smtClean="0">
                <a:solidFill>
                  <a:srgbClr val="7030A0"/>
                </a:solidFill>
              </a:rPr>
              <a:t>&gt;</a:t>
            </a:r>
          </a:p>
          <a:p>
            <a:pPr marL="0" indent="0">
              <a:buNone/>
            </a:pPr>
            <a:r>
              <a:rPr lang="en-AU" sz="2100" dirty="0" smtClean="0">
                <a:solidFill>
                  <a:srgbClr val="7030A0"/>
                </a:solidFill>
              </a:rPr>
              <a:t> </a:t>
            </a:r>
            <a:r>
              <a:rPr lang="en-AU" sz="2100" dirty="0">
                <a:solidFill>
                  <a:srgbClr val="7030A0"/>
                </a:solidFill>
              </a:rPr>
              <a:t>&lt;body</a:t>
            </a:r>
            <a:r>
              <a:rPr lang="en-AU" sz="2100" dirty="0" smtClean="0">
                <a:solidFill>
                  <a:srgbClr val="7030A0"/>
                </a:solidFill>
              </a:rPr>
              <a:t>&gt;</a:t>
            </a:r>
          </a:p>
          <a:p>
            <a:pPr marL="0" indent="0">
              <a:buNone/>
            </a:pPr>
            <a:r>
              <a:rPr lang="en-AU" sz="2100" dirty="0" smtClean="0">
                <a:solidFill>
                  <a:srgbClr val="7030A0"/>
                </a:solidFill>
              </a:rPr>
              <a:t> </a:t>
            </a:r>
            <a:r>
              <a:rPr lang="en-AU" sz="2100" dirty="0">
                <a:solidFill>
                  <a:srgbClr val="7030A0"/>
                </a:solidFill>
              </a:rPr>
              <a:t>&lt;?php </a:t>
            </a:r>
            <a:r>
              <a:rPr lang="en-AU" sz="2100" dirty="0" smtClean="0">
                <a:solidFill>
                  <a:srgbClr val="7030A0"/>
                </a:solidFill>
              </a:rPr>
              <a:t>  // </a:t>
            </a:r>
            <a:r>
              <a:rPr lang="en-AU" sz="2100" dirty="0">
                <a:solidFill>
                  <a:srgbClr val="7030A0"/>
                </a:solidFill>
              </a:rPr>
              <a:t>Display greeting message echo </a:t>
            </a:r>
            <a:endParaRPr lang="en-AU" sz="2100" dirty="0" smtClean="0">
              <a:solidFill>
                <a:srgbClr val="7030A0"/>
              </a:solidFill>
            </a:endParaRPr>
          </a:p>
          <a:p>
            <a:pPr marL="0" indent="0">
              <a:buNone/>
            </a:pPr>
            <a:r>
              <a:rPr lang="en-AU" sz="2100" dirty="0" smtClean="0">
                <a:solidFill>
                  <a:srgbClr val="7030A0"/>
                </a:solidFill>
              </a:rPr>
              <a:t>'Hello </a:t>
            </a:r>
            <a:r>
              <a:rPr lang="en-AU" sz="2100" dirty="0">
                <a:solidFill>
                  <a:srgbClr val="7030A0"/>
                </a:solidFill>
              </a:rPr>
              <a:t>World!'; </a:t>
            </a:r>
            <a:endParaRPr lang="en-AU" sz="2100" dirty="0" smtClean="0">
              <a:solidFill>
                <a:srgbClr val="7030A0"/>
              </a:solidFill>
            </a:endParaRPr>
          </a:p>
          <a:p>
            <a:pPr marL="0" indent="0">
              <a:buNone/>
            </a:pPr>
            <a:r>
              <a:rPr lang="en-AU" sz="2100" dirty="0" smtClean="0">
                <a:solidFill>
                  <a:srgbClr val="7030A0"/>
                </a:solidFill>
              </a:rPr>
              <a:t>?&gt; </a:t>
            </a:r>
          </a:p>
          <a:p>
            <a:pPr marL="0" indent="0">
              <a:buNone/>
            </a:pPr>
            <a:r>
              <a:rPr lang="en-AU" sz="2100" dirty="0" smtClean="0">
                <a:solidFill>
                  <a:srgbClr val="7030A0"/>
                </a:solidFill>
              </a:rPr>
              <a:t>&lt;/</a:t>
            </a:r>
            <a:r>
              <a:rPr lang="en-AU" sz="2100" dirty="0">
                <a:solidFill>
                  <a:srgbClr val="7030A0"/>
                </a:solidFill>
              </a:rPr>
              <a:t>body&gt; </a:t>
            </a:r>
            <a:r>
              <a:rPr lang="en-AU" sz="2100" dirty="0" smtClean="0">
                <a:solidFill>
                  <a:srgbClr val="7030A0"/>
                </a:solidFill>
              </a:rPr>
              <a:t>&lt;/</a:t>
            </a:r>
            <a:r>
              <a:rPr lang="en-AU" sz="2100" dirty="0">
                <a:solidFill>
                  <a:srgbClr val="7030A0"/>
                </a:solidFill>
              </a:rPr>
              <a:t>html&gt;</a:t>
            </a:r>
          </a:p>
        </p:txBody>
      </p:sp>
    </p:spTree>
    <p:extLst>
      <p:ext uri="{BB962C8B-B14F-4D97-AF65-F5344CB8AC3E}">
        <p14:creationId xmlns:p14="http://schemas.microsoft.com/office/powerpoint/2010/main" val="2496015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PHP Comments</a:t>
            </a:r>
            <a:br>
              <a:rPr lang="en-AU" dirty="0"/>
            </a:br>
            <a:endParaRPr lang="en-AU" dirty="0"/>
          </a:p>
        </p:txBody>
      </p:sp>
      <p:sp>
        <p:nvSpPr>
          <p:cNvPr id="3" name="Content Placeholder 2"/>
          <p:cNvSpPr>
            <a:spLocks noGrp="1"/>
          </p:cNvSpPr>
          <p:nvPr>
            <p:ph idx="1"/>
          </p:nvPr>
        </p:nvSpPr>
        <p:spPr/>
        <p:txBody>
          <a:bodyPr/>
          <a:lstStyle/>
          <a:p>
            <a:r>
              <a:rPr lang="en-AU" dirty="0"/>
              <a:t>A comment is simply text that is ignored by the PHP engine. The purpose of comments is to make the code more </a:t>
            </a:r>
            <a:r>
              <a:rPr lang="en-AU" dirty="0" smtClean="0"/>
              <a:t>readable.</a:t>
            </a:r>
          </a:p>
          <a:p>
            <a:r>
              <a:rPr lang="en-AU" dirty="0"/>
              <a:t> PHP support single-line as well as multi-line comments. </a:t>
            </a:r>
          </a:p>
          <a:p>
            <a:r>
              <a:rPr lang="en-AU" dirty="0"/>
              <a:t>To write a single-line comment either start the line with either two slashes (//) or a hash symbol (#).</a:t>
            </a:r>
          </a:p>
        </p:txBody>
      </p:sp>
    </p:spTree>
    <p:extLst>
      <p:ext uri="{BB962C8B-B14F-4D97-AF65-F5344CB8AC3E}">
        <p14:creationId xmlns:p14="http://schemas.microsoft.com/office/powerpoint/2010/main" val="1301019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220</TotalTime>
  <Words>4631</Words>
  <Application>Microsoft Office PowerPoint</Application>
  <PresentationFormat>Widescreen</PresentationFormat>
  <Paragraphs>525</Paragraphs>
  <Slides>79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79</vt:i4>
      </vt:variant>
    </vt:vector>
  </HeadingPairs>
  <TitlesOfParts>
    <vt:vector size="83" baseType="lpstr">
      <vt:lpstr>Arial</vt:lpstr>
      <vt:lpstr>Garamond</vt:lpstr>
      <vt:lpstr>Segoe UI</vt:lpstr>
      <vt:lpstr>Organic</vt:lpstr>
      <vt:lpstr>PHP </vt:lpstr>
      <vt:lpstr>Introduction</vt:lpstr>
      <vt:lpstr>What You Can Do with PHP </vt:lpstr>
      <vt:lpstr>Advantages of PHP over Other Languages </vt:lpstr>
      <vt:lpstr>PHP Syntax </vt:lpstr>
      <vt:lpstr>Getting Started with PHP </vt:lpstr>
      <vt:lpstr>Creating Your First PHP Script </vt:lpstr>
      <vt:lpstr>Creating Your First PHP Script </vt:lpstr>
      <vt:lpstr>PHP Comments </vt:lpstr>
      <vt:lpstr>Case Sensitivity in PHP </vt:lpstr>
      <vt:lpstr>PHP Variables </vt:lpstr>
      <vt:lpstr>PHP Variables</vt:lpstr>
      <vt:lpstr>Naming Conventions for PHP Variables </vt:lpstr>
      <vt:lpstr>PHP Constants </vt:lpstr>
      <vt:lpstr>PHP Echo Statements </vt:lpstr>
      <vt:lpstr>The PHP print Statement </vt:lpstr>
      <vt:lpstr>PHP Data Types </vt:lpstr>
      <vt:lpstr>PHP Integers </vt:lpstr>
      <vt:lpstr>PHP Strings </vt:lpstr>
      <vt:lpstr>PHP Floating Point Numbers or Doubles </vt:lpstr>
      <vt:lpstr>PHP Booleans </vt:lpstr>
      <vt:lpstr>PHP Arrays </vt:lpstr>
      <vt:lpstr>Array Example</vt:lpstr>
      <vt:lpstr>PHP Objects </vt:lpstr>
      <vt:lpstr>Example of Objects</vt:lpstr>
      <vt:lpstr>PHP NULL </vt:lpstr>
      <vt:lpstr>PHP Resources </vt:lpstr>
      <vt:lpstr>PHP Strings </vt:lpstr>
      <vt:lpstr>Manipulating PHP Strings </vt:lpstr>
      <vt:lpstr>Continue..</vt:lpstr>
      <vt:lpstr>PHP Operators </vt:lpstr>
      <vt:lpstr>PHP Arithmetic Operators </vt:lpstr>
      <vt:lpstr>Example</vt:lpstr>
      <vt:lpstr>PHP Assignment Operators </vt:lpstr>
      <vt:lpstr>Example</vt:lpstr>
      <vt:lpstr>PHP Comparison Operators </vt:lpstr>
      <vt:lpstr>Example</vt:lpstr>
      <vt:lpstr> PHP Incrementing and Decrementing Operators </vt:lpstr>
      <vt:lpstr>Example</vt:lpstr>
      <vt:lpstr>PHP Logical Operators </vt:lpstr>
      <vt:lpstr>PHP String Operators </vt:lpstr>
      <vt:lpstr>PHP Array Operators </vt:lpstr>
      <vt:lpstr>PHP Spaceship Operator </vt:lpstr>
      <vt:lpstr>Example</vt:lpstr>
      <vt:lpstr>PHP If…Else Statements </vt:lpstr>
      <vt:lpstr>                              The if...else Statement </vt:lpstr>
      <vt:lpstr>The if...elseif...else Statement </vt:lpstr>
      <vt:lpstr>The Ternary Operator </vt:lpstr>
      <vt:lpstr>The Null Coalescing Operator  </vt:lpstr>
      <vt:lpstr>PHP Switch…Case Statements </vt:lpstr>
      <vt:lpstr>Switch Case –Important to Remember</vt:lpstr>
      <vt:lpstr>PHP Arrays </vt:lpstr>
      <vt:lpstr>Indexed Arrays </vt:lpstr>
      <vt:lpstr>Associative Arrays </vt:lpstr>
      <vt:lpstr>Multidimensional Arrays </vt:lpstr>
      <vt:lpstr>Example</vt:lpstr>
      <vt:lpstr>PHP Loops </vt:lpstr>
      <vt:lpstr>PHP while Loop </vt:lpstr>
      <vt:lpstr>PHP do…while Loop </vt:lpstr>
      <vt:lpstr>Difference Between while and do…while Loop </vt:lpstr>
      <vt:lpstr>PHP for Loop </vt:lpstr>
      <vt:lpstr>Example</vt:lpstr>
      <vt:lpstr>PHP foreach Loop </vt:lpstr>
      <vt:lpstr>PHP Functions </vt:lpstr>
      <vt:lpstr>PHP User-Defined Functions </vt:lpstr>
      <vt:lpstr>Creating and Invoking Functions </vt:lpstr>
      <vt:lpstr>Functions with Parameters </vt:lpstr>
      <vt:lpstr>Returning Values from a Function </vt:lpstr>
      <vt:lpstr>Passing Arguments to a Function by Reference </vt:lpstr>
      <vt:lpstr>Variable Scope </vt:lpstr>
      <vt:lpstr>The global Keyword </vt:lpstr>
      <vt:lpstr> The GET Method  </vt:lpstr>
      <vt:lpstr> Advantages and Disadvantages of Using the GET Method </vt:lpstr>
      <vt:lpstr>Example</vt:lpstr>
      <vt:lpstr>The POST Method </vt:lpstr>
      <vt:lpstr> Advantages and Disadvantages of Using the POST Method </vt:lpstr>
      <vt:lpstr>Example</vt:lpstr>
      <vt:lpstr>The $_REQUEST Variable </vt:lpstr>
      <vt:lpstr>Example</vt:lpstr>
    </vt:vector>
  </TitlesOfParts>
  <Company>Computer Power Plus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dc:title>
  <dc:creator>Paramjeet Kaur</dc:creator>
  <cp:lastModifiedBy>Paramjeet Kaur</cp:lastModifiedBy>
  <cp:revision>129</cp:revision>
  <dcterms:created xsi:type="dcterms:W3CDTF">2018-11-30T02:00:24Z</dcterms:created>
  <dcterms:modified xsi:type="dcterms:W3CDTF">2018-12-02T21:45:43Z</dcterms:modified>
</cp:coreProperties>
</file>