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5" r:id="rId42"/>
    <p:sldId id="298" r:id="rId43"/>
    <p:sldId id="299" r:id="rId44"/>
    <p:sldId id="300" r:id="rId45"/>
    <p:sldId id="301" r:id="rId46"/>
    <p:sldId id="304" r:id="rId47"/>
    <p:sldId id="305" r:id="rId48"/>
    <p:sldId id="306" r:id="rId49"/>
    <p:sldId id="307" r:id="rId50"/>
    <p:sldId id="308" r:id="rId51"/>
    <p:sldId id="309" r:id="rId52"/>
    <p:sldId id="31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a:xfrm>
            <a:off x="2692397" y="5037663"/>
            <a:ext cx="5214635" cy="279400"/>
          </a:xfrm>
        </p:spPr>
        <p:txBody>
          <a:bodyPr/>
          <a:lstStyle/>
          <a:p>
            <a:endParaRPr lang="en-AU"/>
          </a:p>
        </p:txBody>
      </p:sp>
      <p:sp>
        <p:nvSpPr>
          <p:cNvPr id="6" name="Slide Number Placeholder 5"/>
          <p:cNvSpPr>
            <a:spLocks noGrp="1"/>
          </p:cNvSpPr>
          <p:nvPr>
            <p:ph type="sldNum" sz="quarter" idx="12"/>
          </p:nvPr>
        </p:nvSpPr>
        <p:spPr>
          <a:xfrm>
            <a:off x="8956900" y="5037663"/>
            <a:ext cx="551167" cy="279400"/>
          </a:xfrm>
        </p:spPr>
        <p:txBody>
          <a:bodyPr/>
          <a:lstStyle/>
          <a:p>
            <a:fld id="{529774B9-5D01-4C8D-96AD-4152780D280D}" type="slidenum">
              <a:rPr lang="en-AU" smtClean="0"/>
              <a:t>‹#›</a:t>
            </a:fld>
            <a:endParaRPr lang="en-A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301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854C97-72D6-4DEC-B3C5-0ED76E0FA8B6}"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9774B9-5D01-4C8D-96AD-4152780D280D}" type="slidenum">
              <a:rPr lang="en-AU" smtClean="0"/>
              <a:t>‹#›</a:t>
            </a:fld>
            <a:endParaRPr lang="en-AU"/>
          </a:p>
        </p:txBody>
      </p:sp>
    </p:spTree>
    <p:extLst>
      <p:ext uri="{BB962C8B-B14F-4D97-AF65-F5344CB8AC3E}">
        <p14:creationId xmlns:p14="http://schemas.microsoft.com/office/powerpoint/2010/main" val="262005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9774B9-5D01-4C8D-96AD-4152780D280D}" type="slidenum">
              <a:rPr lang="en-AU" smtClean="0"/>
              <a:t>‹#›</a:t>
            </a:fld>
            <a:endParaRPr lang="en-A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562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9774B9-5D01-4C8D-96AD-4152780D280D}" type="slidenum">
              <a:rPr lang="en-AU" smtClean="0"/>
              <a:t>‹#›</a:t>
            </a:fld>
            <a:endParaRPr lang="en-A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34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9774B9-5D01-4C8D-96AD-4152780D280D}" type="slidenum">
              <a:rPr lang="en-AU" smtClean="0"/>
              <a:t>‹#›</a:t>
            </a:fld>
            <a:endParaRPr lang="en-AU"/>
          </a:p>
        </p:txBody>
      </p:sp>
    </p:spTree>
    <p:extLst>
      <p:ext uri="{BB962C8B-B14F-4D97-AF65-F5344CB8AC3E}">
        <p14:creationId xmlns:p14="http://schemas.microsoft.com/office/powerpoint/2010/main" val="2714223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9774B9-5D01-4C8D-96AD-4152780D280D}" type="slidenum">
              <a:rPr lang="en-AU" smtClean="0"/>
              <a:t>‹#›</a:t>
            </a:fld>
            <a:endParaRPr lang="en-A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5590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9774B9-5D01-4C8D-96AD-4152780D280D}" type="slidenum">
              <a:rPr lang="en-AU" smtClean="0"/>
              <a:t>‹#›</a:t>
            </a:fld>
            <a:endParaRPr lang="en-A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402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9774B9-5D01-4C8D-96AD-4152780D280D}"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0982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9774B9-5D01-4C8D-96AD-4152780D280D}" type="slidenum">
              <a:rPr lang="en-AU" smtClean="0"/>
              <a:t>‹#›</a:t>
            </a:fld>
            <a:endParaRPr lang="en-A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29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9774B9-5D01-4C8D-96AD-4152780D280D}" type="slidenum">
              <a:rPr lang="en-AU" smtClean="0"/>
              <a:t>‹#›</a:t>
            </a:fld>
            <a:endParaRPr lang="en-AU"/>
          </a:p>
        </p:txBody>
      </p:sp>
    </p:spTree>
    <p:extLst>
      <p:ext uri="{BB962C8B-B14F-4D97-AF65-F5344CB8AC3E}">
        <p14:creationId xmlns:p14="http://schemas.microsoft.com/office/powerpoint/2010/main" val="275570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854C97-72D6-4DEC-B3C5-0ED76E0FA8B6}"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9774B9-5D01-4C8D-96AD-4152780D280D}" type="slidenum">
              <a:rPr lang="en-AU" smtClean="0"/>
              <a:t>‹#›</a:t>
            </a:fld>
            <a:endParaRPr lang="en-A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664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854C97-72D6-4DEC-B3C5-0ED76E0FA8B6}"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9774B9-5D01-4C8D-96AD-4152780D280D}" type="slidenum">
              <a:rPr lang="en-AU" smtClean="0"/>
              <a:t>‹#›</a:t>
            </a:fld>
            <a:endParaRPr lang="en-AU"/>
          </a:p>
        </p:txBody>
      </p:sp>
    </p:spTree>
    <p:extLst>
      <p:ext uri="{BB962C8B-B14F-4D97-AF65-F5344CB8AC3E}">
        <p14:creationId xmlns:p14="http://schemas.microsoft.com/office/powerpoint/2010/main" val="356213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854C97-72D6-4DEC-B3C5-0ED76E0FA8B6}" type="datetimeFigureOut">
              <a:rPr lang="en-AU" smtClean="0"/>
              <a:t>4/12/2018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29774B9-5D01-4C8D-96AD-4152780D280D}" type="slidenum">
              <a:rPr lang="en-AU" smtClean="0"/>
              <a:t>‹#›</a:t>
            </a:fld>
            <a:endParaRPr lang="en-A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307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854C97-72D6-4DEC-B3C5-0ED76E0FA8B6}" type="datetimeFigureOut">
              <a:rPr lang="en-AU" smtClean="0"/>
              <a:t>4/12/2018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29774B9-5D01-4C8D-96AD-4152780D280D}"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72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54C97-72D6-4DEC-B3C5-0ED76E0FA8B6}" type="datetimeFigureOut">
              <a:rPr lang="en-AU" smtClean="0"/>
              <a:t>4/12/2018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29774B9-5D01-4C8D-96AD-4152780D280D}" type="slidenum">
              <a:rPr lang="en-AU" smtClean="0"/>
              <a:t>‹#›</a:t>
            </a:fld>
            <a:endParaRPr lang="en-AU"/>
          </a:p>
        </p:txBody>
      </p:sp>
    </p:spTree>
    <p:extLst>
      <p:ext uri="{BB962C8B-B14F-4D97-AF65-F5344CB8AC3E}">
        <p14:creationId xmlns:p14="http://schemas.microsoft.com/office/powerpoint/2010/main" val="394415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854C97-72D6-4DEC-B3C5-0ED76E0FA8B6}"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9774B9-5D01-4C8D-96AD-4152780D280D}" type="slidenum">
              <a:rPr lang="en-AU" smtClean="0"/>
              <a:t>‹#›</a:t>
            </a:fld>
            <a:endParaRPr lang="en-A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33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854C97-72D6-4DEC-B3C5-0ED76E0FA8B6}"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9774B9-5D01-4C8D-96AD-4152780D280D}" type="slidenum">
              <a:rPr lang="en-AU" smtClean="0"/>
              <a:t>‹#›</a:t>
            </a:fld>
            <a:endParaRPr lang="en-AU"/>
          </a:p>
        </p:txBody>
      </p:sp>
    </p:spTree>
    <p:extLst>
      <p:ext uri="{BB962C8B-B14F-4D97-AF65-F5344CB8AC3E}">
        <p14:creationId xmlns:p14="http://schemas.microsoft.com/office/powerpoint/2010/main" val="306358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854C97-72D6-4DEC-B3C5-0ED76E0FA8B6}" type="datetimeFigureOut">
              <a:rPr lang="en-AU" smtClean="0"/>
              <a:t>4/12/2018</a:t>
            </a:fld>
            <a:endParaRPr lang="en-A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9774B9-5D01-4C8D-96AD-4152780D280D}" type="slidenum">
              <a:rPr lang="en-AU" smtClean="0"/>
              <a:t>‹#›</a:t>
            </a:fld>
            <a:endParaRPr lang="en-AU"/>
          </a:p>
        </p:txBody>
      </p:sp>
    </p:spTree>
    <p:extLst>
      <p:ext uri="{BB962C8B-B14F-4D97-AF65-F5344CB8AC3E}">
        <p14:creationId xmlns:p14="http://schemas.microsoft.com/office/powerpoint/2010/main" val="241205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5278" y="2584363"/>
            <a:ext cx="6815669" cy="1515533"/>
          </a:xfrm>
        </p:spPr>
        <p:txBody>
          <a:bodyPr/>
          <a:lstStyle/>
          <a:p>
            <a:r>
              <a:rPr lang="en-AU" b="1" dirty="0" smtClean="0"/>
              <a:t/>
            </a:r>
            <a:br>
              <a:rPr lang="en-AU" b="1" dirty="0" smtClean="0"/>
            </a:br>
            <a:r>
              <a:rPr lang="en-AU" b="1" dirty="0"/>
              <a:t/>
            </a:r>
            <a:br>
              <a:rPr lang="en-AU" b="1" dirty="0"/>
            </a:br>
            <a:r>
              <a:rPr lang="en-AU" b="1" dirty="0" smtClean="0"/>
              <a:t>PHP</a:t>
            </a:r>
            <a:r>
              <a:rPr lang="en-AU" b="1" dirty="0"/>
              <a:t> MySQL </a:t>
            </a:r>
            <a:r>
              <a:rPr lang="en-AU" b="1" dirty="0" smtClean="0"/>
              <a:t/>
            </a:r>
            <a:br>
              <a:rPr lang="en-AU" b="1" dirty="0" smtClean="0"/>
            </a:br>
            <a:r>
              <a:rPr lang="en-AU" b="1" dirty="0" smtClean="0"/>
              <a:t>Database</a:t>
            </a:r>
            <a:r>
              <a:rPr lang="en-AU" b="1" dirty="0"/>
              <a:t/>
            </a:r>
            <a:br>
              <a:rPr lang="en-AU" b="1" dirty="0"/>
            </a:br>
            <a:endParaRPr lang="en-AU" dirty="0"/>
          </a:p>
        </p:txBody>
      </p:sp>
    </p:spTree>
    <p:extLst>
      <p:ext uri="{BB962C8B-B14F-4D97-AF65-F5344CB8AC3E}">
        <p14:creationId xmlns:p14="http://schemas.microsoft.com/office/powerpoint/2010/main" val="2393734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PHP Data Object</a:t>
            </a:r>
            <a:endParaRPr lang="en-AU" dirty="0"/>
          </a:p>
        </p:txBody>
      </p:sp>
      <p:pic>
        <p:nvPicPr>
          <p:cNvPr id="4" name="Content Placeholder 3"/>
          <p:cNvPicPr>
            <a:picLocks noGrp="1" noChangeAspect="1"/>
          </p:cNvPicPr>
          <p:nvPr>
            <p:ph idx="1"/>
          </p:nvPr>
        </p:nvPicPr>
        <p:blipFill>
          <a:blip r:embed="rId2"/>
          <a:stretch>
            <a:fillRect/>
          </a:stretch>
        </p:blipFill>
        <p:spPr>
          <a:xfrm>
            <a:off x="3249239" y="2539175"/>
            <a:ext cx="5181458" cy="3317875"/>
          </a:xfrm>
          <a:prstGeom prst="rect">
            <a:avLst/>
          </a:prstGeom>
        </p:spPr>
      </p:pic>
    </p:spTree>
    <p:extLst>
      <p:ext uri="{BB962C8B-B14F-4D97-AF65-F5344CB8AC3E}">
        <p14:creationId xmlns:p14="http://schemas.microsoft.com/office/powerpoint/2010/main" val="1741068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
            </a:r>
            <a:br>
              <a:rPr lang="en-AU" b="1" dirty="0" smtClean="0"/>
            </a:br>
            <a:r>
              <a:rPr lang="en-AU" dirty="0" smtClean="0"/>
              <a:t>Closing </a:t>
            </a:r>
            <a:r>
              <a:rPr lang="en-AU" dirty="0"/>
              <a:t>the MySQL Database Server Connection</a:t>
            </a:r>
            <a:br>
              <a:rPr lang="en-AU" dirty="0"/>
            </a:br>
            <a:endParaRPr lang="en-AU" dirty="0"/>
          </a:p>
        </p:txBody>
      </p:sp>
      <p:sp>
        <p:nvSpPr>
          <p:cNvPr id="3" name="Content Placeholder 2"/>
          <p:cNvSpPr>
            <a:spLocks noGrp="1"/>
          </p:cNvSpPr>
          <p:nvPr>
            <p:ph idx="1"/>
          </p:nvPr>
        </p:nvSpPr>
        <p:spPr/>
        <p:txBody>
          <a:bodyPr/>
          <a:lstStyle/>
          <a:p>
            <a:r>
              <a:rPr lang="en-AU" dirty="0"/>
              <a:t>The connection to the MySQL database server will be closed automatically as soon as the execution of the script ends. However, if you want to close it earlier you can do this by simply calling the PHP </a:t>
            </a:r>
            <a:r>
              <a:rPr lang="en-AU" dirty="0" err="1"/>
              <a:t>mysqli_close</a:t>
            </a:r>
            <a:r>
              <a:rPr lang="en-AU" dirty="0"/>
              <a:t>() function.</a:t>
            </a:r>
          </a:p>
        </p:txBody>
      </p:sp>
    </p:spTree>
    <p:extLst>
      <p:ext uri="{BB962C8B-B14F-4D97-AF65-F5344CB8AC3E}">
        <p14:creationId xmlns:p14="http://schemas.microsoft.com/office/powerpoint/2010/main" val="3973028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Procedural</a:t>
            </a:r>
            <a:endParaRPr lang="en-AU" dirty="0"/>
          </a:p>
        </p:txBody>
      </p:sp>
      <p:pic>
        <p:nvPicPr>
          <p:cNvPr id="4" name="Content Placeholder 3"/>
          <p:cNvPicPr>
            <a:picLocks noGrp="1" noChangeAspect="1"/>
          </p:cNvPicPr>
          <p:nvPr>
            <p:ph idx="1"/>
          </p:nvPr>
        </p:nvPicPr>
        <p:blipFill>
          <a:blip r:embed="rId2"/>
          <a:stretch>
            <a:fillRect/>
          </a:stretch>
        </p:blipFill>
        <p:spPr>
          <a:xfrm>
            <a:off x="3037966" y="2466023"/>
            <a:ext cx="5567428" cy="3317875"/>
          </a:xfrm>
          <a:prstGeom prst="rect">
            <a:avLst/>
          </a:prstGeom>
        </p:spPr>
      </p:pic>
    </p:spTree>
    <p:extLst>
      <p:ext uri="{BB962C8B-B14F-4D97-AF65-F5344CB8AC3E}">
        <p14:creationId xmlns:p14="http://schemas.microsoft.com/office/powerpoint/2010/main" val="626755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Object Oriented</a:t>
            </a:r>
            <a:endParaRPr lang="en-AU" dirty="0"/>
          </a:p>
        </p:txBody>
      </p:sp>
      <p:pic>
        <p:nvPicPr>
          <p:cNvPr id="4" name="Content Placeholder 3"/>
          <p:cNvPicPr>
            <a:picLocks noGrp="1" noChangeAspect="1"/>
          </p:cNvPicPr>
          <p:nvPr>
            <p:ph idx="1"/>
          </p:nvPr>
        </p:nvPicPr>
        <p:blipFill>
          <a:blip r:embed="rId2"/>
          <a:stretch>
            <a:fillRect/>
          </a:stretch>
        </p:blipFill>
        <p:spPr>
          <a:xfrm>
            <a:off x="3158061" y="2475167"/>
            <a:ext cx="5107781" cy="3317875"/>
          </a:xfrm>
          <a:prstGeom prst="rect">
            <a:avLst/>
          </a:prstGeom>
        </p:spPr>
      </p:pic>
    </p:spTree>
    <p:extLst>
      <p:ext uri="{BB962C8B-B14F-4D97-AF65-F5344CB8AC3E}">
        <p14:creationId xmlns:p14="http://schemas.microsoft.com/office/powerpoint/2010/main" val="3666486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PHP Data Object (PDO)</a:t>
            </a:r>
            <a:endParaRPr lang="en-AU" dirty="0"/>
          </a:p>
        </p:txBody>
      </p:sp>
      <p:pic>
        <p:nvPicPr>
          <p:cNvPr id="4" name="Content Placeholder 3"/>
          <p:cNvPicPr>
            <a:picLocks noGrp="1" noChangeAspect="1"/>
          </p:cNvPicPr>
          <p:nvPr>
            <p:ph idx="1"/>
          </p:nvPr>
        </p:nvPicPr>
        <p:blipFill>
          <a:blip r:embed="rId2"/>
          <a:stretch>
            <a:fillRect/>
          </a:stretch>
        </p:blipFill>
        <p:spPr>
          <a:xfrm>
            <a:off x="3526600" y="2484311"/>
            <a:ext cx="4279263" cy="3317875"/>
          </a:xfrm>
          <a:prstGeom prst="rect">
            <a:avLst/>
          </a:prstGeom>
        </p:spPr>
      </p:pic>
    </p:spTree>
    <p:extLst>
      <p:ext uri="{BB962C8B-B14F-4D97-AF65-F5344CB8AC3E}">
        <p14:creationId xmlns:p14="http://schemas.microsoft.com/office/powerpoint/2010/main" val="4028426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Create Database</a:t>
            </a:r>
            <a:br>
              <a:rPr lang="en-AU" dirty="0"/>
            </a:br>
            <a:endParaRPr lang="en-AU" dirty="0"/>
          </a:p>
        </p:txBody>
      </p:sp>
      <p:sp>
        <p:nvSpPr>
          <p:cNvPr id="3" name="Content Placeholder 2"/>
          <p:cNvSpPr>
            <a:spLocks noGrp="1"/>
          </p:cNvSpPr>
          <p:nvPr>
            <p:ph idx="1"/>
          </p:nvPr>
        </p:nvSpPr>
        <p:spPr>
          <a:xfrm>
            <a:off x="1295400" y="2556932"/>
            <a:ext cx="10034015" cy="3660988"/>
          </a:xfrm>
        </p:spPr>
        <p:txBody>
          <a:bodyPr>
            <a:normAutofit/>
          </a:bodyPr>
          <a:lstStyle/>
          <a:p>
            <a:pPr marL="0" indent="0">
              <a:buNone/>
            </a:pPr>
            <a:r>
              <a:rPr lang="en-AU" b="1" dirty="0"/>
              <a:t>Creating MySQL Database Using </a:t>
            </a:r>
            <a:r>
              <a:rPr lang="en-AU" b="1" dirty="0" smtClean="0"/>
              <a:t>PHP: </a:t>
            </a:r>
            <a:r>
              <a:rPr lang="en-AU" dirty="0" smtClean="0"/>
              <a:t>Now </a:t>
            </a:r>
            <a:r>
              <a:rPr lang="en-AU" dirty="0"/>
              <a:t>that you've understood how to open a connection to the MySQL database server. </a:t>
            </a:r>
            <a:endParaRPr lang="en-AU" dirty="0" smtClean="0"/>
          </a:p>
          <a:p>
            <a:r>
              <a:rPr lang="en-AU" dirty="0" smtClean="0"/>
              <a:t>Before </a:t>
            </a:r>
            <a:r>
              <a:rPr lang="en-AU" dirty="0"/>
              <a:t>saving or accessing the data, we need to create a database first. The CREATE DATABASE statement is used to create a new database in MySQL</a:t>
            </a:r>
            <a:r>
              <a:rPr lang="en-AU" dirty="0" smtClean="0"/>
              <a:t>.</a:t>
            </a:r>
            <a:endParaRPr lang="en-AU" dirty="0"/>
          </a:p>
          <a:p>
            <a:r>
              <a:rPr lang="en-AU" dirty="0"/>
              <a:t>Let's make a SQL query using the CREATE DATABASE statement, after that we will execute this SQL query through passing it to the PHP </a:t>
            </a:r>
            <a:r>
              <a:rPr lang="en-AU" dirty="0" err="1"/>
              <a:t>mysqli_query</a:t>
            </a:r>
            <a:r>
              <a:rPr lang="en-AU" dirty="0"/>
              <a:t>() function to finally create our database. </a:t>
            </a:r>
          </a:p>
        </p:txBody>
      </p:sp>
    </p:spTree>
    <p:extLst>
      <p:ext uri="{BB962C8B-B14F-4D97-AF65-F5344CB8AC3E}">
        <p14:creationId xmlns:p14="http://schemas.microsoft.com/office/powerpoint/2010/main" val="3675075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Procedural</a:t>
            </a:r>
            <a:endParaRPr lang="en-AU" dirty="0"/>
          </a:p>
        </p:txBody>
      </p:sp>
      <p:pic>
        <p:nvPicPr>
          <p:cNvPr id="4" name="Content Placeholder 3"/>
          <p:cNvPicPr>
            <a:picLocks noGrp="1" noChangeAspect="1"/>
          </p:cNvPicPr>
          <p:nvPr>
            <p:ph idx="1"/>
          </p:nvPr>
        </p:nvPicPr>
        <p:blipFill>
          <a:blip r:embed="rId2"/>
          <a:stretch>
            <a:fillRect/>
          </a:stretch>
        </p:blipFill>
        <p:spPr>
          <a:xfrm>
            <a:off x="3579731" y="2557463"/>
            <a:ext cx="4465609" cy="3317875"/>
          </a:xfrm>
          <a:prstGeom prst="rect">
            <a:avLst/>
          </a:prstGeom>
        </p:spPr>
      </p:pic>
    </p:spTree>
    <p:extLst>
      <p:ext uri="{BB962C8B-B14F-4D97-AF65-F5344CB8AC3E}">
        <p14:creationId xmlns:p14="http://schemas.microsoft.com/office/powerpoint/2010/main" val="1435976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Object Oriented</a:t>
            </a:r>
            <a:endParaRPr lang="en-AU" dirty="0"/>
          </a:p>
        </p:txBody>
      </p:sp>
      <p:pic>
        <p:nvPicPr>
          <p:cNvPr id="4" name="Content Placeholder 3"/>
          <p:cNvPicPr>
            <a:picLocks noGrp="1" noChangeAspect="1"/>
          </p:cNvPicPr>
          <p:nvPr>
            <p:ph idx="1"/>
          </p:nvPr>
        </p:nvPicPr>
        <p:blipFill>
          <a:blip r:embed="rId2"/>
          <a:stretch>
            <a:fillRect/>
          </a:stretch>
        </p:blipFill>
        <p:spPr>
          <a:xfrm>
            <a:off x="3575304" y="2505549"/>
            <a:ext cx="4643092" cy="3552669"/>
          </a:xfrm>
          <a:prstGeom prst="rect">
            <a:avLst/>
          </a:prstGeom>
        </p:spPr>
      </p:pic>
    </p:spTree>
    <p:extLst>
      <p:ext uri="{BB962C8B-B14F-4D97-AF65-F5344CB8AC3E}">
        <p14:creationId xmlns:p14="http://schemas.microsoft.com/office/powerpoint/2010/main" val="2523067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938" y="678221"/>
            <a:ext cx="9601196" cy="672932"/>
          </a:xfrm>
        </p:spPr>
        <p:txBody>
          <a:bodyPr>
            <a:normAutofit fontScale="90000"/>
          </a:bodyPr>
          <a:lstStyle/>
          <a:p>
            <a:r>
              <a:rPr lang="en-US" dirty="0" smtClean="0"/>
              <a:t>Example: PDO</a:t>
            </a:r>
            <a:endParaRPr lang="en-AU" dirty="0"/>
          </a:p>
        </p:txBody>
      </p:sp>
      <p:pic>
        <p:nvPicPr>
          <p:cNvPr id="4" name="Picture 3"/>
          <p:cNvPicPr>
            <a:picLocks noChangeAspect="1"/>
          </p:cNvPicPr>
          <p:nvPr/>
        </p:nvPicPr>
        <p:blipFill>
          <a:blip r:embed="rId2"/>
          <a:stretch>
            <a:fillRect/>
          </a:stretch>
        </p:blipFill>
        <p:spPr>
          <a:xfrm>
            <a:off x="2003107" y="1351153"/>
            <a:ext cx="6500813" cy="4800600"/>
          </a:xfrm>
          <a:prstGeom prst="rect">
            <a:avLst/>
          </a:prstGeom>
        </p:spPr>
      </p:pic>
    </p:spTree>
    <p:extLst>
      <p:ext uri="{BB962C8B-B14F-4D97-AF65-F5344CB8AC3E}">
        <p14:creationId xmlns:p14="http://schemas.microsoft.com/office/powerpoint/2010/main" val="3799949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Create Tables</a:t>
            </a:r>
            <a:br>
              <a:rPr lang="en-AU" dirty="0"/>
            </a:br>
            <a:endParaRPr lang="en-AU" dirty="0"/>
          </a:p>
        </p:txBody>
      </p:sp>
      <p:sp>
        <p:nvSpPr>
          <p:cNvPr id="3" name="Content Placeholder 2"/>
          <p:cNvSpPr>
            <a:spLocks noGrp="1"/>
          </p:cNvSpPr>
          <p:nvPr>
            <p:ph idx="1"/>
          </p:nvPr>
        </p:nvSpPr>
        <p:spPr>
          <a:xfrm>
            <a:off x="832104" y="2556932"/>
            <a:ext cx="10661904" cy="3642700"/>
          </a:xfrm>
        </p:spPr>
        <p:txBody>
          <a:bodyPr>
            <a:normAutofit/>
          </a:bodyPr>
          <a:lstStyle/>
          <a:p>
            <a:pPr marL="0" indent="0">
              <a:buNone/>
            </a:pPr>
            <a:r>
              <a:rPr lang="en-AU" b="1" dirty="0"/>
              <a:t>Creating Tables inside MySQL Database Using </a:t>
            </a:r>
            <a:r>
              <a:rPr lang="en-AU" b="1" dirty="0" smtClean="0"/>
              <a:t>PHP:  </a:t>
            </a:r>
            <a:r>
              <a:rPr lang="en-AU" dirty="0"/>
              <a:t>Now it's time to create some tables inside the database that will actually hold the data. A table organizes the information into rows and columns</a:t>
            </a:r>
            <a:r>
              <a:rPr lang="en-AU" dirty="0" smtClean="0"/>
              <a:t>.</a:t>
            </a:r>
            <a:endParaRPr lang="en-AU" dirty="0"/>
          </a:p>
          <a:p>
            <a:r>
              <a:rPr lang="en-AU" dirty="0"/>
              <a:t>The SQL CREATE TABLE statement is used to create a table in database</a:t>
            </a:r>
            <a:r>
              <a:rPr lang="en-AU" dirty="0" smtClean="0"/>
              <a:t>.</a:t>
            </a:r>
            <a:endParaRPr lang="en-AU" dirty="0"/>
          </a:p>
          <a:p>
            <a:r>
              <a:rPr lang="en-AU" dirty="0"/>
              <a:t>Let's make a SQL query using the CREATE TABLE statement, after that we will execute this SQL query through passing it to the PHP </a:t>
            </a:r>
            <a:r>
              <a:rPr lang="en-AU" dirty="0" err="1"/>
              <a:t>mysqli_query</a:t>
            </a:r>
            <a:r>
              <a:rPr lang="en-AU" dirty="0"/>
              <a:t>() function to finally create our table.</a:t>
            </a:r>
          </a:p>
        </p:txBody>
      </p:sp>
    </p:spTree>
    <p:extLst>
      <p:ext uri="{BB962C8B-B14F-4D97-AF65-F5344CB8AC3E}">
        <p14:creationId xmlns:p14="http://schemas.microsoft.com/office/powerpoint/2010/main" val="3882356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Introduction</a:t>
            </a:r>
            <a:br>
              <a:rPr lang="en-AU" dirty="0"/>
            </a:br>
            <a:endParaRPr lang="en-AU" dirty="0"/>
          </a:p>
        </p:txBody>
      </p:sp>
      <p:sp>
        <p:nvSpPr>
          <p:cNvPr id="3" name="Content Placeholder 2"/>
          <p:cNvSpPr>
            <a:spLocks noGrp="1"/>
          </p:cNvSpPr>
          <p:nvPr>
            <p:ph idx="1"/>
          </p:nvPr>
        </p:nvSpPr>
        <p:spPr>
          <a:xfrm>
            <a:off x="905256" y="2556932"/>
            <a:ext cx="10369295" cy="3834724"/>
          </a:xfrm>
        </p:spPr>
        <p:txBody>
          <a:bodyPr>
            <a:normAutofit fontScale="70000" lnSpcReduction="20000"/>
          </a:bodyPr>
          <a:lstStyle/>
          <a:p>
            <a:pPr marL="0" indent="0">
              <a:buNone/>
            </a:pPr>
            <a:r>
              <a:rPr lang="en-AU" b="1" dirty="0"/>
              <a:t>What is </a:t>
            </a:r>
            <a:r>
              <a:rPr lang="en-AU" b="1" dirty="0"/>
              <a:t>MySQL: </a:t>
            </a:r>
            <a:r>
              <a:rPr lang="en-AU" dirty="0"/>
              <a:t>MySQL is one of the most popular relational database system being used on the Web today. It is freely available and easy to install, however if you have installed Wampserver it already there on your machine. MySQL database server offers several advantages</a:t>
            </a:r>
            <a:r>
              <a:rPr lang="en-AU" dirty="0" smtClean="0"/>
              <a:t>:</a:t>
            </a:r>
            <a:endParaRPr lang="en-AU" dirty="0"/>
          </a:p>
          <a:p>
            <a:r>
              <a:rPr lang="en-AU" dirty="0"/>
              <a:t>MySQL is easy to use, yet extremely powerful, fast, secure, and scalable.</a:t>
            </a:r>
          </a:p>
          <a:p>
            <a:r>
              <a:rPr lang="en-AU" dirty="0"/>
              <a:t>MySQL runs on a wide range of operating systems, including UNIX or Linux, Microsoft Windows, Apple Mac OS X, and others.</a:t>
            </a:r>
          </a:p>
          <a:p>
            <a:r>
              <a:rPr lang="en-AU" dirty="0"/>
              <a:t>MySQL supports standard SQL (Structured Query Language).</a:t>
            </a:r>
          </a:p>
          <a:p>
            <a:r>
              <a:rPr lang="en-AU" dirty="0"/>
              <a:t>MySQL is ideal database solution for both small and large applications.</a:t>
            </a:r>
          </a:p>
          <a:p>
            <a:r>
              <a:rPr lang="en-AU" dirty="0"/>
              <a:t>MySQL is developed, and distributed by Oracle Corporation.</a:t>
            </a:r>
          </a:p>
          <a:p>
            <a:r>
              <a:rPr lang="en-AU" dirty="0"/>
              <a:t>MySQL includes data security layers that protect sensitive data from intruders.</a:t>
            </a:r>
          </a:p>
          <a:p>
            <a:r>
              <a:rPr lang="en-AU" dirty="0"/>
              <a:t>MySQL database stores data into tables like other relational database. A table is a collection of related data, and it is divided into rows and columns.</a:t>
            </a:r>
            <a:endParaRPr lang="en-AU" dirty="0"/>
          </a:p>
          <a:p>
            <a:endParaRPr lang="en-AU" dirty="0"/>
          </a:p>
        </p:txBody>
      </p:sp>
    </p:spTree>
    <p:extLst>
      <p:ext uri="{BB962C8B-B14F-4D97-AF65-F5344CB8AC3E}">
        <p14:creationId xmlns:p14="http://schemas.microsoft.com/office/powerpoint/2010/main" val="3548642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Procedural</a:t>
            </a:r>
            <a:endParaRPr lang="en-AU" dirty="0"/>
          </a:p>
        </p:txBody>
      </p:sp>
      <p:pic>
        <p:nvPicPr>
          <p:cNvPr id="6" name="Content Placeholder 5"/>
          <p:cNvPicPr>
            <a:picLocks noGrp="1" noChangeAspect="1"/>
          </p:cNvPicPr>
          <p:nvPr>
            <p:ph idx="1"/>
          </p:nvPr>
        </p:nvPicPr>
        <p:blipFill>
          <a:blip r:embed="rId2"/>
          <a:stretch>
            <a:fillRect/>
          </a:stretch>
        </p:blipFill>
        <p:spPr>
          <a:xfrm>
            <a:off x="3849624" y="2285999"/>
            <a:ext cx="4142232" cy="3767329"/>
          </a:xfrm>
          <a:prstGeom prst="rect">
            <a:avLst/>
          </a:prstGeom>
        </p:spPr>
      </p:pic>
    </p:spTree>
    <p:extLst>
      <p:ext uri="{BB962C8B-B14F-4D97-AF65-F5344CB8AC3E}">
        <p14:creationId xmlns:p14="http://schemas.microsoft.com/office/powerpoint/2010/main" val="2911137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Object Oriented</a:t>
            </a:r>
            <a:endParaRPr lang="en-AU" dirty="0"/>
          </a:p>
        </p:txBody>
      </p:sp>
      <p:pic>
        <p:nvPicPr>
          <p:cNvPr id="4" name="Content Placeholder 3"/>
          <p:cNvPicPr>
            <a:picLocks noGrp="1" noChangeAspect="1"/>
          </p:cNvPicPr>
          <p:nvPr>
            <p:ph idx="1"/>
          </p:nvPr>
        </p:nvPicPr>
        <p:blipFill>
          <a:blip r:embed="rId2"/>
          <a:stretch>
            <a:fillRect/>
          </a:stretch>
        </p:blipFill>
        <p:spPr>
          <a:xfrm>
            <a:off x="2935224" y="2557463"/>
            <a:ext cx="4801103" cy="3317875"/>
          </a:xfrm>
          <a:prstGeom prst="rect">
            <a:avLst/>
          </a:prstGeom>
        </p:spPr>
      </p:pic>
    </p:spTree>
    <p:extLst>
      <p:ext uri="{BB962C8B-B14F-4D97-AF65-F5344CB8AC3E}">
        <p14:creationId xmlns:p14="http://schemas.microsoft.com/office/powerpoint/2010/main" val="2659930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PDO</a:t>
            </a:r>
            <a:endParaRPr lang="en-AU" dirty="0"/>
          </a:p>
        </p:txBody>
      </p:sp>
      <p:pic>
        <p:nvPicPr>
          <p:cNvPr id="4" name="Content Placeholder 3"/>
          <p:cNvPicPr>
            <a:picLocks noGrp="1" noChangeAspect="1"/>
          </p:cNvPicPr>
          <p:nvPr>
            <p:ph idx="1"/>
          </p:nvPr>
        </p:nvPicPr>
        <p:blipFill>
          <a:blip r:embed="rId2"/>
          <a:stretch>
            <a:fillRect/>
          </a:stretch>
        </p:blipFill>
        <p:spPr>
          <a:xfrm>
            <a:off x="3813048" y="2450591"/>
            <a:ext cx="3997306" cy="3589340"/>
          </a:xfrm>
          <a:prstGeom prst="rect">
            <a:avLst/>
          </a:prstGeom>
        </p:spPr>
      </p:pic>
    </p:spTree>
    <p:extLst>
      <p:ext uri="{BB962C8B-B14F-4D97-AF65-F5344CB8AC3E}">
        <p14:creationId xmlns:p14="http://schemas.microsoft.com/office/powerpoint/2010/main" val="2673749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INSERT Query</a:t>
            </a:r>
            <a:br>
              <a:rPr lang="en-AU" dirty="0"/>
            </a:br>
            <a:endParaRPr lang="en-AU" dirty="0"/>
          </a:p>
        </p:txBody>
      </p:sp>
      <p:sp>
        <p:nvSpPr>
          <p:cNvPr id="3" name="Content Placeholder 2"/>
          <p:cNvSpPr>
            <a:spLocks noGrp="1"/>
          </p:cNvSpPr>
          <p:nvPr>
            <p:ph idx="1"/>
          </p:nvPr>
        </p:nvSpPr>
        <p:spPr>
          <a:xfrm>
            <a:off x="1295400" y="2556932"/>
            <a:ext cx="10098023" cy="3578692"/>
          </a:xfrm>
        </p:spPr>
        <p:txBody>
          <a:bodyPr>
            <a:normAutofit lnSpcReduction="10000"/>
          </a:bodyPr>
          <a:lstStyle/>
          <a:p>
            <a:r>
              <a:rPr lang="en-AU" dirty="0"/>
              <a:t>Inserting Data into a MySQL Database </a:t>
            </a:r>
            <a:r>
              <a:rPr lang="en-AU" dirty="0" smtClean="0"/>
              <a:t>Table: Now </a:t>
            </a:r>
            <a:r>
              <a:rPr lang="en-AU" dirty="0"/>
              <a:t>that you've understood how to create database and tables in MySQL. </a:t>
            </a:r>
            <a:r>
              <a:rPr lang="en-AU" dirty="0" smtClean="0"/>
              <a:t>Here you </a:t>
            </a:r>
            <a:r>
              <a:rPr lang="en-AU" dirty="0"/>
              <a:t>will learn how to execute SQL query to insert records into a table</a:t>
            </a:r>
            <a:r>
              <a:rPr lang="en-AU" dirty="0" smtClean="0"/>
              <a:t>.</a:t>
            </a:r>
            <a:endParaRPr lang="en-AU" dirty="0"/>
          </a:p>
          <a:p>
            <a:r>
              <a:rPr lang="en-AU" dirty="0"/>
              <a:t>The INSERT INTO statement is used to insert new rows in a database table</a:t>
            </a:r>
            <a:r>
              <a:rPr lang="en-AU" dirty="0" smtClean="0"/>
              <a:t>.</a:t>
            </a:r>
            <a:endParaRPr lang="en-AU" dirty="0"/>
          </a:p>
          <a:p>
            <a:r>
              <a:rPr lang="en-AU" dirty="0"/>
              <a:t>Let's make a SQL query using the INSERT INTO statement with appropriate values, after that we will execute this insert query through passing it to the PHP </a:t>
            </a:r>
            <a:r>
              <a:rPr lang="en-AU" dirty="0" err="1"/>
              <a:t>mysqli_query</a:t>
            </a:r>
            <a:r>
              <a:rPr lang="en-AU" dirty="0"/>
              <a:t>() function to insert data in table. Here's an example, which insert a new row to the persons table by specifying values for the </a:t>
            </a:r>
            <a:r>
              <a:rPr lang="en-AU" dirty="0" err="1"/>
              <a:t>first_name</a:t>
            </a:r>
            <a:r>
              <a:rPr lang="en-AU" dirty="0"/>
              <a:t>, </a:t>
            </a:r>
            <a:r>
              <a:rPr lang="en-AU" dirty="0" err="1"/>
              <a:t>last_name</a:t>
            </a:r>
            <a:r>
              <a:rPr lang="en-AU" dirty="0"/>
              <a:t> and email fields.</a:t>
            </a:r>
          </a:p>
          <a:p>
            <a:endParaRPr lang="en-AU" dirty="0"/>
          </a:p>
          <a:p>
            <a:endParaRPr lang="en-AU" dirty="0"/>
          </a:p>
        </p:txBody>
      </p:sp>
    </p:spTree>
    <p:extLst>
      <p:ext uri="{BB962C8B-B14F-4D97-AF65-F5344CB8AC3E}">
        <p14:creationId xmlns:p14="http://schemas.microsoft.com/office/powerpoint/2010/main" val="418893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Procedural</a:t>
            </a:r>
            <a:endParaRPr lang="en-AU" dirty="0"/>
          </a:p>
        </p:txBody>
      </p:sp>
      <p:pic>
        <p:nvPicPr>
          <p:cNvPr id="4" name="Content Placeholder 3"/>
          <p:cNvPicPr>
            <a:picLocks noGrp="1" noChangeAspect="1"/>
          </p:cNvPicPr>
          <p:nvPr>
            <p:ph idx="1"/>
          </p:nvPr>
        </p:nvPicPr>
        <p:blipFill>
          <a:blip r:embed="rId2"/>
          <a:stretch>
            <a:fillRect/>
          </a:stretch>
        </p:blipFill>
        <p:spPr>
          <a:xfrm>
            <a:off x="3703321" y="2557463"/>
            <a:ext cx="4456996" cy="3317875"/>
          </a:xfrm>
          <a:prstGeom prst="rect">
            <a:avLst/>
          </a:prstGeom>
        </p:spPr>
      </p:pic>
    </p:spTree>
    <p:extLst>
      <p:ext uri="{BB962C8B-B14F-4D97-AF65-F5344CB8AC3E}">
        <p14:creationId xmlns:p14="http://schemas.microsoft.com/office/powerpoint/2010/main" val="1321329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Object Oriented</a:t>
            </a:r>
            <a:endParaRPr lang="en-AU" dirty="0"/>
          </a:p>
        </p:txBody>
      </p:sp>
      <p:pic>
        <p:nvPicPr>
          <p:cNvPr id="4" name="Content Placeholder 3"/>
          <p:cNvPicPr>
            <a:picLocks noGrp="1" noChangeAspect="1"/>
          </p:cNvPicPr>
          <p:nvPr>
            <p:ph idx="1"/>
          </p:nvPr>
        </p:nvPicPr>
        <p:blipFill>
          <a:blip r:embed="rId2"/>
          <a:stretch>
            <a:fillRect/>
          </a:stretch>
        </p:blipFill>
        <p:spPr>
          <a:xfrm>
            <a:off x="3580410" y="2548319"/>
            <a:ext cx="4263083" cy="3317875"/>
          </a:xfrm>
          <a:prstGeom prst="rect">
            <a:avLst/>
          </a:prstGeom>
        </p:spPr>
      </p:pic>
    </p:spTree>
    <p:extLst>
      <p:ext uri="{BB962C8B-B14F-4D97-AF65-F5344CB8AC3E}">
        <p14:creationId xmlns:p14="http://schemas.microsoft.com/office/powerpoint/2010/main" val="3320969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PDO</a:t>
            </a:r>
            <a:endParaRPr lang="en-AU" dirty="0"/>
          </a:p>
        </p:txBody>
      </p:sp>
      <p:pic>
        <p:nvPicPr>
          <p:cNvPr id="4" name="Content Placeholder 3"/>
          <p:cNvPicPr>
            <a:picLocks noGrp="1" noChangeAspect="1"/>
          </p:cNvPicPr>
          <p:nvPr>
            <p:ph idx="1"/>
          </p:nvPr>
        </p:nvPicPr>
        <p:blipFill>
          <a:blip r:embed="rId2"/>
          <a:stretch>
            <a:fillRect/>
          </a:stretch>
        </p:blipFill>
        <p:spPr>
          <a:xfrm>
            <a:off x="4098579" y="2530031"/>
            <a:ext cx="3683945" cy="3317875"/>
          </a:xfrm>
          <a:prstGeom prst="rect">
            <a:avLst/>
          </a:prstGeom>
        </p:spPr>
      </p:pic>
    </p:spTree>
    <p:extLst>
      <p:ext uri="{BB962C8B-B14F-4D97-AF65-F5344CB8AC3E}">
        <p14:creationId xmlns:p14="http://schemas.microsoft.com/office/powerpoint/2010/main" val="3723989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Inserting Multiple Rows into a Table</a:t>
            </a:r>
            <a:br>
              <a:rPr lang="en-AU" dirty="0"/>
            </a:br>
            <a:endParaRPr lang="en-AU" dirty="0"/>
          </a:p>
        </p:txBody>
      </p:sp>
      <p:sp>
        <p:nvSpPr>
          <p:cNvPr id="3" name="Content Placeholder 2"/>
          <p:cNvSpPr>
            <a:spLocks noGrp="1"/>
          </p:cNvSpPr>
          <p:nvPr>
            <p:ph idx="1"/>
          </p:nvPr>
        </p:nvSpPr>
        <p:spPr/>
        <p:txBody>
          <a:bodyPr/>
          <a:lstStyle/>
          <a:p>
            <a:r>
              <a:rPr lang="en-AU" dirty="0"/>
              <a:t>You can also insert multiple rows into a table with a single insert query at once. To do this, include multiple lists of column values within the INSERT INTO statement, where column values for each row must be enclosed within parentheses and separated by a comma.</a:t>
            </a:r>
          </a:p>
        </p:txBody>
      </p:sp>
    </p:spTree>
    <p:extLst>
      <p:ext uri="{BB962C8B-B14F-4D97-AF65-F5344CB8AC3E}">
        <p14:creationId xmlns:p14="http://schemas.microsoft.com/office/powerpoint/2010/main" val="4048483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pic>
        <p:nvPicPr>
          <p:cNvPr id="4" name="Content Placeholder 3"/>
          <p:cNvPicPr>
            <a:picLocks noGrp="1" noChangeAspect="1"/>
          </p:cNvPicPr>
          <p:nvPr>
            <p:ph idx="1"/>
          </p:nvPr>
        </p:nvPicPr>
        <p:blipFill>
          <a:blip r:embed="rId2"/>
          <a:stretch>
            <a:fillRect/>
          </a:stretch>
        </p:blipFill>
        <p:spPr>
          <a:xfrm>
            <a:off x="3886201" y="2557463"/>
            <a:ext cx="4024872" cy="3317875"/>
          </a:xfrm>
          <a:prstGeom prst="rect">
            <a:avLst/>
          </a:prstGeom>
        </p:spPr>
      </p:pic>
    </p:spTree>
    <p:extLst>
      <p:ext uri="{BB962C8B-B14F-4D97-AF65-F5344CB8AC3E}">
        <p14:creationId xmlns:p14="http://schemas.microsoft.com/office/powerpoint/2010/main" val="3150071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
            </a:r>
            <a:br>
              <a:rPr lang="en-AU" b="1" dirty="0" smtClean="0"/>
            </a:br>
            <a:r>
              <a:rPr lang="en-AU" dirty="0" smtClean="0"/>
              <a:t>Insert </a:t>
            </a:r>
            <a:r>
              <a:rPr lang="en-AU" dirty="0"/>
              <a:t>Data into a Database from an HTML Form</a:t>
            </a:r>
            <a:br>
              <a:rPr lang="en-AU" dirty="0"/>
            </a:br>
            <a:endParaRPr lang="en-AU" dirty="0"/>
          </a:p>
        </p:txBody>
      </p:sp>
      <p:sp>
        <p:nvSpPr>
          <p:cNvPr id="3" name="Content Placeholder 2"/>
          <p:cNvSpPr>
            <a:spLocks noGrp="1"/>
          </p:cNvSpPr>
          <p:nvPr>
            <p:ph idx="1"/>
          </p:nvPr>
        </p:nvSpPr>
        <p:spPr/>
        <p:txBody>
          <a:bodyPr>
            <a:normAutofit lnSpcReduction="10000"/>
          </a:bodyPr>
          <a:lstStyle/>
          <a:p>
            <a:r>
              <a:rPr lang="en-AU" dirty="0"/>
              <a:t>Now, we'll see how we can insert data into database obtained from an HTML form. Let's create an HTML form that can be used to insert new records to </a:t>
            </a:r>
            <a:r>
              <a:rPr lang="en-AU" i="1" dirty="0"/>
              <a:t>persons</a:t>
            </a:r>
            <a:r>
              <a:rPr lang="en-AU" dirty="0"/>
              <a:t> table</a:t>
            </a:r>
            <a:r>
              <a:rPr lang="en-AU" dirty="0" smtClean="0"/>
              <a:t>.</a:t>
            </a:r>
          </a:p>
          <a:p>
            <a:r>
              <a:rPr lang="en-AU" b="1" dirty="0"/>
              <a:t>Step 1: Creating the HTML Form</a:t>
            </a:r>
          </a:p>
          <a:p>
            <a:r>
              <a:rPr lang="en-AU" b="1" dirty="0"/>
              <a:t>Step 2: Retrieving and Inserting the Form </a:t>
            </a:r>
            <a:r>
              <a:rPr lang="en-AU" b="1" dirty="0" smtClean="0"/>
              <a:t>Data</a:t>
            </a:r>
          </a:p>
          <a:p>
            <a:endParaRPr lang="en-US" b="1" dirty="0"/>
          </a:p>
          <a:p>
            <a:pPr marL="0" indent="0" algn="r">
              <a:buNone/>
            </a:pPr>
            <a:r>
              <a:rPr lang="en-US" b="1" dirty="0" smtClean="0"/>
              <a:t>Continue..</a:t>
            </a:r>
            <a:endParaRPr lang="en-AU" b="1" dirty="0"/>
          </a:p>
          <a:p>
            <a:pPr marL="0" indent="0">
              <a:buNone/>
            </a:pPr>
            <a:endParaRPr lang="en-AU" dirty="0"/>
          </a:p>
        </p:txBody>
      </p:sp>
    </p:spTree>
    <p:extLst>
      <p:ext uri="{BB962C8B-B14F-4D97-AF65-F5344CB8AC3E}">
        <p14:creationId xmlns:p14="http://schemas.microsoft.com/office/powerpoint/2010/main" val="3800023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Structure </a:t>
            </a:r>
            <a:r>
              <a:rPr lang="en-AU" dirty="0"/>
              <a:t>of a simple MySQL table</a:t>
            </a:r>
            <a:endParaRPr lang="en-AU" dirty="0"/>
          </a:p>
        </p:txBody>
      </p:sp>
      <p:pic>
        <p:nvPicPr>
          <p:cNvPr id="4" name="Content Placeholder 3"/>
          <p:cNvPicPr>
            <a:picLocks noGrp="1" noChangeAspect="1"/>
          </p:cNvPicPr>
          <p:nvPr>
            <p:ph idx="1"/>
          </p:nvPr>
        </p:nvPicPr>
        <p:blipFill>
          <a:blip r:embed="rId2"/>
          <a:stretch>
            <a:fillRect/>
          </a:stretch>
        </p:blipFill>
        <p:spPr>
          <a:xfrm>
            <a:off x="1359410" y="2449703"/>
            <a:ext cx="4533900" cy="2381250"/>
          </a:xfrm>
          <a:prstGeom prst="rect">
            <a:avLst/>
          </a:prstGeom>
        </p:spPr>
      </p:pic>
      <p:sp>
        <p:nvSpPr>
          <p:cNvPr id="5" name="Rectangle 4"/>
          <p:cNvSpPr/>
          <p:nvPr/>
        </p:nvSpPr>
        <p:spPr>
          <a:xfrm>
            <a:off x="5980176" y="2598896"/>
            <a:ext cx="5038344" cy="1477328"/>
          </a:xfrm>
          <a:prstGeom prst="rect">
            <a:avLst/>
          </a:prstGeom>
        </p:spPr>
        <p:txBody>
          <a:bodyPr wrap="square">
            <a:spAutoFit/>
          </a:bodyPr>
          <a:lstStyle/>
          <a:p>
            <a:r>
              <a:rPr lang="en-AU" b="0" i="0" dirty="0" smtClean="0">
                <a:solidFill>
                  <a:srgbClr val="414141"/>
                </a:solidFill>
                <a:effectLst/>
                <a:latin typeface="Segoe UI" panose="020B0502040204020203" pitchFamily="34" charset="0"/>
              </a:rPr>
              <a:t>Each row in a table represents a data record that are inherently connected to each other such as information related to a particular person, whereas each column represents a specific field such as </a:t>
            </a:r>
            <a:r>
              <a:rPr lang="en-AU" b="0" i="1" dirty="0" smtClean="0">
                <a:solidFill>
                  <a:srgbClr val="414141"/>
                </a:solidFill>
                <a:effectLst/>
                <a:latin typeface="Segoe UI" panose="020B0502040204020203" pitchFamily="34" charset="0"/>
              </a:rPr>
              <a:t>id</a:t>
            </a:r>
            <a:r>
              <a:rPr lang="en-AU" b="0" i="0" dirty="0" smtClean="0">
                <a:solidFill>
                  <a:srgbClr val="414141"/>
                </a:solidFill>
                <a:effectLst/>
                <a:latin typeface="Segoe UI" panose="020B0502040204020203" pitchFamily="34" charset="0"/>
              </a:rPr>
              <a:t>, </a:t>
            </a:r>
            <a:r>
              <a:rPr lang="en-AU" b="0" i="1" dirty="0" err="1" smtClean="0">
                <a:solidFill>
                  <a:srgbClr val="414141"/>
                </a:solidFill>
                <a:effectLst/>
                <a:latin typeface="Segoe UI" panose="020B0502040204020203" pitchFamily="34" charset="0"/>
              </a:rPr>
              <a:t>first_name</a:t>
            </a:r>
            <a:r>
              <a:rPr lang="en-AU" b="0" i="0" dirty="0" smtClean="0">
                <a:solidFill>
                  <a:srgbClr val="414141"/>
                </a:solidFill>
                <a:effectLst/>
                <a:latin typeface="Segoe UI" panose="020B0502040204020203" pitchFamily="34" charset="0"/>
              </a:rPr>
              <a:t>, </a:t>
            </a:r>
            <a:r>
              <a:rPr lang="en-AU" b="0" i="1" dirty="0" err="1" smtClean="0">
                <a:solidFill>
                  <a:srgbClr val="414141"/>
                </a:solidFill>
                <a:effectLst/>
                <a:latin typeface="Segoe UI" panose="020B0502040204020203" pitchFamily="34" charset="0"/>
              </a:rPr>
              <a:t>last_name</a:t>
            </a:r>
            <a:r>
              <a:rPr lang="en-AU" b="0" i="0" dirty="0" smtClean="0">
                <a:solidFill>
                  <a:srgbClr val="414141"/>
                </a:solidFill>
                <a:effectLst/>
                <a:latin typeface="Segoe UI" panose="020B0502040204020203" pitchFamily="34" charset="0"/>
              </a:rPr>
              <a:t>, </a:t>
            </a:r>
            <a:r>
              <a:rPr lang="en-AU" b="0" i="1" dirty="0" smtClean="0">
                <a:solidFill>
                  <a:srgbClr val="414141"/>
                </a:solidFill>
                <a:effectLst/>
                <a:latin typeface="Segoe UI" panose="020B0502040204020203" pitchFamily="34" charset="0"/>
              </a:rPr>
              <a:t>email</a:t>
            </a:r>
            <a:r>
              <a:rPr lang="en-AU" b="0" i="0" dirty="0" smtClean="0">
                <a:solidFill>
                  <a:srgbClr val="414141"/>
                </a:solidFill>
                <a:effectLst/>
                <a:latin typeface="Segoe UI" panose="020B0502040204020203" pitchFamily="34" charset="0"/>
              </a:rPr>
              <a:t>, etc.</a:t>
            </a:r>
            <a:endParaRPr lang="en-AU" dirty="0"/>
          </a:p>
        </p:txBody>
      </p:sp>
    </p:spTree>
    <p:extLst>
      <p:ext uri="{BB962C8B-B14F-4D97-AF65-F5344CB8AC3E}">
        <p14:creationId xmlns:p14="http://schemas.microsoft.com/office/powerpoint/2010/main" val="3001598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187440" y="637242"/>
            <a:ext cx="4800598" cy="5108281"/>
          </a:xfrm>
          <a:prstGeom prst="rect">
            <a:avLst/>
          </a:prstGeom>
        </p:spPr>
      </p:pic>
      <p:pic>
        <p:nvPicPr>
          <p:cNvPr id="6" name="Picture 5"/>
          <p:cNvPicPr>
            <a:picLocks noChangeAspect="1"/>
          </p:cNvPicPr>
          <p:nvPr/>
        </p:nvPicPr>
        <p:blipFill>
          <a:blip r:embed="rId3"/>
          <a:stretch>
            <a:fillRect/>
          </a:stretch>
        </p:blipFill>
        <p:spPr>
          <a:xfrm>
            <a:off x="1274065" y="637242"/>
            <a:ext cx="4757927" cy="5495925"/>
          </a:xfrm>
          <a:prstGeom prst="rect">
            <a:avLst/>
          </a:prstGeom>
        </p:spPr>
      </p:pic>
    </p:spTree>
    <p:extLst>
      <p:ext uri="{BB962C8B-B14F-4D97-AF65-F5344CB8AC3E}">
        <p14:creationId xmlns:p14="http://schemas.microsoft.com/office/powerpoint/2010/main" val="260819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Prepared Statements</a:t>
            </a:r>
            <a:br>
              <a:rPr lang="en-AU" dirty="0"/>
            </a:br>
            <a:endParaRPr lang="en-AU" dirty="0"/>
          </a:p>
        </p:txBody>
      </p:sp>
      <p:sp>
        <p:nvSpPr>
          <p:cNvPr id="3" name="Content Placeholder 2"/>
          <p:cNvSpPr>
            <a:spLocks noGrp="1"/>
          </p:cNvSpPr>
          <p:nvPr>
            <p:ph idx="1"/>
          </p:nvPr>
        </p:nvSpPr>
        <p:spPr>
          <a:xfrm>
            <a:off x="950976" y="2450592"/>
            <a:ext cx="10287000" cy="3730752"/>
          </a:xfrm>
        </p:spPr>
        <p:txBody>
          <a:bodyPr>
            <a:normAutofit fontScale="85000" lnSpcReduction="10000"/>
          </a:bodyPr>
          <a:lstStyle/>
          <a:p>
            <a:r>
              <a:rPr lang="en-AU" b="1" dirty="0"/>
              <a:t>What is Prepared </a:t>
            </a:r>
            <a:r>
              <a:rPr lang="en-AU" b="1" dirty="0" smtClean="0"/>
              <a:t>Statement: </a:t>
            </a:r>
            <a:r>
              <a:rPr lang="en-AU" dirty="0" smtClean="0"/>
              <a:t>A </a:t>
            </a:r>
            <a:r>
              <a:rPr lang="en-AU" dirty="0"/>
              <a:t>prepared statement (also known as parameterized statement) is simply a SQL query template containing placeholder instead of the actual parameter values. These placeholders will be replaced by the actual values at the time of execution of the statement</a:t>
            </a:r>
            <a:r>
              <a:rPr lang="en-AU" dirty="0" smtClean="0"/>
              <a:t>.</a:t>
            </a:r>
            <a:endParaRPr lang="en-AU" dirty="0"/>
          </a:p>
          <a:p>
            <a:r>
              <a:rPr lang="en-AU" dirty="0" err="1"/>
              <a:t>MySQLi</a:t>
            </a:r>
            <a:r>
              <a:rPr lang="en-AU" dirty="0"/>
              <a:t> supports the use of anonymous positional placeholder (?), as shown below</a:t>
            </a:r>
            <a:r>
              <a:rPr lang="en-AU" dirty="0" smtClean="0"/>
              <a:t>:</a:t>
            </a:r>
            <a:endParaRPr lang="en-AU" dirty="0"/>
          </a:p>
          <a:p>
            <a:r>
              <a:rPr lang="en-AU" dirty="0"/>
              <a:t>INSERT INTO persons (</a:t>
            </a:r>
            <a:r>
              <a:rPr lang="en-AU" dirty="0" err="1"/>
              <a:t>first_name</a:t>
            </a:r>
            <a:r>
              <a:rPr lang="en-AU" dirty="0"/>
              <a:t>, </a:t>
            </a:r>
            <a:r>
              <a:rPr lang="en-AU" dirty="0" err="1"/>
              <a:t>last_name</a:t>
            </a:r>
            <a:r>
              <a:rPr lang="en-AU" dirty="0"/>
              <a:t>, email) VALUES (?, ?, ?);</a:t>
            </a:r>
          </a:p>
          <a:p>
            <a:r>
              <a:rPr lang="en-AU" dirty="0"/>
              <a:t>While, PDO supports both anonymous positional placeholder (?), as well as the named placeholders. A named placeholder begins with a colon (:) followed by an identifier, like this</a:t>
            </a:r>
            <a:r>
              <a:rPr lang="en-AU" dirty="0" smtClean="0"/>
              <a:t>:</a:t>
            </a:r>
            <a:endParaRPr lang="en-AU" dirty="0"/>
          </a:p>
          <a:p>
            <a:r>
              <a:rPr lang="en-AU" dirty="0"/>
              <a:t>INSERT INTO persons (</a:t>
            </a:r>
            <a:r>
              <a:rPr lang="en-AU" dirty="0" err="1"/>
              <a:t>first_name</a:t>
            </a:r>
            <a:r>
              <a:rPr lang="en-AU" dirty="0"/>
              <a:t>, </a:t>
            </a:r>
            <a:r>
              <a:rPr lang="en-AU" dirty="0" err="1"/>
              <a:t>last_name</a:t>
            </a:r>
            <a:r>
              <a:rPr lang="en-AU" dirty="0"/>
              <a:t>, email) </a:t>
            </a:r>
          </a:p>
          <a:p>
            <a:r>
              <a:rPr lang="en-AU" dirty="0"/>
              <a:t>VALUES (:</a:t>
            </a:r>
            <a:r>
              <a:rPr lang="en-AU" dirty="0" err="1"/>
              <a:t>first_name</a:t>
            </a:r>
            <a:r>
              <a:rPr lang="en-AU" dirty="0"/>
              <a:t>, :</a:t>
            </a:r>
            <a:r>
              <a:rPr lang="en-AU" dirty="0" err="1"/>
              <a:t>last_name</a:t>
            </a:r>
            <a:r>
              <a:rPr lang="en-AU" dirty="0"/>
              <a:t>, :email);</a:t>
            </a:r>
          </a:p>
        </p:txBody>
      </p:sp>
    </p:spTree>
    <p:extLst>
      <p:ext uri="{BB962C8B-B14F-4D97-AF65-F5344CB8AC3E}">
        <p14:creationId xmlns:p14="http://schemas.microsoft.com/office/powerpoint/2010/main" val="19265452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Prepared</a:t>
            </a:r>
            <a:endParaRPr lang="en-AU" dirty="0"/>
          </a:p>
        </p:txBody>
      </p:sp>
      <p:sp>
        <p:nvSpPr>
          <p:cNvPr id="3" name="Content Placeholder 2"/>
          <p:cNvSpPr>
            <a:spLocks noGrp="1"/>
          </p:cNvSpPr>
          <p:nvPr>
            <p:ph idx="1"/>
          </p:nvPr>
        </p:nvSpPr>
        <p:spPr>
          <a:xfrm>
            <a:off x="1295400" y="2556932"/>
            <a:ext cx="9796271" cy="3779860"/>
          </a:xfrm>
        </p:spPr>
        <p:txBody>
          <a:bodyPr>
            <a:normAutofit fontScale="92500" lnSpcReduction="10000"/>
          </a:bodyPr>
          <a:lstStyle/>
          <a:p>
            <a:r>
              <a:rPr lang="en-AU" dirty="0"/>
              <a:t>The prepared statement execution consists of two stages: prepare and execute</a:t>
            </a:r>
            <a:r>
              <a:rPr lang="en-AU" dirty="0" smtClean="0"/>
              <a:t>.</a:t>
            </a:r>
            <a:endParaRPr lang="en-AU" dirty="0"/>
          </a:p>
          <a:p>
            <a:r>
              <a:rPr lang="en-AU" b="1" dirty="0"/>
              <a:t>Prepare </a:t>
            </a:r>
            <a:r>
              <a:rPr lang="en-AU" dirty="0"/>
              <a:t>— At the prepare stage a SQL statement template is created and sent to the database server. The server parses the statement template, performs a syntax check and query optimization, and stores it for later use.</a:t>
            </a:r>
          </a:p>
          <a:p>
            <a:r>
              <a:rPr lang="en-AU" b="1" dirty="0"/>
              <a:t>Execute</a:t>
            </a:r>
            <a:r>
              <a:rPr lang="en-AU" dirty="0"/>
              <a:t> — During execute the parameter values are sent to the server. The server creates a statement from the statement template and these values to execute it.</a:t>
            </a:r>
          </a:p>
          <a:p>
            <a:r>
              <a:rPr lang="en-AU" dirty="0"/>
              <a:t>Prepared statements is very useful, particularly in situations when you execute a particular statement multiple times with different values, for example, a series of INSERT statements. The following section describes some of the major benefits of using it.</a:t>
            </a:r>
          </a:p>
        </p:txBody>
      </p:sp>
    </p:spTree>
    <p:extLst>
      <p:ext uri="{BB962C8B-B14F-4D97-AF65-F5344CB8AC3E}">
        <p14:creationId xmlns:p14="http://schemas.microsoft.com/office/powerpoint/2010/main" val="2728153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Advantages of Using Prepared Statements</a:t>
            </a:r>
            <a:br>
              <a:rPr lang="en-AU" dirty="0"/>
            </a:br>
            <a:endParaRPr lang="en-AU" dirty="0"/>
          </a:p>
        </p:txBody>
      </p:sp>
      <p:sp>
        <p:nvSpPr>
          <p:cNvPr id="3" name="Content Placeholder 2"/>
          <p:cNvSpPr>
            <a:spLocks noGrp="1"/>
          </p:cNvSpPr>
          <p:nvPr>
            <p:ph idx="1"/>
          </p:nvPr>
        </p:nvSpPr>
        <p:spPr>
          <a:xfrm>
            <a:off x="1295400" y="2556932"/>
            <a:ext cx="10244327" cy="3734140"/>
          </a:xfrm>
        </p:spPr>
        <p:txBody>
          <a:bodyPr>
            <a:normAutofit fontScale="92500" lnSpcReduction="20000"/>
          </a:bodyPr>
          <a:lstStyle/>
          <a:p>
            <a:r>
              <a:rPr lang="en-AU" dirty="0"/>
              <a:t>A prepared statement can execute the same statement repeatedly with high efficiency, because the statement is parsed only once again, while it can be executed multiple times</a:t>
            </a:r>
            <a:r>
              <a:rPr lang="en-AU" dirty="0" smtClean="0"/>
              <a:t>.</a:t>
            </a:r>
          </a:p>
          <a:p>
            <a:r>
              <a:rPr lang="en-AU" dirty="0" smtClean="0"/>
              <a:t> </a:t>
            </a:r>
            <a:r>
              <a:rPr lang="en-AU" dirty="0"/>
              <a:t>It also minimize bandwidth usage, since upon every execution only the placeholder values need to be transmitted to the database server instead of the complete SQL statement</a:t>
            </a:r>
            <a:r>
              <a:rPr lang="en-AU" dirty="0" smtClean="0"/>
              <a:t>.</a:t>
            </a:r>
            <a:endParaRPr lang="en-AU" dirty="0"/>
          </a:p>
          <a:p>
            <a:r>
              <a:rPr lang="en-AU" dirty="0"/>
              <a:t>Prepared statements also provide strong protection against SQL injection, because parameter values are not embedded directly inside the SQL query string. </a:t>
            </a:r>
            <a:endParaRPr lang="en-AU" dirty="0" smtClean="0"/>
          </a:p>
          <a:p>
            <a:r>
              <a:rPr lang="en-AU" dirty="0" smtClean="0"/>
              <a:t>The </a:t>
            </a:r>
            <a:r>
              <a:rPr lang="en-AU" dirty="0"/>
              <a:t>parameter values are sent to the database server separately from the query using a different protocol and thus cannot interfere with it</a:t>
            </a:r>
            <a:r>
              <a:rPr lang="en-AU" dirty="0" smtClean="0"/>
              <a:t>.</a:t>
            </a:r>
          </a:p>
          <a:p>
            <a:r>
              <a:rPr lang="en-AU" dirty="0" smtClean="0"/>
              <a:t> </a:t>
            </a:r>
            <a:r>
              <a:rPr lang="en-AU" dirty="0"/>
              <a:t>The server uses these values directly at the point of execution, after the statement template is parsed. That's why the prepared statements are less error-prone, and thus considered as one of the most critical element in database security.</a:t>
            </a:r>
          </a:p>
        </p:txBody>
      </p:sp>
    </p:spTree>
    <p:extLst>
      <p:ext uri="{BB962C8B-B14F-4D97-AF65-F5344CB8AC3E}">
        <p14:creationId xmlns:p14="http://schemas.microsoft.com/office/powerpoint/2010/main" val="145296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Last Inserted ID</a:t>
            </a:r>
            <a:br>
              <a:rPr lang="en-AU" dirty="0"/>
            </a:br>
            <a:endParaRPr lang="en-AU" dirty="0"/>
          </a:p>
        </p:txBody>
      </p:sp>
      <p:sp>
        <p:nvSpPr>
          <p:cNvPr id="3" name="Content Placeholder 2"/>
          <p:cNvSpPr>
            <a:spLocks noGrp="1"/>
          </p:cNvSpPr>
          <p:nvPr>
            <p:ph idx="1"/>
          </p:nvPr>
        </p:nvSpPr>
        <p:spPr>
          <a:xfrm>
            <a:off x="877824" y="2441448"/>
            <a:ext cx="10405871" cy="3712464"/>
          </a:xfrm>
        </p:spPr>
        <p:txBody>
          <a:bodyPr>
            <a:normAutofit fontScale="92500"/>
          </a:bodyPr>
          <a:lstStyle/>
          <a:p>
            <a:r>
              <a:rPr lang="en-AU" b="1" dirty="0"/>
              <a:t>How to Get the ID of Last Inserted </a:t>
            </a:r>
            <a:r>
              <a:rPr lang="en-AU" b="1" dirty="0" smtClean="0"/>
              <a:t>Row: </a:t>
            </a:r>
            <a:r>
              <a:rPr lang="en-AU" dirty="0" smtClean="0"/>
              <a:t>In </a:t>
            </a:r>
            <a:r>
              <a:rPr lang="en-AU" dirty="0"/>
              <a:t>the PHP MySQL insert chapter you've learnt MySQL automatically generate an unique ID for the AUTO_INCREMENT column each time you insert a new record or row into the table. However, there are certain situations when you need that automatically generated ID to insert it into a second table. In these situations you can use the PHP </a:t>
            </a:r>
            <a:r>
              <a:rPr lang="en-AU" dirty="0" err="1"/>
              <a:t>mysqli_insert_id</a:t>
            </a:r>
            <a:r>
              <a:rPr lang="en-AU" dirty="0"/>
              <a:t>() function to retrieve the most recently generated ID, as shown in the upcoming example</a:t>
            </a:r>
            <a:r>
              <a:rPr lang="en-AU" dirty="0" smtClean="0"/>
              <a:t>.</a:t>
            </a:r>
            <a:endParaRPr lang="en-AU" dirty="0"/>
          </a:p>
          <a:p>
            <a:r>
              <a:rPr lang="en-AU" dirty="0"/>
              <a:t>For this example we'll use the same persons table that we've created in the PHP MySQL create tables chapter, which has four columns id, </a:t>
            </a:r>
            <a:r>
              <a:rPr lang="en-AU" dirty="0" err="1"/>
              <a:t>first_name</a:t>
            </a:r>
            <a:r>
              <a:rPr lang="en-AU" dirty="0"/>
              <a:t>, </a:t>
            </a:r>
            <a:r>
              <a:rPr lang="en-AU" dirty="0" err="1"/>
              <a:t>last_name</a:t>
            </a:r>
            <a:r>
              <a:rPr lang="en-AU" dirty="0"/>
              <a:t> and email, where id is the primary key column and marked with AUTO_INCREMENT flag.</a:t>
            </a:r>
          </a:p>
        </p:txBody>
      </p:sp>
    </p:spTree>
    <p:extLst>
      <p:ext uri="{BB962C8B-B14F-4D97-AF65-F5344CB8AC3E}">
        <p14:creationId xmlns:p14="http://schemas.microsoft.com/office/powerpoint/2010/main" val="630866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pic>
        <p:nvPicPr>
          <p:cNvPr id="4" name="Content Placeholder 3"/>
          <p:cNvPicPr>
            <a:picLocks noGrp="1" noChangeAspect="1"/>
          </p:cNvPicPr>
          <p:nvPr>
            <p:ph idx="1"/>
          </p:nvPr>
        </p:nvPicPr>
        <p:blipFill>
          <a:blip r:embed="rId2"/>
          <a:stretch>
            <a:fillRect/>
          </a:stretch>
        </p:blipFill>
        <p:spPr>
          <a:xfrm>
            <a:off x="3526756" y="2566607"/>
            <a:ext cx="4355371" cy="3550729"/>
          </a:xfrm>
          <a:prstGeom prst="rect">
            <a:avLst/>
          </a:prstGeom>
        </p:spPr>
      </p:pic>
    </p:spTree>
    <p:extLst>
      <p:ext uri="{BB962C8B-B14F-4D97-AF65-F5344CB8AC3E}">
        <p14:creationId xmlns:p14="http://schemas.microsoft.com/office/powerpoint/2010/main" val="29519494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SELECT Query</a:t>
            </a:r>
            <a:br>
              <a:rPr lang="en-AU" dirty="0"/>
            </a:br>
            <a:endParaRPr lang="en-AU" dirty="0"/>
          </a:p>
        </p:txBody>
      </p:sp>
      <p:sp>
        <p:nvSpPr>
          <p:cNvPr id="3" name="Content Placeholder 2"/>
          <p:cNvSpPr>
            <a:spLocks noGrp="1"/>
          </p:cNvSpPr>
          <p:nvPr>
            <p:ph idx="1"/>
          </p:nvPr>
        </p:nvSpPr>
        <p:spPr>
          <a:xfrm>
            <a:off x="1295400" y="2556932"/>
            <a:ext cx="10043159" cy="3505540"/>
          </a:xfrm>
        </p:spPr>
        <p:txBody>
          <a:bodyPr>
            <a:normAutofit/>
          </a:bodyPr>
          <a:lstStyle/>
          <a:p>
            <a:r>
              <a:rPr lang="en-AU" b="1" dirty="0"/>
              <a:t>Selecting Data From Database </a:t>
            </a:r>
            <a:r>
              <a:rPr lang="en-AU" b="1" dirty="0"/>
              <a:t>Tables: </a:t>
            </a:r>
            <a:r>
              <a:rPr lang="en-AU" dirty="0"/>
              <a:t>The SQL SELECT statement is used to select the records from database tables. Its basic syntax is as follows</a:t>
            </a:r>
            <a:r>
              <a:rPr lang="en-AU" dirty="0" smtClean="0"/>
              <a:t>:</a:t>
            </a:r>
            <a:endParaRPr lang="en-AU" dirty="0"/>
          </a:p>
          <a:p>
            <a:r>
              <a:rPr lang="en-AU" dirty="0"/>
              <a:t>SELECT column1_name, column2_name, </a:t>
            </a:r>
            <a:r>
              <a:rPr lang="en-AU" dirty="0" err="1"/>
              <a:t>columnN_name</a:t>
            </a:r>
            <a:r>
              <a:rPr lang="en-AU" dirty="0"/>
              <a:t> FROM </a:t>
            </a:r>
            <a:r>
              <a:rPr lang="en-AU" dirty="0" err="1"/>
              <a:t>table_name</a:t>
            </a:r>
            <a:r>
              <a:rPr lang="en-AU" dirty="0"/>
              <a:t>;</a:t>
            </a:r>
          </a:p>
          <a:p>
            <a:r>
              <a:rPr lang="en-AU" dirty="0"/>
              <a:t>Let's make a SQL query using the SELECT statement, after that we will execute this SQL query through passing it to the PHP </a:t>
            </a:r>
            <a:r>
              <a:rPr lang="en-AU" dirty="0" err="1"/>
              <a:t>mysqli_query</a:t>
            </a:r>
            <a:r>
              <a:rPr lang="en-AU" dirty="0"/>
              <a:t>() function to retrieve the table data</a:t>
            </a:r>
            <a:r>
              <a:rPr lang="en-AU" dirty="0" smtClean="0"/>
              <a:t>.</a:t>
            </a:r>
            <a:endParaRPr lang="en-AU" dirty="0"/>
          </a:p>
          <a:p>
            <a:endParaRPr lang="en-AU" dirty="0"/>
          </a:p>
        </p:txBody>
      </p:sp>
    </p:spTree>
    <p:extLst>
      <p:ext uri="{BB962C8B-B14F-4D97-AF65-F5344CB8AC3E}">
        <p14:creationId xmlns:p14="http://schemas.microsoft.com/office/powerpoint/2010/main" val="1236788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p:txBody>
          <a:bodyPr/>
          <a:lstStyle/>
          <a:p>
            <a:r>
              <a:rPr lang="en-AU" dirty="0"/>
              <a:t>Consider our persons database table has the following records:</a:t>
            </a:r>
          </a:p>
          <a:p>
            <a:endParaRPr lang="en-AU" dirty="0"/>
          </a:p>
        </p:txBody>
      </p:sp>
      <p:pic>
        <p:nvPicPr>
          <p:cNvPr id="4" name="Picture 3"/>
          <p:cNvPicPr>
            <a:picLocks noChangeAspect="1"/>
          </p:cNvPicPr>
          <p:nvPr/>
        </p:nvPicPr>
        <p:blipFill>
          <a:blip r:embed="rId2"/>
          <a:stretch>
            <a:fillRect/>
          </a:stretch>
        </p:blipFill>
        <p:spPr>
          <a:xfrm>
            <a:off x="2219896" y="3004988"/>
            <a:ext cx="4752975" cy="2238375"/>
          </a:xfrm>
          <a:prstGeom prst="rect">
            <a:avLst/>
          </a:prstGeom>
        </p:spPr>
      </p:pic>
    </p:spTree>
    <p:extLst>
      <p:ext uri="{BB962C8B-B14F-4D97-AF65-F5344CB8AC3E}">
        <p14:creationId xmlns:p14="http://schemas.microsoft.com/office/powerpoint/2010/main" val="2437173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WHERE Clause</a:t>
            </a:r>
            <a:br>
              <a:rPr lang="en-AU" dirty="0"/>
            </a:br>
            <a:endParaRPr lang="en-AU" dirty="0"/>
          </a:p>
        </p:txBody>
      </p:sp>
      <p:sp>
        <p:nvSpPr>
          <p:cNvPr id="3" name="Content Placeholder 2"/>
          <p:cNvSpPr>
            <a:spLocks noGrp="1"/>
          </p:cNvSpPr>
          <p:nvPr>
            <p:ph idx="1"/>
          </p:nvPr>
        </p:nvSpPr>
        <p:spPr>
          <a:xfrm>
            <a:off x="722376" y="2505456"/>
            <a:ext cx="10625328" cy="3685032"/>
          </a:xfrm>
        </p:spPr>
        <p:txBody>
          <a:bodyPr>
            <a:normAutofit/>
          </a:bodyPr>
          <a:lstStyle/>
          <a:p>
            <a:pPr marL="0" indent="0">
              <a:buNone/>
            </a:pPr>
            <a:r>
              <a:rPr lang="en-AU" b="1" dirty="0"/>
              <a:t>Filtering the </a:t>
            </a:r>
            <a:r>
              <a:rPr lang="en-AU" b="1" dirty="0" smtClean="0"/>
              <a:t>Records</a:t>
            </a:r>
          </a:p>
          <a:p>
            <a:r>
              <a:rPr lang="en-AU" dirty="0" smtClean="0"/>
              <a:t>The </a:t>
            </a:r>
            <a:r>
              <a:rPr lang="en-AU" dirty="0"/>
              <a:t>WHERE clause is used to extract only those records that </a:t>
            </a:r>
            <a:r>
              <a:rPr lang="en-AU" dirty="0" err="1"/>
              <a:t>fulfill</a:t>
            </a:r>
            <a:r>
              <a:rPr lang="en-AU" dirty="0"/>
              <a:t> a specified condition</a:t>
            </a:r>
            <a:r>
              <a:rPr lang="en-AU" dirty="0" smtClean="0"/>
              <a:t>.</a:t>
            </a:r>
            <a:endParaRPr lang="en-AU" dirty="0"/>
          </a:p>
          <a:p>
            <a:r>
              <a:rPr lang="en-AU" dirty="0"/>
              <a:t>The basic syntax of the WHERE clause can be given with</a:t>
            </a:r>
            <a:r>
              <a:rPr lang="en-AU" dirty="0" smtClean="0"/>
              <a:t>:</a:t>
            </a:r>
            <a:endParaRPr lang="en-AU" dirty="0"/>
          </a:p>
          <a:p>
            <a:r>
              <a:rPr lang="en-AU" dirty="0"/>
              <a:t>SELECT </a:t>
            </a:r>
            <a:r>
              <a:rPr lang="en-AU" dirty="0" err="1"/>
              <a:t>column_name</a:t>
            </a:r>
            <a:r>
              <a:rPr lang="en-AU" dirty="0"/>
              <a:t>(s) FROM </a:t>
            </a:r>
            <a:r>
              <a:rPr lang="en-AU" dirty="0" err="1"/>
              <a:t>table_name</a:t>
            </a:r>
            <a:r>
              <a:rPr lang="en-AU" dirty="0"/>
              <a:t> WHERE </a:t>
            </a:r>
            <a:r>
              <a:rPr lang="en-AU" dirty="0" err="1"/>
              <a:t>column_name</a:t>
            </a:r>
            <a:r>
              <a:rPr lang="en-AU" dirty="0"/>
              <a:t> operator </a:t>
            </a:r>
            <a:r>
              <a:rPr lang="en-AU" dirty="0" smtClean="0"/>
              <a:t>value</a:t>
            </a:r>
          </a:p>
        </p:txBody>
      </p:sp>
    </p:spTree>
    <p:extLst>
      <p:ext uri="{BB962C8B-B14F-4D97-AF65-F5344CB8AC3E}">
        <p14:creationId xmlns:p14="http://schemas.microsoft.com/office/powerpoint/2010/main" val="1523760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LIMIT Clause</a:t>
            </a:r>
            <a:br>
              <a:rPr lang="en-AU" dirty="0"/>
            </a:br>
            <a:endParaRPr lang="en-AU" dirty="0"/>
          </a:p>
        </p:txBody>
      </p:sp>
      <p:sp>
        <p:nvSpPr>
          <p:cNvPr id="3" name="Content Placeholder 2"/>
          <p:cNvSpPr>
            <a:spLocks noGrp="1"/>
          </p:cNvSpPr>
          <p:nvPr>
            <p:ph idx="1"/>
          </p:nvPr>
        </p:nvSpPr>
        <p:spPr>
          <a:xfrm>
            <a:off x="1295400" y="2556932"/>
            <a:ext cx="10079735" cy="3532972"/>
          </a:xfrm>
        </p:spPr>
        <p:txBody>
          <a:bodyPr>
            <a:normAutofit/>
          </a:bodyPr>
          <a:lstStyle/>
          <a:p>
            <a:pPr marL="0" indent="0">
              <a:buNone/>
            </a:pPr>
            <a:r>
              <a:rPr lang="en-AU" b="1" dirty="0"/>
              <a:t>Limiting Result </a:t>
            </a:r>
            <a:r>
              <a:rPr lang="en-AU" b="1" dirty="0" smtClean="0"/>
              <a:t>Sets: </a:t>
            </a:r>
            <a:r>
              <a:rPr lang="en-AU" dirty="0" smtClean="0"/>
              <a:t>The </a:t>
            </a:r>
            <a:r>
              <a:rPr lang="en-AU" dirty="0"/>
              <a:t>LIMIT clause is used to constrain the number of rows returned by the SELECT statement. This feature is very helpful for optimizing the page loading time as well as to enhance the readability of a website. For example you can divide the large number of records in multiple pages using pagination, where limited number of records will be loaded on every page from the database when a user request for that page by clicking on pagination link</a:t>
            </a:r>
            <a:r>
              <a:rPr lang="en-AU" dirty="0" smtClean="0"/>
              <a:t>.</a:t>
            </a:r>
            <a:endParaRPr lang="en-AU" dirty="0"/>
          </a:p>
          <a:p>
            <a:r>
              <a:rPr lang="en-AU" dirty="0"/>
              <a:t>The basic syntax of the LIMIT clause can be given with</a:t>
            </a:r>
            <a:r>
              <a:rPr lang="en-AU" dirty="0" smtClean="0"/>
              <a:t>:</a:t>
            </a:r>
            <a:endParaRPr lang="en-AU" dirty="0"/>
          </a:p>
          <a:p>
            <a:r>
              <a:rPr lang="en-AU" dirty="0"/>
              <a:t>SELECT </a:t>
            </a:r>
            <a:r>
              <a:rPr lang="en-AU" dirty="0" err="1"/>
              <a:t>column_name</a:t>
            </a:r>
            <a:r>
              <a:rPr lang="en-AU" dirty="0"/>
              <a:t>(s) FROM </a:t>
            </a:r>
            <a:r>
              <a:rPr lang="en-AU" dirty="0" err="1"/>
              <a:t>table_name</a:t>
            </a:r>
            <a:r>
              <a:rPr lang="en-AU" dirty="0"/>
              <a:t> LIMIT </a:t>
            </a:r>
            <a:r>
              <a:rPr lang="en-AU" dirty="0" err="1"/>
              <a:t>row_offset</a:t>
            </a:r>
            <a:r>
              <a:rPr lang="en-AU" dirty="0"/>
              <a:t>, </a:t>
            </a:r>
            <a:r>
              <a:rPr lang="en-AU" dirty="0" err="1"/>
              <a:t>row_count</a:t>
            </a:r>
            <a:r>
              <a:rPr lang="en-AU" dirty="0"/>
              <a:t>;</a:t>
            </a:r>
          </a:p>
        </p:txBody>
      </p:sp>
    </p:spTree>
    <p:extLst>
      <p:ext uri="{BB962C8B-B14F-4D97-AF65-F5344CB8AC3E}">
        <p14:creationId xmlns:p14="http://schemas.microsoft.com/office/powerpoint/2010/main" val="115092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Talking to MySQL Databases with SQL</a:t>
            </a:r>
            <a:br>
              <a:rPr lang="en-AU" dirty="0"/>
            </a:br>
            <a:endParaRPr lang="en-AU" dirty="0"/>
          </a:p>
        </p:txBody>
      </p:sp>
      <p:sp>
        <p:nvSpPr>
          <p:cNvPr id="3" name="Content Placeholder 2"/>
          <p:cNvSpPr>
            <a:spLocks noGrp="1"/>
          </p:cNvSpPr>
          <p:nvPr>
            <p:ph idx="1"/>
          </p:nvPr>
        </p:nvSpPr>
        <p:spPr>
          <a:xfrm>
            <a:off x="1295401" y="2556932"/>
            <a:ext cx="9601196" cy="3606124"/>
          </a:xfrm>
        </p:spPr>
        <p:txBody>
          <a:bodyPr/>
          <a:lstStyle/>
          <a:p>
            <a:pPr fontAlgn="base"/>
            <a:r>
              <a:rPr lang="en-AU" dirty="0"/>
              <a:t>SQL, the Structured Query Language, is a simple, standardized language for communicating with relational databases like MySQL. With SQL you can perform any database-related task, such as creating databases and tables, saving data in database tables, query a database for specific records, deleting and updating data in databases.</a:t>
            </a:r>
          </a:p>
          <a:p>
            <a:pPr fontAlgn="base"/>
            <a:r>
              <a:rPr lang="en-AU" dirty="0"/>
              <a:t>Look at the following standard SQL query that returns the email address of a person whose first name is equal to 'Peter' in the </a:t>
            </a:r>
            <a:r>
              <a:rPr lang="en-AU" i="1" dirty="0"/>
              <a:t>persons</a:t>
            </a:r>
            <a:r>
              <a:rPr lang="en-AU" dirty="0"/>
              <a:t> table</a:t>
            </a:r>
            <a:r>
              <a:rPr lang="en-AU" dirty="0" smtClean="0"/>
              <a:t>: </a:t>
            </a:r>
            <a:r>
              <a:rPr lang="en-AU" b="1" dirty="0">
                <a:solidFill>
                  <a:srgbClr val="7030A0"/>
                </a:solidFill>
              </a:rPr>
              <a:t>SELECT email FROM persons WHERE </a:t>
            </a:r>
            <a:r>
              <a:rPr lang="en-AU" b="1" dirty="0" err="1">
                <a:solidFill>
                  <a:srgbClr val="7030A0"/>
                </a:solidFill>
              </a:rPr>
              <a:t>first_name</a:t>
            </a:r>
            <a:r>
              <a:rPr lang="en-AU" b="1" dirty="0">
                <a:solidFill>
                  <a:srgbClr val="7030A0"/>
                </a:solidFill>
              </a:rPr>
              <a:t>="Peter"</a:t>
            </a:r>
          </a:p>
          <a:p>
            <a:endParaRPr lang="en-AU" dirty="0"/>
          </a:p>
        </p:txBody>
      </p:sp>
    </p:spTree>
    <p:extLst>
      <p:ext uri="{BB962C8B-B14F-4D97-AF65-F5344CB8AC3E}">
        <p14:creationId xmlns:p14="http://schemas.microsoft.com/office/powerpoint/2010/main" val="27236451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a:xfrm>
            <a:off x="1295400" y="2556932"/>
            <a:ext cx="10079735" cy="3651844"/>
          </a:xfrm>
        </p:spPr>
        <p:txBody>
          <a:bodyPr>
            <a:normAutofit fontScale="85000" lnSpcReduction="20000"/>
          </a:bodyPr>
          <a:lstStyle/>
          <a:p>
            <a:pPr marL="0" indent="0">
              <a:buNone/>
            </a:pPr>
            <a:r>
              <a:rPr lang="en-AU" dirty="0"/>
              <a:t>The LIMIT clause accepts one or two parameters which must be a nonnegative integer</a:t>
            </a:r>
            <a:r>
              <a:rPr lang="en-AU" dirty="0" smtClean="0"/>
              <a:t>:</a:t>
            </a:r>
            <a:endParaRPr lang="en-AU" dirty="0"/>
          </a:p>
          <a:p>
            <a:r>
              <a:rPr lang="en-AU" dirty="0"/>
              <a:t>When two parameters are specified, the first parameter specifies the offset of the first row to return i.e. the starting point, whereas the second parameter specifies the number of rows to return. The offset of the first row is 0 (not 1).</a:t>
            </a:r>
          </a:p>
          <a:p>
            <a:r>
              <a:rPr lang="en-AU" dirty="0"/>
              <a:t>Whereas, when only one parameter is given, it specifies the maximum number of rows to return from the beginning of the result set.</a:t>
            </a:r>
          </a:p>
          <a:p>
            <a:r>
              <a:rPr lang="en-AU" dirty="0"/>
              <a:t>For example, to retrieve the first three rows, you can use the following query</a:t>
            </a:r>
            <a:r>
              <a:rPr lang="en-AU" dirty="0" smtClean="0"/>
              <a:t>:</a:t>
            </a:r>
            <a:endParaRPr lang="en-AU" dirty="0"/>
          </a:p>
          <a:p>
            <a:pPr marL="0" indent="0">
              <a:buNone/>
            </a:pPr>
            <a:r>
              <a:rPr lang="en-AU" dirty="0"/>
              <a:t>SELECT * FROM persons LIMIT 3;</a:t>
            </a:r>
          </a:p>
          <a:p>
            <a:r>
              <a:rPr lang="en-AU" dirty="0"/>
              <a:t>To retrieve the rows 2-4 (inclusive) of a result set, you can use the following query:</a:t>
            </a:r>
          </a:p>
          <a:p>
            <a:pPr marL="0" indent="0">
              <a:buNone/>
            </a:pPr>
            <a:r>
              <a:rPr lang="en-AU" dirty="0" smtClean="0"/>
              <a:t>SELECT </a:t>
            </a:r>
            <a:r>
              <a:rPr lang="en-AU" dirty="0"/>
              <a:t>* FROM persons LIMIT 1, 3;</a:t>
            </a:r>
          </a:p>
        </p:txBody>
      </p:sp>
    </p:spTree>
    <p:extLst>
      <p:ext uri="{BB962C8B-B14F-4D97-AF65-F5344CB8AC3E}">
        <p14:creationId xmlns:p14="http://schemas.microsoft.com/office/powerpoint/2010/main" val="42650143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
            </a:r>
            <a:br>
              <a:rPr lang="en-AU" dirty="0"/>
            </a:br>
            <a:r>
              <a:rPr lang="en-AU" dirty="0"/>
              <a:t>PHP MySQL ORDER BY Clause</a:t>
            </a:r>
            <a:br>
              <a:rPr lang="en-AU" dirty="0"/>
            </a:br>
            <a:endParaRPr lang="en-AU" dirty="0"/>
          </a:p>
        </p:txBody>
      </p:sp>
      <p:sp>
        <p:nvSpPr>
          <p:cNvPr id="3" name="Content Placeholder 2"/>
          <p:cNvSpPr>
            <a:spLocks noGrp="1"/>
          </p:cNvSpPr>
          <p:nvPr>
            <p:ph idx="1"/>
          </p:nvPr>
        </p:nvSpPr>
        <p:spPr>
          <a:xfrm>
            <a:off x="1295401" y="2556932"/>
            <a:ext cx="9601196" cy="3642700"/>
          </a:xfrm>
        </p:spPr>
        <p:txBody>
          <a:bodyPr>
            <a:normAutofit/>
          </a:bodyPr>
          <a:lstStyle/>
          <a:p>
            <a:r>
              <a:rPr lang="en-AU" b="1" dirty="0"/>
              <a:t>Ordering the Result </a:t>
            </a:r>
            <a:r>
              <a:rPr lang="en-AU" b="1" dirty="0" smtClean="0"/>
              <a:t>Set: </a:t>
            </a:r>
            <a:r>
              <a:rPr lang="en-AU" dirty="0" smtClean="0"/>
              <a:t>The </a:t>
            </a:r>
            <a:r>
              <a:rPr lang="en-AU" dirty="0"/>
              <a:t>ORDER BY clause can be used in conjugation with the SELECT statement to see the data from a table ordered by a specific field. The ORDER BY clause lets you define the field name to sort against and the sort direction either ascending or descending</a:t>
            </a:r>
            <a:r>
              <a:rPr lang="en-AU" dirty="0" smtClean="0"/>
              <a:t>.</a:t>
            </a:r>
            <a:endParaRPr lang="en-AU" dirty="0"/>
          </a:p>
          <a:p>
            <a:r>
              <a:rPr lang="en-AU" dirty="0"/>
              <a:t>The basic syntax of this clause can be given with</a:t>
            </a:r>
            <a:r>
              <a:rPr lang="en-AU" dirty="0" smtClean="0"/>
              <a:t>:</a:t>
            </a:r>
            <a:endParaRPr lang="en-AU" dirty="0"/>
          </a:p>
          <a:p>
            <a:r>
              <a:rPr lang="en-AU" dirty="0"/>
              <a:t>SELECT </a:t>
            </a:r>
            <a:r>
              <a:rPr lang="en-AU" dirty="0" err="1"/>
              <a:t>column_name</a:t>
            </a:r>
            <a:r>
              <a:rPr lang="en-AU" dirty="0"/>
              <a:t>(s) FROM </a:t>
            </a:r>
            <a:r>
              <a:rPr lang="en-AU" dirty="0" err="1"/>
              <a:t>table_name</a:t>
            </a:r>
            <a:r>
              <a:rPr lang="en-AU" dirty="0"/>
              <a:t> ORDER BY </a:t>
            </a:r>
            <a:r>
              <a:rPr lang="en-AU" dirty="0" err="1"/>
              <a:t>column_name</a:t>
            </a:r>
            <a:r>
              <a:rPr lang="en-AU" dirty="0"/>
              <a:t>(s) ASC|DESC</a:t>
            </a:r>
          </a:p>
        </p:txBody>
      </p:sp>
    </p:spTree>
    <p:extLst>
      <p:ext uri="{BB962C8B-B14F-4D97-AF65-F5344CB8AC3E}">
        <p14:creationId xmlns:p14="http://schemas.microsoft.com/office/powerpoint/2010/main" val="4154368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UPDATE Query</a:t>
            </a:r>
            <a:br>
              <a:rPr lang="en-AU" dirty="0"/>
            </a:br>
            <a:endParaRPr lang="en-AU" dirty="0"/>
          </a:p>
        </p:txBody>
      </p:sp>
      <p:sp>
        <p:nvSpPr>
          <p:cNvPr id="3" name="Content Placeholder 2"/>
          <p:cNvSpPr>
            <a:spLocks noGrp="1"/>
          </p:cNvSpPr>
          <p:nvPr>
            <p:ph idx="1"/>
          </p:nvPr>
        </p:nvSpPr>
        <p:spPr>
          <a:xfrm>
            <a:off x="1295401" y="2556932"/>
            <a:ext cx="9601196" cy="3697564"/>
          </a:xfrm>
        </p:spPr>
        <p:txBody>
          <a:bodyPr>
            <a:normAutofit/>
          </a:bodyPr>
          <a:lstStyle/>
          <a:p>
            <a:r>
              <a:rPr lang="en-AU" b="1" dirty="0"/>
              <a:t>Updating Database Table </a:t>
            </a:r>
            <a:r>
              <a:rPr lang="en-AU" b="1" dirty="0"/>
              <a:t>Data: </a:t>
            </a:r>
            <a:r>
              <a:rPr lang="en-AU" dirty="0"/>
              <a:t>The UPDATE statement is used to change or modify the existing records in a database table. This statement is typically used in conjugation with the WHERE clause to apply the changes to only those records that matches specific criteria</a:t>
            </a:r>
            <a:r>
              <a:rPr lang="en-AU" dirty="0" smtClean="0"/>
              <a:t>.</a:t>
            </a:r>
            <a:endParaRPr lang="en-AU" dirty="0"/>
          </a:p>
          <a:p>
            <a:r>
              <a:rPr lang="en-AU" dirty="0"/>
              <a:t>The basic syntax of the UPDATE statement can be given with</a:t>
            </a:r>
            <a:r>
              <a:rPr lang="en-AU" dirty="0" smtClean="0"/>
              <a:t>:</a:t>
            </a:r>
            <a:endParaRPr lang="en-AU" dirty="0"/>
          </a:p>
          <a:p>
            <a:r>
              <a:rPr lang="en-AU" dirty="0"/>
              <a:t>UPDATE </a:t>
            </a:r>
            <a:r>
              <a:rPr lang="en-AU" dirty="0" err="1"/>
              <a:t>table_name</a:t>
            </a:r>
            <a:r>
              <a:rPr lang="en-AU" dirty="0"/>
              <a:t> SET column1=value, column2=value2,... WHERE </a:t>
            </a:r>
            <a:r>
              <a:rPr lang="en-AU" dirty="0" err="1"/>
              <a:t>column_name</a:t>
            </a:r>
            <a:r>
              <a:rPr lang="en-AU" dirty="0"/>
              <a:t>=</a:t>
            </a:r>
            <a:r>
              <a:rPr lang="en-AU" dirty="0" err="1"/>
              <a:t>some_value</a:t>
            </a:r>
            <a:endParaRPr lang="en-AU" dirty="0"/>
          </a:p>
          <a:p>
            <a:endParaRPr lang="en-AU" dirty="0"/>
          </a:p>
        </p:txBody>
      </p:sp>
    </p:spTree>
    <p:extLst>
      <p:ext uri="{BB962C8B-B14F-4D97-AF65-F5344CB8AC3E}">
        <p14:creationId xmlns:p14="http://schemas.microsoft.com/office/powerpoint/2010/main" val="36884641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DELETE Query</a:t>
            </a:r>
            <a:br>
              <a:rPr lang="en-AU" dirty="0"/>
            </a:br>
            <a:endParaRPr lang="en-AU" dirty="0"/>
          </a:p>
        </p:txBody>
      </p:sp>
      <p:sp>
        <p:nvSpPr>
          <p:cNvPr id="3" name="Content Placeholder 2"/>
          <p:cNvSpPr>
            <a:spLocks noGrp="1"/>
          </p:cNvSpPr>
          <p:nvPr>
            <p:ph idx="1"/>
          </p:nvPr>
        </p:nvSpPr>
        <p:spPr/>
        <p:txBody>
          <a:bodyPr>
            <a:normAutofit/>
          </a:bodyPr>
          <a:lstStyle/>
          <a:p>
            <a:r>
              <a:rPr lang="en-AU" b="1" dirty="0"/>
              <a:t>Deleting Database Table </a:t>
            </a:r>
            <a:r>
              <a:rPr lang="en-AU" b="1" dirty="0" smtClean="0"/>
              <a:t>Data: </a:t>
            </a:r>
            <a:r>
              <a:rPr lang="en-AU" dirty="0" smtClean="0"/>
              <a:t>Just </a:t>
            </a:r>
            <a:r>
              <a:rPr lang="en-AU" dirty="0"/>
              <a:t>as you insert records into tables, you can delete records from a table using the SQL DELETE statement. It is typically used in conjugation with the WHERE clause to delete only those records that matches specific criteria or condition</a:t>
            </a:r>
            <a:r>
              <a:rPr lang="en-AU" dirty="0" smtClean="0"/>
              <a:t>.</a:t>
            </a:r>
            <a:endParaRPr lang="en-AU" dirty="0"/>
          </a:p>
          <a:p>
            <a:r>
              <a:rPr lang="en-AU" dirty="0"/>
              <a:t>The basic syntax of the DELETE statement can be given with</a:t>
            </a:r>
            <a:r>
              <a:rPr lang="en-AU" dirty="0" smtClean="0"/>
              <a:t>:</a:t>
            </a:r>
            <a:endParaRPr lang="en-AU" dirty="0"/>
          </a:p>
          <a:p>
            <a:pPr marL="0" indent="0">
              <a:buNone/>
            </a:pPr>
            <a:r>
              <a:rPr lang="en-AU" dirty="0"/>
              <a:t>DELETE FROM </a:t>
            </a:r>
            <a:r>
              <a:rPr lang="en-AU" dirty="0" err="1"/>
              <a:t>table_name</a:t>
            </a:r>
            <a:r>
              <a:rPr lang="en-AU" dirty="0"/>
              <a:t> WHERE </a:t>
            </a:r>
            <a:r>
              <a:rPr lang="en-AU" dirty="0" err="1"/>
              <a:t>column_name</a:t>
            </a:r>
            <a:r>
              <a:rPr lang="en-AU" dirty="0"/>
              <a:t>=</a:t>
            </a:r>
            <a:r>
              <a:rPr lang="en-AU" dirty="0" err="1"/>
              <a:t>some_value</a:t>
            </a:r>
            <a:endParaRPr lang="en-AU" dirty="0"/>
          </a:p>
        </p:txBody>
      </p:sp>
    </p:spTree>
    <p:extLst>
      <p:ext uri="{BB962C8B-B14F-4D97-AF65-F5344CB8AC3E}">
        <p14:creationId xmlns:p14="http://schemas.microsoft.com/office/powerpoint/2010/main" val="15282977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pic>
        <p:nvPicPr>
          <p:cNvPr id="4" name="Content Placeholder 3"/>
          <p:cNvPicPr>
            <a:picLocks noGrp="1" noChangeAspect="1"/>
          </p:cNvPicPr>
          <p:nvPr>
            <p:ph idx="1"/>
          </p:nvPr>
        </p:nvPicPr>
        <p:blipFill>
          <a:blip r:embed="rId2"/>
          <a:stretch>
            <a:fillRect/>
          </a:stretch>
        </p:blipFill>
        <p:spPr>
          <a:xfrm>
            <a:off x="3368138" y="2502599"/>
            <a:ext cx="4395020" cy="3317875"/>
          </a:xfrm>
          <a:prstGeom prst="rect">
            <a:avLst/>
          </a:prstGeom>
        </p:spPr>
      </p:pic>
    </p:spTree>
    <p:extLst>
      <p:ext uri="{BB962C8B-B14F-4D97-AF65-F5344CB8AC3E}">
        <p14:creationId xmlns:p14="http://schemas.microsoft.com/office/powerpoint/2010/main" val="2853069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CRUD Application</a:t>
            </a:r>
            <a:br>
              <a:rPr lang="en-AU" dirty="0"/>
            </a:br>
            <a:endParaRPr lang="en-AU" dirty="0"/>
          </a:p>
        </p:txBody>
      </p:sp>
      <p:sp>
        <p:nvSpPr>
          <p:cNvPr id="3" name="Content Placeholder 2"/>
          <p:cNvSpPr>
            <a:spLocks noGrp="1"/>
          </p:cNvSpPr>
          <p:nvPr>
            <p:ph idx="1"/>
          </p:nvPr>
        </p:nvSpPr>
        <p:spPr>
          <a:xfrm>
            <a:off x="1295401" y="2556932"/>
            <a:ext cx="9601196" cy="3871300"/>
          </a:xfrm>
        </p:spPr>
        <p:txBody>
          <a:bodyPr/>
          <a:lstStyle/>
          <a:p>
            <a:r>
              <a:rPr lang="en-AU" b="1" dirty="0"/>
              <a:t>What is </a:t>
            </a:r>
            <a:r>
              <a:rPr lang="en-AU" b="1" dirty="0" smtClean="0"/>
              <a:t>CRUD</a:t>
            </a:r>
            <a:r>
              <a:rPr lang="en-AU" dirty="0" smtClean="0"/>
              <a:t>: </a:t>
            </a:r>
            <a:r>
              <a:rPr lang="en-AU" dirty="0"/>
              <a:t>CRUD is an acronym for </a:t>
            </a:r>
            <a:r>
              <a:rPr lang="en-AU" b="1" dirty="0"/>
              <a:t>C</a:t>
            </a:r>
            <a:r>
              <a:rPr lang="en-AU" dirty="0"/>
              <a:t>reate, </a:t>
            </a:r>
            <a:r>
              <a:rPr lang="en-AU" b="1" dirty="0"/>
              <a:t>R</a:t>
            </a:r>
            <a:r>
              <a:rPr lang="en-AU" dirty="0"/>
              <a:t>ead, </a:t>
            </a:r>
            <a:r>
              <a:rPr lang="en-AU" b="1" dirty="0"/>
              <a:t>U</a:t>
            </a:r>
            <a:r>
              <a:rPr lang="en-AU" dirty="0"/>
              <a:t>pdate, and </a:t>
            </a:r>
            <a:r>
              <a:rPr lang="en-AU" b="1" dirty="0"/>
              <a:t>D</a:t>
            </a:r>
            <a:r>
              <a:rPr lang="en-AU" dirty="0"/>
              <a:t>elete. CRUD operations are basic data manipulation for database. We've already learned how to perform create (i.e. insert), read (i.e. select), update and delete operations in previous </a:t>
            </a:r>
            <a:r>
              <a:rPr lang="en-AU" dirty="0" smtClean="0"/>
              <a:t>slides.</a:t>
            </a:r>
            <a:endParaRPr lang="en-AU" b="1" dirty="0"/>
          </a:p>
        </p:txBody>
      </p:sp>
    </p:spTree>
    <p:extLst>
      <p:ext uri="{BB962C8B-B14F-4D97-AF65-F5344CB8AC3E}">
        <p14:creationId xmlns:p14="http://schemas.microsoft.com/office/powerpoint/2010/main" val="27889033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MySQL Ajax Live Search</a:t>
            </a:r>
            <a:br>
              <a:rPr lang="en-AU" dirty="0"/>
            </a:br>
            <a:endParaRPr lang="en-AU" dirty="0"/>
          </a:p>
        </p:txBody>
      </p:sp>
      <p:sp>
        <p:nvSpPr>
          <p:cNvPr id="3" name="Content Placeholder 2"/>
          <p:cNvSpPr>
            <a:spLocks noGrp="1"/>
          </p:cNvSpPr>
          <p:nvPr>
            <p:ph idx="1"/>
          </p:nvPr>
        </p:nvSpPr>
        <p:spPr/>
        <p:txBody>
          <a:bodyPr/>
          <a:lstStyle/>
          <a:p>
            <a:r>
              <a:rPr lang="en-AU" b="1" dirty="0"/>
              <a:t>Ajax Live Database Search</a:t>
            </a:r>
          </a:p>
          <a:p>
            <a:pPr fontAlgn="base"/>
            <a:r>
              <a:rPr lang="en-AU" dirty="0"/>
              <a:t>You can create a simple live database search functionality utilizing the Ajax and PHP, where the search results will be displayed as you start typing some character in search input box.</a:t>
            </a:r>
          </a:p>
          <a:p>
            <a:pPr fontAlgn="base"/>
            <a:r>
              <a:rPr lang="en-AU" dirty="0"/>
              <a:t>In this tutorial we're going to create a live search box that will search the </a:t>
            </a:r>
            <a:r>
              <a:rPr lang="en-AU" i="1" dirty="0"/>
              <a:t>countries</a:t>
            </a:r>
            <a:r>
              <a:rPr lang="en-AU" dirty="0"/>
              <a:t> table and show the results asynchronously. But, first of all we need to create this table.</a:t>
            </a:r>
          </a:p>
          <a:p>
            <a:endParaRPr lang="en-AU" dirty="0"/>
          </a:p>
        </p:txBody>
      </p:sp>
    </p:spTree>
    <p:extLst>
      <p:ext uri="{BB962C8B-B14F-4D97-AF65-F5344CB8AC3E}">
        <p14:creationId xmlns:p14="http://schemas.microsoft.com/office/powerpoint/2010/main" val="4773042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Step 1: Creating the Database Table</a:t>
            </a:r>
            <a:br>
              <a:rPr lang="en-AU" dirty="0"/>
            </a:br>
            <a:endParaRPr lang="en-AU" dirty="0"/>
          </a:p>
        </p:txBody>
      </p:sp>
      <p:sp>
        <p:nvSpPr>
          <p:cNvPr id="3" name="Content Placeholder 2"/>
          <p:cNvSpPr>
            <a:spLocks noGrp="1"/>
          </p:cNvSpPr>
          <p:nvPr>
            <p:ph idx="1"/>
          </p:nvPr>
        </p:nvSpPr>
        <p:spPr/>
        <p:txBody>
          <a:bodyPr/>
          <a:lstStyle/>
          <a:p>
            <a:pPr marL="0" indent="0">
              <a:buNone/>
            </a:pPr>
            <a:r>
              <a:rPr lang="en-AU" dirty="0"/>
              <a:t>CREATE TABLE countries (</a:t>
            </a:r>
          </a:p>
          <a:p>
            <a:pPr marL="0" indent="0">
              <a:buNone/>
            </a:pPr>
            <a:r>
              <a:rPr lang="en-AU" dirty="0"/>
              <a:t>    id INT NOT NULL PRIMARY KEY AUTO_INCREMENT,</a:t>
            </a:r>
          </a:p>
          <a:p>
            <a:pPr marL="0" indent="0">
              <a:buNone/>
            </a:pPr>
            <a:r>
              <a:rPr lang="en-AU" dirty="0"/>
              <a:t>    name VARCHAR(50) NOT NULL</a:t>
            </a:r>
          </a:p>
          <a:p>
            <a:pPr marL="0" indent="0">
              <a:buNone/>
            </a:pPr>
            <a:r>
              <a:rPr lang="en-AU" dirty="0"/>
              <a:t>);</a:t>
            </a:r>
          </a:p>
        </p:txBody>
      </p:sp>
    </p:spTree>
    <p:extLst>
      <p:ext uri="{BB962C8B-B14F-4D97-AF65-F5344CB8AC3E}">
        <p14:creationId xmlns:p14="http://schemas.microsoft.com/office/powerpoint/2010/main" val="28373539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530" y="552365"/>
            <a:ext cx="9601196" cy="362035"/>
          </a:xfrm>
        </p:spPr>
        <p:txBody>
          <a:bodyPr>
            <a:noAutofit/>
          </a:bodyPr>
          <a:lstStyle/>
          <a:p>
            <a:r>
              <a:rPr lang="en-AU" sz="3200" dirty="0" smtClean="0"/>
              <a:t/>
            </a:r>
            <a:br>
              <a:rPr lang="en-AU" sz="3200" dirty="0" smtClean="0"/>
            </a:br>
            <a:r>
              <a:rPr lang="en-AU" sz="3200" dirty="0" smtClean="0"/>
              <a:t>Step </a:t>
            </a:r>
            <a:r>
              <a:rPr lang="en-AU" sz="3200" dirty="0"/>
              <a:t>2: Creating the Search Form</a:t>
            </a:r>
            <a:br>
              <a:rPr lang="en-AU" sz="3200" dirty="0"/>
            </a:br>
            <a:endParaRPr lang="en-AU"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59424964"/>
              </p:ext>
            </p:extLst>
          </p:nvPr>
        </p:nvGraphicFramePr>
        <p:xfrm>
          <a:off x="658812" y="914400"/>
          <a:ext cx="10515155" cy="5654040"/>
        </p:xfrm>
        <a:graphic>
          <a:graphicData uri="http://schemas.openxmlformats.org/drawingml/2006/table">
            <a:tbl>
              <a:tblPr firstRow="1" bandRow="1">
                <a:tableStyleId>{5C22544A-7EE6-4342-B048-85BDC9FD1C3A}</a:tableStyleId>
              </a:tblPr>
              <a:tblGrid>
                <a:gridCol w="5820909">
                  <a:extLst>
                    <a:ext uri="{9D8B030D-6E8A-4147-A177-3AD203B41FA5}">
                      <a16:colId xmlns:a16="http://schemas.microsoft.com/office/drawing/2014/main" val="3410418805"/>
                    </a:ext>
                  </a:extLst>
                </a:gridCol>
                <a:gridCol w="4694246">
                  <a:extLst>
                    <a:ext uri="{9D8B030D-6E8A-4147-A177-3AD203B41FA5}">
                      <a16:colId xmlns:a16="http://schemas.microsoft.com/office/drawing/2014/main" val="2415565775"/>
                    </a:ext>
                  </a:extLst>
                </a:gridCol>
              </a:tblGrid>
              <a:tr h="5157914">
                <a:tc>
                  <a:txBody>
                    <a:bodyPr/>
                    <a:lstStyle/>
                    <a:p>
                      <a:r>
                        <a:rPr lang="en-AU" sz="1100" b="1" dirty="0" smtClean="0"/>
                        <a:t>&lt;!DOCTYPE html&gt;</a:t>
                      </a:r>
                    </a:p>
                    <a:p>
                      <a:r>
                        <a:rPr lang="en-AU" sz="1100" b="1" dirty="0" smtClean="0"/>
                        <a:t>&lt;html </a:t>
                      </a:r>
                      <a:r>
                        <a:rPr lang="en-AU" sz="1100" b="1" dirty="0" err="1" smtClean="0"/>
                        <a:t>lang</a:t>
                      </a:r>
                      <a:r>
                        <a:rPr lang="en-AU" sz="1100" b="1" dirty="0" smtClean="0"/>
                        <a:t>="</a:t>
                      </a:r>
                      <a:r>
                        <a:rPr lang="en-AU" sz="1100" b="1" dirty="0" err="1" smtClean="0"/>
                        <a:t>en</a:t>
                      </a:r>
                      <a:r>
                        <a:rPr lang="en-AU" sz="1100" b="1" dirty="0" smtClean="0"/>
                        <a:t>"&gt;&lt;head&gt;&lt;title&gt;PHP Live MySQL Database Search&lt;/title&gt;</a:t>
                      </a:r>
                    </a:p>
                    <a:p>
                      <a:r>
                        <a:rPr lang="en-AU" sz="1100" b="1" dirty="0" smtClean="0"/>
                        <a:t>&lt;style type="text/</a:t>
                      </a:r>
                      <a:r>
                        <a:rPr lang="en-AU" sz="1100" b="1" dirty="0" err="1" smtClean="0"/>
                        <a:t>css</a:t>
                      </a:r>
                      <a:r>
                        <a:rPr lang="en-AU" sz="1100" b="1" dirty="0" smtClean="0"/>
                        <a:t>"&gt;</a:t>
                      </a:r>
                    </a:p>
                    <a:p>
                      <a:r>
                        <a:rPr lang="en-AU" sz="1100" b="1" dirty="0" smtClean="0"/>
                        <a:t>    body{font-family: </a:t>
                      </a:r>
                      <a:r>
                        <a:rPr lang="en-AU" sz="1100" b="1" dirty="0" err="1" smtClean="0"/>
                        <a:t>Arail</a:t>
                      </a:r>
                      <a:r>
                        <a:rPr lang="en-AU" sz="1100" b="1" dirty="0" smtClean="0"/>
                        <a:t>, sans-serif;}</a:t>
                      </a:r>
                    </a:p>
                    <a:p>
                      <a:r>
                        <a:rPr lang="en-AU" sz="1100" b="1" dirty="0" smtClean="0"/>
                        <a:t>    /* Formatting search box */</a:t>
                      </a:r>
                    </a:p>
                    <a:p>
                      <a:r>
                        <a:rPr lang="en-AU" sz="1100" b="1" dirty="0" smtClean="0"/>
                        <a:t>    .search-box{</a:t>
                      </a:r>
                    </a:p>
                    <a:p>
                      <a:r>
                        <a:rPr lang="en-AU" sz="1100" b="1" dirty="0" smtClean="0"/>
                        <a:t>        width: 300px;</a:t>
                      </a:r>
                    </a:p>
                    <a:p>
                      <a:r>
                        <a:rPr lang="en-AU" sz="1100" b="1" dirty="0" smtClean="0"/>
                        <a:t>        position: relative;</a:t>
                      </a:r>
                    </a:p>
                    <a:p>
                      <a:r>
                        <a:rPr lang="en-AU" sz="1100" b="1" dirty="0" smtClean="0"/>
                        <a:t>        display: inline-block;</a:t>
                      </a:r>
                    </a:p>
                    <a:p>
                      <a:r>
                        <a:rPr lang="en-AU" sz="1100" b="1" dirty="0" smtClean="0"/>
                        <a:t>        font-size: 14px;}</a:t>
                      </a:r>
                    </a:p>
                    <a:p>
                      <a:r>
                        <a:rPr lang="en-AU" sz="1100" b="1" dirty="0" smtClean="0"/>
                        <a:t>    .search-box input[type="text"]{</a:t>
                      </a:r>
                    </a:p>
                    <a:p>
                      <a:r>
                        <a:rPr lang="en-AU" sz="1100" b="1" dirty="0" smtClean="0"/>
                        <a:t>        height: 32px;</a:t>
                      </a:r>
                    </a:p>
                    <a:p>
                      <a:r>
                        <a:rPr lang="en-AU" sz="1100" b="1" dirty="0" smtClean="0"/>
                        <a:t>        padding: 5px 10px;</a:t>
                      </a:r>
                    </a:p>
                    <a:p>
                      <a:r>
                        <a:rPr lang="en-AU" sz="1100" b="1" dirty="0" smtClean="0"/>
                        <a:t>        border: 1px solid #CCCCCC;</a:t>
                      </a:r>
                    </a:p>
                    <a:p>
                      <a:r>
                        <a:rPr lang="en-AU" sz="1100" b="1" dirty="0" smtClean="0"/>
                        <a:t>        font-size: 14px; }</a:t>
                      </a:r>
                    </a:p>
                    <a:p>
                      <a:r>
                        <a:rPr lang="en-AU" sz="1100" b="1" dirty="0" smtClean="0"/>
                        <a:t>    .result{</a:t>
                      </a:r>
                    </a:p>
                    <a:p>
                      <a:r>
                        <a:rPr lang="en-AU" sz="1100" b="1" dirty="0" smtClean="0"/>
                        <a:t>        position: absolute;        </a:t>
                      </a:r>
                    </a:p>
                    <a:p>
                      <a:r>
                        <a:rPr lang="en-AU" sz="1100" b="1" dirty="0" smtClean="0"/>
                        <a:t>        z-index: 999;</a:t>
                      </a:r>
                    </a:p>
                    <a:p>
                      <a:r>
                        <a:rPr lang="en-AU" sz="1100" b="1" dirty="0" smtClean="0"/>
                        <a:t>        top: 100%;</a:t>
                      </a:r>
                    </a:p>
                    <a:p>
                      <a:r>
                        <a:rPr lang="en-AU" sz="1100" b="1" dirty="0" smtClean="0"/>
                        <a:t>        left: 0;}</a:t>
                      </a:r>
                    </a:p>
                    <a:p>
                      <a:r>
                        <a:rPr lang="en-AU" sz="1100" b="1" dirty="0" smtClean="0"/>
                        <a:t>    .search-box input[type="text"], .result{</a:t>
                      </a:r>
                    </a:p>
                    <a:p>
                      <a:r>
                        <a:rPr lang="en-AU" sz="1100" b="1" dirty="0" smtClean="0"/>
                        <a:t>        width: 100%;</a:t>
                      </a:r>
                    </a:p>
                    <a:p>
                      <a:r>
                        <a:rPr lang="en-AU" sz="1100" b="1" dirty="0" smtClean="0"/>
                        <a:t>        box-sizing: border-box;}</a:t>
                      </a:r>
                    </a:p>
                    <a:p>
                      <a:r>
                        <a:rPr lang="en-AU" sz="1100" b="1" dirty="0" smtClean="0"/>
                        <a:t>    /* Formatting result items */</a:t>
                      </a:r>
                    </a:p>
                    <a:p>
                      <a:r>
                        <a:rPr lang="en-AU" sz="1100" b="1" dirty="0" smtClean="0"/>
                        <a:t>    .result p{</a:t>
                      </a:r>
                    </a:p>
                    <a:p>
                      <a:r>
                        <a:rPr lang="en-AU" sz="1100" b="1" dirty="0" smtClean="0"/>
                        <a:t>        margin: 0;</a:t>
                      </a:r>
                    </a:p>
                    <a:p>
                      <a:r>
                        <a:rPr lang="en-AU" sz="1100" b="1" dirty="0" smtClean="0"/>
                        <a:t>        padding: 7px 10px;</a:t>
                      </a:r>
                    </a:p>
                    <a:p>
                      <a:r>
                        <a:rPr lang="en-AU" sz="1100" b="1" dirty="0" smtClean="0"/>
                        <a:t>        border: 1px solid #CCCCCC;</a:t>
                      </a:r>
                    </a:p>
                    <a:p>
                      <a:r>
                        <a:rPr lang="en-AU" sz="1100" b="1" dirty="0" smtClean="0"/>
                        <a:t>        border-top: none;</a:t>
                      </a:r>
                    </a:p>
                    <a:p>
                      <a:r>
                        <a:rPr lang="en-AU" sz="1100" b="1" dirty="0" smtClean="0"/>
                        <a:t>        cursor: pointer; }</a:t>
                      </a:r>
                    </a:p>
                    <a:p>
                      <a:r>
                        <a:rPr lang="en-AU" sz="1100" b="1" dirty="0" smtClean="0"/>
                        <a:t>    .result p:hover{</a:t>
                      </a:r>
                    </a:p>
                    <a:p>
                      <a:r>
                        <a:rPr lang="en-AU" sz="1100" b="1" dirty="0" smtClean="0"/>
                        <a:t>        background: #f2f2f2; }&lt;/style</a:t>
                      </a:r>
                      <a:r>
                        <a:rPr lang="en-AU" sz="2400" dirty="0" smtClean="0"/>
                        <a:t>&gt;</a:t>
                      </a:r>
                      <a:endParaRPr lang="en-AU" sz="2400" dirty="0"/>
                    </a:p>
                  </a:txBody>
                  <a:tcPr>
                    <a:solidFill>
                      <a:schemeClr val="accent6">
                        <a:lumMod val="75000"/>
                      </a:schemeClr>
                    </a:solidFill>
                  </a:tcPr>
                </a:tc>
                <a:tc>
                  <a:txBody>
                    <a:bodyPr/>
                    <a:lstStyle/>
                    <a:p>
                      <a:r>
                        <a:rPr lang="en-AU" sz="1050" dirty="0" smtClean="0"/>
                        <a:t>&lt;script </a:t>
                      </a:r>
                      <a:r>
                        <a:rPr lang="en-AU" sz="1050" dirty="0" err="1" smtClean="0"/>
                        <a:t>src</a:t>
                      </a:r>
                      <a:r>
                        <a:rPr lang="en-AU" sz="1050" dirty="0" smtClean="0"/>
                        <a:t>="https://code.jquery.com/jquery-1.12.4.min.js"&gt;&lt;/script&gt;</a:t>
                      </a:r>
                    </a:p>
                    <a:p>
                      <a:r>
                        <a:rPr lang="en-AU" sz="1050" dirty="0" smtClean="0"/>
                        <a:t>&lt;script type="text/</a:t>
                      </a:r>
                      <a:r>
                        <a:rPr lang="en-AU" sz="1050" dirty="0" err="1" smtClean="0"/>
                        <a:t>javascript</a:t>
                      </a:r>
                      <a:r>
                        <a:rPr lang="en-AU" sz="1050" dirty="0" smtClean="0"/>
                        <a:t>"&gt;</a:t>
                      </a:r>
                    </a:p>
                    <a:p>
                      <a:r>
                        <a:rPr lang="en-AU" sz="1050" dirty="0" smtClean="0"/>
                        <a:t>$(document).ready(function(){</a:t>
                      </a:r>
                    </a:p>
                    <a:p>
                      <a:r>
                        <a:rPr lang="en-AU" sz="1050" dirty="0" smtClean="0"/>
                        <a:t>    $('.search-box input[type="text"]').on("</a:t>
                      </a:r>
                      <a:r>
                        <a:rPr lang="en-AU" sz="1050" dirty="0" err="1" smtClean="0"/>
                        <a:t>keyup</a:t>
                      </a:r>
                      <a:r>
                        <a:rPr lang="en-AU" sz="1050" dirty="0" smtClean="0"/>
                        <a:t> input", function(){</a:t>
                      </a:r>
                    </a:p>
                    <a:p>
                      <a:r>
                        <a:rPr lang="en-AU" sz="1050" dirty="0" smtClean="0"/>
                        <a:t>        /* Get input value on change */</a:t>
                      </a:r>
                    </a:p>
                    <a:p>
                      <a:r>
                        <a:rPr lang="en-AU" sz="1050" dirty="0" smtClean="0"/>
                        <a:t>        </a:t>
                      </a:r>
                      <a:r>
                        <a:rPr lang="en-AU" sz="1050" dirty="0" err="1" smtClean="0"/>
                        <a:t>var</a:t>
                      </a:r>
                      <a:r>
                        <a:rPr lang="en-AU" sz="1050" dirty="0" smtClean="0"/>
                        <a:t> </a:t>
                      </a:r>
                      <a:r>
                        <a:rPr lang="en-AU" sz="1050" dirty="0" err="1" smtClean="0"/>
                        <a:t>inputVal</a:t>
                      </a:r>
                      <a:r>
                        <a:rPr lang="en-AU" sz="1050" dirty="0" smtClean="0"/>
                        <a:t> = $(this).</a:t>
                      </a:r>
                      <a:r>
                        <a:rPr lang="en-AU" sz="1050" dirty="0" err="1" smtClean="0"/>
                        <a:t>val</a:t>
                      </a:r>
                      <a:r>
                        <a:rPr lang="en-AU" sz="1050" dirty="0" smtClean="0"/>
                        <a:t>();</a:t>
                      </a:r>
                    </a:p>
                    <a:p>
                      <a:r>
                        <a:rPr lang="en-AU" sz="1050" dirty="0" smtClean="0"/>
                        <a:t>        </a:t>
                      </a:r>
                      <a:r>
                        <a:rPr lang="en-AU" sz="1050" dirty="0" err="1" smtClean="0"/>
                        <a:t>var</a:t>
                      </a:r>
                      <a:r>
                        <a:rPr lang="en-AU" sz="1050" dirty="0" smtClean="0"/>
                        <a:t> </a:t>
                      </a:r>
                      <a:r>
                        <a:rPr lang="en-AU" sz="1050" dirty="0" err="1" smtClean="0"/>
                        <a:t>resultDropdown</a:t>
                      </a:r>
                      <a:r>
                        <a:rPr lang="en-AU" sz="1050" dirty="0" smtClean="0"/>
                        <a:t> = $(this).siblings(".result");</a:t>
                      </a:r>
                    </a:p>
                    <a:p>
                      <a:r>
                        <a:rPr lang="en-AU" sz="1050" dirty="0" smtClean="0"/>
                        <a:t>        if(</a:t>
                      </a:r>
                      <a:r>
                        <a:rPr lang="en-AU" sz="1050" dirty="0" err="1" smtClean="0"/>
                        <a:t>inputVal.length</a:t>
                      </a:r>
                      <a:r>
                        <a:rPr lang="en-AU" sz="1050" dirty="0" smtClean="0"/>
                        <a:t>){</a:t>
                      </a:r>
                    </a:p>
                    <a:p>
                      <a:r>
                        <a:rPr lang="en-AU" sz="1050" dirty="0" smtClean="0"/>
                        <a:t>            $.get("backend-</a:t>
                      </a:r>
                      <a:r>
                        <a:rPr lang="en-AU" sz="1050" dirty="0" err="1" smtClean="0"/>
                        <a:t>search.php</a:t>
                      </a:r>
                      <a:r>
                        <a:rPr lang="en-AU" sz="1050" dirty="0" smtClean="0"/>
                        <a:t>", {term: </a:t>
                      </a:r>
                      <a:r>
                        <a:rPr lang="en-AU" sz="1050" dirty="0" err="1" smtClean="0"/>
                        <a:t>inputVal</a:t>
                      </a:r>
                      <a:r>
                        <a:rPr lang="en-AU" sz="1050" dirty="0" smtClean="0"/>
                        <a:t>}).done(function(data){</a:t>
                      </a:r>
                    </a:p>
                    <a:p>
                      <a:r>
                        <a:rPr lang="en-AU" sz="1050" dirty="0" smtClean="0"/>
                        <a:t>                // Display the returned data in browser</a:t>
                      </a:r>
                    </a:p>
                    <a:p>
                      <a:r>
                        <a:rPr lang="en-AU" sz="1050" dirty="0" smtClean="0"/>
                        <a:t>                resultDropdown.html(data);</a:t>
                      </a:r>
                    </a:p>
                    <a:p>
                      <a:r>
                        <a:rPr lang="en-AU" sz="1050" dirty="0" smtClean="0"/>
                        <a:t>            });</a:t>
                      </a:r>
                    </a:p>
                    <a:p>
                      <a:r>
                        <a:rPr lang="en-AU" sz="1050" dirty="0" smtClean="0"/>
                        <a:t>        } else{</a:t>
                      </a:r>
                    </a:p>
                    <a:p>
                      <a:r>
                        <a:rPr lang="en-AU" sz="1050" dirty="0" smtClean="0"/>
                        <a:t>            </a:t>
                      </a:r>
                      <a:r>
                        <a:rPr lang="en-AU" sz="1050" dirty="0" err="1" smtClean="0"/>
                        <a:t>resultDropdown.empty</a:t>
                      </a:r>
                      <a:r>
                        <a:rPr lang="en-AU" sz="1050" dirty="0" smtClean="0"/>
                        <a:t>();</a:t>
                      </a:r>
                    </a:p>
                    <a:p>
                      <a:r>
                        <a:rPr lang="en-AU" sz="1050" dirty="0" smtClean="0"/>
                        <a:t>        }</a:t>
                      </a:r>
                    </a:p>
                    <a:p>
                      <a:r>
                        <a:rPr lang="en-AU" sz="1050" dirty="0" smtClean="0"/>
                        <a:t>    });</a:t>
                      </a:r>
                    </a:p>
                    <a:p>
                      <a:r>
                        <a:rPr lang="en-AU" sz="1050" dirty="0" smtClean="0"/>
                        <a:t>    </a:t>
                      </a:r>
                    </a:p>
                    <a:p>
                      <a:r>
                        <a:rPr lang="en-AU" sz="1050" dirty="0" smtClean="0"/>
                        <a:t>    // Set search input value on click of result item</a:t>
                      </a:r>
                    </a:p>
                    <a:p>
                      <a:r>
                        <a:rPr lang="en-AU" sz="1050" dirty="0" smtClean="0"/>
                        <a:t>    $(document).on("click", ".result p", function(){</a:t>
                      </a:r>
                    </a:p>
                    <a:p>
                      <a:r>
                        <a:rPr lang="en-AU" sz="1050" dirty="0" smtClean="0"/>
                        <a:t>        $(this).parents(".search-box").find('input[type="text"]').</a:t>
                      </a:r>
                      <a:r>
                        <a:rPr lang="en-AU" sz="1050" dirty="0" err="1" smtClean="0"/>
                        <a:t>val</a:t>
                      </a:r>
                      <a:r>
                        <a:rPr lang="en-AU" sz="1050" dirty="0" smtClean="0"/>
                        <a:t>($(this).text());</a:t>
                      </a:r>
                    </a:p>
                    <a:p>
                      <a:r>
                        <a:rPr lang="en-AU" sz="1050" dirty="0" smtClean="0"/>
                        <a:t>        $(this).parent(".result").empty();</a:t>
                      </a:r>
                    </a:p>
                    <a:p>
                      <a:r>
                        <a:rPr lang="en-AU" sz="1050" dirty="0" smtClean="0"/>
                        <a:t>    });</a:t>
                      </a:r>
                    </a:p>
                    <a:p>
                      <a:r>
                        <a:rPr lang="en-AU" sz="1050" dirty="0" smtClean="0"/>
                        <a:t>});</a:t>
                      </a:r>
                    </a:p>
                    <a:p>
                      <a:r>
                        <a:rPr lang="en-AU" sz="1050" dirty="0" smtClean="0"/>
                        <a:t>&lt;/script&gt;</a:t>
                      </a:r>
                    </a:p>
                    <a:p>
                      <a:r>
                        <a:rPr lang="en-AU" sz="1050" dirty="0" smtClean="0"/>
                        <a:t>&lt;/head&gt;</a:t>
                      </a:r>
                    </a:p>
                    <a:p>
                      <a:r>
                        <a:rPr lang="en-AU" sz="1050" dirty="0" smtClean="0"/>
                        <a:t>&lt;body&gt;</a:t>
                      </a:r>
                    </a:p>
                    <a:p>
                      <a:r>
                        <a:rPr lang="en-AU" sz="1050" dirty="0" smtClean="0"/>
                        <a:t>    &lt;div class="search-box"&gt;</a:t>
                      </a:r>
                    </a:p>
                    <a:p>
                      <a:r>
                        <a:rPr lang="en-AU" sz="1050" dirty="0" smtClean="0"/>
                        <a:t>        &lt;input type="text" autocomplete="off" placeholder="Search country..." /&gt;</a:t>
                      </a:r>
                    </a:p>
                    <a:p>
                      <a:r>
                        <a:rPr lang="en-AU" sz="1050" dirty="0" smtClean="0"/>
                        <a:t>        &lt;div class="result"&gt;&lt;/div&gt;</a:t>
                      </a:r>
                    </a:p>
                    <a:p>
                      <a:r>
                        <a:rPr lang="en-AU" sz="1050" dirty="0" smtClean="0"/>
                        <a:t>    &lt;/div&gt;</a:t>
                      </a:r>
                    </a:p>
                    <a:p>
                      <a:r>
                        <a:rPr lang="en-AU" sz="1050" dirty="0" smtClean="0"/>
                        <a:t>&lt;/body&gt;</a:t>
                      </a:r>
                    </a:p>
                    <a:p>
                      <a:r>
                        <a:rPr lang="en-AU" sz="1050" dirty="0" smtClean="0"/>
                        <a:t>&lt;/html&gt;</a:t>
                      </a:r>
                      <a:endParaRPr lang="en-AU" sz="1050" dirty="0"/>
                    </a:p>
                  </a:txBody>
                  <a:tcPr>
                    <a:solidFill>
                      <a:schemeClr val="accent6">
                        <a:lumMod val="75000"/>
                      </a:schemeClr>
                    </a:solidFill>
                  </a:tcPr>
                </a:tc>
                <a:extLst>
                  <a:ext uri="{0D108BD9-81ED-4DB2-BD59-A6C34878D82A}">
                    <a16:rowId xmlns:a16="http://schemas.microsoft.com/office/drawing/2014/main" val="1079571184"/>
                  </a:ext>
                </a:extLst>
              </a:tr>
            </a:tbl>
          </a:graphicData>
        </a:graphic>
      </p:graphicFrame>
    </p:spTree>
    <p:extLst>
      <p:ext uri="{BB962C8B-B14F-4D97-AF65-F5344CB8AC3E}">
        <p14:creationId xmlns:p14="http://schemas.microsoft.com/office/powerpoint/2010/main" val="38814191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106" y="716957"/>
            <a:ext cx="9601196" cy="307171"/>
          </a:xfrm>
        </p:spPr>
        <p:txBody>
          <a:bodyPr>
            <a:normAutofit fontScale="90000"/>
          </a:bodyPr>
          <a:lstStyle/>
          <a:p>
            <a:r>
              <a:rPr lang="en-AU" b="1" dirty="0" smtClean="0"/>
              <a:t/>
            </a:r>
            <a:br>
              <a:rPr lang="en-AU" b="1" dirty="0" smtClean="0"/>
            </a:br>
            <a:r>
              <a:rPr lang="en-AU" sz="3600" dirty="0" smtClean="0"/>
              <a:t>Step </a:t>
            </a:r>
            <a:r>
              <a:rPr lang="en-AU" sz="3600" dirty="0"/>
              <a:t>3: Processing Search Query in Backend</a:t>
            </a:r>
            <a:r>
              <a:rPr lang="en-AU" dirty="0"/>
              <a:t/>
            </a:r>
            <a:br>
              <a:rPr lang="en-AU" dirty="0"/>
            </a:b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9766861"/>
              </p:ext>
            </p:extLst>
          </p:nvPr>
        </p:nvGraphicFramePr>
        <p:xfrm>
          <a:off x="795084" y="1106424"/>
          <a:ext cx="10817796" cy="5230366"/>
        </p:xfrm>
        <a:graphic>
          <a:graphicData uri="http://schemas.openxmlformats.org/drawingml/2006/table">
            <a:tbl>
              <a:tblPr firstRow="1" bandRow="1">
                <a:tableStyleId>{5C22544A-7EE6-4342-B048-85BDC9FD1C3A}</a:tableStyleId>
              </a:tblPr>
              <a:tblGrid>
                <a:gridCol w="5408898">
                  <a:extLst>
                    <a:ext uri="{9D8B030D-6E8A-4147-A177-3AD203B41FA5}">
                      <a16:colId xmlns:a16="http://schemas.microsoft.com/office/drawing/2014/main" val="1290237016"/>
                    </a:ext>
                  </a:extLst>
                </a:gridCol>
                <a:gridCol w="5408898">
                  <a:extLst>
                    <a:ext uri="{9D8B030D-6E8A-4147-A177-3AD203B41FA5}">
                      <a16:colId xmlns:a16="http://schemas.microsoft.com/office/drawing/2014/main" val="3548366194"/>
                    </a:ext>
                  </a:extLst>
                </a:gridCol>
              </a:tblGrid>
              <a:tr h="5230366">
                <a:tc>
                  <a:txBody>
                    <a:bodyPr/>
                    <a:lstStyle/>
                    <a:p>
                      <a:r>
                        <a:rPr lang="en-AU" sz="1400" dirty="0" smtClean="0"/>
                        <a:t>&lt;?</a:t>
                      </a:r>
                      <a:r>
                        <a:rPr lang="en-AU" sz="1400" dirty="0" err="1" smtClean="0"/>
                        <a:t>php</a:t>
                      </a:r>
                      <a:endParaRPr lang="en-AU" sz="1400" dirty="0" smtClean="0"/>
                    </a:p>
                    <a:p>
                      <a:r>
                        <a:rPr lang="en-AU" sz="1400" dirty="0" smtClean="0"/>
                        <a:t>/* Attempt MySQL server connection. Assuming you are running MySQL</a:t>
                      </a:r>
                    </a:p>
                    <a:p>
                      <a:r>
                        <a:rPr lang="en-AU" sz="1400" dirty="0" smtClean="0"/>
                        <a:t>server with default setting (user 'root' with no password) */</a:t>
                      </a:r>
                    </a:p>
                    <a:p>
                      <a:r>
                        <a:rPr lang="en-AU" sz="1400" dirty="0" smtClean="0"/>
                        <a:t>$link = </a:t>
                      </a:r>
                      <a:r>
                        <a:rPr lang="en-AU" sz="1400" dirty="0" err="1" smtClean="0"/>
                        <a:t>mysqli_connect</a:t>
                      </a:r>
                      <a:r>
                        <a:rPr lang="en-AU" sz="1400" dirty="0" smtClean="0"/>
                        <a:t>("localhost", "root", "", "demo");</a:t>
                      </a:r>
                    </a:p>
                    <a:p>
                      <a:r>
                        <a:rPr lang="en-AU" sz="1400" dirty="0" smtClean="0"/>
                        <a:t> </a:t>
                      </a:r>
                    </a:p>
                    <a:p>
                      <a:r>
                        <a:rPr lang="en-AU" sz="1400" dirty="0" smtClean="0"/>
                        <a:t>// Check connection</a:t>
                      </a:r>
                    </a:p>
                    <a:p>
                      <a:r>
                        <a:rPr lang="en-AU" sz="1400" dirty="0" smtClean="0"/>
                        <a:t>if($link === false){</a:t>
                      </a:r>
                    </a:p>
                    <a:p>
                      <a:r>
                        <a:rPr lang="en-AU" sz="1400" dirty="0" smtClean="0"/>
                        <a:t>    die("ERROR: Could not connect. " . </a:t>
                      </a:r>
                      <a:r>
                        <a:rPr lang="en-AU" sz="1400" dirty="0" err="1" smtClean="0"/>
                        <a:t>mysqli_connect_error</a:t>
                      </a:r>
                      <a:r>
                        <a:rPr lang="en-AU" sz="1400" dirty="0" smtClean="0"/>
                        <a:t>());</a:t>
                      </a:r>
                    </a:p>
                    <a:p>
                      <a:r>
                        <a:rPr lang="en-AU" sz="1400" dirty="0" smtClean="0"/>
                        <a:t>} if(</a:t>
                      </a:r>
                      <a:r>
                        <a:rPr lang="en-AU" sz="1400" dirty="0" err="1" smtClean="0"/>
                        <a:t>isset</a:t>
                      </a:r>
                      <a:r>
                        <a:rPr lang="en-AU" sz="1400" dirty="0" smtClean="0"/>
                        <a:t>($_REQUEST["term"])){</a:t>
                      </a:r>
                    </a:p>
                    <a:p>
                      <a:r>
                        <a:rPr lang="en-AU" sz="1400" dirty="0" smtClean="0"/>
                        <a:t>    // Prepare a select statement</a:t>
                      </a:r>
                    </a:p>
                    <a:p>
                      <a:r>
                        <a:rPr lang="en-AU" sz="1400" dirty="0" smtClean="0"/>
                        <a:t>    $</a:t>
                      </a:r>
                      <a:r>
                        <a:rPr lang="en-AU" sz="1400" dirty="0" err="1" smtClean="0"/>
                        <a:t>sql</a:t>
                      </a:r>
                      <a:r>
                        <a:rPr lang="en-AU" sz="1400" dirty="0" smtClean="0"/>
                        <a:t> = "SELECT * FROM countries WHERE name LIKE ?";</a:t>
                      </a:r>
                    </a:p>
                    <a:p>
                      <a:r>
                        <a:rPr lang="en-AU" sz="1400" dirty="0" smtClean="0"/>
                        <a:t>    if($</a:t>
                      </a:r>
                      <a:r>
                        <a:rPr lang="en-AU" sz="1400" dirty="0" err="1" smtClean="0"/>
                        <a:t>stmt</a:t>
                      </a:r>
                      <a:r>
                        <a:rPr lang="en-AU" sz="1400" dirty="0" smtClean="0"/>
                        <a:t> = </a:t>
                      </a:r>
                      <a:r>
                        <a:rPr lang="en-AU" sz="1400" dirty="0" err="1" smtClean="0"/>
                        <a:t>mysqli_prepare</a:t>
                      </a:r>
                      <a:r>
                        <a:rPr lang="en-AU" sz="1400" dirty="0" smtClean="0"/>
                        <a:t>($link, $</a:t>
                      </a:r>
                      <a:r>
                        <a:rPr lang="en-AU" sz="1400" dirty="0" err="1" smtClean="0"/>
                        <a:t>sql</a:t>
                      </a:r>
                      <a:r>
                        <a:rPr lang="en-AU" sz="1400" dirty="0" smtClean="0"/>
                        <a:t>)){</a:t>
                      </a:r>
                    </a:p>
                    <a:p>
                      <a:r>
                        <a:rPr lang="en-AU" sz="1400" dirty="0" smtClean="0"/>
                        <a:t>        // Bind variables to the prepared statement as parameters</a:t>
                      </a:r>
                    </a:p>
                    <a:p>
                      <a:r>
                        <a:rPr lang="en-AU" sz="1400" dirty="0" smtClean="0"/>
                        <a:t>        </a:t>
                      </a:r>
                      <a:r>
                        <a:rPr lang="en-AU" sz="1400" dirty="0" err="1" smtClean="0"/>
                        <a:t>mysqli_stmt_bind_param</a:t>
                      </a:r>
                      <a:r>
                        <a:rPr lang="en-AU" sz="1400" dirty="0" smtClean="0"/>
                        <a:t>($</a:t>
                      </a:r>
                      <a:r>
                        <a:rPr lang="en-AU" sz="1400" dirty="0" err="1" smtClean="0"/>
                        <a:t>stmt</a:t>
                      </a:r>
                      <a:r>
                        <a:rPr lang="en-AU" sz="1400" dirty="0" smtClean="0"/>
                        <a:t>, "s", $</a:t>
                      </a:r>
                      <a:r>
                        <a:rPr lang="en-AU" sz="1400" dirty="0" err="1" smtClean="0"/>
                        <a:t>param_term</a:t>
                      </a:r>
                      <a:r>
                        <a:rPr lang="en-AU" sz="1400" dirty="0" smtClean="0"/>
                        <a:t>); </a:t>
                      </a:r>
                      <a:endParaRPr lang="en-AU" sz="1400" dirty="0"/>
                    </a:p>
                  </a:txBody>
                  <a:tcPr>
                    <a:solidFill>
                      <a:schemeClr val="accent6">
                        <a:lumMod val="75000"/>
                      </a:schemeClr>
                    </a:solidFill>
                  </a:tcPr>
                </a:tc>
                <a:tc>
                  <a:txBody>
                    <a:bodyPr/>
                    <a:lstStyle/>
                    <a:p>
                      <a:r>
                        <a:rPr lang="en-AU" sz="1400" dirty="0" smtClean="0"/>
                        <a:t>// Set parameters</a:t>
                      </a:r>
                    </a:p>
                    <a:p>
                      <a:r>
                        <a:rPr lang="en-AU" sz="1400" dirty="0" smtClean="0"/>
                        <a:t>        $</a:t>
                      </a:r>
                      <a:r>
                        <a:rPr lang="en-AU" sz="1400" dirty="0" err="1" smtClean="0"/>
                        <a:t>param_term</a:t>
                      </a:r>
                      <a:r>
                        <a:rPr lang="en-AU" sz="1400" dirty="0" smtClean="0"/>
                        <a:t> = $_REQUEST["term"] . '%';</a:t>
                      </a:r>
                    </a:p>
                    <a:p>
                      <a:r>
                        <a:rPr lang="en-AU" sz="1400" dirty="0" smtClean="0"/>
                        <a:t>        // Attempt to execute the prepared statement</a:t>
                      </a:r>
                    </a:p>
                    <a:p>
                      <a:r>
                        <a:rPr lang="en-AU" sz="1400" dirty="0" smtClean="0"/>
                        <a:t>        if(</a:t>
                      </a:r>
                      <a:r>
                        <a:rPr lang="en-AU" sz="1400" dirty="0" err="1" smtClean="0"/>
                        <a:t>mysqli_stmt_execute</a:t>
                      </a:r>
                      <a:r>
                        <a:rPr lang="en-AU" sz="1400" dirty="0" smtClean="0"/>
                        <a:t>($</a:t>
                      </a:r>
                      <a:r>
                        <a:rPr lang="en-AU" sz="1400" dirty="0" err="1" smtClean="0"/>
                        <a:t>stmt</a:t>
                      </a:r>
                      <a:r>
                        <a:rPr lang="en-AU" sz="1400" dirty="0" smtClean="0"/>
                        <a:t>)){</a:t>
                      </a:r>
                    </a:p>
                    <a:p>
                      <a:r>
                        <a:rPr lang="en-AU" sz="1400" dirty="0" smtClean="0"/>
                        <a:t>            $result = </a:t>
                      </a:r>
                      <a:r>
                        <a:rPr lang="en-AU" sz="1400" dirty="0" err="1" smtClean="0"/>
                        <a:t>mysqli_stmt_get_result</a:t>
                      </a:r>
                      <a:r>
                        <a:rPr lang="en-AU" sz="1400" dirty="0" smtClean="0"/>
                        <a:t>($</a:t>
                      </a:r>
                      <a:r>
                        <a:rPr lang="en-AU" sz="1400" dirty="0" err="1" smtClean="0"/>
                        <a:t>stmt</a:t>
                      </a:r>
                      <a:r>
                        <a:rPr lang="en-AU" sz="1400" dirty="0" smtClean="0"/>
                        <a:t>);     </a:t>
                      </a:r>
                    </a:p>
                    <a:p>
                      <a:r>
                        <a:rPr lang="en-AU" sz="1400" dirty="0" smtClean="0"/>
                        <a:t>            // Check number of rows in the result set</a:t>
                      </a:r>
                    </a:p>
                    <a:p>
                      <a:r>
                        <a:rPr lang="en-AU" sz="1400" dirty="0" smtClean="0"/>
                        <a:t>            if(</a:t>
                      </a:r>
                      <a:r>
                        <a:rPr lang="en-AU" sz="1400" dirty="0" err="1" smtClean="0"/>
                        <a:t>mysqli_num_rows</a:t>
                      </a:r>
                      <a:r>
                        <a:rPr lang="en-AU" sz="1400" dirty="0" smtClean="0"/>
                        <a:t>($result) &gt; 0){</a:t>
                      </a:r>
                    </a:p>
                    <a:p>
                      <a:r>
                        <a:rPr lang="en-AU" sz="1400" dirty="0" smtClean="0"/>
                        <a:t>                // Fetch result rows as an associative array</a:t>
                      </a:r>
                    </a:p>
                    <a:p>
                      <a:r>
                        <a:rPr lang="en-AU" sz="1400" dirty="0" smtClean="0"/>
                        <a:t>                while($row = </a:t>
                      </a:r>
                      <a:r>
                        <a:rPr lang="en-AU" sz="1400" dirty="0" err="1" smtClean="0"/>
                        <a:t>mysqli_fetch_array</a:t>
                      </a:r>
                      <a:r>
                        <a:rPr lang="en-AU" sz="1400" dirty="0" smtClean="0"/>
                        <a:t>($result, MYSQLI_ASSOC)){</a:t>
                      </a:r>
                    </a:p>
                    <a:p>
                      <a:r>
                        <a:rPr lang="en-AU" sz="1400" dirty="0" smtClean="0"/>
                        <a:t>                    echo "&lt;p&gt;" . $row["name"] . "&lt;/p&gt;";</a:t>
                      </a:r>
                    </a:p>
                    <a:p>
                      <a:r>
                        <a:rPr lang="en-AU" sz="1400" dirty="0" smtClean="0"/>
                        <a:t>                }} else{</a:t>
                      </a:r>
                    </a:p>
                    <a:p>
                      <a:r>
                        <a:rPr lang="en-AU" sz="1400" dirty="0" smtClean="0"/>
                        <a:t>                echo "&lt;p&gt;No matches found&lt;/p&gt;";</a:t>
                      </a:r>
                    </a:p>
                    <a:p>
                      <a:r>
                        <a:rPr lang="en-AU" sz="1400" dirty="0" smtClean="0"/>
                        <a:t>            }} else{</a:t>
                      </a:r>
                    </a:p>
                    <a:p>
                      <a:r>
                        <a:rPr lang="en-AU" sz="1400" dirty="0" smtClean="0"/>
                        <a:t>            echo "ERROR: Could not able to execute $</a:t>
                      </a:r>
                      <a:r>
                        <a:rPr lang="en-AU" sz="1400" dirty="0" err="1" smtClean="0"/>
                        <a:t>sql</a:t>
                      </a:r>
                      <a:r>
                        <a:rPr lang="en-AU" sz="1400" dirty="0" smtClean="0"/>
                        <a:t>. " . </a:t>
                      </a:r>
                      <a:r>
                        <a:rPr lang="en-AU" sz="1400" dirty="0" err="1" smtClean="0"/>
                        <a:t>mysqli_error</a:t>
                      </a:r>
                      <a:r>
                        <a:rPr lang="en-AU" sz="1400" dirty="0" smtClean="0"/>
                        <a:t>($link);</a:t>
                      </a:r>
                    </a:p>
                    <a:p>
                      <a:r>
                        <a:rPr lang="en-AU" sz="1400" dirty="0" smtClean="0"/>
                        <a:t>        } }</a:t>
                      </a:r>
                    </a:p>
                    <a:p>
                      <a:r>
                        <a:rPr lang="en-AU" sz="1400" dirty="0" smtClean="0"/>
                        <a:t>      // Close statement</a:t>
                      </a:r>
                    </a:p>
                    <a:p>
                      <a:r>
                        <a:rPr lang="en-AU" sz="1400" dirty="0" smtClean="0"/>
                        <a:t>    </a:t>
                      </a:r>
                      <a:r>
                        <a:rPr lang="en-AU" sz="1400" dirty="0" err="1" smtClean="0"/>
                        <a:t>mysqli_stmt_close</a:t>
                      </a:r>
                      <a:r>
                        <a:rPr lang="en-AU" sz="1400" dirty="0" smtClean="0"/>
                        <a:t>($</a:t>
                      </a:r>
                      <a:r>
                        <a:rPr lang="en-AU" sz="1400" dirty="0" err="1" smtClean="0"/>
                        <a:t>stmt</a:t>
                      </a:r>
                      <a:r>
                        <a:rPr lang="en-AU" sz="1400" dirty="0" smtClean="0"/>
                        <a:t>);}</a:t>
                      </a:r>
                    </a:p>
                    <a:p>
                      <a:r>
                        <a:rPr lang="en-AU" sz="1400" dirty="0" smtClean="0"/>
                        <a:t> // close connection</a:t>
                      </a:r>
                    </a:p>
                    <a:p>
                      <a:r>
                        <a:rPr lang="en-AU" sz="1400" dirty="0" err="1" smtClean="0"/>
                        <a:t>mysqli_close</a:t>
                      </a:r>
                      <a:r>
                        <a:rPr lang="en-AU" sz="1400" dirty="0" smtClean="0"/>
                        <a:t>($link);</a:t>
                      </a:r>
                    </a:p>
                    <a:p>
                      <a:r>
                        <a:rPr lang="en-AU" sz="1400" dirty="0" smtClean="0"/>
                        <a:t>?&gt;</a:t>
                      </a:r>
                      <a:endParaRPr lang="en-AU" sz="1400" dirty="0"/>
                    </a:p>
                  </a:txBody>
                  <a:tcPr>
                    <a:solidFill>
                      <a:schemeClr val="accent6">
                        <a:lumMod val="75000"/>
                      </a:schemeClr>
                    </a:solidFill>
                  </a:tcPr>
                </a:tc>
                <a:extLst>
                  <a:ext uri="{0D108BD9-81ED-4DB2-BD59-A6C34878D82A}">
                    <a16:rowId xmlns:a16="http://schemas.microsoft.com/office/drawing/2014/main" val="2901894503"/>
                  </a:ext>
                </a:extLst>
              </a:tr>
            </a:tbl>
          </a:graphicData>
        </a:graphic>
      </p:graphicFrame>
    </p:spTree>
    <p:extLst>
      <p:ext uri="{BB962C8B-B14F-4D97-AF65-F5344CB8AC3E}">
        <p14:creationId xmlns:p14="http://schemas.microsoft.com/office/powerpoint/2010/main" val="998577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Connect to MySQL Server</a:t>
            </a:r>
            <a:br>
              <a:rPr lang="en-AU" dirty="0"/>
            </a:br>
            <a:endParaRPr lang="en-AU" dirty="0"/>
          </a:p>
        </p:txBody>
      </p:sp>
      <p:sp>
        <p:nvSpPr>
          <p:cNvPr id="3" name="Content Placeholder 2"/>
          <p:cNvSpPr>
            <a:spLocks noGrp="1"/>
          </p:cNvSpPr>
          <p:nvPr>
            <p:ph idx="1"/>
          </p:nvPr>
        </p:nvSpPr>
        <p:spPr>
          <a:xfrm>
            <a:off x="804672" y="2359152"/>
            <a:ext cx="10091925" cy="3767328"/>
          </a:xfrm>
        </p:spPr>
        <p:txBody>
          <a:bodyPr>
            <a:normAutofit lnSpcReduction="10000"/>
          </a:bodyPr>
          <a:lstStyle/>
          <a:p>
            <a:pPr fontAlgn="base"/>
            <a:r>
              <a:rPr lang="en-AU" b="1" dirty="0"/>
              <a:t>Ways of Connecting to MySQL through </a:t>
            </a:r>
            <a:r>
              <a:rPr lang="en-AU" b="1" dirty="0" smtClean="0"/>
              <a:t>PHP: </a:t>
            </a:r>
            <a:r>
              <a:rPr lang="en-AU" dirty="0"/>
              <a:t>In order to store or access the data inside a MySQL database, you first need to connect to the MySQL database server. PHP offers two different ways to connect to MySQL server: </a:t>
            </a:r>
            <a:r>
              <a:rPr lang="en-AU" b="1" dirty="0" err="1"/>
              <a:t>MySQLi</a:t>
            </a:r>
            <a:r>
              <a:rPr lang="en-AU" dirty="0"/>
              <a:t> (Improved MySQL) and </a:t>
            </a:r>
            <a:r>
              <a:rPr lang="en-AU" b="1" dirty="0"/>
              <a:t>PDO</a:t>
            </a:r>
            <a:r>
              <a:rPr lang="en-AU" dirty="0"/>
              <a:t> (PHP Data Objects) extensions.</a:t>
            </a:r>
          </a:p>
          <a:p>
            <a:pPr fontAlgn="base"/>
            <a:r>
              <a:rPr lang="en-AU" dirty="0"/>
              <a:t>While the PDO extension is more portable and supports more than twelve different databases, </a:t>
            </a:r>
            <a:r>
              <a:rPr lang="en-AU" dirty="0" err="1"/>
              <a:t>MySQLi</a:t>
            </a:r>
            <a:r>
              <a:rPr lang="en-AU" dirty="0"/>
              <a:t> extension as the name suggests supports MySQL database only. </a:t>
            </a:r>
            <a:r>
              <a:rPr lang="en-AU" dirty="0" err="1"/>
              <a:t>MySQLi</a:t>
            </a:r>
            <a:r>
              <a:rPr lang="en-AU" dirty="0"/>
              <a:t> extension however provides an easier way to connect to, and execute queries on, a MySQL database server. Both PDO and </a:t>
            </a:r>
            <a:r>
              <a:rPr lang="en-AU" dirty="0" err="1"/>
              <a:t>MySQLi</a:t>
            </a:r>
            <a:r>
              <a:rPr lang="en-AU" dirty="0"/>
              <a:t> offer an object-oriented API, but </a:t>
            </a:r>
            <a:r>
              <a:rPr lang="en-AU" dirty="0" err="1"/>
              <a:t>MySQLi</a:t>
            </a:r>
            <a:r>
              <a:rPr lang="en-AU" dirty="0"/>
              <a:t> also offers a procedural API which is relatively easy for beginners to understand.</a:t>
            </a:r>
          </a:p>
          <a:p>
            <a:endParaRPr lang="en-AU" b="1" dirty="0"/>
          </a:p>
          <a:p>
            <a:endParaRPr lang="en-AU" dirty="0"/>
          </a:p>
        </p:txBody>
      </p:sp>
    </p:spTree>
    <p:extLst>
      <p:ext uri="{BB962C8B-B14F-4D97-AF65-F5344CB8AC3E}">
        <p14:creationId xmlns:p14="http://schemas.microsoft.com/office/powerpoint/2010/main" val="4126744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
            </a:r>
            <a:br>
              <a:rPr lang="en-AU" dirty="0"/>
            </a:br>
            <a:r>
              <a:rPr lang="en-AU" dirty="0"/>
              <a:t>PHP MySQL Login System</a:t>
            </a:r>
            <a:br>
              <a:rPr lang="en-AU" dirty="0"/>
            </a:br>
            <a:endParaRPr lang="en-AU" dirty="0"/>
          </a:p>
        </p:txBody>
      </p:sp>
      <p:sp>
        <p:nvSpPr>
          <p:cNvPr id="3" name="Content Placeholder 2"/>
          <p:cNvSpPr>
            <a:spLocks noGrp="1"/>
          </p:cNvSpPr>
          <p:nvPr>
            <p:ph idx="1"/>
          </p:nvPr>
        </p:nvSpPr>
        <p:spPr>
          <a:xfrm>
            <a:off x="1295401" y="2556932"/>
            <a:ext cx="9601196" cy="3624412"/>
          </a:xfrm>
        </p:spPr>
        <p:txBody>
          <a:bodyPr/>
          <a:lstStyle/>
          <a:p>
            <a:pPr fontAlgn="base"/>
            <a:r>
              <a:rPr lang="en-AU" b="1" dirty="0"/>
              <a:t>Implementing User Authentication </a:t>
            </a:r>
            <a:r>
              <a:rPr lang="en-AU" b="1" dirty="0" smtClean="0"/>
              <a:t>Mechanism: </a:t>
            </a:r>
            <a:r>
              <a:rPr lang="en-AU" dirty="0"/>
              <a:t>User authentication is very common in modern web application. It is a security mechanism that is used to restrict unauthorized access to member-only areas and tools on a site.</a:t>
            </a:r>
          </a:p>
          <a:p>
            <a:r>
              <a:rPr lang="en-AU" b="1" dirty="0"/>
              <a:t>Step 1: Creating the Database Table</a:t>
            </a:r>
          </a:p>
          <a:p>
            <a:r>
              <a:rPr lang="en-AU" b="1" dirty="0"/>
              <a:t>Step 2: Creating the </a:t>
            </a:r>
            <a:r>
              <a:rPr lang="en-AU" b="1" dirty="0" err="1"/>
              <a:t>Config</a:t>
            </a:r>
            <a:r>
              <a:rPr lang="en-AU" b="1" dirty="0"/>
              <a:t> File</a:t>
            </a:r>
          </a:p>
          <a:p>
            <a:r>
              <a:rPr lang="en-AU" b="1" dirty="0"/>
              <a:t>Step 3: Creating the Registration Form</a:t>
            </a:r>
          </a:p>
          <a:p>
            <a:endParaRPr lang="en-AU" b="1" dirty="0"/>
          </a:p>
          <a:p>
            <a:endParaRPr lang="en-AU" dirty="0"/>
          </a:p>
        </p:txBody>
      </p:sp>
    </p:spTree>
    <p:extLst>
      <p:ext uri="{BB962C8B-B14F-4D97-AF65-F5344CB8AC3E}">
        <p14:creationId xmlns:p14="http://schemas.microsoft.com/office/powerpoint/2010/main" val="2230534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Creating the </a:t>
            </a:r>
            <a:r>
              <a:rPr lang="en-AU" dirty="0" err="1"/>
              <a:t>Config</a:t>
            </a:r>
            <a:r>
              <a:rPr lang="en-AU" dirty="0"/>
              <a:t> File</a:t>
            </a:r>
            <a:br>
              <a:rPr lang="en-AU" dirty="0"/>
            </a:br>
            <a:endParaRPr lang="en-AU" dirty="0"/>
          </a:p>
        </p:txBody>
      </p:sp>
      <p:sp>
        <p:nvSpPr>
          <p:cNvPr id="3" name="Content Placeholder 2"/>
          <p:cNvSpPr>
            <a:spLocks noGrp="1"/>
          </p:cNvSpPr>
          <p:nvPr>
            <p:ph idx="1"/>
          </p:nvPr>
        </p:nvSpPr>
        <p:spPr>
          <a:xfrm>
            <a:off x="804672" y="2468880"/>
            <a:ext cx="10091925" cy="3406988"/>
          </a:xfrm>
        </p:spPr>
        <p:txBody>
          <a:bodyPr>
            <a:normAutofit fontScale="62500" lnSpcReduction="20000"/>
          </a:bodyPr>
          <a:lstStyle/>
          <a:p>
            <a:pPr marL="0" indent="0">
              <a:buNone/>
            </a:pPr>
            <a:r>
              <a:rPr lang="en-AU" b="1" dirty="0">
                <a:solidFill>
                  <a:srgbClr val="7030A0"/>
                </a:solidFill>
              </a:rPr>
              <a:t>&lt;?</a:t>
            </a:r>
            <a:r>
              <a:rPr lang="en-AU" b="1" dirty="0" err="1" smtClean="0">
                <a:solidFill>
                  <a:srgbClr val="7030A0"/>
                </a:solidFill>
              </a:rPr>
              <a:t>php</a:t>
            </a:r>
            <a:r>
              <a:rPr lang="en-AU" b="1" dirty="0" smtClean="0">
                <a:solidFill>
                  <a:srgbClr val="7030A0"/>
                </a:solidFill>
              </a:rPr>
              <a:t> /* </a:t>
            </a:r>
            <a:r>
              <a:rPr lang="en-AU" b="1" dirty="0">
                <a:solidFill>
                  <a:srgbClr val="7030A0"/>
                </a:solidFill>
              </a:rPr>
              <a:t>Database credentials. Assuming you are running MySQL</a:t>
            </a:r>
          </a:p>
          <a:p>
            <a:pPr marL="0" indent="0">
              <a:buNone/>
            </a:pPr>
            <a:r>
              <a:rPr lang="en-AU" b="1" dirty="0">
                <a:solidFill>
                  <a:srgbClr val="7030A0"/>
                </a:solidFill>
              </a:rPr>
              <a:t>server with default setting (user 'root' with no password) */</a:t>
            </a:r>
          </a:p>
          <a:p>
            <a:pPr marL="0" indent="0">
              <a:buNone/>
            </a:pPr>
            <a:r>
              <a:rPr lang="en-AU" b="1" dirty="0">
                <a:solidFill>
                  <a:srgbClr val="7030A0"/>
                </a:solidFill>
              </a:rPr>
              <a:t>define('DB_SERVER', 'localhost');</a:t>
            </a:r>
          </a:p>
          <a:p>
            <a:pPr marL="0" indent="0">
              <a:buNone/>
            </a:pPr>
            <a:r>
              <a:rPr lang="en-AU" b="1" dirty="0">
                <a:solidFill>
                  <a:srgbClr val="7030A0"/>
                </a:solidFill>
              </a:rPr>
              <a:t>define('DB_USERNAME', 'root');</a:t>
            </a:r>
          </a:p>
          <a:p>
            <a:pPr marL="0" indent="0">
              <a:buNone/>
            </a:pPr>
            <a:r>
              <a:rPr lang="en-AU" b="1" dirty="0">
                <a:solidFill>
                  <a:srgbClr val="7030A0"/>
                </a:solidFill>
              </a:rPr>
              <a:t>define('DB_PASSWORD', '');</a:t>
            </a:r>
          </a:p>
          <a:p>
            <a:pPr marL="0" indent="0">
              <a:buNone/>
            </a:pPr>
            <a:r>
              <a:rPr lang="en-AU" b="1" dirty="0">
                <a:solidFill>
                  <a:srgbClr val="7030A0"/>
                </a:solidFill>
              </a:rPr>
              <a:t>define('DB_NAME', 'demo</a:t>
            </a:r>
            <a:r>
              <a:rPr lang="en-AU" b="1" dirty="0" smtClean="0">
                <a:solidFill>
                  <a:srgbClr val="7030A0"/>
                </a:solidFill>
              </a:rPr>
              <a:t>'); </a:t>
            </a:r>
            <a:endParaRPr lang="en-AU" b="1" dirty="0">
              <a:solidFill>
                <a:srgbClr val="7030A0"/>
              </a:solidFill>
            </a:endParaRPr>
          </a:p>
          <a:p>
            <a:pPr marL="0" indent="0">
              <a:buNone/>
            </a:pPr>
            <a:r>
              <a:rPr lang="en-AU" b="1" dirty="0">
                <a:solidFill>
                  <a:srgbClr val="7030A0"/>
                </a:solidFill>
              </a:rPr>
              <a:t>/* Attempt to connect to MySQL database */</a:t>
            </a:r>
          </a:p>
          <a:p>
            <a:pPr marL="0" indent="0">
              <a:buNone/>
            </a:pPr>
            <a:r>
              <a:rPr lang="en-AU" b="1" dirty="0">
                <a:solidFill>
                  <a:srgbClr val="7030A0"/>
                </a:solidFill>
              </a:rPr>
              <a:t>$link = </a:t>
            </a:r>
            <a:r>
              <a:rPr lang="en-AU" b="1" dirty="0" err="1">
                <a:solidFill>
                  <a:srgbClr val="7030A0"/>
                </a:solidFill>
              </a:rPr>
              <a:t>mysqli_connect</a:t>
            </a:r>
            <a:r>
              <a:rPr lang="en-AU" b="1" dirty="0">
                <a:solidFill>
                  <a:srgbClr val="7030A0"/>
                </a:solidFill>
              </a:rPr>
              <a:t>(DB_SERVER, DB_USERNAME, DB_PASSWORD, DB_NAME</a:t>
            </a:r>
            <a:r>
              <a:rPr lang="en-AU" b="1" dirty="0" smtClean="0">
                <a:solidFill>
                  <a:srgbClr val="7030A0"/>
                </a:solidFill>
              </a:rPr>
              <a:t>); </a:t>
            </a:r>
            <a:endParaRPr lang="en-AU" b="1" dirty="0">
              <a:solidFill>
                <a:srgbClr val="7030A0"/>
              </a:solidFill>
            </a:endParaRPr>
          </a:p>
          <a:p>
            <a:pPr marL="0" indent="0">
              <a:buNone/>
            </a:pPr>
            <a:r>
              <a:rPr lang="en-AU" b="1" dirty="0">
                <a:solidFill>
                  <a:srgbClr val="7030A0"/>
                </a:solidFill>
              </a:rPr>
              <a:t>// Check connection</a:t>
            </a:r>
          </a:p>
          <a:p>
            <a:pPr marL="0" indent="0">
              <a:buNone/>
            </a:pPr>
            <a:r>
              <a:rPr lang="en-AU" b="1" dirty="0">
                <a:solidFill>
                  <a:srgbClr val="7030A0"/>
                </a:solidFill>
              </a:rPr>
              <a:t>if($link === false){</a:t>
            </a:r>
          </a:p>
          <a:p>
            <a:pPr marL="0" indent="0">
              <a:buNone/>
            </a:pPr>
            <a:r>
              <a:rPr lang="en-AU" b="1" dirty="0">
                <a:solidFill>
                  <a:srgbClr val="7030A0"/>
                </a:solidFill>
              </a:rPr>
              <a:t>    die("ERROR: Could not connect. " . </a:t>
            </a:r>
            <a:r>
              <a:rPr lang="en-AU" b="1" dirty="0" err="1">
                <a:solidFill>
                  <a:srgbClr val="7030A0"/>
                </a:solidFill>
              </a:rPr>
              <a:t>mysqli_connect_error</a:t>
            </a:r>
            <a:r>
              <a:rPr lang="en-AU" b="1" dirty="0" smtClean="0">
                <a:solidFill>
                  <a:srgbClr val="7030A0"/>
                </a:solidFill>
              </a:rPr>
              <a:t>());}?&gt;</a:t>
            </a:r>
            <a:endParaRPr lang="en-AU" b="1" dirty="0">
              <a:solidFill>
                <a:srgbClr val="7030A0"/>
              </a:solidFill>
            </a:endParaRPr>
          </a:p>
        </p:txBody>
      </p:sp>
    </p:spTree>
    <p:extLst>
      <p:ext uri="{BB962C8B-B14F-4D97-AF65-F5344CB8AC3E}">
        <p14:creationId xmlns:p14="http://schemas.microsoft.com/office/powerpoint/2010/main" val="2793929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834" y="2929804"/>
            <a:ext cx="9601196" cy="1303867"/>
          </a:xfrm>
        </p:spPr>
        <p:txBody>
          <a:bodyPr/>
          <a:lstStyle/>
          <a:p>
            <a:r>
              <a:rPr lang="en-US" b="1" dirty="0" smtClean="0"/>
              <a:t>Any Question??</a:t>
            </a:r>
            <a:endParaRPr lang="en-AU" b="1" dirty="0"/>
          </a:p>
        </p:txBody>
      </p:sp>
    </p:spTree>
    <p:extLst>
      <p:ext uri="{BB962C8B-B14F-4D97-AF65-F5344CB8AC3E}">
        <p14:creationId xmlns:p14="http://schemas.microsoft.com/office/powerpoint/2010/main" val="39067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Connecting to MySQL Database Server</a:t>
            </a:r>
            <a:br>
              <a:rPr lang="en-AU" dirty="0"/>
            </a:br>
            <a:endParaRPr lang="en-AU" dirty="0"/>
          </a:p>
        </p:txBody>
      </p:sp>
      <p:sp>
        <p:nvSpPr>
          <p:cNvPr id="3" name="Content Placeholder 2"/>
          <p:cNvSpPr>
            <a:spLocks noGrp="1"/>
          </p:cNvSpPr>
          <p:nvPr>
            <p:ph idx="1"/>
          </p:nvPr>
        </p:nvSpPr>
        <p:spPr>
          <a:xfrm>
            <a:off x="740664" y="2556932"/>
            <a:ext cx="10625327" cy="3798148"/>
          </a:xfrm>
        </p:spPr>
        <p:txBody>
          <a:bodyPr>
            <a:normAutofit fontScale="92500"/>
          </a:bodyPr>
          <a:lstStyle/>
          <a:p>
            <a:r>
              <a:rPr lang="en-AU" dirty="0"/>
              <a:t>In PHP you can easily do this using the </a:t>
            </a:r>
            <a:r>
              <a:rPr lang="en-AU" dirty="0" err="1"/>
              <a:t>mysqli_connect</a:t>
            </a:r>
            <a:r>
              <a:rPr lang="en-AU" dirty="0"/>
              <a:t>() function. All communication between PHP and the MySQL database server takes place through this connection. Here're the basic syntaxes for connecting to MySQL using </a:t>
            </a:r>
            <a:r>
              <a:rPr lang="en-AU" dirty="0" err="1"/>
              <a:t>MySQLi</a:t>
            </a:r>
            <a:r>
              <a:rPr lang="en-AU" dirty="0"/>
              <a:t> and PDO extensions</a:t>
            </a:r>
            <a:r>
              <a:rPr lang="en-AU" dirty="0" smtClean="0"/>
              <a:t>:</a:t>
            </a:r>
          </a:p>
          <a:p>
            <a:r>
              <a:rPr lang="en-AU" b="1" dirty="0">
                <a:solidFill>
                  <a:srgbClr val="7030A0"/>
                </a:solidFill>
              </a:rPr>
              <a:t>Syntax: </a:t>
            </a:r>
            <a:r>
              <a:rPr lang="en-AU" b="1" dirty="0" err="1">
                <a:solidFill>
                  <a:srgbClr val="7030A0"/>
                </a:solidFill>
              </a:rPr>
              <a:t>MySQLi</a:t>
            </a:r>
            <a:r>
              <a:rPr lang="en-AU" b="1" dirty="0">
                <a:solidFill>
                  <a:srgbClr val="7030A0"/>
                </a:solidFill>
              </a:rPr>
              <a:t>, Procedural </a:t>
            </a:r>
            <a:r>
              <a:rPr lang="en-AU" b="1" dirty="0" smtClean="0">
                <a:solidFill>
                  <a:srgbClr val="7030A0"/>
                </a:solidFill>
              </a:rPr>
              <a:t>way:   $link </a:t>
            </a:r>
            <a:r>
              <a:rPr lang="en-AU" b="1" dirty="0">
                <a:solidFill>
                  <a:srgbClr val="7030A0"/>
                </a:solidFill>
              </a:rPr>
              <a:t>= </a:t>
            </a:r>
            <a:r>
              <a:rPr lang="en-AU" b="1" dirty="0" err="1">
                <a:solidFill>
                  <a:srgbClr val="7030A0"/>
                </a:solidFill>
              </a:rPr>
              <a:t>mysqli_connect</a:t>
            </a:r>
            <a:r>
              <a:rPr lang="en-AU" b="1" dirty="0">
                <a:solidFill>
                  <a:srgbClr val="7030A0"/>
                </a:solidFill>
              </a:rPr>
              <a:t>("hostname", "username", "password", "database</a:t>
            </a:r>
            <a:r>
              <a:rPr lang="en-AU" b="1" dirty="0" smtClean="0">
                <a:solidFill>
                  <a:srgbClr val="7030A0"/>
                </a:solidFill>
              </a:rPr>
              <a:t>");</a:t>
            </a:r>
          </a:p>
          <a:p>
            <a:r>
              <a:rPr lang="en-AU" b="1" dirty="0">
                <a:solidFill>
                  <a:srgbClr val="7030A0"/>
                </a:solidFill>
              </a:rPr>
              <a:t>Syntax: </a:t>
            </a:r>
            <a:r>
              <a:rPr lang="en-AU" b="1" dirty="0" err="1">
                <a:solidFill>
                  <a:srgbClr val="7030A0"/>
                </a:solidFill>
              </a:rPr>
              <a:t>MySQLi</a:t>
            </a:r>
            <a:r>
              <a:rPr lang="en-AU" b="1" dirty="0">
                <a:solidFill>
                  <a:srgbClr val="7030A0"/>
                </a:solidFill>
              </a:rPr>
              <a:t>, Object Oriented </a:t>
            </a:r>
            <a:r>
              <a:rPr lang="en-AU" b="1" dirty="0" smtClean="0">
                <a:solidFill>
                  <a:srgbClr val="7030A0"/>
                </a:solidFill>
              </a:rPr>
              <a:t>way: $</a:t>
            </a:r>
            <a:r>
              <a:rPr lang="en-AU" b="1" dirty="0" err="1" smtClean="0">
                <a:solidFill>
                  <a:srgbClr val="7030A0"/>
                </a:solidFill>
              </a:rPr>
              <a:t>mysqli</a:t>
            </a:r>
            <a:r>
              <a:rPr lang="en-AU" b="1" dirty="0" smtClean="0">
                <a:solidFill>
                  <a:srgbClr val="7030A0"/>
                </a:solidFill>
              </a:rPr>
              <a:t> </a:t>
            </a:r>
            <a:r>
              <a:rPr lang="en-AU" b="1" dirty="0">
                <a:solidFill>
                  <a:srgbClr val="7030A0"/>
                </a:solidFill>
              </a:rPr>
              <a:t>= new </a:t>
            </a:r>
            <a:r>
              <a:rPr lang="en-AU" b="1" dirty="0" err="1">
                <a:solidFill>
                  <a:srgbClr val="7030A0"/>
                </a:solidFill>
              </a:rPr>
              <a:t>mysqli</a:t>
            </a:r>
            <a:r>
              <a:rPr lang="en-AU" b="1" dirty="0">
                <a:solidFill>
                  <a:srgbClr val="7030A0"/>
                </a:solidFill>
              </a:rPr>
              <a:t>("hostname", "username", "password", "database");</a:t>
            </a:r>
          </a:p>
          <a:p>
            <a:r>
              <a:rPr lang="en-AU" b="1" dirty="0">
                <a:solidFill>
                  <a:srgbClr val="7030A0"/>
                </a:solidFill>
              </a:rPr>
              <a:t>Syntax: PHP Data Objects (PDO) </a:t>
            </a:r>
            <a:r>
              <a:rPr lang="en-AU" b="1" dirty="0" smtClean="0">
                <a:solidFill>
                  <a:srgbClr val="7030A0"/>
                </a:solidFill>
              </a:rPr>
              <a:t>way: $</a:t>
            </a:r>
            <a:r>
              <a:rPr lang="en-AU" b="1" dirty="0" err="1" smtClean="0">
                <a:solidFill>
                  <a:srgbClr val="7030A0"/>
                </a:solidFill>
              </a:rPr>
              <a:t>pdo</a:t>
            </a:r>
            <a:r>
              <a:rPr lang="en-AU" b="1" dirty="0" smtClean="0">
                <a:solidFill>
                  <a:srgbClr val="7030A0"/>
                </a:solidFill>
              </a:rPr>
              <a:t> </a:t>
            </a:r>
            <a:r>
              <a:rPr lang="en-AU" b="1" dirty="0">
                <a:solidFill>
                  <a:srgbClr val="7030A0"/>
                </a:solidFill>
              </a:rPr>
              <a:t>= new PDO("</a:t>
            </a:r>
            <a:r>
              <a:rPr lang="en-AU" b="1" dirty="0" err="1">
                <a:solidFill>
                  <a:srgbClr val="7030A0"/>
                </a:solidFill>
              </a:rPr>
              <a:t>mysql:host</a:t>
            </a:r>
            <a:r>
              <a:rPr lang="en-AU" b="1" dirty="0">
                <a:solidFill>
                  <a:srgbClr val="7030A0"/>
                </a:solidFill>
              </a:rPr>
              <a:t>=</a:t>
            </a:r>
            <a:r>
              <a:rPr lang="en-AU" b="1" dirty="0" err="1">
                <a:solidFill>
                  <a:srgbClr val="7030A0"/>
                </a:solidFill>
              </a:rPr>
              <a:t>hostname;dbname</a:t>
            </a:r>
            <a:r>
              <a:rPr lang="en-AU" b="1" dirty="0">
                <a:solidFill>
                  <a:srgbClr val="7030A0"/>
                </a:solidFill>
              </a:rPr>
              <a:t>=database", "username", "password");</a:t>
            </a:r>
            <a:endParaRPr lang="en-AU" b="1" dirty="0" smtClean="0">
              <a:solidFill>
                <a:srgbClr val="7030A0"/>
              </a:solidFill>
            </a:endParaRPr>
          </a:p>
          <a:p>
            <a:endParaRPr lang="en-AU" b="1" dirty="0">
              <a:solidFill>
                <a:srgbClr val="7030A0"/>
              </a:solidFill>
            </a:endParaRPr>
          </a:p>
        </p:txBody>
      </p:sp>
    </p:spTree>
    <p:extLst>
      <p:ext uri="{BB962C8B-B14F-4D97-AF65-F5344CB8AC3E}">
        <p14:creationId xmlns:p14="http://schemas.microsoft.com/office/powerpoint/2010/main" val="3967970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p:txBody>
          <a:bodyPr/>
          <a:lstStyle/>
          <a:p>
            <a:r>
              <a:rPr lang="en-AU" dirty="0"/>
              <a:t>The hostname parameter in the </a:t>
            </a:r>
            <a:r>
              <a:rPr lang="en-AU" dirty="0" smtClean="0"/>
              <a:t>syntax </a:t>
            </a:r>
            <a:r>
              <a:rPr lang="en-AU" dirty="0"/>
              <a:t>specify the host name (e.g. localhost), or IP address of the MySQL server, whereas the username and password parameters specifies the credentials to access MySQL server, and the database parameter, if provided will specify the default MySQL database to be used when performing queries.</a:t>
            </a:r>
          </a:p>
        </p:txBody>
      </p:sp>
    </p:spTree>
    <p:extLst>
      <p:ext uri="{BB962C8B-B14F-4D97-AF65-F5344CB8AC3E}">
        <p14:creationId xmlns:p14="http://schemas.microsoft.com/office/powerpoint/2010/main" val="1784524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Procedural</a:t>
            </a:r>
            <a:endParaRPr lang="en-AU" dirty="0"/>
          </a:p>
        </p:txBody>
      </p:sp>
      <p:pic>
        <p:nvPicPr>
          <p:cNvPr id="4" name="Content Placeholder 3"/>
          <p:cNvPicPr>
            <a:picLocks noGrp="1" noChangeAspect="1"/>
          </p:cNvPicPr>
          <p:nvPr>
            <p:ph idx="1"/>
          </p:nvPr>
        </p:nvPicPr>
        <p:blipFill>
          <a:blip r:embed="rId2"/>
          <a:stretch>
            <a:fillRect/>
          </a:stretch>
        </p:blipFill>
        <p:spPr>
          <a:xfrm>
            <a:off x="2786824" y="2505901"/>
            <a:ext cx="6124575" cy="3000375"/>
          </a:xfrm>
          <a:prstGeom prst="rect">
            <a:avLst/>
          </a:prstGeom>
        </p:spPr>
      </p:pic>
    </p:spTree>
    <p:extLst>
      <p:ext uri="{BB962C8B-B14F-4D97-AF65-F5344CB8AC3E}">
        <p14:creationId xmlns:p14="http://schemas.microsoft.com/office/powerpoint/2010/main" val="611475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Object Oriented</a:t>
            </a:r>
            <a:endParaRPr lang="en-AU" dirty="0"/>
          </a:p>
        </p:txBody>
      </p:sp>
      <p:pic>
        <p:nvPicPr>
          <p:cNvPr id="4" name="Content Placeholder 3"/>
          <p:cNvPicPr>
            <a:picLocks noGrp="1" noChangeAspect="1"/>
          </p:cNvPicPr>
          <p:nvPr>
            <p:ph idx="1"/>
          </p:nvPr>
        </p:nvPicPr>
        <p:blipFill>
          <a:blip r:embed="rId2"/>
          <a:stretch>
            <a:fillRect/>
          </a:stretch>
        </p:blipFill>
        <p:spPr>
          <a:xfrm>
            <a:off x="3209353" y="2528570"/>
            <a:ext cx="5572125" cy="3009900"/>
          </a:xfrm>
          <a:prstGeom prst="rect">
            <a:avLst/>
          </a:prstGeom>
        </p:spPr>
      </p:pic>
    </p:spTree>
    <p:extLst>
      <p:ext uri="{BB962C8B-B14F-4D97-AF65-F5344CB8AC3E}">
        <p14:creationId xmlns:p14="http://schemas.microsoft.com/office/powerpoint/2010/main" val="19887881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87</TotalTime>
  <Words>3040</Words>
  <Application>Microsoft Office PowerPoint</Application>
  <PresentationFormat>Widescreen</PresentationFormat>
  <Paragraphs>250</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Garamond</vt:lpstr>
      <vt:lpstr>Segoe UI</vt:lpstr>
      <vt:lpstr>Organic</vt:lpstr>
      <vt:lpstr>  PHP MySQL  Database </vt:lpstr>
      <vt:lpstr>PHP MySQL Introduction </vt:lpstr>
      <vt:lpstr>Structure of a simple MySQL table</vt:lpstr>
      <vt:lpstr>Talking to MySQL Databases with SQL </vt:lpstr>
      <vt:lpstr>PHP Connect to MySQL Server </vt:lpstr>
      <vt:lpstr>Connecting to MySQL Database Server </vt:lpstr>
      <vt:lpstr>Continue..</vt:lpstr>
      <vt:lpstr>Example: Procedural</vt:lpstr>
      <vt:lpstr>Example: Object Oriented</vt:lpstr>
      <vt:lpstr>Example: PHP Data Object</vt:lpstr>
      <vt:lpstr> Closing the MySQL Database Server Connection </vt:lpstr>
      <vt:lpstr>Example: Procedural</vt:lpstr>
      <vt:lpstr>Example: Object Oriented</vt:lpstr>
      <vt:lpstr>Example: PHP Data Object (PDO)</vt:lpstr>
      <vt:lpstr>PHP MySQL Create Database </vt:lpstr>
      <vt:lpstr>Example: Procedural</vt:lpstr>
      <vt:lpstr>Example: Object Oriented</vt:lpstr>
      <vt:lpstr>Example: PDO</vt:lpstr>
      <vt:lpstr>PHP MySQL Create Tables </vt:lpstr>
      <vt:lpstr>Example: Procedural</vt:lpstr>
      <vt:lpstr>Example: Object Oriented</vt:lpstr>
      <vt:lpstr>Example: PDO</vt:lpstr>
      <vt:lpstr>PHP MySQL INSERT Query </vt:lpstr>
      <vt:lpstr>Example: Procedural</vt:lpstr>
      <vt:lpstr>Example: Object Oriented</vt:lpstr>
      <vt:lpstr>Example: PDO</vt:lpstr>
      <vt:lpstr>Inserting Multiple Rows into a Table </vt:lpstr>
      <vt:lpstr>Example</vt:lpstr>
      <vt:lpstr> Insert Data into a Database from an HTML Form </vt:lpstr>
      <vt:lpstr>PowerPoint Presentation</vt:lpstr>
      <vt:lpstr>PHP MySQL Prepared Statements </vt:lpstr>
      <vt:lpstr>Stages of Prepared</vt:lpstr>
      <vt:lpstr>Advantages of Using Prepared Statements </vt:lpstr>
      <vt:lpstr>PHP MySQL Last Inserted ID </vt:lpstr>
      <vt:lpstr>Example</vt:lpstr>
      <vt:lpstr>PHP MySQL SELECT Query </vt:lpstr>
      <vt:lpstr>Continue..</vt:lpstr>
      <vt:lpstr>PHP MySQL WHERE Clause </vt:lpstr>
      <vt:lpstr>PHP MySQL LIMIT Clause </vt:lpstr>
      <vt:lpstr>Continue..</vt:lpstr>
      <vt:lpstr> PHP MySQL ORDER BY Clause </vt:lpstr>
      <vt:lpstr>PHP MySQL UPDATE Query </vt:lpstr>
      <vt:lpstr>PHP MySQL DELETE Query </vt:lpstr>
      <vt:lpstr>Example</vt:lpstr>
      <vt:lpstr>PHP MySQL CRUD Application </vt:lpstr>
      <vt:lpstr>PHP MySQL Ajax Live Search </vt:lpstr>
      <vt:lpstr>Step 1: Creating the Database Table </vt:lpstr>
      <vt:lpstr> Step 2: Creating the Search Form </vt:lpstr>
      <vt:lpstr> Step 3: Processing Search Query in Backend </vt:lpstr>
      <vt:lpstr> PHP MySQL Login System </vt:lpstr>
      <vt:lpstr>Creating the Config File </vt:lpstr>
      <vt:lpstr>Any Question??</vt:lpstr>
    </vt:vector>
  </TitlesOfParts>
  <Company>Computer Power 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PHP MySQL  Database </dc:title>
  <dc:creator>Paramjeet Kaur</dc:creator>
  <cp:lastModifiedBy>Paramjeet Kaur</cp:lastModifiedBy>
  <cp:revision>40</cp:revision>
  <dcterms:created xsi:type="dcterms:W3CDTF">2018-12-04T00:43:57Z</dcterms:created>
  <dcterms:modified xsi:type="dcterms:W3CDTF">2018-12-04T02:11:49Z</dcterms:modified>
</cp:coreProperties>
</file>