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1" r:id="rId10"/>
    <p:sldId id="270" r:id="rId11"/>
  </p:sldIdLst>
  <p:sldSz cx="12192000" cy="6858000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4"/>
  </p:normalViewPr>
  <p:slideViewPr>
    <p:cSldViewPr snapToGrid="0" snapToObjects="1">
      <p:cViewPr>
        <p:scale>
          <a:sx n="77" d="100"/>
          <a:sy n="77" d="100"/>
        </p:scale>
        <p:origin x="3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2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85BC93-FC78-1B40-9B46-387B57084D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56CF7-49DC-F543-BB6B-0AB4C1F732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1F60-9122-F740-BDA1-39854E3246D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ABBF0-EC95-D249-B486-A59B7BD2F7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2573E-D848-EF40-B8F8-FE7D510665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BBCEE-F1EA-4C4B-BB5D-8E6637D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2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6000"/>
                    </a14:imgEffect>
                    <a14:imgEffect>
                      <a14:brightnessContrast bright="-68000" contras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0" y="1274762"/>
            <a:ext cx="9144000" cy="278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>
                <a:latin typeface="Copperplate Gothic Bold" panose="020E0705020206020404" pitchFamily="34" charset="77"/>
                <a:ea typeface="HGSGothicE" panose="020B0900000000000000" pitchFamily="34" charset="-128"/>
                <a:cs typeface="Calibri"/>
                <a:sym typeface="Calibri"/>
              </a:rPr>
              <a:t>Star Wars</a:t>
            </a:r>
            <a:br>
              <a:rPr lang="en-US" sz="6000" dirty="0">
                <a:latin typeface="Copperplate Gothic Bold" panose="020E0705020206020404" pitchFamily="34" charset="77"/>
                <a:ea typeface="HGSGothicE" panose="020B0900000000000000" pitchFamily="34" charset="-128"/>
                <a:cs typeface="Calibri"/>
                <a:sym typeface="Calibri"/>
              </a:rPr>
            </a:br>
            <a:r>
              <a:rPr lang="en-US" sz="6000" dirty="0">
                <a:latin typeface="Copperplate Gothic Bold" panose="020E0705020206020404" pitchFamily="34" charset="77"/>
                <a:ea typeface="HGSGothicE" panose="020B0900000000000000" pitchFamily="34" charset="-128"/>
                <a:cs typeface="Calibri"/>
                <a:sym typeface="Calibri"/>
              </a:rPr>
              <a:t>Star Trek</a:t>
            </a:r>
            <a:br>
              <a:rPr lang="en-US" sz="6000" dirty="0">
                <a:latin typeface="Copperplate Gothic Bold" panose="020E0705020206020404" pitchFamily="34" charset="77"/>
                <a:ea typeface="HGSGothicE" panose="020B0900000000000000" pitchFamily="34" charset="-128"/>
                <a:cs typeface="Calibri"/>
                <a:sym typeface="Calibri"/>
              </a:rPr>
            </a:br>
            <a:r>
              <a:rPr lang="en-US" sz="6000" dirty="0">
                <a:latin typeface="Copperplate Gothic Bold" panose="020E0705020206020404" pitchFamily="34" charset="77"/>
                <a:ea typeface="HGSGothicE" panose="020B0900000000000000" pitchFamily="34" charset="-128"/>
                <a:cs typeface="Calibri"/>
                <a:sym typeface="Calibri"/>
              </a:rPr>
              <a:t>Education</a:t>
            </a:r>
            <a:endParaRPr dirty="0">
              <a:latin typeface="Copperplate Gothic Bold" panose="020E0705020206020404" pitchFamily="34" charset="77"/>
              <a:ea typeface="HGSGothicE" panose="020B09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66952" y="1305864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opperplate Gothic Bold" panose="020E0705020206020404" pitchFamily="34" charset="77"/>
              </a:rPr>
              <a:t>The final word</a:t>
            </a:r>
            <a:endParaRPr sz="4400" dirty="0">
              <a:latin typeface="Copperplate Gothic Bold" panose="020E0705020206020404" pitchFamily="34" charset="77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2392802" y="3071178"/>
            <a:ext cx="7711200" cy="1212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3200" dirty="0">
                <a:latin typeface="Copperplate Gothic Bold" panose="020E0705020206020404" pitchFamily="34" charset="77"/>
              </a:rPr>
              <a:t>We accept our Null Hypothesis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sz="3200" dirty="0">
              <a:latin typeface="Copperplate Gothic Bold" panose="020E0705020206020404" pitchFamily="34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74966" y="1912400"/>
            <a:ext cx="1065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pperplate Gothic Bold" panose="020E0705020206020404" pitchFamily="34" charset="77"/>
              <a:sym typeface="Arial"/>
            </a:endParaRPr>
          </a:p>
          <a:p>
            <a:pPr marL="1828800" lvl="4" indent="0" algn="just">
              <a:spcBef>
                <a:spcPts val="1000"/>
              </a:spcBef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oper Black" panose="0208090404030B020404" pitchFamily="18" charset="77"/>
                <a:ea typeface="HGSGothicE" panose="020B0900000000000000" pitchFamily="34" charset="-128"/>
                <a:sym typeface="Arial"/>
              </a:rPr>
              <a:t>Questions Considered for Analysis</a:t>
            </a:r>
          </a:p>
          <a:p>
            <a:pPr lvl="4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Cooper Black" panose="0208090404030B020404" pitchFamily="18" charset="77"/>
                <a:ea typeface="HGSGothicE" panose="020B0900000000000000" pitchFamily="34" charset="-128"/>
              </a:rPr>
              <a:t>Are you a Star Wars Fan?</a:t>
            </a:r>
          </a:p>
          <a:p>
            <a:pPr lvl="4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oper Black" panose="0208090404030B020404" pitchFamily="18" charset="77"/>
                <a:ea typeface="HGSGothicE" panose="020B0900000000000000" pitchFamily="34" charset="-128"/>
                <a:sym typeface="Arial"/>
              </a:rPr>
              <a:t>Are you a </a:t>
            </a:r>
            <a:r>
              <a:rPr lang="en-US" sz="2400" dirty="0">
                <a:latin typeface="Cooper Black" panose="0208090404030B020404" pitchFamily="18" charset="77"/>
                <a:ea typeface="HGSGothicE" panose="020B0900000000000000" pitchFamily="34" charset="-128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oper Black" panose="0208090404030B020404" pitchFamily="18" charset="77"/>
                <a:ea typeface="HGSGothicE" panose="020B0900000000000000" pitchFamily="34" charset="-128"/>
                <a:sym typeface="Arial"/>
              </a:rPr>
              <a:t>tar </a:t>
            </a:r>
            <a:r>
              <a:rPr lang="en-US" sz="2400" dirty="0">
                <a:latin typeface="Cooper Black" panose="0208090404030B020404" pitchFamily="18" charset="77"/>
                <a:ea typeface="HGSGothicE" panose="020B0900000000000000" pitchFamily="34" charset="-128"/>
              </a:rPr>
              <a:t>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oper Black" panose="0208090404030B020404" pitchFamily="18" charset="77"/>
                <a:ea typeface="HGSGothicE" panose="020B0900000000000000" pitchFamily="34" charset="-128"/>
                <a:sym typeface="Arial"/>
              </a:rPr>
              <a:t>rek fan?</a:t>
            </a:r>
          </a:p>
          <a:p>
            <a:pPr lvl="4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Cooper Black" panose="0208090404030B020404" pitchFamily="18" charset="77"/>
                <a:ea typeface="HGSGothicE" panose="020B0900000000000000" pitchFamily="34" charset="-128"/>
              </a:rPr>
              <a:t>What is your education level?</a:t>
            </a:r>
          </a:p>
          <a:p>
            <a:pPr marL="1828800" lvl="4" indent="0" algn="just">
              <a:buNone/>
            </a:pPr>
            <a:endParaRPr lang="en-US" sz="2400" dirty="0">
              <a:latin typeface="Cooper Black" panose="0208090404030B020404" pitchFamily="18" charset="77"/>
              <a:ea typeface="HGSGothicE" panose="020B0900000000000000" pitchFamily="34" charset="-128"/>
            </a:endParaRPr>
          </a:p>
          <a:p>
            <a:pPr marL="1828800" lvl="4" indent="0" algn="just">
              <a:buNone/>
            </a:pPr>
            <a:r>
              <a:rPr lang="en-US" sz="2000" dirty="0">
                <a:latin typeface="Cooper Black" panose="0208090404030B020404" pitchFamily="18" charset="77"/>
                <a:ea typeface="HGSGothicE" panose="020B0900000000000000" pitchFamily="34" charset="-128"/>
              </a:rPr>
              <a:t>Source: - https://</a:t>
            </a:r>
            <a:r>
              <a:rPr lang="en-US" sz="2000" dirty="0" err="1">
                <a:latin typeface="Cooper Black" panose="0208090404030B020404" pitchFamily="18" charset="77"/>
                <a:ea typeface="HGSGothicE" panose="020B0900000000000000" pitchFamily="34" charset="-128"/>
              </a:rPr>
              <a:t>github.com</a:t>
            </a:r>
            <a:r>
              <a:rPr lang="en-US" sz="2000" dirty="0">
                <a:latin typeface="Cooper Black" panose="0208090404030B020404" pitchFamily="18" charset="77"/>
                <a:ea typeface="HGSGothicE" panose="020B0900000000000000" pitchFamily="34" charset="-128"/>
              </a:rPr>
              <a:t>/</a:t>
            </a:r>
            <a:r>
              <a:rPr lang="en-US" sz="2000" dirty="0" err="1">
                <a:latin typeface="Cooper Black" panose="0208090404030B020404" pitchFamily="18" charset="77"/>
                <a:ea typeface="HGSGothicE" panose="020B0900000000000000" pitchFamily="34" charset="-128"/>
              </a:rPr>
              <a:t>fivethirtyeight</a:t>
            </a:r>
            <a:r>
              <a:rPr lang="en-US" sz="2000" dirty="0">
                <a:latin typeface="Cooper Black" panose="0208090404030B020404" pitchFamily="18" charset="77"/>
                <a:ea typeface="HGSGothicE" panose="020B0900000000000000" pitchFamily="34" charset="-128"/>
              </a:rPr>
              <a:t>/data/tree/master/star-wars-survey</a:t>
            </a:r>
            <a:endParaRPr sz="2000" b="0" i="0" u="none" strike="noStrike" cap="none" dirty="0">
              <a:solidFill>
                <a:schemeClr val="dk1"/>
              </a:solidFill>
              <a:latin typeface="Cooper Black" panose="0208090404030B020404" pitchFamily="18" charset="77"/>
              <a:ea typeface="HGSGothicE" panose="020B0900000000000000" pitchFamily="34" charset="-128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4C9666-02C0-E14A-8C60-E99185A9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408"/>
          </a:xfrm>
        </p:spPr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77"/>
              </a:rPr>
              <a:t>Star Wars Survey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2354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opperplate Gothic Bold" panose="020E0705020206020404" pitchFamily="34" charset="77"/>
              </a:rPr>
              <a:t>The Question</a:t>
            </a:r>
            <a:r>
              <a:rPr lang="en-US" dirty="0">
                <a:latin typeface="Copperplate Gothic Bold" panose="020E0705020206020404" pitchFamily="34" charset="77"/>
              </a:rPr>
              <a:t>?</a:t>
            </a:r>
            <a:br>
              <a:rPr lang="en-US" dirty="0">
                <a:latin typeface="Copperplate Gothic Bold" panose="020E0705020206020404" pitchFamily="34" charset="77"/>
              </a:rPr>
            </a:br>
            <a:br>
              <a:rPr lang="en-US" dirty="0"/>
            </a:br>
            <a:r>
              <a:rPr lang="en-US" sz="2800" dirty="0">
                <a:latin typeface="Copperplate Gothic Bold" panose="020E0705020206020404" pitchFamily="34" charset="77"/>
              </a:rPr>
              <a:t>Is there a correlation between Education level </a:t>
            </a:r>
            <a:br>
              <a:rPr lang="en-US" sz="2800" dirty="0">
                <a:latin typeface="Copperplate Gothic Bold" panose="020E0705020206020404" pitchFamily="34" charset="77"/>
              </a:rPr>
            </a:br>
            <a:r>
              <a:rPr lang="en-US" sz="2800" dirty="0">
                <a:latin typeface="Copperplate Gothic Bold" panose="020E0705020206020404" pitchFamily="34" charset="77"/>
              </a:rPr>
              <a:t>and being a </a:t>
            </a:r>
            <a:br>
              <a:rPr lang="en-US" sz="2800" dirty="0">
                <a:latin typeface="Copperplate Gothic Bold" panose="020E0705020206020404" pitchFamily="34" charset="77"/>
              </a:rPr>
            </a:br>
            <a:r>
              <a:rPr lang="en-US" sz="2800" dirty="0">
                <a:latin typeface="Copperplate Gothic Bold" panose="020E0705020206020404" pitchFamily="34" charset="77"/>
              </a:rPr>
              <a:t>Star Trek Fan?</a:t>
            </a:r>
            <a:br>
              <a:rPr lang="en-US" sz="2800" dirty="0">
                <a:latin typeface="Copperplate Gothic Bold" panose="020E0705020206020404" pitchFamily="34" charset="77"/>
              </a:rPr>
            </a:br>
            <a:endParaRPr sz="2800" dirty="0">
              <a:latin typeface="Copperplate Gothic Bold" panose="020E0705020206020404" pitchFamily="34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B8C-A43B-1F4F-AA76-49869A1C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710267"/>
            <a:ext cx="10960433" cy="2692400"/>
          </a:xfrm>
        </p:spPr>
        <p:txBody>
          <a:bodyPr/>
          <a:lstStyle/>
          <a:p>
            <a:r>
              <a:rPr lang="en-US" sz="4400" dirty="0">
                <a:latin typeface="Copperplate Gothic Bold" panose="020E0705020206020404" pitchFamily="34" charset="77"/>
              </a:rPr>
              <a:t>Hypothesis</a:t>
            </a:r>
            <a:br>
              <a:rPr lang="en-US" sz="1400" dirty="0">
                <a:latin typeface="Copperplate Gothic Bold" panose="020E0705020206020404" pitchFamily="34" charset="77"/>
              </a:rPr>
            </a:br>
            <a:r>
              <a:rPr lang="en-US" sz="2400" dirty="0">
                <a:latin typeface="Copperplate Gothic Bold" panose="020E0705020206020404" pitchFamily="34" charset="77"/>
              </a:rPr>
              <a:t>There is a direct correlation between Education level and being a star trek fan irrespective of being a star wars fan</a:t>
            </a:r>
            <a:br>
              <a:rPr lang="en-US" sz="2400" dirty="0">
                <a:latin typeface="Copperplate Gothic Bold" panose="020E0705020206020404" pitchFamily="34" charset="77"/>
              </a:rPr>
            </a:br>
            <a:r>
              <a:rPr lang="en-US" sz="4400" dirty="0">
                <a:latin typeface="Copperplate Gothic Bold" panose="020E0705020206020404" pitchFamily="34" charset="77"/>
              </a:rPr>
              <a:t>Null Hypothesis</a:t>
            </a:r>
            <a:br>
              <a:rPr lang="en-US" sz="1400" dirty="0">
                <a:latin typeface="Copperplate Gothic Bold" panose="020E0705020206020404" pitchFamily="34" charset="77"/>
              </a:rPr>
            </a:br>
            <a:r>
              <a:rPr lang="en-US" sz="2400" dirty="0">
                <a:latin typeface="Copperplate Gothic Bold" panose="020E0705020206020404" pitchFamily="34" charset="77"/>
              </a:rPr>
              <a:t>There is no direct correlation between education level and being a star trek fan</a:t>
            </a:r>
          </a:p>
        </p:txBody>
      </p:sp>
    </p:spTree>
    <p:extLst>
      <p:ext uri="{BB962C8B-B14F-4D97-AF65-F5344CB8AC3E}">
        <p14:creationId xmlns:p14="http://schemas.microsoft.com/office/powerpoint/2010/main" val="17643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323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4000" dirty="0">
                <a:latin typeface="Copperplate Gothic Bold" panose="020E0705020206020404" pitchFamily="34" charset="77"/>
              </a:rPr>
              <a:t>Star Trek Fans By Education Level</a:t>
            </a:r>
            <a:endParaRPr sz="4000" dirty="0">
              <a:latin typeface="Copperplate Gothic Bold" panose="020E07050202060204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5B4D6-7240-7845-B080-E976FC94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8" y="1690688"/>
            <a:ext cx="7697585" cy="48597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4000" dirty="0">
                <a:latin typeface="Copperplate Gothic Bold" panose="020E0705020206020404" pitchFamily="34" charset="77"/>
              </a:rPr>
              <a:t>Star Trek fans who are also </a:t>
            </a:r>
            <a:br>
              <a:rPr lang="en-US" sz="4000" dirty="0">
                <a:latin typeface="Copperplate Gothic Bold" panose="020E0705020206020404" pitchFamily="34" charset="77"/>
              </a:rPr>
            </a:br>
            <a:r>
              <a:rPr lang="en-US" sz="4000" dirty="0">
                <a:latin typeface="Copperplate Gothic Bold" panose="020E0705020206020404" pitchFamily="34" charset="77"/>
              </a:rPr>
              <a:t>Star wars fans by education level</a:t>
            </a:r>
            <a:endParaRPr sz="4000" dirty="0">
              <a:latin typeface="Copperplate Gothic Bold" panose="020E07050202060204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9B1B2-BAF5-DA4A-9CF8-9A34C87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93" y="1690688"/>
            <a:ext cx="7847214" cy="5025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40753" y="607595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sz="2400" dirty="0">
                <a:latin typeface="Copperplate Gothic Bold" panose="020E0705020206020404" pitchFamily="34" charset="77"/>
              </a:rPr>
              <a:t>Contingency table to calculate correct, Expected distribution for Chi Square test between two </a:t>
            </a:r>
            <a:br>
              <a:rPr lang="en-US" sz="2400" dirty="0">
                <a:latin typeface="Copperplate Gothic Bold" panose="020E0705020206020404" pitchFamily="34" charset="77"/>
              </a:rPr>
            </a:br>
            <a:r>
              <a:rPr lang="en-US" sz="2400" dirty="0">
                <a:latin typeface="Copperplate Gothic Bold" panose="020E0705020206020404" pitchFamily="34" charset="77"/>
              </a:rPr>
              <a:t>observation distributions.</a:t>
            </a:r>
            <a:endParaRPr sz="2400" dirty="0">
              <a:latin typeface="Copperplate Gothic Bold" panose="020E07050202060204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343E9-DD58-784C-BD71-11E64A2A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3942"/>
            <a:ext cx="12192000" cy="21446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1AFB-1A20-6741-8535-A11DD89B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50" y="932041"/>
            <a:ext cx="10962900" cy="1209900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77"/>
              </a:rPr>
              <a:t>Expected Values table based on Contingency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F10A5-E23F-5943-9B2F-3A61EA28F2F1}"/>
              </a:ext>
            </a:extLst>
          </p:cNvPr>
          <p:cNvSpPr/>
          <p:nvPr/>
        </p:nvSpPr>
        <p:spPr>
          <a:xfrm>
            <a:off x="3048000" y="3059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a Contingency table to </a:t>
            </a:r>
            <a:r>
              <a:rPr lang="en-US" dirty="0" err="1"/>
              <a:t>caclulate</a:t>
            </a:r>
            <a:r>
              <a:rPr lang="en-US" dirty="0"/>
              <a:t> correct, Expected distribution for Chi Square test between two </a:t>
            </a:r>
          </a:p>
          <a:p>
            <a:r>
              <a:rPr lang="en-US" dirty="0"/>
              <a:t># observation distributions.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43A3B-1526-0C41-BF60-20522D0960BB}"/>
              </a:ext>
            </a:extLst>
          </p:cNvPr>
          <p:cNvSpPr/>
          <p:nvPr/>
        </p:nvSpPr>
        <p:spPr>
          <a:xfrm>
            <a:off x="3048000" y="3059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a Contingency table to </a:t>
            </a:r>
            <a:r>
              <a:rPr lang="en-US" dirty="0" err="1"/>
              <a:t>caclulate</a:t>
            </a:r>
            <a:r>
              <a:rPr lang="en-US" dirty="0"/>
              <a:t> correct, Expected distribution for Chi Square test between two </a:t>
            </a:r>
          </a:p>
          <a:p>
            <a:r>
              <a:rPr lang="en-US" dirty="0"/>
              <a:t># observation distributions.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9F4CC-FAC8-1942-A6BE-891C12B1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2851150"/>
            <a:ext cx="11903826" cy="20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613-92D3-8A4C-B4CE-F1F88F3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77"/>
              </a:rPr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E2F9-9B97-8E4E-A6B9-8F694FC9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Chi Square Critical Value: 9.487729036781154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Chi Square Statistic for Star Trek fans: 0.026699679229070898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P-value for Star Star Trek fans: 0.9999116799965521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Chi Square Statistic for Star Wars fans who are Star Trek fans: 0.029714527525253543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P-Value for Star Wars fans who are Star Trek fans: 0.9998907179791081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total Chi Square Statistic: 0.026699679229070898 + 0.029714527525253543 = 0.056414206754324445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total Chi Square Statistic of 0.056414206754324445 is less than our Critical value of 9.487729036781154.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Thus, the difference between our two distributions is not significant.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total P-Value Statistic: 0.9999116799965521 x 0.9998907179791081 = 0.9998024076274487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The total Chi Square Statistic of 0.9998024076274487 is far greater than our significance P-Value of '.05’. </a:t>
            </a:r>
          </a:p>
          <a:p>
            <a:pPr marL="50800" indent="0">
              <a:buNone/>
            </a:pPr>
            <a:r>
              <a:rPr lang="en-US" sz="1600" dirty="0">
                <a:latin typeface="Cooper Black" panose="0208090404030B020404" pitchFamily="18" charset="77"/>
              </a:rPr>
              <a:t>Thus, the difference between our two distributions is not significant. </a:t>
            </a:r>
            <a:br>
              <a:rPr lang="en-US" sz="1600" dirty="0">
                <a:latin typeface="Cooper Black" panose="0208090404030B020404" pitchFamily="18" charset="77"/>
              </a:rPr>
            </a:br>
            <a:endParaRPr lang="en-US" sz="1600" dirty="0"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6435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266</Words>
  <Application>Microsoft Macintosh PowerPoint</Application>
  <PresentationFormat>Widescreen</PresentationFormat>
  <Paragraphs>33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Cooper Black</vt:lpstr>
      <vt:lpstr>Copperplate Gothic Bold</vt:lpstr>
      <vt:lpstr>Calibri</vt:lpstr>
      <vt:lpstr>HGSGothicE</vt:lpstr>
      <vt:lpstr>Arial</vt:lpstr>
      <vt:lpstr>Roboto Slab</vt:lpstr>
      <vt:lpstr>Marina</vt:lpstr>
      <vt:lpstr>Star Wars Star Trek Education</vt:lpstr>
      <vt:lpstr>Star Wars Survey Data</vt:lpstr>
      <vt:lpstr>The Question?  Is there a correlation between Education level  and being a  Star Trek Fan? </vt:lpstr>
      <vt:lpstr>Hypothesis There is a direct correlation between Education level and being a star trek fan irrespective of being a star wars fan Null Hypothesis There is no direct correlation between education level and being a star trek fan</vt:lpstr>
      <vt:lpstr>Star Trek Fans By Education Level</vt:lpstr>
      <vt:lpstr>Star Trek fans who are also  Star wars fans by education level</vt:lpstr>
      <vt:lpstr>Contingency table to calculate correct, Expected distribution for Chi Square test between two  observation distributions.</vt:lpstr>
      <vt:lpstr>Expected Values table based on Contingency table</vt:lpstr>
      <vt:lpstr>Conclusions</vt:lpstr>
      <vt:lpstr>The final word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cp:lastModifiedBy>Microsoft Office User</cp:lastModifiedBy>
  <cp:revision>17</cp:revision>
  <dcterms:modified xsi:type="dcterms:W3CDTF">2018-07-28T12:56:39Z</dcterms:modified>
</cp:coreProperties>
</file>