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3EE5-83FE-467C-BACE-ECD86BB7736E}" type="datetimeFigureOut">
              <a:rPr lang="en-AU" smtClean="0"/>
              <a:t>5/11/2013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661-A265-4A69-9397-2748F931EB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63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3EE5-83FE-467C-BACE-ECD86BB7736E}" type="datetimeFigureOut">
              <a:rPr lang="en-AU" smtClean="0"/>
              <a:t>5/11/2013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661-A265-4A69-9397-2748F931EB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95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3EE5-83FE-467C-BACE-ECD86BB7736E}" type="datetimeFigureOut">
              <a:rPr lang="en-AU" smtClean="0"/>
              <a:t>5/11/2013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661-A265-4A69-9397-2748F931EB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72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3EE5-83FE-467C-BACE-ECD86BB7736E}" type="datetimeFigureOut">
              <a:rPr lang="en-AU" smtClean="0"/>
              <a:t>5/11/2013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661-A265-4A69-9397-2748F931EB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52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3EE5-83FE-467C-BACE-ECD86BB7736E}" type="datetimeFigureOut">
              <a:rPr lang="en-AU" smtClean="0"/>
              <a:t>5/11/2013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661-A265-4A69-9397-2748F931EB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48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3EE5-83FE-467C-BACE-ECD86BB7736E}" type="datetimeFigureOut">
              <a:rPr lang="en-AU" smtClean="0"/>
              <a:t>5/11/2013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661-A265-4A69-9397-2748F931EB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94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3EE5-83FE-467C-BACE-ECD86BB7736E}" type="datetimeFigureOut">
              <a:rPr lang="en-AU" smtClean="0"/>
              <a:t>5/11/2013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661-A265-4A69-9397-2748F931EB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01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3EE5-83FE-467C-BACE-ECD86BB7736E}" type="datetimeFigureOut">
              <a:rPr lang="en-AU" smtClean="0"/>
              <a:t>5/11/2013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661-A265-4A69-9397-2748F931EB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28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3EE5-83FE-467C-BACE-ECD86BB7736E}" type="datetimeFigureOut">
              <a:rPr lang="en-AU" smtClean="0"/>
              <a:t>5/11/2013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661-A265-4A69-9397-2748F931EB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65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3EE5-83FE-467C-BACE-ECD86BB7736E}" type="datetimeFigureOut">
              <a:rPr lang="en-AU" smtClean="0"/>
              <a:t>5/11/2013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661-A265-4A69-9397-2748F931EB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4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3EE5-83FE-467C-BACE-ECD86BB7736E}" type="datetimeFigureOut">
              <a:rPr lang="en-AU" smtClean="0"/>
              <a:t>5/11/2013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661-A265-4A69-9397-2748F931EB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12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3EE5-83FE-467C-BACE-ECD86BB7736E}" type="datetimeFigureOut">
              <a:rPr lang="en-AU" smtClean="0"/>
              <a:t>5/11/2013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4661-A265-4A69-9397-2748F931EB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22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8202" y="1917778"/>
            <a:ext cx="3157601" cy="17272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VGA Driver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948202" y="3861048"/>
            <a:ext cx="1931101" cy="2725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Television Screen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302560" y="3877070"/>
            <a:ext cx="1152128" cy="2725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DAC</a:t>
            </a:r>
            <a:endParaRPr lang="en-AU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6454688" y="5239813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88672" y="3979589"/>
            <a:ext cx="4212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87693" y="4173098"/>
            <a:ext cx="4212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88672" y="4339629"/>
            <a:ext cx="4212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1716" y="4498385"/>
            <a:ext cx="4212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90737" y="4691894"/>
            <a:ext cx="4212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91716" y="4858425"/>
            <a:ext cx="4212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87692" y="5059709"/>
            <a:ext cx="4212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308304" y="4883900"/>
            <a:ext cx="1296144" cy="4893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380312" y="5373216"/>
            <a:ext cx="1224136" cy="5040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7419271" y="4974771"/>
            <a:ext cx="146300" cy="816429"/>
          </a:xfrm>
          <a:custGeom>
            <a:avLst/>
            <a:gdLst>
              <a:gd name="connsiteX0" fmla="*/ 113643 w 146300"/>
              <a:gd name="connsiteY0" fmla="*/ 0 h 816429"/>
              <a:gd name="connsiteX1" fmla="*/ 37443 w 146300"/>
              <a:gd name="connsiteY1" fmla="*/ 195943 h 816429"/>
              <a:gd name="connsiteX2" fmla="*/ 4786 w 146300"/>
              <a:gd name="connsiteY2" fmla="*/ 359229 h 816429"/>
              <a:gd name="connsiteX3" fmla="*/ 4786 w 146300"/>
              <a:gd name="connsiteY3" fmla="*/ 489858 h 816429"/>
              <a:gd name="connsiteX4" fmla="*/ 48329 w 146300"/>
              <a:gd name="connsiteY4" fmla="*/ 664029 h 816429"/>
              <a:gd name="connsiteX5" fmla="*/ 113643 w 146300"/>
              <a:gd name="connsiteY5" fmla="*/ 772886 h 816429"/>
              <a:gd name="connsiteX6" fmla="*/ 146300 w 146300"/>
              <a:gd name="connsiteY6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00" h="816429">
                <a:moveTo>
                  <a:pt x="113643" y="0"/>
                </a:moveTo>
                <a:cubicBezTo>
                  <a:pt x="84614" y="68036"/>
                  <a:pt x="55586" y="136072"/>
                  <a:pt x="37443" y="195943"/>
                </a:cubicBezTo>
                <a:cubicBezTo>
                  <a:pt x="19300" y="255814"/>
                  <a:pt x="10229" y="310243"/>
                  <a:pt x="4786" y="359229"/>
                </a:cubicBezTo>
                <a:cubicBezTo>
                  <a:pt x="-657" y="408215"/>
                  <a:pt x="-2471" y="439058"/>
                  <a:pt x="4786" y="489858"/>
                </a:cubicBezTo>
                <a:cubicBezTo>
                  <a:pt x="12043" y="540658"/>
                  <a:pt x="30186" y="616858"/>
                  <a:pt x="48329" y="664029"/>
                </a:cubicBezTo>
                <a:cubicBezTo>
                  <a:pt x="66472" y="711200"/>
                  <a:pt x="97314" y="747486"/>
                  <a:pt x="113643" y="772886"/>
                </a:cubicBezTo>
                <a:cubicBezTo>
                  <a:pt x="129972" y="798286"/>
                  <a:pt x="138136" y="807357"/>
                  <a:pt x="146300" y="816429"/>
                </a:cubicBezTo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Oval 53"/>
          <p:cNvSpPr/>
          <p:nvPr/>
        </p:nvSpPr>
        <p:spPr>
          <a:xfrm>
            <a:off x="7419271" y="5223791"/>
            <a:ext cx="393089" cy="4149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TextBox 54"/>
          <p:cNvSpPr txBox="1"/>
          <p:nvPr/>
        </p:nvSpPr>
        <p:spPr>
          <a:xfrm>
            <a:off x="4527002" y="3904280"/>
            <a:ext cx="208823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Output</a:t>
            </a:r>
            <a:endParaRPr lang="en-AU" sz="1200" dirty="0"/>
          </a:p>
        </p:txBody>
      </p:sp>
      <p:sp>
        <p:nvSpPr>
          <p:cNvPr id="56" name="Rectangle 55"/>
          <p:cNvSpPr/>
          <p:nvPr/>
        </p:nvSpPr>
        <p:spPr>
          <a:xfrm>
            <a:off x="6660232" y="620688"/>
            <a:ext cx="2160240" cy="30243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Frame Buffer</a:t>
            </a:r>
            <a:endParaRPr lang="en-AU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129328" y="11663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8031055" y="206642"/>
            <a:ext cx="196545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3856" y="672371"/>
            <a:ext cx="1113170" cy="43088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Input from Microcomputer</a:t>
            </a:r>
            <a:endParaRPr lang="en-AU" sz="1100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6105804" y="1358770"/>
            <a:ext cx="196545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83669" y="1986796"/>
            <a:ext cx="851757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SRAM ADDRESS</a:t>
            </a:r>
            <a:endParaRPr lang="en-AU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988412" y="3329037"/>
            <a:ext cx="576064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  wren</a:t>
            </a:r>
            <a:endParaRPr lang="en-AU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8172400" y="4366517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244408" y="4456527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8298414" y="4565012"/>
            <a:ext cx="108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352420" y="4131078"/>
            <a:ext cx="1" cy="235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427983" y="764704"/>
            <a:ext cx="22322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427983" y="764704"/>
            <a:ext cx="0" cy="1153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976124" y="2009879"/>
            <a:ext cx="903717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SRAM DATA_OUT</a:t>
            </a:r>
            <a:endParaRPr lang="en-AU" sz="12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5099321" y="705555"/>
            <a:ext cx="168696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940944" y="427549"/>
            <a:ext cx="31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001004" y="1103258"/>
            <a:ext cx="45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14</a:t>
            </a:r>
            <a:endParaRPr lang="en-AU" sz="1200" dirty="0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2123728" y="3356992"/>
            <a:ext cx="824474" cy="6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123728" y="3363391"/>
            <a:ext cx="0" cy="790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2141280" y="4147263"/>
            <a:ext cx="824474" cy="6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083090" y="3979589"/>
            <a:ext cx="984853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Vertical Sync</a:t>
            </a:r>
            <a:endParaRPr lang="en-AU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067861" y="4427808"/>
            <a:ext cx="1136069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Horizontal Sync</a:t>
            </a:r>
            <a:endParaRPr lang="en-AU" sz="11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1115616" y="3068960"/>
            <a:ext cx="0" cy="1496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1115616" y="4558613"/>
            <a:ext cx="1832587" cy="63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15616" y="3068960"/>
            <a:ext cx="18325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827584" y="2492896"/>
            <a:ext cx="21206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827584" y="2492896"/>
            <a:ext cx="0" cy="3145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827584" y="5625244"/>
            <a:ext cx="2120618" cy="134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683568" y="2348880"/>
            <a:ext cx="2264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83568" y="2348880"/>
            <a:ext cx="0" cy="3442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683568" y="5791200"/>
            <a:ext cx="226463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39552" y="2204864"/>
            <a:ext cx="24086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39552" y="2204864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539552" y="5949280"/>
            <a:ext cx="24086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043608" y="2132856"/>
            <a:ext cx="144016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671869" y="2276872"/>
            <a:ext cx="144016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267744" y="2420888"/>
            <a:ext cx="144016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992426" y="2199591"/>
            <a:ext cx="747863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100" dirty="0"/>
              <a:t>r</a:t>
            </a:r>
            <a:r>
              <a:rPr lang="en-AU" sz="1100" dirty="0" smtClean="0"/>
              <a:t>gb signal</a:t>
            </a:r>
            <a:endParaRPr lang="en-AU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237590" y="2504402"/>
            <a:ext cx="31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40964" y="1986796"/>
            <a:ext cx="31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475656" y="2295580"/>
            <a:ext cx="31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467544" y="4153661"/>
            <a:ext cx="144016" cy="143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11560" y="3789040"/>
            <a:ext cx="144016" cy="103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55576" y="4195033"/>
            <a:ext cx="144016" cy="102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768246" y="1230284"/>
            <a:ext cx="84757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Address in</a:t>
            </a:r>
            <a:endParaRPr lang="en-AU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703440" y="692696"/>
            <a:ext cx="724175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Data out</a:t>
            </a:r>
            <a:endParaRPr lang="en-AU" sz="1200" dirty="0"/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7308304" y="3645024"/>
            <a:ext cx="0" cy="5086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7308305" y="4131078"/>
            <a:ext cx="104411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991271" y="2938155"/>
            <a:ext cx="984853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Vertical Sync</a:t>
            </a:r>
            <a:endParaRPr lang="en-AU" sz="11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992426" y="3232586"/>
            <a:ext cx="1136069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Horizontal Sync</a:t>
            </a:r>
            <a:endParaRPr lang="en-AU" sz="11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067861" y="5660395"/>
            <a:ext cx="747863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100" dirty="0"/>
              <a:t>r</a:t>
            </a:r>
            <a:r>
              <a:rPr lang="en-AU" sz="1100" dirty="0" smtClean="0"/>
              <a:t>gb signal</a:t>
            </a:r>
            <a:endParaRPr lang="en-AU" sz="1100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5609547" y="1412776"/>
            <a:ext cx="105068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609547" y="1412776"/>
            <a:ext cx="0" cy="505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2958" y="4395591"/>
            <a:ext cx="2016224" cy="1800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Mod-800 Counter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395536" y="5626695"/>
            <a:ext cx="792088" cy="6120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25Mhz Oscillator</a:t>
            </a:r>
            <a:endParaRPr lang="en-A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5794230"/>
            <a:ext cx="36004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clk</a:t>
            </a:r>
            <a:endParaRPr lang="en-AU" sz="1200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1187624" y="5932729"/>
            <a:ext cx="5953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8535" y="4575611"/>
            <a:ext cx="432048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RCO</a:t>
            </a:r>
            <a:endParaRPr lang="en-AU" sz="11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99182" y="4714110"/>
            <a:ext cx="1967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11760" y="4437111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Q[18..0]</a:t>
            </a:r>
            <a:endParaRPr lang="en-AU" sz="1200" dirty="0"/>
          </a:p>
        </p:txBody>
      </p:sp>
      <p:sp>
        <p:nvSpPr>
          <p:cNvPr id="18" name="Rectangle 17"/>
          <p:cNvSpPr/>
          <p:nvPr/>
        </p:nvSpPr>
        <p:spPr>
          <a:xfrm>
            <a:off x="4211960" y="4395591"/>
            <a:ext cx="2016224" cy="1800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Mod-521 Counter</a:t>
            </a:r>
            <a:endParaRPr lang="en-A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264698" y="5794230"/>
            <a:ext cx="36004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clk</a:t>
            </a:r>
            <a:endParaRPr lang="en-A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07537" y="4575611"/>
            <a:ext cx="432048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RCO</a:t>
            </a:r>
            <a:endParaRPr lang="en-AU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840762" y="4437111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Q[18..0]</a:t>
            </a:r>
            <a:endParaRPr lang="en-AU" sz="1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95936" y="4714110"/>
            <a:ext cx="0" cy="1218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95936" y="5932729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65162" y="332655"/>
            <a:ext cx="16328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4681186" y="260647"/>
            <a:ext cx="818457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Send data</a:t>
            </a:r>
            <a:endParaRPr lang="en-AU" sz="1200" dirty="0"/>
          </a:p>
        </p:txBody>
      </p:sp>
      <p:sp>
        <p:nvSpPr>
          <p:cNvPr id="28" name="Oval 27"/>
          <p:cNvSpPr/>
          <p:nvPr/>
        </p:nvSpPr>
        <p:spPr>
          <a:xfrm>
            <a:off x="5707537" y="332656"/>
            <a:ext cx="16328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/>
          <p:cNvSpPr txBox="1"/>
          <p:nvPr/>
        </p:nvSpPr>
        <p:spPr>
          <a:xfrm>
            <a:off x="5923561" y="260648"/>
            <a:ext cx="1015211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Vertical Sync</a:t>
            </a:r>
            <a:endParaRPr lang="en-AU" sz="1200" dirty="0"/>
          </a:p>
        </p:txBody>
      </p:sp>
      <p:sp>
        <p:nvSpPr>
          <p:cNvPr id="30" name="Oval 29"/>
          <p:cNvSpPr/>
          <p:nvPr/>
        </p:nvSpPr>
        <p:spPr>
          <a:xfrm>
            <a:off x="7135063" y="332656"/>
            <a:ext cx="16328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/>
          <p:cNvSpPr txBox="1"/>
          <p:nvPr/>
        </p:nvSpPr>
        <p:spPr>
          <a:xfrm>
            <a:off x="7351086" y="260648"/>
            <a:ext cx="1253361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Horizontal Sync</a:t>
            </a:r>
            <a:endParaRPr lang="en-AU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410806" y="260647"/>
            <a:ext cx="1008112" cy="2769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/>
              <a:t>X-coordinate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877999" y="266165"/>
            <a:ext cx="1008112" cy="2769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/>
              <a:t>Y-coordinate</a:t>
            </a:r>
            <a:endParaRPr lang="en-AU" sz="1200" dirty="0"/>
          </a:p>
        </p:txBody>
      </p:sp>
      <p:sp>
        <p:nvSpPr>
          <p:cNvPr id="38" name="Rectangle 37"/>
          <p:cNvSpPr/>
          <p:nvPr/>
        </p:nvSpPr>
        <p:spPr>
          <a:xfrm>
            <a:off x="7287531" y="1129522"/>
            <a:ext cx="1675454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Comparator</a:t>
            </a:r>
            <a:endParaRPr lang="en-A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980016" y="1860635"/>
            <a:ext cx="36004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X</a:t>
            </a:r>
            <a:endParaRPr lang="en-AU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503555" y="1874535"/>
            <a:ext cx="36004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A</a:t>
            </a:r>
            <a:endParaRPr lang="en-A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492456" y="1874534"/>
            <a:ext cx="36004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B</a:t>
            </a:r>
            <a:endParaRPr lang="en-A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712851" y="1129522"/>
            <a:ext cx="89437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 &lt;= X &lt;= B</a:t>
            </a:r>
            <a:endParaRPr lang="en-AU" sz="1200" dirty="0"/>
          </a:p>
        </p:txBody>
      </p:sp>
      <p:sp>
        <p:nvSpPr>
          <p:cNvPr id="45" name="Rectangle 44"/>
          <p:cNvSpPr/>
          <p:nvPr/>
        </p:nvSpPr>
        <p:spPr>
          <a:xfrm>
            <a:off x="7165237" y="2439858"/>
            <a:ext cx="720080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reg = 16</a:t>
            </a:r>
            <a:endParaRPr lang="en-AU" sz="1200" dirty="0"/>
          </a:p>
        </p:txBody>
      </p:sp>
      <p:sp>
        <p:nvSpPr>
          <p:cNvPr id="47" name="Rectangle 46"/>
          <p:cNvSpPr/>
          <p:nvPr/>
        </p:nvSpPr>
        <p:spPr>
          <a:xfrm>
            <a:off x="8278422" y="3278525"/>
            <a:ext cx="788108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reg = 111</a:t>
            </a:r>
            <a:endParaRPr lang="en-AU" sz="1200" dirty="0"/>
          </a:p>
        </p:txBody>
      </p:sp>
      <p:cxnSp>
        <p:nvCxnSpPr>
          <p:cNvPr id="49" name="Straight Arrow Connector 48"/>
          <p:cNvCxnSpPr>
            <a:stCxn id="47" idx="0"/>
            <a:endCxn id="42" idx="2"/>
          </p:cNvCxnSpPr>
          <p:nvPr/>
        </p:nvCxnSpPr>
        <p:spPr>
          <a:xfrm flipV="1">
            <a:off x="8672476" y="2151533"/>
            <a:ext cx="0" cy="11269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2"/>
          </p:cNvCxnSpPr>
          <p:nvPr/>
        </p:nvCxnSpPr>
        <p:spPr>
          <a:xfrm flipV="1">
            <a:off x="7683575" y="2151534"/>
            <a:ext cx="0" cy="288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0"/>
          </p:cNvCxnSpPr>
          <p:nvPr/>
        </p:nvCxnSpPr>
        <p:spPr>
          <a:xfrm flipV="1">
            <a:off x="2791070" y="3861048"/>
            <a:ext cx="0" cy="5345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791070" y="3861048"/>
            <a:ext cx="5334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2"/>
          </p:cNvCxnSpPr>
          <p:nvPr/>
        </p:nvCxnSpPr>
        <p:spPr>
          <a:xfrm flipV="1">
            <a:off x="8125258" y="2137634"/>
            <a:ext cx="0" cy="17234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3" idx="0"/>
          </p:cNvCxnSpPr>
          <p:nvPr/>
        </p:nvCxnSpPr>
        <p:spPr>
          <a:xfrm flipV="1">
            <a:off x="8160036" y="836712"/>
            <a:ext cx="0" cy="292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16706" y="836712"/>
            <a:ext cx="9433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30" idx="4"/>
          </p:cNvCxnSpPr>
          <p:nvPr/>
        </p:nvCxnSpPr>
        <p:spPr>
          <a:xfrm flipV="1">
            <a:off x="7216706" y="476672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524347" y="1129522"/>
            <a:ext cx="1675454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Comparator</a:t>
            </a:r>
            <a:endParaRPr lang="en-AU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216832" y="1860635"/>
            <a:ext cx="36004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X</a:t>
            </a:r>
            <a:endParaRPr lang="en-AU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740371" y="1874535"/>
            <a:ext cx="36004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A</a:t>
            </a:r>
            <a:endParaRPr lang="en-AU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729272" y="1874534"/>
            <a:ext cx="36004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B</a:t>
            </a:r>
            <a:endParaRPr lang="en-AU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949667" y="1129522"/>
            <a:ext cx="89437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 &lt;= X &lt;= B</a:t>
            </a:r>
            <a:endParaRPr lang="en-AU" sz="1200" dirty="0"/>
          </a:p>
        </p:txBody>
      </p:sp>
      <p:sp>
        <p:nvSpPr>
          <p:cNvPr id="76" name="Rectangle 75"/>
          <p:cNvSpPr/>
          <p:nvPr/>
        </p:nvSpPr>
        <p:spPr>
          <a:xfrm>
            <a:off x="5401064" y="3385384"/>
            <a:ext cx="720080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reg = 10</a:t>
            </a:r>
            <a:endParaRPr lang="en-AU" sz="1200" dirty="0"/>
          </a:p>
        </p:txBody>
      </p:sp>
      <p:sp>
        <p:nvSpPr>
          <p:cNvPr id="77" name="Rectangle 76"/>
          <p:cNvSpPr/>
          <p:nvPr/>
        </p:nvSpPr>
        <p:spPr>
          <a:xfrm>
            <a:off x="6558558" y="3112849"/>
            <a:ext cx="701468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reg = 11</a:t>
            </a:r>
            <a:endParaRPr lang="en-AU" sz="1200" dirty="0"/>
          </a:p>
        </p:txBody>
      </p:sp>
      <p:cxnSp>
        <p:nvCxnSpPr>
          <p:cNvPr id="78" name="Straight Arrow Connector 77"/>
          <p:cNvCxnSpPr>
            <a:stCxn id="77" idx="0"/>
            <a:endCxn id="74" idx="2"/>
          </p:cNvCxnSpPr>
          <p:nvPr/>
        </p:nvCxnSpPr>
        <p:spPr>
          <a:xfrm flipV="1">
            <a:off x="6909292" y="2151533"/>
            <a:ext cx="0" cy="9613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3" idx="2"/>
          </p:cNvCxnSpPr>
          <p:nvPr/>
        </p:nvCxnSpPr>
        <p:spPr>
          <a:xfrm flipV="1">
            <a:off x="5920391" y="2151534"/>
            <a:ext cx="0" cy="1233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1" idx="2"/>
          </p:cNvCxnSpPr>
          <p:nvPr/>
        </p:nvCxnSpPr>
        <p:spPr>
          <a:xfrm flipV="1">
            <a:off x="6362074" y="2137634"/>
            <a:ext cx="0" cy="9313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392056" y="835224"/>
            <a:ext cx="0" cy="292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5789180" y="835224"/>
            <a:ext cx="6028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28" idx="4"/>
          </p:cNvCxnSpPr>
          <p:nvPr/>
        </p:nvCxnSpPr>
        <p:spPr>
          <a:xfrm flipV="1">
            <a:off x="5789180" y="476672"/>
            <a:ext cx="0" cy="358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8" idx="0"/>
          </p:cNvCxnSpPr>
          <p:nvPr/>
        </p:nvCxnSpPr>
        <p:spPr>
          <a:xfrm flipV="1">
            <a:off x="5220072" y="3068960"/>
            <a:ext cx="0" cy="1326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200802" y="3068960"/>
            <a:ext cx="1161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617137" y="1799877"/>
            <a:ext cx="1675454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Comparator</a:t>
            </a:r>
            <a:endParaRPr lang="en-A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309622" y="2530990"/>
            <a:ext cx="36004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X</a:t>
            </a:r>
            <a:endParaRPr lang="en-A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833161" y="2544890"/>
            <a:ext cx="36004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A</a:t>
            </a:r>
            <a:endParaRPr lang="en-AU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3822062" y="2544889"/>
            <a:ext cx="36004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B</a:t>
            </a:r>
            <a:endParaRPr lang="en-AU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3042457" y="1799877"/>
            <a:ext cx="89437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 &lt;= X &lt;= B</a:t>
            </a:r>
            <a:endParaRPr lang="en-AU" sz="1200" dirty="0"/>
          </a:p>
        </p:txBody>
      </p:sp>
      <p:sp>
        <p:nvSpPr>
          <p:cNvPr id="99" name="Rectangle 98"/>
          <p:cNvSpPr/>
          <p:nvPr/>
        </p:nvSpPr>
        <p:spPr>
          <a:xfrm>
            <a:off x="2494843" y="3110213"/>
            <a:ext cx="720080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reg = 16</a:t>
            </a:r>
            <a:endParaRPr lang="en-AU" sz="1200" dirty="0"/>
          </a:p>
        </p:txBody>
      </p:sp>
      <p:sp>
        <p:nvSpPr>
          <p:cNvPr id="100" name="Rectangle 99"/>
          <p:cNvSpPr/>
          <p:nvPr/>
        </p:nvSpPr>
        <p:spPr>
          <a:xfrm>
            <a:off x="3608028" y="3948880"/>
            <a:ext cx="788108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reg = 111</a:t>
            </a:r>
            <a:endParaRPr lang="en-AU" sz="1200" dirty="0"/>
          </a:p>
        </p:txBody>
      </p:sp>
      <p:cxnSp>
        <p:nvCxnSpPr>
          <p:cNvPr id="101" name="Straight Arrow Connector 100"/>
          <p:cNvCxnSpPr>
            <a:stCxn id="100" idx="0"/>
            <a:endCxn id="97" idx="2"/>
          </p:cNvCxnSpPr>
          <p:nvPr/>
        </p:nvCxnSpPr>
        <p:spPr>
          <a:xfrm flipV="1">
            <a:off x="4002082" y="2821888"/>
            <a:ext cx="0" cy="11269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96" idx="2"/>
          </p:cNvCxnSpPr>
          <p:nvPr/>
        </p:nvCxnSpPr>
        <p:spPr>
          <a:xfrm flipV="1">
            <a:off x="3013181" y="2821889"/>
            <a:ext cx="0" cy="288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853953" y="1799877"/>
            <a:ext cx="1675454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Comparator</a:t>
            </a:r>
            <a:endParaRPr lang="en-AU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46438" y="2530990"/>
            <a:ext cx="36004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X</a:t>
            </a:r>
            <a:endParaRPr lang="en-AU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69977" y="2544890"/>
            <a:ext cx="36004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A</a:t>
            </a:r>
            <a:endParaRPr lang="en-AU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058878" y="2544889"/>
            <a:ext cx="36004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B</a:t>
            </a:r>
            <a:endParaRPr lang="en-AU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279273" y="1799877"/>
            <a:ext cx="89437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 &lt;= X &lt;= B</a:t>
            </a:r>
            <a:endParaRPr lang="en-AU" sz="1200" dirty="0"/>
          </a:p>
        </p:txBody>
      </p:sp>
      <p:sp>
        <p:nvSpPr>
          <p:cNvPr id="108" name="Rectangle 107"/>
          <p:cNvSpPr/>
          <p:nvPr/>
        </p:nvSpPr>
        <p:spPr>
          <a:xfrm>
            <a:off x="837177" y="3732275"/>
            <a:ext cx="825640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reg = 160</a:t>
            </a:r>
            <a:endParaRPr lang="en-AU" sz="1200" dirty="0"/>
          </a:p>
        </p:txBody>
      </p:sp>
      <p:sp>
        <p:nvSpPr>
          <p:cNvPr id="109" name="Rectangle 108"/>
          <p:cNvSpPr/>
          <p:nvPr/>
        </p:nvSpPr>
        <p:spPr>
          <a:xfrm>
            <a:off x="1826966" y="3783204"/>
            <a:ext cx="806674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reg = 799</a:t>
            </a:r>
            <a:endParaRPr lang="en-AU" sz="1200" dirty="0"/>
          </a:p>
        </p:txBody>
      </p:sp>
      <p:cxnSp>
        <p:nvCxnSpPr>
          <p:cNvPr id="110" name="Straight Arrow Connector 109"/>
          <p:cNvCxnSpPr>
            <a:stCxn id="109" idx="0"/>
            <a:endCxn id="106" idx="2"/>
          </p:cNvCxnSpPr>
          <p:nvPr/>
        </p:nvCxnSpPr>
        <p:spPr>
          <a:xfrm flipV="1">
            <a:off x="2230303" y="2821888"/>
            <a:ext cx="8595" cy="9613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8" idx="0"/>
            <a:endCxn id="105" idx="2"/>
          </p:cNvCxnSpPr>
          <p:nvPr/>
        </p:nvCxnSpPr>
        <p:spPr>
          <a:xfrm flipV="1">
            <a:off x="1249997" y="2821889"/>
            <a:ext cx="0" cy="9103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5138429" y="2999341"/>
            <a:ext cx="16328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Oval 113"/>
          <p:cNvSpPr/>
          <p:nvPr/>
        </p:nvSpPr>
        <p:spPr>
          <a:xfrm>
            <a:off x="2709427" y="3783204"/>
            <a:ext cx="16328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Connector 117"/>
          <p:cNvCxnSpPr>
            <a:stCxn id="114" idx="0"/>
          </p:cNvCxnSpPr>
          <p:nvPr/>
        </p:nvCxnSpPr>
        <p:spPr>
          <a:xfrm flipV="1">
            <a:off x="2791070" y="3572074"/>
            <a:ext cx="0" cy="211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691680" y="3572074"/>
            <a:ext cx="10993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03" idx="2"/>
          </p:cNvCxnSpPr>
          <p:nvPr/>
        </p:nvCxnSpPr>
        <p:spPr>
          <a:xfrm flipV="1">
            <a:off x="1691680" y="2807989"/>
            <a:ext cx="0" cy="7640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2"/>
          </p:cNvCxnSpPr>
          <p:nvPr/>
        </p:nvCxnSpPr>
        <p:spPr>
          <a:xfrm flipH="1" flipV="1">
            <a:off x="3489642" y="3068960"/>
            <a:ext cx="1648787" cy="2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95" idx="2"/>
          </p:cNvCxnSpPr>
          <p:nvPr/>
        </p:nvCxnSpPr>
        <p:spPr>
          <a:xfrm flipV="1">
            <a:off x="3489642" y="2807989"/>
            <a:ext cx="0" cy="2472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reeform 140"/>
          <p:cNvSpPr/>
          <p:nvPr/>
        </p:nvSpPr>
        <p:spPr>
          <a:xfrm>
            <a:off x="4066060" y="975921"/>
            <a:ext cx="333375" cy="292100"/>
          </a:xfrm>
          <a:custGeom>
            <a:avLst/>
            <a:gdLst>
              <a:gd name="connsiteX0" fmla="*/ 0 w 333375"/>
              <a:gd name="connsiteY0" fmla="*/ 0 h 292100"/>
              <a:gd name="connsiteX1" fmla="*/ 3175 w 333375"/>
              <a:gd name="connsiteY1" fmla="*/ 292100 h 292100"/>
              <a:gd name="connsiteX2" fmla="*/ 117475 w 333375"/>
              <a:gd name="connsiteY2" fmla="*/ 292100 h 292100"/>
              <a:gd name="connsiteX3" fmla="*/ 190500 w 333375"/>
              <a:gd name="connsiteY3" fmla="*/ 288925 h 292100"/>
              <a:gd name="connsiteX4" fmla="*/ 234950 w 333375"/>
              <a:gd name="connsiteY4" fmla="*/ 282575 h 292100"/>
              <a:gd name="connsiteX5" fmla="*/ 273050 w 333375"/>
              <a:gd name="connsiteY5" fmla="*/ 266700 h 292100"/>
              <a:gd name="connsiteX6" fmla="*/ 298450 w 333375"/>
              <a:gd name="connsiteY6" fmla="*/ 247650 h 292100"/>
              <a:gd name="connsiteX7" fmla="*/ 320675 w 333375"/>
              <a:gd name="connsiteY7" fmla="*/ 209550 h 292100"/>
              <a:gd name="connsiteX8" fmla="*/ 330200 w 333375"/>
              <a:gd name="connsiteY8" fmla="*/ 168275 h 292100"/>
              <a:gd name="connsiteX9" fmla="*/ 333375 w 333375"/>
              <a:gd name="connsiteY9" fmla="*/ 149225 h 292100"/>
              <a:gd name="connsiteX10" fmla="*/ 327025 w 333375"/>
              <a:gd name="connsiteY10" fmla="*/ 114300 h 292100"/>
              <a:gd name="connsiteX11" fmla="*/ 307975 w 333375"/>
              <a:gd name="connsiteY11" fmla="*/ 76200 h 292100"/>
              <a:gd name="connsiteX12" fmla="*/ 288925 w 333375"/>
              <a:gd name="connsiteY12" fmla="*/ 50800 h 292100"/>
              <a:gd name="connsiteX13" fmla="*/ 257175 w 333375"/>
              <a:gd name="connsiteY13" fmla="*/ 25400 h 292100"/>
              <a:gd name="connsiteX14" fmla="*/ 225425 w 333375"/>
              <a:gd name="connsiteY14" fmla="*/ 12700 h 292100"/>
              <a:gd name="connsiteX15" fmla="*/ 193675 w 333375"/>
              <a:gd name="connsiteY15" fmla="*/ 6350 h 292100"/>
              <a:gd name="connsiteX16" fmla="*/ 161925 w 333375"/>
              <a:gd name="connsiteY16" fmla="*/ 6350 h 292100"/>
              <a:gd name="connsiteX17" fmla="*/ 0 w 333375"/>
              <a:gd name="connsiteY17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3375" h="292100">
                <a:moveTo>
                  <a:pt x="0" y="0"/>
                </a:moveTo>
                <a:cubicBezTo>
                  <a:pt x="1058" y="97367"/>
                  <a:pt x="2117" y="194733"/>
                  <a:pt x="3175" y="292100"/>
                </a:cubicBezTo>
                <a:lnTo>
                  <a:pt x="117475" y="292100"/>
                </a:lnTo>
                <a:lnTo>
                  <a:pt x="190500" y="288925"/>
                </a:lnTo>
                <a:lnTo>
                  <a:pt x="234950" y="282575"/>
                </a:lnTo>
                <a:lnTo>
                  <a:pt x="273050" y="266700"/>
                </a:lnTo>
                <a:lnTo>
                  <a:pt x="298450" y="247650"/>
                </a:lnTo>
                <a:lnTo>
                  <a:pt x="320675" y="209550"/>
                </a:lnTo>
                <a:lnTo>
                  <a:pt x="330200" y="168275"/>
                </a:lnTo>
                <a:lnTo>
                  <a:pt x="333375" y="149225"/>
                </a:lnTo>
                <a:lnTo>
                  <a:pt x="327025" y="114300"/>
                </a:lnTo>
                <a:lnTo>
                  <a:pt x="307975" y="76200"/>
                </a:lnTo>
                <a:lnTo>
                  <a:pt x="288925" y="50800"/>
                </a:lnTo>
                <a:lnTo>
                  <a:pt x="257175" y="25400"/>
                </a:lnTo>
                <a:lnTo>
                  <a:pt x="225425" y="12700"/>
                </a:lnTo>
                <a:lnTo>
                  <a:pt x="193675" y="6350"/>
                </a:lnTo>
                <a:lnTo>
                  <a:pt x="161925" y="63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3" name="Straight Connector 142"/>
          <p:cNvCxnSpPr>
            <a:stCxn id="141" idx="9"/>
          </p:cNvCxnSpPr>
          <p:nvPr/>
        </p:nvCxnSpPr>
        <p:spPr>
          <a:xfrm>
            <a:off x="4399435" y="1125146"/>
            <a:ext cx="147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26" idx="4"/>
          </p:cNvCxnSpPr>
          <p:nvPr/>
        </p:nvCxnSpPr>
        <p:spPr>
          <a:xfrm flipV="1">
            <a:off x="4546805" y="476671"/>
            <a:ext cx="0" cy="6513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98" idx="0"/>
          </p:cNvCxnSpPr>
          <p:nvPr/>
        </p:nvCxnSpPr>
        <p:spPr>
          <a:xfrm flipV="1">
            <a:off x="3489642" y="1196752"/>
            <a:ext cx="4917" cy="603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3494559" y="1196752"/>
            <a:ext cx="5746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1691680" y="1052736"/>
            <a:ext cx="23726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03" idx="0"/>
          </p:cNvCxnSpPr>
          <p:nvPr/>
        </p:nvCxnSpPr>
        <p:spPr>
          <a:xfrm flipV="1">
            <a:off x="1691680" y="1052736"/>
            <a:ext cx="0" cy="747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1610037" y="3500066"/>
            <a:ext cx="16328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/>
          <p:cNvSpPr/>
          <p:nvPr/>
        </p:nvSpPr>
        <p:spPr>
          <a:xfrm>
            <a:off x="490015" y="656692"/>
            <a:ext cx="1159924" cy="684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subtract</a:t>
            </a:r>
            <a:endParaRPr lang="en-AU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67098" y="1070372"/>
            <a:ext cx="216024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A</a:t>
            </a:r>
            <a:endParaRPr lang="en-AU" sz="1050" dirty="0"/>
          </a:p>
        </p:txBody>
      </p:sp>
      <p:sp>
        <p:nvSpPr>
          <p:cNvPr id="171" name="TextBox 170"/>
          <p:cNvSpPr txBox="1"/>
          <p:nvPr/>
        </p:nvSpPr>
        <p:spPr>
          <a:xfrm>
            <a:off x="1341275" y="1078067"/>
            <a:ext cx="216024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050" dirty="0"/>
              <a:t>B</a:t>
            </a:r>
            <a:endParaRPr lang="en-AU" sz="1050" dirty="0"/>
          </a:p>
        </p:txBody>
      </p:sp>
      <p:sp>
        <p:nvSpPr>
          <p:cNvPr id="172" name="TextBox 171"/>
          <p:cNvSpPr txBox="1"/>
          <p:nvPr/>
        </p:nvSpPr>
        <p:spPr>
          <a:xfrm>
            <a:off x="853954" y="656692"/>
            <a:ext cx="487321" cy="253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A - B</a:t>
            </a:r>
            <a:endParaRPr lang="en-AU" sz="1050" dirty="0"/>
          </a:p>
        </p:txBody>
      </p:sp>
      <p:cxnSp>
        <p:nvCxnSpPr>
          <p:cNvPr id="173" name="Straight Connector 172"/>
          <p:cNvCxnSpPr/>
          <p:nvPr/>
        </p:nvCxnSpPr>
        <p:spPr>
          <a:xfrm flipV="1">
            <a:off x="1069977" y="404665"/>
            <a:ext cx="0" cy="224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069977" y="404663"/>
            <a:ext cx="32403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168354" y="3077263"/>
            <a:ext cx="16328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2" name="Straight Connector 181"/>
          <p:cNvCxnSpPr>
            <a:stCxn id="181" idx="2"/>
          </p:cNvCxnSpPr>
          <p:nvPr/>
        </p:nvCxnSpPr>
        <p:spPr>
          <a:xfrm flipH="1">
            <a:off x="675110" y="3149271"/>
            <a:ext cx="4932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675110" y="1633578"/>
            <a:ext cx="0" cy="1509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75110" y="1633578"/>
            <a:ext cx="7741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71" idx="2"/>
          </p:cNvCxnSpPr>
          <p:nvPr/>
        </p:nvCxnSpPr>
        <p:spPr>
          <a:xfrm flipV="1">
            <a:off x="1449287" y="1339677"/>
            <a:ext cx="0" cy="2939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164" idx="2"/>
          </p:cNvCxnSpPr>
          <p:nvPr/>
        </p:nvCxnSpPr>
        <p:spPr>
          <a:xfrm flipH="1">
            <a:off x="567098" y="3572074"/>
            <a:ext cx="10429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/>
          <p:nvPr/>
        </p:nvCxnSpPr>
        <p:spPr>
          <a:xfrm flipV="1">
            <a:off x="567098" y="1498314"/>
            <a:ext cx="0" cy="2073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/>
          <p:cNvCxnSpPr/>
          <p:nvPr/>
        </p:nvCxnSpPr>
        <p:spPr>
          <a:xfrm>
            <a:off x="567098" y="1498314"/>
            <a:ext cx="108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 flipV="1">
            <a:off x="675110" y="1341513"/>
            <a:ext cx="0" cy="156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4395136" y="1354459"/>
            <a:ext cx="1082841" cy="684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subtract</a:t>
            </a:r>
            <a:endParaRPr lang="en-AU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4438793" y="1768139"/>
            <a:ext cx="216024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A</a:t>
            </a:r>
            <a:endParaRPr lang="en-AU" sz="1050" dirty="0"/>
          </a:p>
        </p:txBody>
      </p:sp>
      <p:sp>
        <p:nvSpPr>
          <p:cNvPr id="204" name="TextBox 203"/>
          <p:cNvSpPr txBox="1"/>
          <p:nvPr/>
        </p:nvSpPr>
        <p:spPr>
          <a:xfrm>
            <a:off x="5169314" y="1775834"/>
            <a:ext cx="216024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050" dirty="0"/>
              <a:t>B</a:t>
            </a:r>
            <a:endParaRPr lang="en-AU" sz="1050" dirty="0"/>
          </a:p>
        </p:txBody>
      </p:sp>
      <p:sp>
        <p:nvSpPr>
          <p:cNvPr id="205" name="TextBox 204"/>
          <p:cNvSpPr txBox="1"/>
          <p:nvPr/>
        </p:nvSpPr>
        <p:spPr>
          <a:xfrm>
            <a:off x="4681993" y="1354459"/>
            <a:ext cx="487321" cy="253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A - B</a:t>
            </a:r>
            <a:endParaRPr lang="en-AU" sz="1050" dirty="0"/>
          </a:p>
        </p:txBody>
      </p:sp>
      <p:cxnSp>
        <p:nvCxnSpPr>
          <p:cNvPr id="1035" name="Straight Connector 1034"/>
          <p:cNvCxnSpPr>
            <a:stCxn id="202" idx="0"/>
          </p:cNvCxnSpPr>
          <p:nvPr/>
        </p:nvCxnSpPr>
        <p:spPr>
          <a:xfrm flipH="1" flipV="1">
            <a:off x="4936556" y="802352"/>
            <a:ext cx="1" cy="552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/>
          <p:nvPr/>
        </p:nvCxnSpPr>
        <p:spPr>
          <a:xfrm flipH="1" flipV="1">
            <a:off x="3193201" y="793001"/>
            <a:ext cx="1743356" cy="9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/>
          <p:nvPr/>
        </p:nvCxnSpPr>
        <p:spPr>
          <a:xfrm flipV="1">
            <a:off x="3202394" y="543164"/>
            <a:ext cx="0" cy="267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5075694" y="2313897"/>
            <a:ext cx="720080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reg = 41</a:t>
            </a:r>
            <a:endParaRPr lang="en-AU" sz="1200" dirty="0"/>
          </a:p>
        </p:txBody>
      </p:sp>
      <p:cxnSp>
        <p:nvCxnSpPr>
          <p:cNvPr id="1045" name="Straight Arrow Connector 1044"/>
          <p:cNvCxnSpPr>
            <a:endCxn id="204" idx="2"/>
          </p:cNvCxnSpPr>
          <p:nvPr/>
        </p:nvCxnSpPr>
        <p:spPr>
          <a:xfrm flipV="1">
            <a:off x="5277326" y="2037444"/>
            <a:ext cx="0" cy="2664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/>
          <p:cNvCxnSpPr>
            <a:stCxn id="113" idx="0"/>
          </p:cNvCxnSpPr>
          <p:nvPr/>
        </p:nvCxnSpPr>
        <p:spPr>
          <a:xfrm flipV="1">
            <a:off x="5220072" y="2821889"/>
            <a:ext cx="0" cy="177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/>
          <p:cNvCxnSpPr/>
          <p:nvPr/>
        </p:nvCxnSpPr>
        <p:spPr>
          <a:xfrm flipH="1">
            <a:off x="4546805" y="2821888"/>
            <a:ext cx="673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/>
          <p:cNvCxnSpPr>
            <a:endCxn id="203" idx="2"/>
          </p:cNvCxnSpPr>
          <p:nvPr/>
        </p:nvCxnSpPr>
        <p:spPr>
          <a:xfrm flipV="1">
            <a:off x="4546805" y="2029749"/>
            <a:ext cx="0" cy="7921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>
            <a:off x="2160794" y="3236056"/>
            <a:ext cx="139018" cy="8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2721561" y="4151334"/>
            <a:ext cx="139018" cy="8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2943672" y="2973215"/>
            <a:ext cx="139018" cy="8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5150563" y="3572556"/>
            <a:ext cx="139018" cy="8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8055749" y="3491132"/>
            <a:ext cx="139018" cy="8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92689" y="455595"/>
            <a:ext cx="139018" cy="8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3642879" y="753172"/>
            <a:ext cx="139018" cy="8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180488" y="3362736"/>
            <a:ext cx="139018" cy="8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3930217" y="3388456"/>
            <a:ext cx="139018" cy="8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5209773" y="2170688"/>
            <a:ext cx="139018" cy="8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5854052" y="2764023"/>
            <a:ext cx="139018" cy="8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6839783" y="2683389"/>
            <a:ext cx="139018" cy="8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7614066" y="2294673"/>
            <a:ext cx="139018" cy="8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8607221" y="2674003"/>
            <a:ext cx="139018" cy="8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4272" y="1098664"/>
            <a:ext cx="1221864" cy="14607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multiplexer</a:t>
            </a:r>
            <a:endParaRPr lang="en-A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563320" y="5655730"/>
            <a:ext cx="1008112" cy="2769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/>
              <a:t>X-coordinate</a:t>
            </a:r>
            <a:endParaRPr lang="en-A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030513" y="5661248"/>
            <a:ext cx="1008112" cy="2769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/>
              <a:t>Y-coordinate</a:t>
            </a:r>
            <a:endParaRPr lang="en-AU" sz="1200" dirty="0"/>
          </a:p>
        </p:txBody>
      </p:sp>
      <p:sp>
        <p:nvSpPr>
          <p:cNvPr id="5" name="Rectangle 4"/>
          <p:cNvSpPr/>
          <p:nvPr/>
        </p:nvSpPr>
        <p:spPr>
          <a:xfrm>
            <a:off x="4139952" y="5039642"/>
            <a:ext cx="788108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reg = 160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030514" y="5192123"/>
            <a:ext cx="1008112" cy="18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Shift right</a:t>
            </a:r>
            <a:endParaRPr lang="en-AU" sz="1200" dirty="0"/>
          </a:p>
        </p:txBody>
      </p:sp>
      <p:sp>
        <p:nvSpPr>
          <p:cNvPr id="7" name="Rectangle 6"/>
          <p:cNvSpPr/>
          <p:nvPr/>
        </p:nvSpPr>
        <p:spPr>
          <a:xfrm>
            <a:off x="1563320" y="5192123"/>
            <a:ext cx="1008112" cy="18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Shift right</a:t>
            </a:r>
            <a:endParaRPr lang="en-AU" sz="1200" dirty="0"/>
          </a:p>
        </p:txBody>
      </p:sp>
      <p:sp>
        <p:nvSpPr>
          <p:cNvPr id="8" name="Rectangle 7"/>
          <p:cNvSpPr/>
          <p:nvPr/>
        </p:nvSpPr>
        <p:spPr>
          <a:xfrm>
            <a:off x="1563320" y="4707142"/>
            <a:ext cx="1008112" cy="18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Shift right</a:t>
            </a:r>
            <a:endParaRPr lang="en-AU" sz="1200" dirty="0"/>
          </a:p>
        </p:txBody>
      </p:sp>
      <p:sp>
        <p:nvSpPr>
          <p:cNvPr id="9" name="Rectangle 8"/>
          <p:cNvSpPr/>
          <p:nvPr/>
        </p:nvSpPr>
        <p:spPr>
          <a:xfrm>
            <a:off x="3030513" y="4707142"/>
            <a:ext cx="1008112" cy="18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Shift right</a:t>
            </a:r>
            <a:endParaRPr lang="en-AU" sz="1200" dirty="0"/>
          </a:p>
        </p:txBody>
      </p:sp>
      <p:cxnSp>
        <p:nvCxnSpPr>
          <p:cNvPr id="11" name="Straight Arrow Connector 10"/>
          <p:cNvCxnSpPr>
            <a:stCxn id="4" idx="0"/>
            <a:endCxn id="6" idx="2"/>
          </p:cNvCxnSpPr>
          <p:nvPr/>
        </p:nvCxnSpPr>
        <p:spPr>
          <a:xfrm flipV="1">
            <a:off x="3534569" y="5372143"/>
            <a:ext cx="1" cy="2891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9" idx="2"/>
          </p:cNvCxnSpPr>
          <p:nvPr/>
        </p:nvCxnSpPr>
        <p:spPr>
          <a:xfrm flipH="1" flipV="1">
            <a:off x="3534569" y="4887162"/>
            <a:ext cx="1" cy="3049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0"/>
            <a:endCxn id="7" idx="2"/>
          </p:cNvCxnSpPr>
          <p:nvPr/>
        </p:nvCxnSpPr>
        <p:spPr>
          <a:xfrm flipV="1">
            <a:off x="2067376" y="5372143"/>
            <a:ext cx="0" cy="283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8" idx="2"/>
          </p:cNvCxnSpPr>
          <p:nvPr/>
        </p:nvCxnSpPr>
        <p:spPr>
          <a:xfrm flipV="1">
            <a:off x="2067376" y="4887162"/>
            <a:ext cx="0" cy="3049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30513" y="3717032"/>
            <a:ext cx="1897547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multiplier</a:t>
            </a:r>
            <a:endParaRPr lang="en-A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393896" y="4225285"/>
            <a:ext cx="281347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</a:t>
            </a:r>
            <a:endParaRPr lang="en-A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393332" y="4239185"/>
            <a:ext cx="281347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B</a:t>
            </a:r>
            <a:endParaRPr lang="en-AU" sz="1200" dirty="0"/>
          </a:p>
        </p:txBody>
      </p:sp>
      <p:cxnSp>
        <p:nvCxnSpPr>
          <p:cNvPr id="22" name="Straight Arrow Connector 21"/>
          <p:cNvCxnSpPr>
            <a:stCxn id="5" idx="0"/>
            <a:endCxn id="20" idx="2"/>
          </p:cNvCxnSpPr>
          <p:nvPr/>
        </p:nvCxnSpPr>
        <p:spPr>
          <a:xfrm flipV="1">
            <a:off x="4534006" y="4516184"/>
            <a:ext cx="0" cy="5234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0"/>
            <a:endCxn id="19" idx="2"/>
          </p:cNvCxnSpPr>
          <p:nvPr/>
        </p:nvCxnSpPr>
        <p:spPr>
          <a:xfrm flipV="1">
            <a:off x="3534569" y="4502284"/>
            <a:ext cx="1" cy="2048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49824" y="3717032"/>
            <a:ext cx="281347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Q</a:t>
            </a:r>
            <a:endParaRPr lang="en-AU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461998" y="4777913"/>
            <a:ext cx="144016" cy="54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62561" y="4621925"/>
            <a:ext cx="144016" cy="54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2562" y="5048705"/>
            <a:ext cx="144016" cy="54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95368" y="5048705"/>
            <a:ext cx="144016" cy="54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95368" y="5527324"/>
            <a:ext cx="144016" cy="54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62562" y="5527324"/>
            <a:ext cx="144016" cy="54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327752" y="2420888"/>
            <a:ext cx="1208480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adder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382318" y="3007985"/>
            <a:ext cx="281347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</a:t>
            </a:r>
            <a:endParaRPr lang="en-AU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161961" y="3007985"/>
            <a:ext cx="281347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B</a:t>
            </a:r>
            <a:endParaRPr lang="en-A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794846" y="2420888"/>
            <a:ext cx="281347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Q</a:t>
            </a:r>
            <a:endParaRPr lang="en-AU" sz="1200" dirty="0"/>
          </a:p>
        </p:txBody>
      </p:sp>
      <p:cxnSp>
        <p:nvCxnSpPr>
          <p:cNvPr id="41" name="Straight Connector 40"/>
          <p:cNvCxnSpPr>
            <a:stCxn id="18" idx="0"/>
          </p:cNvCxnSpPr>
          <p:nvPr/>
        </p:nvCxnSpPr>
        <p:spPr>
          <a:xfrm flipH="1" flipV="1">
            <a:off x="3979286" y="3501008"/>
            <a:ext cx="1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302634" y="3501008"/>
            <a:ext cx="6878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2"/>
          </p:cNvCxnSpPr>
          <p:nvPr/>
        </p:nvCxnSpPr>
        <p:spPr>
          <a:xfrm flipV="1">
            <a:off x="3302634" y="3284984"/>
            <a:ext cx="1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</p:cNvCxnSpPr>
          <p:nvPr/>
        </p:nvCxnSpPr>
        <p:spPr>
          <a:xfrm flipV="1">
            <a:off x="2067376" y="3717032"/>
            <a:ext cx="0" cy="990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67376" y="3717032"/>
            <a:ext cx="4556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522991" y="3284984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88328" y="4151568"/>
            <a:ext cx="144016" cy="54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15864" y="3473696"/>
            <a:ext cx="144016" cy="54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327752" y="260648"/>
            <a:ext cx="1584176" cy="1824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Frame Buffer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52174" y="1817831"/>
            <a:ext cx="76669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address</a:t>
            </a:r>
            <a:endParaRPr lang="en-AU" sz="1200" dirty="0"/>
          </a:p>
        </p:txBody>
      </p:sp>
      <p:cxnSp>
        <p:nvCxnSpPr>
          <p:cNvPr id="58" name="Straight Arrow Connector 57"/>
          <p:cNvCxnSpPr>
            <a:stCxn id="36" idx="0"/>
            <a:endCxn id="56" idx="2"/>
          </p:cNvCxnSpPr>
          <p:nvPr/>
        </p:nvCxnSpPr>
        <p:spPr>
          <a:xfrm flipV="1">
            <a:off x="2931992" y="2094830"/>
            <a:ext cx="3527" cy="3260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87872" y="1196752"/>
            <a:ext cx="224056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data</a:t>
            </a:r>
            <a:endParaRPr lang="en-AU" sz="12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863511" y="2257859"/>
            <a:ext cx="144016" cy="54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27752" y="1376630"/>
            <a:ext cx="603688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wren</a:t>
            </a:r>
            <a:endParaRPr lang="en-AU" sz="1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1700296" y="1956330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772304" y="204634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826310" y="2154825"/>
            <a:ext cx="108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880316" y="1515129"/>
            <a:ext cx="914" cy="441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881230" y="1515129"/>
            <a:ext cx="4474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18355" y="1392019"/>
            <a:ext cx="585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Side b</a:t>
            </a:r>
            <a:endParaRPr lang="en-AU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3009959" y="690290"/>
            <a:ext cx="585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Side a</a:t>
            </a:r>
            <a:endParaRPr lang="en-AU" sz="11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608" y="476672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15616" y="54868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259632" y="339428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187624" y="41143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5576" y="40466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27752" y="413291"/>
            <a:ext cx="603688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wren</a:t>
            </a:r>
            <a:endParaRPr lang="en-AU" sz="12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1115616" y="656692"/>
            <a:ext cx="7656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880316" y="548680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3" idx="1"/>
          </p:cNvCxnSpPr>
          <p:nvPr/>
        </p:nvCxnSpPr>
        <p:spPr>
          <a:xfrm>
            <a:off x="1880316" y="548680"/>
            <a:ext cx="447436" cy="31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687872" y="267668"/>
            <a:ext cx="224056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data</a:t>
            </a:r>
            <a:endParaRPr lang="en-AU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3007527" y="260649"/>
            <a:ext cx="639038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address</a:t>
            </a:r>
            <a:endParaRPr lang="en-AU" sz="1100" dirty="0"/>
          </a:p>
        </p:txBody>
      </p:sp>
      <p:sp>
        <p:nvSpPr>
          <p:cNvPr id="94" name="Oval 93"/>
          <p:cNvSpPr/>
          <p:nvPr/>
        </p:nvSpPr>
        <p:spPr>
          <a:xfrm>
            <a:off x="5103561" y="3007985"/>
            <a:ext cx="16328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/>
          <p:cNvSpPr txBox="1"/>
          <p:nvPr/>
        </p:nvSpPr>
        <p:spPr>
          <a:xfrm>
            <a:off x="5319585" y="2935977"/>
            <a:ext cx="818457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Send data</a:t>
            </a:r>
            <a:endParaRPr lang="en-A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801859" y="2282388"/>
            <a:ext cx="76669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Selector</a:t>
            </a:r>
            <a:endParaRPr lang="en-AU" sz="1200" dirty="0"/>
          </a:p>
        </p:txBody>
      </p:sp>
      <p:cxnSp>
        <p:nvCxnSpPr>
          <p:cNvPr id="98" name="Straight Arrow Connector 97"/>
          <p:cNvCxnSpPr>
            <a:stCxn id="94" idx="0"/>
            <a:endCxn id="96" idx="2"/>
          </p:cNvCxnSpPr>
          <p:nvPr/>
        </p:nvCxnSpPr>
        <p:spPr>
          <a:xfrm flipV="1">
            <a:off x="5185204" y="2559387"/>
            <a:ext cx="0" cy="4485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574272" y="1907839"/>
            <a:ext cx="24442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</a:t>
            </a:r>
            <a:endParaRPr lang="en-AU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574272" y="1253519"/>
            <a:ext cx="24442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B</a:t>
            </a:r>
            <a:endParaRPr lang="en-AU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551716" y="1238130"/>
            <a:ext cx="24442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Q</a:t>
            </a:r>
            <a:endParaRPr lang="en-AU" sz="1200" dirty="0"/>
          </a:p>
        </p:txBody>
      </p:sp>
      <p:cxnSp>
        <p:nvCxnSpPr>
          <p:cNvPr id="105" name="Straight Connector 104"/>
          <p:cNvCxnSpPr>
            <a:stCxn id="60" idx="3"/>
          </p:cNvCxnSpPr>
          <p:nvPr/>
        </p:nvCxnSpPr>
        <p:spPr>
          <a:xfrm flipV="1">
            <a:off x="3911928" y="1612250"/>
            <a:ext cx="30003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211960" y="1392019"/>
            <a:ext cx="0" cy="220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4211960" y="1392018"/>
            <a:ext cx="36231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99900" y="2977915"/>
            <a:ext cx="788108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reg = 0</a:t>
            </a:r>
            <a:endParaRPr lang="en-AU" sz="1200" dirty="0"/>
          </a:p>
        </p:txBody>
      </p:sp>
      <p:cxnSp>
        <p:nvCxnSpPr>
          <p:cNvPr id="112" name="Straight Connector 111"/>
          <p:cNvCxnSpPr>
            <a:stCxn id="110" idx="0"/>
          </p:cNvCxnSpPr>
          <p:nvPr/>
        </p:nvCxnSpPr>
        <p:spPr>
          <a:xfrm flipV="1">
            <a:off x="4193954" y="2046338"/>
            <a:ext cx="0" cy="931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01" idx="1"/>
          </p:cNvCxnSpPr>
          <p:nvPr/>
        </p:nvCxnSpPr>
        <p:spPr>
          <a:xfrm>
            <a:off x="4193954" y="2046338"/>
            <a:ext cx="38031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796136" y="1376629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228184" y="1392018"/>
            <a:ext cx="0" cy="564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146541" y="1884322"/>
            <a:ext cx="16328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Connector 125"/>
          <p:cNvCxnSpPr>
            <a:stCxn id="121" idx="6"/>
          </p:cNvCxnSpPr>
          <p:nvPr/>
        </p:nvCxnSpPr>
        <p:spPr>
          <a:xfrm>
            <a:off x="6309827" y="1956330"/>
            <a:ext cx="3504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6660232" y="1883733"/>
            <a:ext cx="16328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1" name="Straight Connector 130"/>
          <p:cNvCxnSpPr>
            <a:stCxn id="127" idx="6"/>
          </p:cNvCxnSpPr>
          <p:nvPr/>
        </p:nvCxnSpPr>
        <p:spPr>
          <a:xfrm>
            <a:off x="6823518" y="1955741"/>
            <a:ext cx="340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021658" y="2431750"/>
            <a:ext cx="413051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red</a:t>
            </a:r>
            <a:endParaRPr lang="en-AU" sz="1200" dirty="0"/>
          </a:p>
        </p:txBody>
      </p:sp>
      <p:sp>
        <p:nvSpPr>
          <p:cNvPr id="136" name="Rectangle 135"/>
          <p:cNvSpPr/>
          <p:nvPr/>
        </p:nvSpPr>
        <p:spPr>
          <a:xfrm>
            <a:off x="6534307" y="2431750"/>
            <a:ext cx="413957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blue</a:t>
            </a:r>
            <a:endParaRPr lang="en-AU" sz="1000" dirty="0"/>
          </a:p>
        </p:txBody>
      </p:sp>
      <p:sp>
        <p:nvSpPr>
          <p:cNvPr id="138" name="Rectangle 137"/>
          <p:cNvSpPr/>
          <p:nvPr/>
        </p:nvSpPr>
        <p:spPr>
          <a:xfrm>
            <a:off x="6981550" y="2431749"/>
            <a:ext cx="542778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green</a:t>
            </a:r>
            <a:endParaRPr lang="en-AU" sz="1000" dirty="0"/>
          </a:p>
        </p:txBody>
      </p:sp>
      <p:cxnSp>
        <p:nvCxnSpPr>
          <p:cNvPr id="140" name="Straight Arrow Connector 139"/>
          <p:cNvCxnSpPr>
            <a:stCxn id="121" idx="4"/>
            <a:endCxn id="135" idx="0"/>
          </p:cNvCxnSpPr>
          <p:nvPr/>
        </p:nvCxnSpPr>
        <p:spPr>
          <a:xfrm>
            <a:off x="6228184" y="2028338"/>
            <a:ext cx="0" cy="403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7" idx="4"/>
            <a:endCxn id="136" idx="0"/>
          </p:cNvCxnSpPr>
          <p:nvPr/>
        </p:nvCxnSpPr>
        <p:spPr>
          <a:xfrm flipH="1">
            <a:off x="6741286" y="2027749"/>
            <a:ext cx="589" cy="4040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164288" y="1955741"/>
            <a:ext cx="0" cy="4651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7704" y="1700808"/>
            <a:ext cx="3024336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CPU</a:t>
            </a:r>
            <a:endParaRPr lang="en-AU" sz="1200" dirty="0"/>
          </a:p>
        </p:txBody>
      </p:sp>
      <p:sp>
        <p:nvSpPr>
          <p:cNvPr id="3" name="Rectangle 2"/>
          <p:cNvSpPr/>
          <p:nvPr/>
        </p:nvSpPr>
        <p:spPr>
          <a:xfrm>
            <a:off x="5292080" y="1700808"/>
            <a:ext cx="1440160" cy="2808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Memory SRAM</a:t>
            </a:r>
          </a:p>
          <a:p>
            <a:pPr algn="ctr"/>
            <a:r>
              <a:rPr lang="en-AU" sz="1200" dirty="0" smtClean="0"/>
              <a:t>1024 x 32</a:t>
            </a:r>
            <a:endParaRPr lang="en-AU" sz="1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22422" y="210421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932040" y="400506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13852" y="2032202"/>
            <a:ext cx="108012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02442" y="3933056"/>
            <a:ext cx="108012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32040" y="3732222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32</a:t>
            </a:r>
            <a:endParaRPr lang="en-AU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922422" y="1831864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32</a:t>
            </a:r>
            <a:endParaRPr lang="en-AU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1965710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data in</a:t>
            </a:r>
            <a:endParaRPr lang="en-A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3847638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data out</a:t>
            </a:r>
            <a:endParaRPr lang="en-A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211960" y="1947281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d</a:t>
            </a:r>
            <a:r>
              <a:rPr lang="en-AU" sz="1200" dirty="0" smtClean="0"/>
              <a:t>ata out</a:t>
            </a:r>
            <a:endParaRPr lang="en-A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11960" y="3866564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data in</a:t>
            </a:r>
            <a:endParaRPr lang="en-A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282462" y="2362780"/>
            <a:ext cx="873714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address</a:t>
            </a:r>
            <a:endParaRPr lang="en-AU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45112" y="2501279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36542" y="2429271"/>
            <a:ext cx="108012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26744" y="2219710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10</a:t>
            </a:r>
            <a:endParaRPr lang="en-AU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3995936" y="2362779"/>
            <a:ext cx="949176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a</a:t>
            </a:r>
            <a:r>
              <a:rPr lang="en-AU" sz="1200" dirty="0" smtClean="0"/>
              <a:t>ddress out</a:t>
            </a:r>
            <a:endParaRPr lang="en-AU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202342" y="3459786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wr/rd</a:t>
            </a:r>
            <a:endParaRPr lang="en-AU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500702" y="3501008"/>
            <a:ext cx="1425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97016" y="3455223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wr/rd</a:t>
            </a:r>
            <a:endParaRPr lang="en-AU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595376" y="3496445"/>
            <a:ext cx="1425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</p:cNvCxnSpPr>
          <p:nvPr/>
        </p:nvCxnSpPr>
        <p:spPr>
          <a:xfrm flipV="1">
            <a:off x="4922422" y="3598285"/>
            <a:ext cx="36004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03864" y="449052"/>
            <a:ext cx="3018558" cy="963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Memory SRAM</a:t>
            </a:r>
          </a:p>
          <a:p>
            <a:pPr algn="ctr"/>
            <a:r>
              <a:rPr lang="en-AU" sz="1200" dirty="0" smtClean="0"/>
              <a:t>1024 x 40</a:t>
            </a:r>
            <a:endParaRPr lang="en-AU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907704" y="642038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wr/rd</a:t>
            </a:r>
            <a:endParaRPr lang="en-AU" sz="12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206064" y="683260"/>
            <a:ext cx="1425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95636" y="1262902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67644" y="1352912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421650" y="1461397"/>
            <a:ext cx="108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475656" y="780537"/>
            <a:ext cx="0" cy="482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2" idx="1"/>
          </p:cNvCxnSpPr>
          <p:nvPr/>
        </p:nvCxnSpPr>
        <p:spPr>
          <a:xfrm>
            <a:off x="1475656" y="780537"/>
            <a:ext cx="43204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79712" y="2573287"/>
            <a:ext cx="1224136" cy="101566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On board registers:</a:t>
            </a:r>
          </a:p>
          <a:p>
            <a:r>
              <a:rPr lang="en-AU" sz="1000" dirty="0" smtClean="0"/>
              <a:t>register A[31..0]</a:t>
            </a:r>
          </a:p>
          <a:p>
            <a:r>
              <a:rPr lang="en-AU" sz="1000" dirty="0"/>
              <a:t>r</a:t>
            </a:r>
            <a:r>
              <a:rPr lang="en-AU" sz="1000" dirty="0" smtClean="0"/>
              <a:t>egister B[31..0]</a:t>
            </a:r>
          </a:p>
          <a:p>
            <a:r>
              <a:rPr lang="en-AU" sz="1000" dirty="0" smtClean="0"/>
              <a:t>PC[31..0]</a:t>
            </a:r>
          </a:p>
          <a:p>
            <a:r>
              <a:rPr lang="en-AU" sz="1000" dirty="0" smtClean="0"/>
              <a:t>OPCODE[4..0]</a:t>
            </a:r>
          </a:p>
          <a:p>
            <a:r>
              <a:rPr lang="en-AU" sz="1000" dirty="0" smtClean="0"/>
              <a:t>DATA_IN[31..0]</a:t>
            </a:r>
            <a:endParaRPr lang="en-AU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277362" y="1688711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data in</a:t>
            </a:r>
            <a:endParaRPr lang="en-A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203848" y="1699590"/>
            <a:ext cx="998494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a</a:t>
            </a:r>
            <a:r>
              <a:rPr lang="en-AU" sz="1200" dirty="0" smtClean="0"/>
              <a:t>ddress out</a:t>
            </a:r>
            <a:endParaRPr lang="en-AU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266238" y="1136357"/>
            <a:ext cx="873714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address</a:t>
            </a:r>
            <a:endParaRPr lang="en-AU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277362" y="1135777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data out</a:t>
            </a:r>
            <a:endParaRPr lang="en-AU" sz="1200" dirty="0"/>
          </a:p>
        </p:txBody>
      </p:sp>
      <p:cxnSp>
        <p:nvCxnSpPr>
          <p:cNvPr id="48" name="Straight Arrow Connector 47"/>
          <p:cNvCxnSpPr>
            <a:stCxn id="46" idx="2"/>
            <a:endCxn id="43" idx="0"/>
          </p:cNvCxnSpPr>
          <p:nvPr/>
        </p:nvCxnSpPr>
        <p:spPr>
          <a:xfrm>
            <a:off x="2637402" y="1412776"/>
            <a:ext cx="0" cy="275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0"/>
            <a:endCxn id="45" idx="2"/>
          </p:cNvCxnSpPr>
          <p:nvPr/>
        </p:nvCxnSpPr>
        <p:spPr>
          <a:xfrm flipV="1">
            <a:off x="3703095" y="1413356"/>
            <a:ext cx="0" cy="2862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49089" y="1538165"/>
            <a:ext cx="108012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83396" y="1502161"/>
            <a:ext cx="108012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57380" y="1447211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10</a:t>
            </a:r>
            <a:endParaRPr lang="en-AU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2691408" y="1434795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4</a:t>
            </a:r>
            <a:r>
              <a:rPr lang="en-AU" sz="1050" dirty="0" smtClean="0"/>
              <a:t>0</a:t>
            </a:r>
            <a:endParaRPr lang="en-AU" sz="1050" dirty="0"/>
          </a:p>
        </p:txBody>
      </p:sp>
      <p:sp>
        <p:nvSpPr>
          <p:cNvPr id="60" name="Rectangle 59"/>
          <p:cNvSpPr/>
          <p:nvPr/>
        </p:nvSpPr>
        <p:spPr>
          <a:xfrm>
            <a:off x="2779832" y="4839953"/>
            <a:ext cx="1584176" cy="1824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Frame Buffer</a:t>
            </a:r>
          </a:p>
          <a:p>
            <a:pPr algn="ctr"/>
            <a:r>
              <a:rPr lang="en-AU" sz="1200" dirty="0" smtClean="0"/>
              <a:t>32768 x 4</a:t>
            </a:r>
            <a:endParaRPr lang="en-AU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004254" y="6397136"/>
            <a:ext cx="76669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address</a:t>
            </a:r>
            <a:endParaRPr lang="en-AU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139952" y="5776057"/>
            <a:ext cx="224056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data</a:t>
            </a:r>
            <a:endParaRPr lang="en-AU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779832" y="5955935"/>
            <a:ext cx="603688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wren</a:t>
            </a:r>
            <a:endParaRPr lang="en-AU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470435" y="5971324"/>
            <a:ext cx="585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Side b</a:t>
            </a:r>
            <a:endParaRPr lang="en-AU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3462039" y="5269595"/>
            <a:ext cx="585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Side a</a:t>
            </a:r>
            <a:endParaRPr lang="en-AU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2779832" y="4992596"/>
            <a:ext cx="603688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wren</a:t>
            </a:r>
            <a:endParaRPr lang="en-AU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139952" y="4846973"/>
            <a:ext cx="224056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data</a:t>
            </a:r>
            <a:endParaRPr lang="en-AU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459607" y="4839954"/>
            <a:ext cx="639038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address</a:t>
            </a:r>
            <a:endParaRPr lang="en-AU" sz="11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487736" y="5059436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559744" y="5131444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703760" y="4922192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31752" y="4994200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199704" y="498742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59744" y="5239456"/>
            <a:ext cx="7656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324444" y="5131444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324444" y="5131444"/>
            <a:ext cx="447436" cy="31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63863" y="4240830"/>
            <a:ext cx="998494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a</a:t>
            </a:r>
            <a:r>
              <a:rPr lang="en-AU" sz="1200" dirty="0" smtClean="0"/>
              <a:t>ddress out</a:t>
            </a:r>
            <a:endParaRPr lang="en-AU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364008" y="4232121"/>
            <a:ext cx="562736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data</a:t>
            </a:r>
            <a:endParaRPr lang="en-AU" sz="1200" dirty="0"/>
          </a:p>
        </p:txBody>
      </p:sp>
      <p:cxnSp>
        <p:nvCxnSpPr>
          <p:cNvPr id="80" name="Elbow Connector 79"/>
          <p:cNvCxnSpPr>
            <a:stCxn id="78" idx="2"/>
            <a:endCxn id="67" idx="3"/>
          </p:cNvCxnSpPr>
          <p:nvPr/>
        </p:nvCxnSpPr>
        <p:spPr>
          <a:xfrm rot="5400000">
            <a:off x="4128016" y="4745112"/>
            <a:ext cx="753352" cy="28136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587102" y="4849792"/>
            <a:ext cx="108012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695393" y="4758838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4</a:t>
            </a:r>
          </a:p>
        </p:txBody>
      </p:sp>
      <p:cxnSp>
        <p:nvCxnSpPr>
          <p:cNvPr id="84" name="Straight Arrow Connector 83"/>
          <p:cNvCxnSpPr>
            <a:stCxn id="62" idx="3"/>
          </p:cNvCxnSpPr>
          <p:nvPr/>
        </p:nvCxnSpPr>
        <p:spPr>
          <a:xfrm flipV="1">
            <a:off x="4364008" y="6191555"/>
            <a:ext cx="55841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067858" y="5877272"/>
            <a:ext cx="1016310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Output goes to display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487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734" y="4725144"/>
            <a:ext cx="1728192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ALU</a:t>
            </a:r>
            <a:endParaRPr lang="en-AU" sz="1200" dirty="0"/>
          </a:p>
        </p:txBody>
      </p:sp>
      <p:sp>
        <p:nvSpPr>
          <p:cNvPr id="3" name="Rectangle 2"/>
          <p:cNvSpPr/>
          <p:nvPr/>
        </p:nvSpPr>
        <p:spPr>
          <a:xfrm>
            <a:off x="6156176" y="2420888"/>
            <a:ext cx="2016224" cy="3456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multiplexer</a:t>
            </a:r>
            <a:endParaRPr lang="en-AU" sz="1200" dirty="0"/>
          </a:p>
        </p:txBody>
      </p:sp>
      <p:sp>
        <p:nvSpPr>
          <p:cNvPr id="4" name="Rectangle 3"/>
          <p:cNvSpPr/>
          <p:nvPr/>
        </p:nvSpPr>
        <p:spPr>
          <a:xfrm>
            <a:off x="3851920" y="2420888"/>
            <a:ext cx="1728192" cy="121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c</a:t>
            </a:r>
            <a:r>
              <a:rPr lang="en-AU" sz="1200" dirty="0" smtClean="0"/>
              <a:t>ontrol unit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851921" y="836712"/>
            <a:ext cx="720080" cy="1296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Program SRAM</a:t>
            </a:r>
            <a:endParaRPr lang="en-AU" sz="1200" dirty="0"/>
          </a:p>
        </p:txBody>
      </p:sp>
      <p:sp>
        <p:nvSpPr>
          <p:cNvPr id="7" name="Rectangle 6"/>
          <p:cNvSpPr/>
          <p:nvPr/>
        </p:nvSpPr>
        <p:spPr>
          <a:xfrm>
            <a:off x="4860031" y="836712"/>
            <a:ext cx="725895" cy="1296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Memory SRAM</a:t>
            </a:r>
            <a:endParaRPr lang="en-AU" sz="1200" dirty="0"/>
          </a:p>
        </p:txBody>
      </p:sp>
      <p:sp>
        <p:nvSpPr>
          <p:cNvPr id="8" name="Rectangle 7"/>
          <p:cNvSpPr/>
          <p:nvPr/>
        </p:nvSpPr>
        <p:spPr>
          <a:xfrm>
            <a:off x="3857734" y="3992155"/>
            <a:ext cx="1743337" cy="55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Frame Buffer SRAM</a:t>
            </a:r>
            <a:endParaRPr lang="en-AU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67944" y="2132856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27984" y="2132856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95936" y="2276872"/>
            <a:ext cx="144016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55976" y="2240868"/>
            <a:ext cx="144016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004048" y="2132856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64088" y="2132856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32040" y="2276872"/>
            <a:ext cx="144016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92080" y="2240868"/>
            <a:ext cx="144016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69493" y="3636640"/>
            <a:ext cx="0" cy="355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90247" y="3756458"/>
            <a:ext cx="158491" cy="36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76056" y="3636640"/>
            <a:ext cx="0" cy="35551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04048" y="3814397"/>
            <a:ext cx="144016" cy="18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85926" y="5157192"/>
            <a:ext cx="5702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80112" y="2717129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19672" y="3561873"/>
            <a:ext cx="788108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RA[31..0]</a:t>
            </a:r>
            <a:endParaRPr lang="en-AU" sz="1200" dirty="0"/>
          </a:p>
        </p:txBody>
      </p:sp>
      <p:sp>
        <p:nvSpPr>
          <p:cNvPr id="34" name="Rectangle 33"/>
          <p:cNvSpPr/>
          <p:nvPr/>
        </p:nvSpPr>
        <p:spPr>
          <a:xfrm>
            <a:off x="1625757" y="4149577"/>
            <a:ext cx="788108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RB[31..0]</a:t>
            </a:r>
            <a:endParaRPr lang="en-AU" sz="1200" dirty="0"/>
          </a:p>
        </p:txBody>
      </p:sp>
      <p:sp>
        <p:nvSpPr>
          <p:cNvPr id="35" name="Rectangle 34"/>
          <p:cNvSpPr/>
          <p:nvPr/>
        </p:nvSpPr>
        <p:spPr>
          <a:xfrm>
            <a:off x="1607773" y="4898213"/>
            <a:ext cx="788108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PC[31..0]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607773" y="2881989"/>
            <a:ext cx="788108" cy="293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OC[39..0]</a:t>
            </a:r>
            <a:endParaRPr lang="en-AU" sz="1200" dirty="0"/>
          </a:p>
        </p:txBody>
      </p:sp>
      <p:cxnSp>
        <p:nvCxnSpPr>
          <p:cNvPr id="38" name="Straight Connector 37"/>
          <p:cNvCxnSpPr>
            <a:stCxn id="33" idx="3"/>
          </p:cNvCxnSpPr>
          <p:nvPr/>
        </p:nvCxnSpPr>
        <p:spPr>
          <a:xfrm flipV="1">
            <a:off x="2407780" y="3708647"/>
            <a:ext cx="10841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455876" y="3670031"/>
            <a:ext cx="72008" cy="532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/>
          <p:cNvCxnSpPr>
            <a:stCxn id="40" idx="0"/>
          </p:cNvCxnSpPr>
          <p:nvPr/>
        </p:nvCxnSpPr>
        <p:spPr>
          <a:xfrm flipV="1">
            <a:off x="3491880" y="2924944"/>
            <a:ext cx="0" cy="745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491880" y="2924944"/>
            <a:ext cx="3600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4"/>
          </p:cNvCxnSpPr>
          <p:nvPr/>
        </p:nvCxnSpPr>
        <p:spPr>
          <a:xfrm>
            <a:off x="3491880" y="3723320"/>
            <a:ext cx="0" cy="1289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491880" y="5013176"/>
            <a:ext cx="36585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6" idx="3"/>
          </p:cNvCxnSpPr>
          <p:nvPr/>
        </p:nvCxnSpPr>
        <p:spPr>
          <a:xfrm flipV="1">
            <a:off x="2395881" y="3028763"/>
            <a:ext cx="84397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306924" y="2682275"/>
            <a:ext cx="72008" cy="532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234060" y="2708919"/>
            <a:ext cx="0" cy="319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6"/>
          </p:cNvCxnSpPr>
          <p:nvPr/>
        </p:nvCxnSpPr>
        <p:spPr>
          <a:xfrm>
            <a:off x="3378932" y="2708920"/>
            <a:ext cx="4729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4"/>
          </p:cNvCxnSpPr>
          <p:nvPr/>
        </p:nvCxnSpPr>
        <p:spPr>
          <a:xfrm>
            <a:off x="3342928" y="2735564"/>
            <a:ext cx="4936" cy="242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347864" y="5157192"/>
            <a:ext cx="5098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595256" y="5004196"/>
            <a:ext cx="5702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4" idx="3"/>
          </p:cNvCxnSpPr>
          <p:nvPr/>
        </p:nvCxnSpPr>
        <p:spPr>
          <a:xfrm flipV="1">
            <a:off x="2413865" y="4296351"/>
            <a:ext cx="78998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" idx="1"/>
          </p:cNvCxnSpPr>
          <p:nvPr/>
        </p:nvCxnSpPr>
        <p:spPr>
          <a:xfrm>
            <a:off x="3203848" y="5301208"/>
            <a:ext cx="6538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167844" y="4269707"/>
            <a:ext cx="72008" cy="532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Connector 68"/>
          <p:cNvCxnSpPr>
            <a:stCxn id="67" idx="4"/>
          </p:cNvCxnSpPr>
          <p:nvPr/>
        </p:nvCxnSpPr>
        <p:spPr>
          <a:xfrm>
            <a:off x="3203848" y="4322996"/>
            <a:ext cx="0" cy="97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0"/>
          </p:cNvCxnSpPr>
          <p:nvPr/>
        </p:nvCxnSpPr>
        <p:spPr>
          <a:xfrm flipV="1">
            <a:off x="3203848" y="3212976"/>
            <a:ext cx="0" cy="105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203848" y="3212976"/>
            <a:ext cx="6480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5" idx="3"/>
          </p:cNvCxnSpPr>
          <p:nvPr/>
        </p:nvCxnSpPr>
        <p:spPr>
          <a:xfrm flipV="1">
            <a:off x="2395881" y="5044987"/>
            <a:ext cx="66395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053755" y="5018343"/>
            <a:ext cx="72008" cy="5328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8" name="Straight Connector 77"/>
          <p:cNvCxnSpPr>
            <a:stCxn id="76" idx="4"/>
          </p:cNvCxnSpPr>
          <p:nvPr/>
        </p:nvCxnSpPr>
        <p:spPr>
          <a:xfrm>
            <a:off x="3089759" y="5071632"/>
            <a:ext cx="0" cy="44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089759" y="5517232"/>
            <a:ext cx="767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0"/>
          </p:cNvCxnSpPr>
          <p:nvPr/>
        </p:nvCxnSpPr>
        <p:spPr>
          <a:xfrm flipV="1">
            <a:off x="3089759" y="3429000"/>
            <a:ext cx="0" cy="15893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089759" y="3429000"/>
            <a:ext cx="767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" idx="3"/>
          </p:cNvCxnSpPr>
          <p:nvPr/>
        </p:nvCxnSpPr>
        <p:spPr>
          <a:xfrm>
            <a:off x="5585926" y="5301208"/>
            <a:ext cx="5702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589637" y="5529014"/>
            <a:ext cx="56653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5597209" y="2924944"/>
            <a:ext cx="56092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595256" y="3226213"/>
            <a:ext cx="57606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595256" y="3425825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372200" y="5157192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bus set B</a:t>
            </a:r>
            <a:endParaRPr lang="en-AU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372200" y="2863619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bus set A</a:t>
            </a:r>
            <a:endParaRPr lang="en-AU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596336" y="3969583"/>
            <a:ext cx="576064" cy="4154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output bus set</a:t>
            </a:r>
            <a:endParaRPr lang="en-AU" sz="1050" dirty="0"/>
          </a:p>
        </p:txBody>
      </p:sp>
      <p:cxnSp>
        <p:nvCxnSpPr>
          <p:cNvPr id="111" name="Straight Connector 110"/>
          <p:cNvCxnSpPr>
            <a:endCxn id="51" idx="2"/>
          </p:cNvCxnSpPr>
          <p:nvPr/>
        </p:nvCxnSpPr>
        <p:spPr>
          <a:xfrm>
            <a:off x="3234060" y="2708919"/>
            <a:ext cx="7286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804248" y="2411884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selector</a:t>
            </a:r>
            <a:endParaRPr lang="en-AU" sz="1200" dirty="0"/>
          </a:p>
        </p:txBody>
      </p:sp>
      <p:cxnSp>
        <p:nvCxnSpPr>
          <p:cNvPr id="114" name="Straight Connector 113"/>
          <p:cNvCxnSpPr>
            <a:stCxn id="51" idx="0"/>
          </p:cNvCxnSpPr>
          <p:nvPr/>
        </p:nvCxnSpPr>
        <p:spPr>
          <a:xfrm flipV="1">
            <a:off x="3342928" y="548680"/>
            <a:ext cx="4936" cy="2133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345396" y="548680"/>
            <a:ext cx="38188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82" idx="0"/>
          </p:cNvCxnSpPr>
          <p:nvPr/>
        </p:nvCxnSpPr>
        <p:spPr>
          <a:xfrm>
            <a:off x="7164288" y="548680"/>
            <a:ext cx="0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172400" y="3855422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172400" y="4064394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172400" y="4296053"/>
            <a:ext cx="504056" cy="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172400" y="4509120"/>
            <a:ext cx="3240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732117" y="2976855"/>
            <a:ext cx="90010" cy="103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718846" y="3656738"/>
            <a:ext cx="90010" cy="103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727856" y="4244442"/>
            <a:ext cx="90010" cy="103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718846" y="4993077"/>
            <a:ext cx="90010" cy="103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496436" y="4509120"/>
            <a:ext cx="0" cy="1512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1331640" y="6021288"/>
            <a:ext cx="7164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8676456" y="4296352"/>
            <a:ext cx="0" cy="1796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20472" y="4064394"/>
            <a:ext cx="0" cy="2172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964488" y="3842826"/>
            <a:ext cx="0" cy="25385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1187624" y="6093296"/>
            <a:ext cx="7488832" cy="7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1043608" y="6237312"/>
            <a:ext cx="77768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899592" y="6381328"/>
            <a:ext cx="8064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1331640" y="5044987"/>
            <a:ext cx="0" cy="976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35" idx="1"/>
          </p:cNvCxnSpPr>
          <p:nvPr/>
        </p:nvCxnSpPr>
        <p:spPr>
          <a:xfrm>
            <a:off x="1331640" y="5044987"/>
            <a:ext cx="276133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1187624" y="4296352"/>
            <a:ext cx="0" cy="17969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34" idx="1"/>
          </p:cNvCxnSpPr>
          <p:nvPr/>
        </p:nvCxnSpPr>
        <p:spPr>
          <a:xfrm>
            <a:off x="1187624" y="4296053"/>
            <a:ext cx="438133" cy="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1043608" y="3708647"/>
            <a:ext cx="0" cy="2528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33" idx="1"/>
          </p:cNvCxnSpPr>
          <p:nvPr/>
        </p:nvCxnSpPr>
        <p:spPr>
          <a:xfrm>
            <a:off x="1043608" y="3708647"/>
            <a:ext cx="57606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899592" y="3028765"/>
            <a:ext cx="0" cy="33525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36" idx="1"/>
          </p:cNvCxnSpPr>
          <p:nvPr/>
        </p:nvCxnSpPr>
        <p:spPr>
          <a:xfrm>
            <a:off x="899592" y="3028763"/>
            <a:ext cx="70818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187624" y="2977393"/>
            <a:ext cx="90010" cy="103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253682" y="3656738"/>
            <a:ext cx="90010" cy="103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316680" y="4244442"/>
            <a:ext cx="90010" cy="103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275958" y="5190612"/>
            <a:ext cx="111363" cy="60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6444208" y="1484784"/>
            <a:ext cx="1440160" cy="50405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encoder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85" name="Straight Arrow Connector 184"/>
          <p:cNvCxnSpPr>
            <a:stCxn id="182" idx="2"/>
            <a:endCxn id="112" idx="0"/>
          </p:cNvCxnSpPr>
          <p:nvPr/>
        </p:nvCxnSpPr>
        <p:spPr>
          <a:xfrm>
            <a:off x="7164288" y="1988840"/>
            <a:ext cx="0" cy="4230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7092280" y="1052736"/>
            <a:ext cx="144016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999587" y="2651183"/>
            <a:ext cx="814203" cy="13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smtClean="0"/>
              <a:t>System clock</a:t>
            </a:r>
            <a:endParaRPr lang="en-AU" sz="800" dirty="0"/>
          </a:p>
        </p:txBody>
      </p:sp>
      <p:cxnSp>
        <p:nvCxnSpPr>
          <p:cNvPr id="193" name="Straight Connector 192"/>
          <p:cNvCxnSpPr>
            <a:stCxn id="191" idx="3"/>
          </p:cNvCxnSpPr>
          <p:nvPr/>
        </p:nvCxnSpPr>
        <p:spPr>
          <a:xfrm>
            <a:off x="1813790" y="2717129"/>
            <a:ext cx="188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36" idx="0"/>
          </p:cNvCxnSpPr>
          <p:nvPr/>
        </p:nvCxnSpPr>
        <p:spPr>
          <a:xfrm>
            <a:off x="2001827" y="2708920"/>
            <a:ext cx="0" cy="1730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986292" y="3297487"/>
            <a:ext cx="814203" cy="13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smtClean="0"/>
              <a:t>System clock</a:t>
            </a:r>
            <a:endParaRPr lang="en-AU" sz="800" dirty="0"/>
          </a:p>
        </p:txBody>
      </p:sp>
      <p:cxnSp>
        <p:nvCxnSpPr>
          <p:cNvPr id="206" name="Straight Connector 205"/>
          <p:cNvCxnSpPr>
            <a:stCxn id="205" idx="3"/>
          </p:cNvCxnSpPr>
          <p:nvPr/>
        </p:nvCxnSpPr>
        <p:spPr>
          <a:xfrm>
            <a:off x="1800495" y="3363433"/>
            <a:ext cx="219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endCxn id="33" idx="0"/>
          </p:cNvCxnSpPr>
          <p:nvPr/>
        </p:nvCxnSpPr>
        <p:spPr>
          <a:xfrm flipH="1">
            <a:off x="2013726" y="3363433"/>
            <a:ext cx="6085" cy="198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189414" y="3926209"/>
            <a:ext cx="814203" cy="13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smtClean="0"/>
              <a:t>System clock</a:t>
            </a:r>
            <a:endParaRPr lang="en-AU" sz="800" dirty="0"/>
          </a:p>
        </p:txBody>
      </p:sp>
      <p:cxnSp>
        <p:nvCxnSpPr>
          <p:cNvPr id="216" name="Straight Connector 215"/>
          <p:cNvCxnSpPr>
            <a:stCxn id="215" idx="3"/>
          </p:cNvCxnSpPr>
          <p:nvPr/>
        </p:nvCxnSpPr>
        <p:spPr>
          <a:xfrm>
            <a:off x="2003617" y="3992155"/>
            <a:ext cx="188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2191654" y="3983946"/>
            <a:ext cx="0" cy="1730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1283432" y="4659198"/>
            <a:ext cx="814203" cy="13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smtClean="0"/>
              <a:t>System clock</a:t>
            </a:r>
            <a:endParaRPr lang="en-AU" sz="800" dirty="0"/>
          </a:p>
        </p:txBody>
      </p:sp>
      <p:cxnSp>
        <p:nvCxnSpPr>
          <p:cNvPr id="219" name="Straight Connector 218"/>
          <p:cNvCxnSpPr>
            <a:stCxn id="218" idx="3"/>
          </p:cNvCxnSpPr>
          <p:nvPr/>
        </p:nvCxnSpPr>
        <p:spPr>
          <a:xfrm>
            <a:off x="2097635" y="4725144"/>
            <a:ext cx="188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2285672" y="4716935"/>
            <a:ext cx="0" cy="1730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5749074" y="836712"/>
            <a:ext cx="814203" cy="13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smtClean="0"/>
              <a:t>System clock</a:t>
            </a:r>
            <a:endParaRPr lang="en-AU" sz="800" dirty="0"/>
          </a:p>
        </p:txBody>
      </p:sp>
      <p:cxnSp>
        <p:nvCxnSpPr>
          <p:cNvPr id="222" name="Straight Connector 221"/>
          <p:cNvCxnSpPr>
            <a:endCxn id="221" idx="0"/>
          </p:cNvCxnSpPr>
          <p:nvPr/>
        </p:nvCxnSpPr>
        <p:spPr>
          <a:xfrm>
            <a:off x="6156175" y="666052"/>
            <a:ext cx="1" cy="170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5186974" y="639407"/>
            <a:ext cx="72008" cy="532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8" name="Straight Connector 227"/>
          <p:cNvCxnSpPr>
            <a:endCxn id="226" idx="6"/>
          </p:cNvCxnSpPr>
          <p:nvPr/>
        </p:nvCxnSpPr>
        <p:spPr>
          <a:xfrm flipH="1">
            <a:off x="5258982" y="666051"/>
            <a:ext cx="89719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26" idx="2"/>
          </p:cNvCxnSpPr>
          <p:nvPr/>
        </p:nvCxnSpPr>
        <p:spPr>
          <a:xfrm flipH="1">
            <a:off x="4211961" y="666052"/>
            <a:ext cx="975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endCxn id="6" idx="0"/>
          </p:cNvCxnSpPr>
          <p:nvPr/>
        </p:nvCxnSpPr>
        <p:spPr>
          <a:xfrm>
            <a:off x="4211961" y="666052"/>
            <a:ext cx="0" cy="170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26" idx="4"/>
            <a:endCxn id="7" idx="0"/>
          </p:cNvCxnSpPr>
          <p:nvPr/>
        </p:nvCxnSpPr>
        <p:spPr>
          <a:xfrm>
            <a:off x="5222978" y="692696"/>
            <a:ext cx="1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5237813" y="3770098"/>
            <a:ext cx="814203" cy="13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smtClean="0"/>
              <a:t>System clock</a:t>
            </a:r>
            <a:endParaRPr lang="en-AU" sz="800" dirty="0"/>
          </a:p>
        </p:txBody>
      </p:sp>
      <p:cxnSp>
        <p:nvCxnSpPr>
          <p:cNvPr id="241" name="Straight Connector 240"/>
          <p:cNvCxnSpPr/>
          <p:nvPr/>
        </p:nvCxnSpPr>
        <p:spPr>
          <a:xfrm>
            <a:off x="5940152" y="3901990"/>
            <a:ext cx="0" cy="3677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endCxn id="8" idx="3"/>
          </p:cNvCxnSpPr>
          <p:nvPr/>
        </p:nvCxnSpPr>
        <p:spPr>
          <a:xfrm flipH="1">
            <a:off x="5601071" y="4269707"/>
            <a:ext cx="3390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321</Words>
  <Application>Microsoft Office PowerPoint</Application>
  <PresentationFormat>On-screen Show (4:3)</PresentationFormat>
  <Paragraphs>171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Lukes</dc:creator>
  <cp:lastModifiedBy>Lukes</cp:lastModifiedBy>
  <cp:revision>29</cp:revision>
  <dcterms:created xsi:type="dcterms:W3CDTF">2013-11-05T04:39:53Z</dcterms:created>
  <dcterms:modified xsi:type="dcterms:W3CDTF">2013-11-06T02:22:33Z</dcterms:modified>
</cp:coreProperties>
</file>