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03" r:id="rId2"/>
    <p:sldId id="577" r:id="rId3"/>
    <p:sldId id="581" r:id="rId4"/>
  </p:sldIdLst>
  <p:sldSz cx="14620875" cy="9236075"/>
  <p:notesSz cx="6858000" cy="9144000"/>
  <p:defaultTextStyle>
    <a:defPPr>
      <a:defRPr lang="en-US"/>
    </a:defPPr>
    <a:lvl1pPr marL="0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1594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63188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44781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26375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07969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89563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71156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52750" algn="l" defTabSz="68159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Croxen-John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000"/>
    <a:srgbClr val="FF6600"/>
    <a:srgbClr val="1E4AAF"/>
    <a:srgbClr val="A2F121"/>
    <a:srgbClr val="F58615"/>
    <a:srgbClr val="D5F154"/>
    <a:srgbClr val="E07A15"/>
    <a:srgbClr val="252525"/>
    <a:srgbClr val="24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6018" autoAdjust="0"/>
  </p:normalViewPr>
  <p:slideViewPr>
    <p:cSldViewPr snapToGrid="0" snapToObjects="1" showGuides="1">
      <p:cViewPr>
        <p:scale>
          <a:sx n="60" d="100"/>
          <a:sy n="60" d="100"/>
        </p:scale>
        <p:origin x="-2016" y="-258"/>
      </p:cViewPr>
      <p:guideLst>
        <p:guide orient="horz" pos="2969"/>
        <p:guide pos="4601"/>
        <p:guide pos="2182"/>
        <p:guide pos="70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8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D0618-4227-004F-99E8-22E1FC242548}" type="datetimeFigureOut">
              <a:rPr lang="en-US" smtClean="0"/>
              <a:pPr/>
              <a:t>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D5690-5715-6745-9D39-389905139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69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BF62F-CB17-6246-B5BA-A9C3F71CB9BE}" type="datetimeFigureOut">
              <a:rPr lang="en-US" smtClean="0"/>
              <a:pPr/>
              <a:t>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85800"/>
            <a:ext cx="5426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6D5-18E5-A343-A0BA-F7A2BD2804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16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a product is added to cart, can we display a prominent set of logos for the cards that are accepted.  Note, the client is removing the</a:t>
            </a:r>
            <a:r>
              <a:rPr lang="en-GB" baseline="0" dirty="0" smtClean="0"/>
              <a:t> ‘checkout with PayPal’ button that you see above so we will also need to include the PayPal logo (as PayPal is available on their </a:t>
            </a:r>
            <a:r>
              <a:rPr lang="en-GB" baseline="0" dirty="0" err="1" smtClean="0"/>
              <a:t>sagepay</a:t>
            </a:r>
            <a:r>
              <a:rPr lang="en-GB" baseline="0" dirty="0" smtClean="0"/>
              <a:t> payment platform).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66D5-18E5-A343-A0BA-F7A2BD2804F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6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we tidy up the checkout form on mobile?  In addition to the elements above, can we improve contrast of form labels</a:t>
            </a:r>
            <a:r>
              <a:rPr lang="en-GB" baseline="0" dirty="0" smtClean="0"/>
              <a:t> and text entry boxes?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66D5-18E5-A343-A0BA-F7A2BD2804F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2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we include page titles on all product</a:t>
            </a:r>
            <a:r>
              <a:rPr lang="en-GB" baseline="0" dirty="0" smtClean="0"/>
              <a:t> listing pages (page titles for the homepage and product page are included in the wireframes).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the product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66D5-18E5-A343-A0BA-F7A2BD2804F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34403" y="6081067"/>
            <a:ext cx="7167395" cy="55314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GB" sz="2700" baseline="0" smtClean="0">
                <a:solidFill>
                  <a:srgbClr val="FFFFFF"/>
                </a:solidFill>
              </a:defRPr>
            </a:lvl1pPr>
            <a:lvl2pPr>
              <a:defRPr lang="en-GB" sz="2700" smtClean="0">
                <a:latin typeface="+mn-lt"/>
                <a:cs typeface="+mn-cs"/>
              </a:defRPr>
            </a:lvl2pPr>
            <a:lvl3pPr>
              <a:defRPr lang="en-GB" sz="2700" smtClean="0">
                <a:latin typeface="+mn-lt"/>
                <a:cs typeface="+mn-cs"/>
              </a:defRPr>
            </a:lvl3pPr>
            <a:lvl4pPr>
              <a:defRPr lang="en-GB" sz="2700" smtClean="0">
                <a:latin typeface="+mn-lt"/>
                <a:cs typeface="+mn-cs"/>
              </a:defRPr>
            </a:lvl4pPr>
            <a:lvl5pPr>
              <a:defRPr lang="en-GB" sz="2700">
                <a:latin typeface="+mn-lt"/>
                <a:cs typeface="+mn-cs"/>
              </a:defRPr>
            </a:lvl5pPr>
          </a:lstStyle>
          <a:p>
            <a:pPr marL="0" lvl="0"/>
            <a:r>
              <a:rPr lang="en-GB" dirty="0" smtClean="0"/>
              <a:t>Add Date Here or Subtitle 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17760"/>
            <a:ext cx="8917820" cy="3374109"/>
            <a:chOff x="0" y="1217760"/>
            <a:chExt cx="8917820" cy="3374109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258199"/>
              <a:ext cx="8917820" cy="3333670"/>
              <a:chOff x="0" y="1258199"/>
              <a:chExt cx="8917820" cy="333367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1258199"/>
                <a:ext cx="8078034" cy="333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prstClr val="white"/>
                    </a:solidFill>
                    <a:latin typeface="Helevtica"/>
                  </a:rPr>
                  <a:t>`</a:t>
                </a:r>
                <a:endParaRPr lang="en-GB">
                  <a:solidFill>
                    <a:prstClr val="white"/>
                  </a:solidFill>
                  <a:latin typeface="Helevtic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78837" y="1258199"/>
                <a:ext cx="4538983" cy="333367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  <a:latin typeface="Helevtica"/>
                </a:endParaRPr>
              </a:p>
            </p:txBody>
          </p:sp>
        </p:grpSp>
        <p:pic>
          <p:nvPicPr>
            <p:cNvPr id="5" name="Picture 4" descr="logo-stra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34" y="1217760"/>
              <a:ext cx="7569200" cy="317500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 userDrawn="1"/>
        </p:nvCxnSpPr>
        <p:spPr>
          <a:xfrm>
            <a:off x="0" y="4625335"/>
            <a:ext cx="8917820" cy="0"/>
          </a:xfrm>
          <a:prstGeom prst="line">
            <a:avLst/>
          </a:prstGeom>
          <a:ln w="762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6356" y="1217760"/>
            <a:ext cx="8924176" cy="0"/>
          </a:xfrm>
          <a:prstGeom prst="line">
            <a:avLst/>
          </a:prstGeom>
          <a:ln w="762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3190" y="4783454"/>
            <a:ext cx="13367229" cy="1296250"/>
          </a:xfrm>
        </p:spPr>
        <p:txBody>
          <a:bodyPr/>
          <a:lstStyle>
            <a:lvl1pPr>
              <a:defRPr lang="en-GB" sz="7200" b="1" baseline="0" smtClean="0">
                <a:solidFill>
                  <a:srgbClr val="FFFFFF"/>
                </a:solidFill>
                <a:ea typeface="+mj-ea"/>
              </a:defRPr>
            </a:lvl1pPr>
            <a:lvl2pPr>
              <a:defRPr lang="en-GB" sz="2700" smtClean="0">
                <a:latin typeface="+mn-lt"/>
                <a:cs typeface="+mn-cs"/>
              </a:defRPr>
            </a:lvl2pPr>
            <a:lvl3pPr>
              <a:defRPr lang="en-GB" sz="2700" smtClean="0">
                <a:latin typeface="+mn-lt"/>
                <a:cs typeface="+mn-cs"/>
              </a:defRPr>
            </a:lvl3pPr>
            <a:lvl4pPr>
              <a:defRPr lang="en-GB" sz="2700" smtClean="0">
                <a:latin typeface="+mn-lt"/>
                <a:cs typeface="+mn-cs"/>
              </a:defRPr>
            </a:lvl4pPr>
            <a:lvl5pPr>
              <a:defRPr lang="en-GB" sz="2700">
                <a:latin typeface="+mn-lt"/>
                <a:cs typeface="+mn-cs"/>
              </a:defRPr>
            </a:lvl5pPr>
          </a:lstStyle>
          <a:p>
            <a:pPr marL="0" lvl="0">
              <a:lnSpc>
                <a:spcPct val="110000"/>
              </a:lnSpc>
              <a:spcBef>
                <a:spcPct val="0"/>
              </a:spcBef>
              <a:buNone/>
            </a:pPr>
            <a:r>
              <a:rPr lang="en-GB" dirty="0" smtClean="0"/>
              <a:t>Add Title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27180" y="6729030"/>
            <a:ext cx="6516687" cy="445426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GB" sz="2000" i="1" smtClean="0">
                <a:solidFill>
                  <a:schemeClr val="bg2"/>
                </a:solidFill>
              </a:defRPr>
            </a:lvl1pPr>
            <a:lvl2pPr>
              <a:defRPr lang="en-GB" sz="2700" smtClean="0">
                <a:latin typeface="+mn-lt"/>
                <a:cs typeface="+mn-cs"/>
              </a:defRPr>
            </a:lvl2pPr>
            <a:lvl3pPr>
              <a:defRPr lang="en-GB" sz="2700" smtClean="0">
                <a:latin typeface="+mn-lt"/>
                <a:cs typeface="+mn-cs"/>
              </a:defRPr>
            </a:lvl3pPr>
            <a:lvl4pPr>
              <a:defRPr lang="en-GB" sz="2700" smtClean="0">
                <a:latin typeface="+mn-lt"/>
                <a:cs typeface="+mn-cs"/>
              </a:defRPr>
            </a:lvl4pPr>
            <a:lvl5pPr>
              <a:defRPr lang="en-GB" sz="2700">
                <a:latin typeface="+mn-lt"/>
                <a:cs typeface="+mn-cs"/>
              </a:defRPr>
            </a:lvl5pPr>
          </a:lstStyle>
          <a:p>
            <a:pPr marL="0" lvl="0"/>
            <a:r>
              <a:rPr lang="en-GB" dirty="0" smtClean="0"/>
              <a:t>Presenter Name Here</a:t>
            </a:r>
          </a:p>
        </p:txBody>
      </p:sp>
    </p:spTree>
    <p:extLst>
      <p:ext uri="{BB962C8B-B14F-4D97-AF65-F5344CB8AC3E}">
        <p14:creationId xmlns:p14="http://schemas.microsoft.com/office/powerpoint/2010/main" val="18194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3759" y="295036"/>
            <a:ext cx="12978571" cy="1230312"/>
          </a:xfrm>
        </p:spPr>
        <p:txBody>
          <a:bodyPr/>
          <a:lstStyle>
            <a:lvl1pPr>
              <a:defRPr lang="en-GB" sz="6600" b="1" baseline="0" dirty="0" smtClean="0">
                <a:ea typeface="+mj-ea"/>
              </a:defRPr>
            </a:lvl1pPr>
            <a:lvl2pPr>
              <a:defRPr lang="en-GB" sz="2700" dirty="0" smtClean="0">
                <a:latin typeface="+mn-lt"/>
                <a:cs typeface="+mn-cs"/>
              </a:defRPr>
            </a:lvl2pPr>
            <a:lvl3pPr>
              <a:defRPr lang="en-GB" sz="2700" smtClean="0">
                <a:latin typeface="+mn-lt"/>
                <a:cs typeface="+mn-cs"/>
              </a:defRPr>
            </a:lvl3pPr>
            <a:lvl4pPr>
              <a:defRPr lang="en-GB" sz="2700" dirty="0" smtClean="0">
                <a:latin typeface="+mn-lt"/>
                <a:cs typeface="+mn-cs"/>
              </a:defRPr>
            </a:lvl4pPr>
            <a:lvl5pPr>
              <a:defRPr lang="en-GB" sz="2700" dirty="0">
                <a:latin typeface="+mn-lt"/>
                <a:cs typeface="+mn-cs"/>
              </a:defRPr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GB" dirty="0" smtClean="0"/>
              <a:t>Add Your Title 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09445" y="1965945"/>
            <a:ext cx="13158788" cy="6095383"/>
          </a:xfrm>
          <a:prstGeom prst="rect">
            <a:avLst/>
          </a:prstGeom>
        </p:spPr>
        <p:txBody>
          <a:bodyPr vert="horz" lIns="136319" tIns="68159" rIns="136319" bIns="68159" rtlCol="0">
            <a:normAutofit/>
          </a:bodyPr>
          <a:lstStyle>
            <a:lvl1pPr marL="511195" indent="-511195">
              <a:lnSpc>
                <a:spcPct val="200000"/>
              </a:lnSpc>
              <a:buClr>
                <a:schemeClr val="accent1"/>
              </a:buClr>
              <a:buSzPct val="65000"/>
              <a:buFont typeface="Wingdings" charset="2"/>
              <a:buChar char="§"/>
              <a:defRPr u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Example Bullet</a:t>
            </a:r>
          </a:p>
          <a:p>
            <a:pPr lvl="0"/>
            <a:r>
              <a:rPr lang="en-GB" dirty="0" smtClean="0"/>
              <a:t>Example Bullet</a:t>
            </a:r>
          </a:p>
          <a:p>
            <a:pPr lvl="0"/>
            <a:r>
              <a:rPr lang="en-GB" dirty="0" smtClean="0"/>
              <a:t>Example Bullet</a:t>
            </a:r>
          </a:p>
        </p:txBody>
      </p:sp>
    </p:spTree>
    <p:extLst>
      <p:ext uri="{BB962C8B-B14F-4D97-AF65-F5344CB8AC3E}">
        <p14:creationId xmlns:p14="http://schemas.microsoft.com/office/powerpoint/2010/main" val="143966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3759" y="295036"/>
            <a:ext cx="12978571" cy="1230312"/>
          </a:xfrm>
        </p:spPr>
        <p:txBody>
          <a:bodyPr/>
          <a:lstStyle>
            <a:lvl1pPr>
              <a:defRPr lang="en-GB" sz="6600" b="1" baseline="0" dirty="0" smtClean="0">
                <a:ea typeface="+mj-ea"/>
              </a:defRPr>
            </a:lvl1pPr>
            <a:lvl2pPr>
              <a:defRPr lang="en-GB" sz="2700" dirty="0" smtClean="0">
                <a:latin typeface="+mn-lt"/>
                <a:cs typeface="+mn-cs"/>
              </a:defRPr>
            </a:lvl2pPr>
            <a:lvl3pPr>
              <a:defRPr lang="en-GB" sz="2700" smtClean="0">
                <a:latin typeface="+mn-lt"/>
                <a:cs typeface="+mn-cs"/>
              </a:defRPr>
            </a:lvl3pPr>
            <a:lvl4pPr>
              <a:defRPr lang="en-GB" sz="2700" dirty="0" smtClean="0">
                <a:latin typeface="+mn-lt"/>
                <a:cs typeface="+mn-cs"/>
              </a:defRPr>
            </a:lvl4pPr>
            <a:lvl5pPr>
              <a:defRPr lang="en-GB" sz="2700" dirty="0">
                <a:latin typeface="+mn-lt"/>
                <a:cs typeface="+mn-cs"/>
              </a:defRPr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GB" dirty="0" smtClean="0"/>
              <a:t>Add Your Title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40569" y="1743075"/>
            <a:ext cx="13127037" cy="6430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6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with Text Placehol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8941" y="5728440"/>
            <a:ext cx="9891933" cy="2188691"/>
            <a:chOff x="4728941" y="6025660"/>
            <a:chExt cx="9891933" cy="2188691"/>
          </a:xfrm>
        </p:grpSpPr>
        <p:sp>
          <p:nvSpPr>
            <p:cNvPr id="7" name="Rectangle 6"/>
            <p:cNvSpPr/>
            <p:nvPr/>
          </p:nvSpPr>
          <p:spPr>
            <a:xfrm>
              <a:off x="4728941" y="6025660"/>
              <a:ext cx="9891933" cy="2188691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4591" y="6084571"/>
              <a:ext cx="94984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endParaRPr lang="en-GB" sz="7200" b="1" i="1">
                <a:solidFill>
                  <a:schemeClr val="tx2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25829" y="5766623"/>
            <a:ext cx="9277180" cy="215050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GB" sz="7200" b="1" baseline="0" smtClean="0">
                <a:solidFill>
                  <a:schemeClr val="accent1"/>
                </a:solidFill>
              </a:defRPr>
            </a:lvl1pPr>
            <a:lvl2pPr>
              <a:defRPr lang="en-GB" sz="2700" smtClean="0">
                <a:latin typeface="+mn-lt"/>
                <a:cs typeface="+mn-cs"/>
              </a:defRPr>
            </a:lvl2pPr>
            <a:lvl3pPr>
              <a:defRPr lang="en-GB" sz="2700" smtClean="0">
                <a:latin typeface="+mn-lt"/>
                <a:cs typeface="+mn-cs"/>
              </a:defRPr>
            </a:lvl3pPr>
            <a:lvl4pPr>
              <a:defRPr lang="en-GB" sz="2700" smtClean="0">
                <a:latin typeface="+mn-lt"/>
                <a:cs typeface="+mn-cs"/>
              </a:defRPr>
            </a:lvl4pPr>
            <a:lvl5pPr>
              <a:defRPr lang="en-GB" sz="2700">
                <a:latin typeface="+mn-lt"/>
                <a:cs typeface="+mn-cs"/>
              </a:defRPr>
            </a:lvl5pPr>
          </a:lstStyle>
          <a:p>
            <a:pPr marL="0" lvl="0" algn="r">
              <a:lnSpc>
                <a:spcPct val="90000"/>
              </a:lnSpc>
            </a:pPr>
            <a:r>
              <a:rPr lang="en-GB" dirty="0" smtClean="0"/>
              <a:t>Example Text Follow 	Previous examples</a:t>
            </a:r>
          </a:p>
        </p:txBody>
      </p:sp>
    </p:spTree>
    <p:extLst>
      <p:ext uri="{BB962C8B-B14F-4D97-AF65-F5344CB8AC3E}">
        <p14:creationId xmlns:p14="http://schemas.microsoft.com/office/powerpoint/2010/main" val="315215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with Text Placehol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801001"/>
            <a:ext cx="9891933" cy="2188691"/>
            <a:chOff x="4728941" y="6025660"/>
            <a:chExt cx="9891933" cy="2188691"/>
          </a:xfrm>
        </p:grpSpPr>
        <p:sp>
          <p:nvSpPr>
            <p:cNvPr id="4" name="Rectangle 3"/>
            <p:cNvSpPr/>
            <p:nvPr/>
          </p:nvSpPr>
          <p:spPr>
            <a:xfrm>
              <a:off x="4728941" y="6025660"/>
              <a:ext cx="9891933" cy="2188691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4591" y="6084571"/>
              <a:ext cx="94984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endParaRPr lang="en-GB" sz="7200" b="1" i="1">
                <a:solidFill>
                  <a:schemeClr val="tx2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5117" y="5639639"/>
            <a:ext cx="9620015" cy="2323034"/>
          </a:xfrm>
        </p:spPr>
        <p:txBody>
          <a:bodyPr>
            <a:noAutofit/>
          </a:bodyPr>
          <a:lstStyle>
            <a:lvl1pPr marL="0" indent="0">
              <a:buNone/>
              <a:defRPr sz="7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Example Text Follow Previous Examples</a:t>
            </a:r>
          </a:p>
        </p:txBody>
      </p:sp>
    </p:spTree>
    <p:extLst>
      <p:ext uri="{BB962C8B-B14F-4D97-AF65-F5344CB8AC3E}">
        <p14:creationId xmlns:p14="http://schemas.microsoft.com/office/powerpoint/2010/main" val="300465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Backgroun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(Blan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n Backgroun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044" y="369871"/>
            <a:ext cx="13158788" cy="1539346"/>
          </a:xfrm>
          <a:prstGeom prst="rect">
            <a:avLst/>
          </a:prstGeom>
        </p:spPr>
        <p:txBody>
          <a:bodyPr vert="horz" lIns="136319" tIns="68159" rIns="136319" bIns="68159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044" y="2155085"/>
            <a:ext cx="13158788" cy="6095383"/>
          </a:xfrm>
          <a:prstGeom prst="rect">
            <a:avLst/>
          </a:prstGeom>
        </p:spPr>
        <p:txBody>
          <a:bodyPr vert="horz" lIns="136319" tIns="68159" rIns="136319" bIns="6815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04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5466" y="8560474"/>
            <a:ext cx="4629944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8294" y="8560474"/>
            <a:ext cx="3411538" cy="491735"/>
          </a:xfrm>
          <a:prstGeom prst="rect">
            <a:avLst/>
          </a:prstGeom>
        </p:spPr>
        <p:txBody>
          <a:bodyPr vert="horz" lIns="136319" tIns="68159" rIns="136319" bIns="6815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7AF56A9-E8D9-BD41-BCCA-60190CC69C3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  <p:sldLayoutId id="2147483666" r:id="rId4"/>
    <p:sldLayoutId id="2147483667" r:id="rId5"/>
    <p:sldLayoutId id="2147483656" r:id="rId6"/>
    <p:sldLayoutId id="2147483649" r:id="rId7"/>
    <p:sldLayoutId id="2147483662" r:id="rId8"/>
    <p:sldLayoutId id="2147483650" r:id="rId9"/>
  </p:sldLayoutIdLst>
  <p:hf hdr="0" ftr="0" dt="0"/>
  <p:txStyles>
    <p:titleStyle>
      <a:lvl1pPr algn="l" defTabSz="681594" rtl="0" eaLnBrk="1" latinLnBrk="0" hangingPunct="1">
        <a:spcBef>
          <a:spcPct val="0"/>
        </a:spcBef>
        <a:buNone/>
        <a:defRPr sz="66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511195" indent="-511195" algn="l" defTabSz="68159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1107590" indent="-425996" algn="l" defTabSz="681594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703984" indent="-340797" algn="l" defTabSz="68159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2385578" indent="-340797" algn="l" defTabSz="68159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3067172" indent="-340797" algn="l" defTabSz="681594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3748766" indent="-340797" algn="l" defTabSz="6815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30359" indent="-340797" algn="l" defTabSz="6815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11953" indent="-340797" algn="l" defTabSz="6815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93547" indent="-340797" algn="l" defTabSz="6815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1594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188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4781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6375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07969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89563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71156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52750" algn="l" defTabSz="68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AF56A9-E8D9-BD41-BCCA-60190CC69C3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659090" y="289868"/>
            <a:ext cx="12600781" cy="1166986"/>
          </a:xfrm>
          <a:prstGeom prst="rect">
            <a:avLst/>
          </a:prstGeom>
        </p:spPr>
        <p:txBody>
          <a:bodyPr/>
          <a:lstStyle>
            <a:lvl1pPr algn="ctr" defTabSz="681594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Franklin Gothic Demi"/>
                <a:ea typeface="+mj-ea"/>
                <a:cs typeface="Franklin Gothic Demi"/>
              </a:defRPr>
            </a:lvl1pPr>
          </a:lstStyle>
          <a:p>
            <a:pPr algn="l"/>
            <a:r>
              <a:rPr lang="en-US" b="1" dirty="0" smtClean="0"/>
              <a:t>Payment Options - Clarify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86" y="1884363"/>
            <a:ext cx="6551612" cy="546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54" y="2194363"/>
            <a:ext cx="3086100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7583214" y="2538248"/>
            <a:ext cx="2188616" cy="740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Camera Uploads\2015-06-02 09.55.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54" y="2036547"/>
            <a:ext cx="3160564" cy="5618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AF56A9-E8D9-BD41-BCCA-60190CC69C3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659090" y="289868"/>
            <a:ext cx="12600781" cy="1166986"/>
          </a:xfrm>
          <a:prstGeom prst="rect">
            <a:avLst/>
          </a:prstGeom>
        </p:spPr>
        <p:txBody>
          <a:bodyPr/>
          <a:lstStyle>
            <a:lvl1pPr algn="ctr" defTabSz="681594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Franklin Gothic Demi"/>
                <a:ea typeface="+mj-ea"/>
                <a:cs typeface="Franklin Gothic Demi"/>
              </a:defRPr>
            </a:lvl1pPr>
          </a:lstStyle>
          <a:p>
            <a:pPr algn="l"/>
            <a:r>
              <a:rPr lang="en-US" b="1" dirty="0" smtClean="0"/>
              <a:t>Mobile Checkout Form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5565" y="8590106"/>
            <a:ext cx="905368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entury Gothic" pitchFamily="34" charset="0"/>
              </a:rPr>
              <a:t>Source: Heuristics and user testing</a:t>
            </a:r>
            <a:endParaRPr lang="en-US" sz="2000" dirty="0">
              <a:latin typeface="Century Gothic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5294" y="2617076"/>
            <a:ext cx="2546582" cy="447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59479" y="2376458"/>
            <a:ext cx="63003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Guest checkout should be higher up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Review form fields to remove 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‘UK’ should be default option for country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Form labels need to be localised (‘state/province’ and ‘zip code’)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Trigger correct keypad for input type (email and phone number)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8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AF56A9-E8D9-BD41-BCCA-60190CC69C3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659090" y="289868"/>
            <a:ext cx="12600781" cy="1166986"/>
          </a:xfrm>
          <a:prstGeom prst="rect">
            <a:avLst/>
          </a:prstGeom>
        </p:spPr>
        <p:txBody>
          <a:bodyPr/>
          <a:lstStyle>
            <a:lvl1pPr algn="ctr" defTabSz="681594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Franklin Gothic Demi"/>
                <a:ea typeface="+mj-ea"/>
                <a:cs typeface="Franklin Gothic Demi"/>
              </a:defRPr>
            </a:lvl1pPr>
          </a:lstStyle>
          <a:p>
            <a:pPr algn="l"/>
            <a:r>
              <a:rPr lang="en-US" sz="6000" b="1" dirty="0" smtClean="0"/>
              <a:t>Page titles – What page am I on?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5565" y="8590106"/>
            <a:ext cx="905368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entury Gothic" pitchFamily="34" charset="0"/>
              </a:rPr>
              <a:t>Source: Heuristics and </a:t>
            </a:r>
            <a:r>
              <a:rPr lang="en-US" sz="2000" dirty="0" err="1" smtClean="0">
                <a:latin typeface="Century Gothic" pitchFamily="34" charset="0"/>
              </a:rPr>
              <a:t>EyeQuant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685980"/>
            <a:ext cx="9332912" cy="630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A Digital Theme">
  <a:themeElements>
    <a:clrScheme name="AWA Digital Theme">
      <a:dk1>
        <a:srgbClr val="24438F"/>
      </a:dk1>
      <a:lt1>
        <a:sysClr val="window" lastClr="FFFFFF"/>
      </a:lt1>
      <a:dk2>
        <a:srgbClr val="24438F"/>
      </a:dk2>
      <a:lt2>
        <a:srgbClr val="FFFFFF"/>
      </a:lt2>
      <a:accent1>
        <a:srgbClr val="F58615"/>
      </a:accent1>
      <a:accent2>
        <a:srgbClr val="F6B35E"/>
      </a:accent2>
      <a:accent3>
        <a:srgbClr val="1E4AAF"/>
      </a:accent3>
      <a:accent4>
        <a:srgbClr val="BAC0E1"/>
      </a:accent4>
      <a:accent5>
        <a:srgbClr val="DEE3F1"/>
      </a:accent5>
      <a:accent6>
        <a:srgbClr val="212121"/>
      </a:accent6>
      <a:hlink>
        <a:srgbClr val="F18300"/>
      </a:hlink>
      <a:folHlink>
        <a:srgbClr val="F586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51260</TotalTime>
  <Words>199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AWA Digital Theme</vt:lpstr>
      <vt:lpstr>PowerPoint Presentation</vt:lpstr>
      <vt:lpstr>PowerPoint Presentation</vt:lpstr>
      <vt:lpstr>PowerPoint Presentation</vt:lpstr>
    </vt:vector>
  </TitlesOfParts>
  <Company>Smartdog digital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Illiya Vjestica</dc:creator>
  <cp:lastModifiedBy>JB</cp:lastModifiedBy>
  <cp:revision>547</cp:revision>
  <dcterms:created xsi:type="dcterms:W3CDTF">2013-12-04T10:07:33Z</dcterms:created>
  <dcterms:modified xsi:type="dcterms:W3CDTF">2015-06-11T19:25:02Z</dcterms:modified>
</cp:coreProperties>
</file>