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1260" r:id="rId5"/>
    <p:sldId id="1190" r:id="rId6"/>
    <p:sldId id="1297" r:id="rId7"/>
    <p:sldId id="1225" r:id="rId8"/>
    <p:sldId id="1385" r:id="rId9"/>
    <p:sldId id="1274" r:id="rId10"/>
    <p:sldId id="1275" r:id="rId11"/>
    <p:sldId id="127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47864"/>
    <a:srgbClr val="445469"/>
    <a:srgbClr val="FBB62B"/>
    <a:srgbClr val="364D65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55AFF-CF49-4BCA-84D2-B150D27833E7}" v="11105" dt="2024-12-13T18:45:38.90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3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64079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5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5" y="6230198"/>
            <a:ext cx="5756336" cy="10206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60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431917" y="153884"/>
            <a:ext cx="11724934" cy="13428667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7125817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7125817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7125817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7125817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7125817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05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8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33971"/>
            <a:ext cx="7069873" cy="1003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291434" y="3411210"/>
            <a:ext cx="7434751" cy="80168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4091685"/>
            <a:ext cx="12105684" cy="67696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49" cy="137159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2E5A7120-8C15-28B9-5AA6-7D63947003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43168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08" imgH="408" progId="TCLayout.ActiveDocument.1">
                  <p:embed/>
                </p:oleObj>
              </mc:Choice>
              <mc:Fallback>
                <p:oleObj name="think-cell Slide" r:id="rId21" imgW="408" imgH="40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E5A7120-8C15-28B9-5AA6-7D6394700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3069390" y="523001"/>
            <a:ext cx="859750" cy="8597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3109785" y="607069"/>
            <a:ext cx="80796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0" b="1" i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5" r:id="rId2"/>
    <p:sldLayoutId id="2147483822" r:id="rId3"/>
    <p:sldLayoutId id="2147483823" r:id="rId4"/>
    <p:sldLayoutId id="2147483811" r:id="rId5"/>
    <p:sldLayoutId id="2147483812" r:id="rId6"/>
    <p:sldLayoutId id="2147483806" r:id="rId7"/>
    <p:sldLayoutId id="2147483808" r:id="rId8"/>
    <p:sldLayoutId id="2147483882" r:id="rId9"/>
    <p:sldLayoutId id="2147483844" r:id="rId10"/>
    <p:sldLayoutId id="2147483834" r:id="rId11"/>
    <p:sldLayoutId id="2147483840" r:id="rId12"/>
    <p:sldLayoutId id="2147483893" r:id="rId13"/>
    <p:sldLayoutId id="2147483894" r:id="rId14"/>
    <p:sldLayoutId id="2147483902" r:id="rId15"/>
    <p:sldLayoutId id="2147483922" r:id="rId16"/>
    <p:sldLayoutId id="2147483923" r:id="rId17"/>
    <p:sldLayoutId id="2147483924" r:id="rId1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857897" y="7985254"/>
            <a:ext cx="5016271" cy="227062"/>
            <a:chOff x="6927228" y="7552706"/>
            <a:chExt cx="5016271" cy="227062"/>
          </a:xfrm>
        </p:grpSpPr>
        <p:sp>
          <p:nvSpPr>
            <p:cNvPr id="76" name="Oval 75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4" name="Subtitle 2"/>
          <p:cNvSpPr txBox="1">
            <a:spLocks/>
          </p:cNvSpPr>
          <p:nvPr/>
        </p:nvSpPr>
        <p:spPr>
          <a:xfrm>
            <a:off x="12591258" y="8858231"/>
            <a:ext cx="8229600" cy="29783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accent6"/>
                </a:solidFill>
                <a:latin typeface="Lato Bold" panose="020F0502020204030203"/>
                <a:ea typeface="Lato Light" charset="0"/>
                <a:cs typeface="Lato Light" charset="0"/>
              </a:rPr>
              <a:t>Luke Tam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accent6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OIM 7502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Lato Light" charset="0"/>
                <a:ea typeface="Lato Light" charset="0"/>
                <a:cs typeface="Lato Light" charset="0"/>
              </a:rPr>
              <a:t>Advanced Programming for Business Analytics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CC83D3-B891-A00D-F761-2F27D5EF2E19}"/>
              </a:ext>
            </a:extLst>
          </p:cNvPr>
          <p:cNvSpPr txBox="1"/>
          <p:nvPr/>
        </p:nvSpPr>
        <p:spPr>
          <a:xfrm>
            <a:off x="12723643" y="5070594"/>
            <a:ext cx="8172430" cy="242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Python Library Overview: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</a:rPr>
              <a:t>Selenium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B6723343-1C34-E39C-F010-EC53EAFC5A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76" r="41029" b="-76"/>
          <a:stretch/>
        </p:blipFill>
        <p:spPr>
          <a:xfrm>
            <a:off x="1431917" y="153884"/>
            <a:ext cx="11724934" cy="13428667"/>
          </a:xfrm>
        </p:spPr>
      </p:pic>
    </p:spTree>
    <p:extLst>
      <p:ext uri="{BB962C8B-B14F-4D97-AF65-F5344CB8AC3E}">
        <p14:creationId xmlns:p14="http://schemas.microsoft.com/office/powerpoint/2010/main" val="18366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3147465" y="9693099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You can visually watch the automation process and troubleshoot issues as they happen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5036" y="9088587"/>
            <a:ext cx="657904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Direct Observation When Running Code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4180170" y="9693099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Unlike Beautiful Soup or Scrapy, which rely on static HTML, Selenium loads the full rendered page like a real user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7741" y="9088587"/>
            <a:ext cx="76658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Better Support for JavaScript-Driven Websites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205484" y="4673455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Allows you to write Python code that opens and controls a web browser to perform automated tasks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3055" y="4068943"/>
            <a:ext cx="653897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Python Library for Browser Automation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238189" y="4682117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Used by developers to test whether buttons, forms, and features work correctly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55760" y="4077605"/>
            <a:ext cx="846257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Originally Built for Automated Website Testing (QA)</a:t>
            </a: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3205484" y="7144633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Can click buttons, fill out forms, scroll pages, follow links, and interact with page elements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3055" y="6540121"/>
            <a:ext cx="487345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Simulates Real User Behavior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4238189" y="7144633"/>
            <a:ext cx="8428136" cy="125464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Compatible with Chrome, Firefox, Edge, and others using browser drivers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355760" y="6540121"/>
            <a:ext cx="62776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Works Across Browsers and Platforms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13055664" y="9220200"/>
            <a:ext cx="1027094" cy="10273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3055664" y="4209486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3055664" y="6697859"/>
            <a:ext cx="1027094" cy="102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2071586" y="9220200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071586" y="4209486"/>
            <a:ext cx="1027094" cy="1027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071586" y="6697859"/>
            <a:ext cx="1027094" cy="10273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A3D00-6EBC-285D-C24D-69D7E2189294}"/>
              </a:ext>
            </a:extLst>
          </p:cNvPr>
          <p:cNvSpPr txBox="1"/>
          <p:nvPr/>
        </p:nvSpPr>
        <p:spPr>
          <a:xfrm>
            <a:off x="8296653" y="828561"/>
            <a:ext cx="7784467" cy="1015644"/>
          </a:xfrm>
          <a:prstGeom prst="rect">
            <a:avLst/>
          </a:prstGeom>
          <a:noFill/>
        </p:spPr>
        <p:txBody>
          <a:bodyPr wrap="none" lIns="91422" tIns="45711" rIns="91422" bIns="45711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IS SELENIUM?</a:t>
            </a:r>
            <a:endParaRPr lang="id-ID" sz="6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48C2C-A6A6-8F93-A079-E6F9EB413497}"/>
              </a:ext>
            </a:extLst>
          </p:cNvPr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6D3E04-E88F-800D-6EEE-A18F4CA0552F}"/>
              </a:ext>
            </a:extLst>
          </p:cNvPr>
          <p:cNvSpPr txBox="1">
            <a:spLocks/>
          </p:cNvSpPr>
          <p:nvPr/>
        </p:nvSpPr>
        <p:spPr>
          <a:xfrm>
            <a:off x="7049471" y="1634834"/>
            <a:ext cx="10320138" cy="73366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accent5"/>
                </a:solidFill>
                <a:latin typeface="Lato Light"/>
                <a:cs typeface="Lato Light"/>
              </a:rPr>
              <a:t>A powerful tool for automating web browser interactions</a:t>
            </a:r>
          </a:p>
        </p:txBody>
      </p:sp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227067E1-114F-F706-32E4-F1EF8E17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8495" y="4403126"/>
            <a:ext cx="640080" cy="640080"/>
          </a:xfrm>
          <a:prstGeom prst="rect">
            <a:avLst/>
          </a:prstGeom>
        </p:spPr>
      </p:pic>
      <p:pic>
        <p:nvPicPr>
          <p:cNvPr id="8" name="Graphic 7" descr="Ui Ux with solid fill">
            <a:extLst>
              <a:ext uri="{FF2B5EF4-FFF2-40B4-BE49-F238E27FC236}">
                <a16:creationId xmlns:a16="http://schemas.microsoft.com/office/drawing/2014/main" id="{09810C5E-B2DB-6EE0-7363-D195665C7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5093" y="6918335"/>
            <a:ext cx="640080" cy="640080"/>
          </a:xfrm>
          <a:prstGeom prst="rect">
            <a:avLst/>
          </a:prstGeom>
        </p:spPr>
      </p:pic>
      <p:pic>
        <p:nvPicPr>
          <p:cNvPr id="16" name="Graphic 15" descr="Clipboard Mixed with solid fill">
            <a:extLst>
              <a:ext uri="{FF2B5EF4-FFF2-40B4-BE49-F238E27FC236}">
                <a16:creationId xmlns:a16="http://schemas.microsoft.com/office/drawing/2014/main" id="{272FE79E-EA51-BB99-DF06-69022D624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45140" y="4409320"/>
            <a:ext cx="640080" cy="640080"/>
          </a:xfrm>
          <a:prstGeom prst="rect">
            <a:avLst/>
          </a:prstGeom>
        </p:spPr>
      </p:pic>
      <p:pic>
        <p:nvPicPr>
          <p:cNvPr id="24" name="Graphic 23" descr="Internet with solid fill">
            <a:extLst>
              <a:ext uri="{FF2B5EF4-FFF2-40B4-BE49-F238E27FC236}">
                <a16:creationId xmlns:a16="http://schemas.microsoft.com/office/drawing/2014/main" id="{1E867A82-487E-21B3-1042-42E14DD0D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45140" y="6918335"/>
            <a:ext cx="640080" cy="640080"/>
          </a:xfrm>
          <a:prstGeom prst="rect">
            <a:avLst/>
          </a:prstGeom>
        </p:spPr>
      </p:pic>
      <p:pic>
        <p:nvPicPr>
          <p:cNvPr id="30" name="Graphic 29" descr="Completed with solid fill">
            <a:extLst>
              <a:ext uri="{FF2B5EF4-FFF2-40B4-BE49-F238E27FC236}">
                <a16:creationId xmlns:a16="http://schemas.microsoft.com/office/drawing/2014/main" id="{E1068804-A489-94D8-20F2-FAF85E433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45140" y="9413840"/>
            <a:ext cx="640080" cy="640080"/>
          </a:xfrm>
          <a:prstGeom prst="rect">
            <a:avLst/>
          </a:prstGeom>
        </p:spPr>
      </p:pic>
      <p:pic>
        <p:nvPicPr>
          <p:cNvPr id="36" name="Graphic 35" descr="Glasses with solid fill">
            <a:extLst>
              <a:ext uri="{FF2B5EF4-FFF2-40B4-BE49-F238E27FC236}">
                <a16:creationId xmlns:a16="http://schemas.microsoft.com/office/drawing/2014/main" id="{54661A88-E0CD-D29E-1A8B-A252D552EE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0532" y="941384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>
            <a:spLocks/>
          </p:cNvSpPr>
          <p:nvPr/>
        </p:nvSpPr>
        <p:spPr bwMode="auto">
          <a:xfrm>
            <a:off x="6794758" y="12401937"/>
            <a:ext cx="107737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b="1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4 out of 8 interviewees chose to remain anonymous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42DC825-A394-E0F4-35C1-4F2D36F5F553}"/>
              </a:ext>
            </a:extLst>
          </p:cNvPr>
          <p:cNvSpPr txBox="1">
            <a:spLocks/>
          </p:cNvSpPr>
          <p:nvPr/>
        </p:nvSpPr>
        <p:spPr>
          <a:xfrm>
            <a:off x="4858520" y="4643734"/>
            <a:ext cx="4861941" cy="18086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Track pricing, product availability, or promotional content on competitor websites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15125-BC07-5345-F2EE-9CD9795D06FB}"/>
              </a:ext>
            </a:extLst>
          </p:cNvPr>
          <p:cNvSpPr txBox="1"/>
          <p:nvPr/>
        </p:nvSpPr>
        <p:spPr>
          <a:xfrm>
            <a:off x="4858522" y="3859307"/>
            <a:ext cx="486194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Competitor Monitoring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B0C1368-5CEC-E32B-7E5E-7EF436F0FA2F}"/>
              </a:ext>
            </a:extLst>
          </p:cNvPr>
          <p:cNvSpPr txBox="1">
            <a:spLocks/>
          </p:cNvSpPr>
          <p:nvPr/>
        </p:nvSpPr>
        <p:spPr>
          <a:xfrm>
            <a:off x="9717040" y="4643734"/>
            <a:ext cx="4861941" cy="18086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news headlines, press releases, or financial updates for trend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D3606-2E1B-3419-11E4-EB19E0D85C27}"/>
              </a:ext>
            </a:extLst>
          </p:cNvPr>
          <p:cNvSpPr txBox="1"/>
          <p:nvPr/>
        </p:nvSpPr>
        <p:spPr>
          <a:xfrm>
            <a:off x="9717042" y="3859307"/>
            <a:ext cx="486194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Market Intelligence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A3B280-090E-2631-EC76-CA4D9BB84E7D}"/>
              </a:ext>
            </a:extLst>
          </p:cNvPr>
          <p:cNvSpPr txBox="1">
            <a:spLocks/>
          </p:cNvSpPr>
          <p:nvPr/>
        </p:nvSpPr>
        <p:spPr>
          <a:xfrm>
            <a:off x="14653635" y="4641596"/>
            <a:ext cx="4861941" cy="18086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data from internal portals or public sites to feed into Excel reports or BI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16C75-583A-D799-4655-87CBCDD6E6F0}"/>
              </a:ext>
            </a:extLst>
          </p:cNvPr>
          <p:cNvSpPr txBox="1"/>
          <p:nvPr/>
        </p:nvSpPr>
        <p:spPr>
          <a:xfrm>
            <a:off x="14653637" y="3857169"/>
            <a:ext cx="486194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Data Collection for Reports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770F3CA-BC1F-D296-3F22-B2D1801E152F}"/>
              </a:ext>
            </a:extLst>
          </p:cNvPr>
          <p:cNvSpPr txBox="1">
            <a:spLocks/>
          </p:cNvSpPr>
          <p:nvPr/>
        </p:nvSpPr>
        <p:spPr>
          <a:xfrm>
            <a:off x="19444161" y="4641596"/>
            <a:ext cx="4861941" cy="18086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Extract contact info, social links, or company profiles from directories and websites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05DD9-0B26-BF1B-C683-B563FBCFF51E}"/>
              </a:ext>
            </a:extLst>
          </p:cNvPr>
          <p:cNvSpPr txBox="1"/>
          <p:nvPr/>
        </p:nvSpPr>
        <p:spPr>
          <a:xfrm>
            <a:off x="19444163" y="3857169"/>
            <a:ext cx="486194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Lead Generation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9A24940-EDB1-1714-559A-2DF79C9EB193}"/>
              </a:ext>
            </a:extLst>
          </p:cNvPr>
          <p:cNvSpPr txBox="1">
            <a:spLocks/>
          </p:cNvSpPr>
          <p:nvPr/>
        </p:nvSpPr>
        <p:spPr>
          <a:xfrm>
            <a:off x="0" y="4641596"/>
            <a:ext cx="4861941" cy="18086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Scrape job listings across multiple pages to analyze roles, skills, and hiring trends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4AB52-ADFF-29DF-16B4-511CBF87DE8D}"/>
              </a:ext>
            </a:extLst>
          </p:cNvPr>
          <p:cNvSpPr txBox="1"/>
          <p:nvPr/>
        </p:nvSpPr>
        <p:spPr>
          <a:xfrm>
            <a:off x="-3396" y="3857169"/>
            <a:ext cx="486534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Job Market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0226-BAB6-8960-126F-DFDAC92DC824}"/>
              </a:ext>
            </a:extLst>
          </p:cNvPr>
          <p:cNvSpPr txBox="1"/>
          <p:nvPr/>
        </p:nvSpPr>
        <p:spPr>
          <a:xfrm>
            <a:off x="6634345" y="828561"/>
            <a:ext cx="11109095" cy="1015644"/>
          </a:xfrm>
          <a:prstGeom prst="rect">
            <a:avLst/>
          </a:prstGeom>
          <a:noFill/>
        </p:spPr>
        <p:txBody>
          <a:bodyPr wrap="none" lIns="91422" tIns="45711" rIns="91422" bIns="45711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REAL-WORLD APPLICATIONS</a:t>
            </a:r>
            <a:endParaRPr lang="id-ID" sz="6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49E9A-4C16-3788-356E-132A163ADDB0}"/>
              </a:ext>
            </a:extLst>
          </p:cNvPr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D7C8C50-5045-0E6E-DE8F-1174747FEE90}"/>
              </a:ext>
            </a:extLst>
          </p:cNvPr>
          <p:cNvSpPr txBox="1">
            <a:spLocks/>
          </p:cNvSpPr>
          <p:nvPr/>
        </p:nvSpPr>
        <p:spPr>
          <a:xfrm>
            <a:off x="7029435" y="1634834"/>
            <a:ext cx="10360213" cy="73366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accent5"/>
                </a:solidFill>
                <a:latin typeface="Lato Light"/>
                <a:cs typeface="Lato Light"/>
              </a:rPr>
              <a:t>How Selenium could be used in business and data science</a:t>
            </a:r>
          </a:p>
        </p:txBody>
      </p:sp>
      <p:pic>
        <p:nvPicPr>
          <p:cNvPr id="22" name="Picture Placeholder 21" descr="3D binders graphic">
            <a:extLst>
              <a:ext uri="{FF2B5EF4-FFF2-40B4-BE49-F238E27FC236}">
                <a16:creationId xmlns:a16="http://schemas.microsoft.com/office/drawing/2014/main" id="{35A0B0BC-ABF3-B93E-9B17-D25E075266D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" t="26055" r="140" b="12633"/>
          <a:stretch/>
        </p:blipFill>
        <p:spPr>
          <a:xfrm>
            <a:off x="-3398" y="7609715"/>
            <a:ext cx="4861942" cy="4471451"/>
          </a:xfrm>
        </p:spPr>
      </p:pic>
      <p:pic>
        <p:nvPicPr>
          <p:cNvPr id="28" name="Picture Placeholder 27" descr="Yellow and blue tapes">
            <a:extLst>
              <a:ext uri="{FF2B5EF4-FFF2-40B4-BE49-F238E27FC236}">
                <a16:creationId xmlns:a16="http://schemas.microsoft.com/office/drawing/2014/main" id="{2EFBC803-B09F-35E2-9AAC-B93E35BA28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r="13736"/>
          <a:stretch>
            <a:fillRect/>
          </a:stretch>
        </p:blipFill>
        <p:spPr>
          <a:xfrm>
            <a:off x="4858521" y="7609715"/>
            <a:ext cx="4861942" cy="4471451"/>
          </a:xfrm>
        </p:spPr>
      </p:pic>
      <p:pic>
        <p:nvPicPr>
          <p:cNvPr id="34" name="Picture Placeholder 33" descr="Hand placing stars">
            <a:extLst>
              <a:ext uri="{FF2B5EF4-FFF2-40B4-BE49-F238E27FC236}">
                <a16:creationId xmlns:a16="http://schemas.microsoft.com/office/drawing/2014/main" id="{7E57BC44-065F-A3B6-2AFF-18A9C306332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r="13707"/>
          <a:stretch>
            <a:fillRect/>
          </a:stretch>
        </p:blipFill>
        <p:spPr>
          <a:xfrm>
            <a:off x="9720463" y="7609715"/>
            <a:ext cx="4861942" cy="4471451"/>
          </a:xfrm>
        </p:spPr>
      </p:pic>
      <p:pic>
        <p:nvPicPr>
          <p:cNvPr id="38" name="Picture Placeholder 37" descr="3D pie chart graphic">
            <a:extLst>
              <a:ext uri="{FF2B5EF4-FFF2-40B4-BE49-F238E27FC236}">
                <a16:creationId xmlns:a16="http://schemas.microsoft.com/office/drawing/2014/main" id="{3C780A51-629B-DF18-AB37-66AFE30037B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4" b="19334"/>
          <a:stretch>
            <a:fillRect/>
          </a:stretch>
        </p:blipFill>
        <p:spPr>
          <a:xfrm>
            <a:off x="14578981" y="7609715"/>
            <a:ext cx="4861942" cy="4471451"/>
          </a:xfrm>
        </p:spPr>
      </p:pic>
      <p:pic>
        <p:nvPicPr>
          <p:cNvPr id="46" name="Picture Placeholder 45" descr="Red dot with arrows pointing to it">
            <a:extLst>
              <a:ext uri="{FF2B5EF4-FFF2-40B4-BE49-F238E27FC236}">
                <a16:creationId xmlns:a16="http://schemas.microsoft.com/office/drawing/2014/main" id="{7F94A696-C4AF-FF90-7BC1-55DEA2D2F2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r="13196"/>
          <a:stretch>
            <a:fillRect/>
          </a:stretch>
        </p:blipFill>
        <p:spPr>
          <a:xfrm>
            <a:off x="19437499" y="7609715"/>
            <a:ext cx="4936754" cy="4471451"/>
          </a:xfrm>
        </p:spPr>
      </p:pic>
    </p:spTree>
    <p:extLst>
      <p:ext uri="{BB962C8B-B14F-4D97-AF65-F5344CB8AC3E}">
        <p14:creationId xmlns:p14="http://schemas.microsoft.com/office/powerpoint/2010/main" val="21363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48905" y="6713166"/>
            <a:ext cx="3580646" cy="1864865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3369713" y="6632704"/>
            <a:ext cx="1999231" cy="1999752"/>
          </a:xfrm>
          <a:prstGeom prst="ellipse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83" name="Oval 82"/>
          <p:cNvSpPr/>
          <p:nvPr/>
        </p:nvSpPr>
        <p:spPr>
          <a:xfrm rot="21316916">
            <a:off x="3531258" y="6794291"/>
            <a:ext cx="1676140" cy="16765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77" name="Oval 76"/>
          <p:cNvSpPr/>
          <p:nvPr/>
        </p:nvSpPr>
        <p:spPr>
          <a:xfrm rot="21316916">
            <a:off x="15101848" y="6633125"/>
            <a:ext cx="1999231" cy="1999752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 rot="21316916">
            <a:off x="15263393" y="6794712"/>
            <a:ext cx="1676140" cy="16765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 rot="21316916">
            <a:off x="11190138" y="6622840"/>
            <a:ext cx="1999231" cy="1999752"/>
          </a:xfrm>
          <a:prstGeom prst="ellipse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 rot="21316916">
            <a:off x="11351683" y="6784427"/>
            <a:ext cx="1676140" cy="16765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 rot="21316916">
            <a:off x="7268591" y="6616916"/>
            <a:ext cx="1999231" cy="1999752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 rot="21316916">
            <a:off x="7430136" y="6778503"/>
            <a:ext cx="1676140" cy="1676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grpSp>
        <p:nvGrpSpPr>
          <p:cNvPr id="84" name="Group 83"/>
          <p:cNvGrpSpPr/>
          <p:nvPr/>
        </p:nvGrpSpPr>
        <p:grpSpPr>
          <a:xfrm>
            <a:off x="11366502" y="6713166"/>
            <a:ext cx="3580646" cy="1864865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5278212" y="6713166"/>
            <a:ext cx="3580646" cy="1864865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31985" y="6713166"/>
            <a:ext cx="3580646" cy="1864865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lt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18925698" y="6632822"/>
            <a:ext cx="1999231" cy="1999752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112" name="Oval 111"/>
          <p:cNvSpPr/>
          <p:nvPr/>
        </p:nvSpPr>
        <p:spPr>
          <a:xfrm rot="21316916">
            <a:off x="19087243" y="6794409"/>
            <a:ext cx="1676140" cy="16765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6141052" y="3446573"/>
            <a:ext cx="4280522" cy="169578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Use explicit waits to ensure key elements are present before interacting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39165" y="5470422"/>
            <a:ext cx="468429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2. Wait for the Page to Load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2197409" y="9894667"/>
            <a:ext cx="4280522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Set up the web driver and open the target website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55913" y="9159011"/>
            <a:ext cx="376417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 Bold" charset="0"/>
                <a:ea typeface="Lato Bold" charset="0"/>
                <a:cs typeface="Lato Bold" charset="0"/>
              </a:rPr>
              <a:t>1. Launch the Browser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10012604" y="9894667"/>
            <a:ext cx="4393626" cy="169578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Find buttons, fields, and other elements, then simulate actions like clicking or typing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073775" y="9159011"/>
            <a:ext cx="427232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 Bold" charset="0"/>
                <a:ea typeface="Lato Bold" charset="0"/>
                <a:cs typeface="Lato Bold" charset="0"/>
              </a:rPr>
              <a:t>3. Interact With Elements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17775696" y="9894667"/>
            <a:ext cx="4280522" cy="169578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Export data to a file or database, then close the browser cleanly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628911" y="9159011"/>
            <a:ext cx="257474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5. Save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5AEE-1D06-9F9E-2920-398FCBD06AF1}"/>
              </a:ext>
            </a:extLst>
          </p:cNvPr>
          <p:cNvSpPr txBox="1">
            <a:spLocks/>
          </p:cNvSpPr>
          <p:nvPr/>
        </p:nvSpPr>
        <p:spPr>
          <a:xfrm>
            <a:off x="13982292" y="3446573"/>
            <a:ext cx="4280522" cy="169578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relevant text, links, or attributes and store them in lists or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4D28F-4730-28BB-99BA-E9957EBDB5E8}"/>
              </a:ext>
            </a:extLst>
          </p:cNvPr>
          <p:cNvSpPr txBox="1"/>
          <p:nvPr/>
        </p:nvSpPr>
        <p:spPr>
          <a:xfrm>
            <a:off x="14023261" y="5465572"/>
            <a:ext cx="419858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Lato Bold" charset="0"/>
                <a:ea typeface="Lato Bold" charset="0"/>
                <a:cs typeface="Lato Bold" charset="0"/>
              </a:rPr>
              <a:t>4. Extract and Store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219E4-2537-35A7-9740-0015326F982C}"/>
              </a:ext>
            </a:extLst>
          </p:cNvPr>
          <p:cNvSpPr txBox="1"/>
          <p:nvPr/>
        </p:nvSpPr>
        <p:spPr>
          <a:xfrm>
            <a:off x="8090677" y="828561"/>
            <a:ext cx="8196439" cy="1015644"/>
          </a:xfrm>
          <a:prstGeom prst="rect">
            <a:avLst/>
          </a:prstGeom>
          <a:noFill/>
        </p:spPr>
        <p:txBody>
          <a:bodyPr wrap="none" lIns="91422" tIns="45711" rIns="91422" bIns="45711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TYPICAL WORKFLOW</a:t>
            </a:r>
            <a:endParaRPr lang="id-ID" sz="6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77B1F-6384-0620-1F14-831EC4A72A24}"/>
              </a:ext>
            </a:extLst>
          </p:cNvPr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FEED686-7D10-75BF-D8E8-8B2B30ABF9A7}"/>
              </a:ext>
            </a:extLst>
          </p:cNvPr>
          <p:cNvSpPr txBox="1">
            <a:spLocks/>
          </p:cNvSpPr>
          <p:nvPr/>
        </p:nvSpPr>
        <p:spPr>
          <a:xfrm>
            <a:off x="6960506" y="1634834"/>
            <a:ext cx="10498072" cy="73366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accent5"/>
                </a:solidFill>
                <a:latin typeface="Lato Light"/>
                <a:cs typeface="Lato Light"/>
              </a:rPr>
              <a:t>Five key steps for automating browser tasks with Selenium</a:t>
            </a:r>
          </a:p>
        </p:txBody>
      </p:sp>
      <p:pic>
        <p:nvPicPr>
          <p:cNvPr id="19" name="Graphic 18" descr="Browser window with solid fill">
            <a:extLst>
              <a:ext uri="{FF2B5EF4-FFF2-40B4-BE49-F238E27FC236}">
                <a16:creationId xmlns:a16="http://schemas.microsoft.com/office/drawing/2014/main" id="{5D9CC505-FC4B-D5D6-B9DC-81143C903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688" y="7096959"/>
            <a:ext cx="1097280" cy="1097280"/>
          </a:xfrm>
          <a:prstGeom prst="rect">
            <a:avLst/>
          </a:prstGeom>
        </p:spPr>
      </p:pic>
      <p:pic>
        <p:nvPicPr>
          <p:cNvPr id="23" name="Graphic 22" descr="Hourglass Finished with solid fill">
            <a:extLst>
              <a:ext uri="{FF2B5EF4-FFF2-40B4-BE49-F238E27FC236}">
                <a16:creationId xmlns:a16="http://schemas.microsoft.com/office/drawing/2014/main" id="{2F6A35AB-89C0-CB11-FC8B-69FEAAA3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6568" y="7096959"/>
            <a:ext cx="1097280" cy="1097280"/>
          </a:xfrm>
          <a:prstGeom prst="rect">
            <a:avLst/>
          </a:prstGeom>
        </p:spPr>
      </p:pic>
      <p:pic>
        <p:nvPicPr>
          <p:cNvPr id="25" name="Graphic 24" descr="Cursor with solid fill">
            <a:extLst>
              <a:ext uri="{FF2B5EF4-FFF2-40B4-BE49-F238E27FC236}">
                <a16:creationId xmlns:a16="http://schemas.microsoft.com/office/drawing/2014/main" id="{0ADC9F8C-37D5-FBF0-1BBD-AD90B952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0185" y="7096959"/>
            <a:ext cx="1097280" cy="1097280"/>
          </a:xfrm>
          <a:prstGeom prst="rect">
            <a:avLst/>
          </a:prstGeom>
        </p:spPr>
      </p:pic>
      <p:pic>
        <p:nvPicPr>
          <p:cNvPr id="27" name="Graphic 26" descr="Table with solid fill">
            <a:extLst>
              <a:ext uri="{FF2B5EF4-FFF2-40B4-BE49-F238E27FC236}">
                <a16:creationId xmlns:a16="http://schemas.microsoft.com/office/drawing/2014/main" id="{36171E20-CE80-B4C4-58BD-4F01A2FC1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3913" y="7096959"/>
            <a:ext cx="1097280" cy="1097280"/>
          </a:xfrm>
          <a:prstGeom prst="rect">
            <a:avLst/>
          </a:prstGeom>
        </p:spPr>
      </p:pic>
      <p:pic>
        <p:nvPicPr>
          <p:cNvPr id="29" name="Graphic 28" descr="Disk with solid fill">
            <a:extLst>
              <a:ext uri="{FF2B5EF4-FFF2-40B4-BE49-F238E27FC236}">
                <a16:creationId xmlns:a16="http://schemas.microsoft.com/office/drawing/2014/main" id="{9C6BBD44-7DC2-67A3-1153-89E12B4F05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67317" y="709695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CE6F1FB-5FAC-3FEC-D392-4A62C9489DE7}"/>
              </a:ext>
            </a:extLst>
          </p:cNvPr>
          <p:cNvGrpSpPr/>
          <p:nvPr/>
        </p:nvGrpSpPr>
        <p:grpSpPr>
          <a:xfrm>
            <a:off x="1174237" y="2717570"/>
            <a:ext cx="22761584" cy="5706276"/>
            <a:chOff x="1006812" y="2717570"/>
            <a:chExt cx="22761584" cy="57062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1E6643-66CC-2205-E832-98695A72BE0A}"/>
                </a:ext>
              </a:extLst>
            </p:cNvPr>
            <p:cNvGrpSpPr/>
            <p:nvPr/>
          </p:nvGrpSpPr>
          <p:grpSpPr>
            <a:xfrm>
              <a:off x="1006812" y="2724120"/>
              <a:ext cx="10918086" cy="5699726"/>
              <a:chOff x="2060455" y="2725815"/>
              <a:chExt cx="10918086" cy="5699726"/>
            </a:xfrm>
          </p:grpSpPr>
          <p:sp>
            <p:nvSpPr>
              <p:cNvPr id="95" name="Parallelogram 94"/>
              <p:cNvSpPr/>
              <p:nvPr/>
            </p:nvSpPr>
            <p:spPr>
              <a:xfrm rot="6496464" flipV="1">
                <a:off x="4833315" y="1641843"/>
                <a:ext cx="4983580" cy="8583816"/>
              </a:xfrm>
              <a:prstGeom prst="parallelogram">
                <a:avLst>
                  <a:gd name="adj" fmla="val 5819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Parallelogram 95"/>
              <p:cNvSpPr/>
              <p:nvPr/>
            </p:nvSpPr>
            <p:spPr>
              <a:xfrm rot="6519378" flipV="1">
                <a:off x="3867557" y="918713"/>
                <a:ext cx="5299419" cy="8913623"/>
              </a:xfrm>
              <a:prstGeom prst="parallelogram">
                <a:avLst>
                  <a:gd name="adj" fmla="val 5819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1416875" y="5152918"/>
                <a:ext cx="1561666" cy="15616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6000" b="1">
                    <a:solidFill>
                      <a:schemeClr val="tx2">
                        <a:lumMod val="50000"/>
                      </a:schemeClr>
                    </a:solidFill>
                    <a:latin typeface="+mj-lt"/>
                    <a:ea typeface="Lato" charset="0"/>
                    <a:cs typeface="Lato" charset="0"/>
                  </a:rPr>
                  <a:t>1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724239" y="4544858"/>
                <a:ext cx="58224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+mj-lt"/>
                    <a:ea typeface="Lato" charset="0"/>
                    <a:cs typeface="Lato" charset="0"/>
                  </a:rPr>
                  <a:t>Website Structure Can Change</a:t>
                </a:r>
              </a:p>
            </p:txBody>
          </p:sp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871E7D12-DAEA-723C-A7EE-9E5042EDB5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509" y="5048611"/>
                <a:ext cx="8346269" cy="125464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Scrapers may break if a site's layout, class names, or element structure is updated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00E2DC-9A37-09D3-441B-48072BF0C5F8}"/>
                </a:ext>
              </a:extLst>
            </p:cNvPr>
            <p:cNvGrpSpPr/>
            <p:nvPr/>
          </p:nvGrpSpPr>
          <p:grpSpPr>
            <a:xfrm>
              <a:off x="12850310" y="2717570"/>
              <a:ext cx="10918086" cy="5699726"/>
              <a:chOff x="2060455" y="2725815"/>
              <a:chExt cx="10918086" cy="5699726"/>
            </a:xfrm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5C1372D3-CEF3-A8CB-70E9-09657954273A}"/>
                  </a:ext>
                </a:extLst>
              </p:cNvPr>
              <p:cNvSpPr/>
              <p:nvPr/>
            </p:nvSpPr>
            <p:spPr>
              <a:xfrm rot="6506521" flipV="1">
                <a:off x="4833315" y="1641843"/>
                <a:ext cx="4983580" cy="8583816"/>
              </a:xfrm>
              <a:prstGeom prst="parallelogram">
                <a:avLst>
                  <a:gd name="adj" fmla="val 5819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FDEF1A01-ABED-E2E5-449B-BCAF813055D1}"/>
                  </a:ext>
                </a:extLst>
              </p:cNvPr>
              <p:cNvSpPr/>
              <p:nvPr/>
            </p:nvSpPr>
            <p:spPr>
              <a:xfrm rot="6540000" flipV="1">
                <a:off x="3867557" y="918713"/>
                <a:ext cx="5299419" cy="8913623"/>
              </a:xfrm>
              <a:prstGeom prst="parallelogram">
                <a:avLst>
                  <a:gd name="adj" fmla="val 5819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205A86-48E8-8699-CEA7-D745408EF57F}"/>
                  </a:ext>
                </a:extLst>
              </p:cNvPr>
              <p:cNvSpPr/>
              <p:nvPr/>
            </p:nvSpPr>
            <p:spPr>
              <a:xfrm>
                <a:off x="11416875" y="5152918"/>
                <a:ext cx="1561666" cy="15616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6000" b="1">
                    <a:solidFill>
                      <a:schemeClr val="tx2">
                        <a:lumMod val="50000"/>
                      </a:schemeClr>
                    </a:solidFill>
                    <a:latin typeface="+mj-lt"/>
                    <a:ea typeface="Lato" charset="0"/>
                    <a:cs typeface="Lato" charset="0"/>
                  </a:rPr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E483BD-4830-B193-43F1-FC26ED860A57}"/>
                  </a:ext>
                </a:extLst>
              </p:cNvPr>
              <p:cNvSpPr/>
              <p:nvPr/>
            </p:nvSpPr>
            <p:spPr>
              <a:xfrm>
                <a:off x="2710390" y="4536962"/>
                <a:ext cx="654612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+mj-lt"/>
                    <a:ea typeface="Lato" charset="0"/>
                    <a:cs typeface="Lato" charset="0"/>
                  </a:rPr>
                  <a:t>JavaScript and Dynamic Content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D07403D7-6BD7-308D-4D43-CEAAF2F64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8236" y="5059041"/>
                <a:ext cx="8346269" cy="125464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Some data may only appear after interacting with the page or waiting for scripts to load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1CEBCC-C713-70E4-0859-3A6024200559}"/>
              </a:ext>
            </a:extLst>
          </p:cNvPr>
          <p:cNvGrpSpPr/>
          <p:nvPr/>
        </p:nvGrpSpPr>
        <p:grpSpPr>
          <a:xfrm>
            <a:off x="1174237" y="6733977"/>
            <a:ext cx="22761584" cy="5706276"/>
            <a:chOff x="1006812" y="2717570"/>
            <a:chExt cx="22761584" cy="570627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362B3F-71EF-F589-B9E1-AE2B8F3F80B6}"/>
                </a:ext>
              </a:extLst>
            </p:cNvPr>
            <p:cNvGrpSpPr/>
            <p:nvPr/>
          </p:nvGrpSpPr>
          <p:grpSpPr>
            <a:xfrm>
              <a:off x="1006812" y="2724120"/>
              <a:ext cx="10918086" cy="5699726"/>
              <a:chOff x="2060455" y="2725815"/>
              <a:chExt cx="10918086" cy="5699726"/>
            </a:xfrm>
          </p:grpSpPr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C4039CE1-4813-C413-271A-AF31C5B123E5}"/>
                  </a:ext>
                </a:extLst>
              </p:cNvPr>
              <p:cNvSpPr/>
              <p:nvPr/>
            </p:nvSpPr>
            <p:spPr>
              <a:xfrm rot="6496464" flipV="1">
                <a:off x="4833315" y="1641843"/>
                <a:ext cx="4983580" cy="8583816"/>
              </a:xfrm>
              <a:prstGeom prst="parallelogram">
                <a:avLst>
                  <a:gd name="adj" fmla="val 58199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13542D1A-62D7-E5C8-3ACE-71DE012DDA2B}"/>
                  </a:ext>
                </a:extLst>
              </p:cNvPr>
              <p:cNvSpPr/>
              <p:nvPr/>
            </p:nvSpPr>
            <p:spPr>
              <a:xfrm rot="6522889" flipV="1">
                <a:off x="3867557" y="918713"/>
                <a:ext cx="5299419" cy="8913623"/>
              </a:xfrm>
              <a:prstGeom prst="parallelogram">
                <a:avLst>
                  <a:gd name="adj" fmla="val 5819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A7077-1F23-30C2-3593-18CD4048B3DF}"/>
                  </a:ext>
                </a:extLst>
              </p:cNvPr>
              <p:cNvSpPr/>
              <p:nvPr/>
            </p:nvSpPr>
            <p:spPr>
              <a:xfrm>
                <a:off x="11416875" y="5152918"/>
                <a:ext cx="1561666" cy="15616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6000" b="1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ea typeface="Lato" charset="0"/>
                    <a:cs typeface="Lato" charset="0"/>
                  </a:rPr>
                  <a:t>3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310C15-AFA3-23F2-2657-0CBC4B483B76}"/>
                  </a:ext>
                </a:extLst>
              </p:cNvPr>
              <p:cNvSpPr/>
              <p:nvPr/>
            </p:nvSpPr>
            <p:spPr>
              <a:xfrm>
                <a:off x="2724239" y="4568143"/>
                <a:ext cx="60500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+mj-lt"/>
                    <a:ea typeface="Lato" charset="0"/>
                    <a:cs typeface="Lato" charset="0"/>
                  </a:rPr>
                  <a:t>Rate Limiting and Bot Detection</a:t>
                </a:r>
              </a:p>
            </p:txBody>
          </p:sp>
          <p:sp>
            <p:nvSpPr>
              <p:cNvPr id="74" name="Subtitle 2">
                <a:extLst>
                  <a:ext uri="{FF2B5EF4-FFF2-40B4-BE49-F238E27FC236}">
                    <a16:creationId xmlns:a16="http://schemas.microsoft.com/office/drawing/2014/main" id="{43DEE9E0-3B5A-0037-1E75-0822664B6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8236" y="5046657"/>
                <a:ext cx="8346269" cy="125464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Too many requests in a short time can trigger CAPTCHAs, bans, or other defenses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AB61988-FF1B-726B-13FD-2B06FAE28BAD}"/>
                </a:ext>
              </a:extLst>
            </p:cNvPr>
            <p:cNvGrpSpPr/>
            <p:nvPr/>
          </p:nvGrpSpPr>
          <p:grpSpPr>
            <a:xfrm>
              <a:off x="12850310" y="2717570"/>
              <a:ext cx="10918086" cy="5699726"/>
              <a:chOff x="2060455" y="2725815"/>
              <a:chExt cx="10918086" cy="5699726"/>
            </a:xfrm>
          </p:grpSpPr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2097189B-EAAB-7B18-1D95-62E9810E96D4}"/>
                  </a:ext>
                </a:extLst>
              </p:cNvPr>
              <p:cNvSpPr/>
              <p:nvPr/>
            </p:nvSpPr>
            <p:spPr>
              <a:xfrm rot="6506521" flipV="1">
                <a:off x="4833315" y="1641843"/>
                <a:ext cx="4983580" cy="8583816"/>
              </a:xfrm>
              <a:prstGeom prst="parallelogram">
                <a:avLst>
                  <a:gd name="adj" fmla="val 5819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B39248EB-9B55-D6E6-F8D3-D7F672927FD3}"/>
                  </a:ext>
                </a:extLst>
              </p:cNvPr>
              <p:cNvSpPr/>
              <p:nvPr/>
            </p:nvSpPr>
            <p:spPr>
              <a:xfrm rot="6531786" flipV="1">
                <a:off x="3867557" y="918713"/>
                <a:ext cx="5299419" cy="8913623"/>
              </a:xfrm>
              <a:prstGeom prst="parallelogram">
                <a:avLst>
                  <a:gd name="adj" fmla="val 581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FA32154-921D-1565-20C1-9F586A6FD867}"/>
                  </a:ext>
                </a:extLst>
              </p:cNvPr>
              <p:cNvSpPr/>
              <p:nvPr/>
            </p:nvSpPr>
            <p:spPr>
              <a:xfrm>
                <a:off x="11416875" y="5152918"/>
                <a:ext cx="1561666" cy="15616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6000" b="1">
                    <a:solidFill>
                      <a:schemeClr val="tx2">
                        <a:lumMod val="50000"/>
                      </a:schemeClr>
                    </a:solidFill>
                    <a:latin typeface="+mj-lt"/>
                    <a:ea typeface="Lato" charset="0"/>
                    <a:cs typeface="Lato" charset="0"/>
                  </a:rPr>
                  <a:t>4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838D588-6777-D43C-383B-60086752E2BB}"/>
                  </a:ext>
                </a:extLst>
              </p:cNvPr>
              <p:cNvSpPr/>
              <p:nvPr/>
            </p:nvSpPr>
            <p:spPr>
              <a:xfrm>
                <a:off x="2710390" y="4565410"/>
                <a:ext cx="54120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+mj-lt"/>
                    <a:ea typeface="Lato" charset="0"/>
                    <a:cs typeface="Lato" charset="0"/>
                  </a:rPr>
                  <a:t>Ethical and Legal Boundaries</a:t>
                </a:r>
              </a:p>
            </p:txBody>
          </p:sp>
          <p:sp>
            <p:nvSpPr>
              <p:cNvPr id="66" name="Subtitle 2">
                <a:extLst>
                  <a:ext uri="{FF2B5EF4-FFF2-40B4-BE49-F238E27FC236}">
                    <a16:creationId xmlns:a16="http://schemas.microsoft.com/office/drawing/2014/main" id="{85F55D16-DE15-A976-5943-D4A3326E9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8236" y="5008498"/>
                <a:ext cx="8346269" cy="125464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Always check the site's terms of use and avoid scraping private or copyrighted data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7D4964-C376-74D7-FBFC-8194DC5C68E9}"/>
              </a:ext>
            </a:extLst>
          </p:cNvPr>
          <p:cNvSpPr txBox="1"/>
          <p:nvPr/>
        </p:nvSpPr>
        <p:spPr>
          <a:xfrm>
            <a:off x="5744690" y="828561"/>
            <a:ext cx="12888428" cy="1015644"/>
          </a:xfrm>
          <a:prstGeom prst="rect">
            <a:avLst/>
          </a:prstGeom>
          <a:noFill/>
        </p:spPr>
        <p:txBody>
          <a:bodyPr wrap="none" lIns="91422" tIns="45711" rIns="91422" bIns="45711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WEB SCRAPING CONSIDERATIONS</a:t>
            </a:r>
            <a:endParaRPr lang="id-ID" sz="6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0257C-20ED-EEB0-B03F-9DA8DC510BF6}"/>
              </a:ext>
            </a:extLst>
          </p:cNvPr>
          <p:cNvSpPr/>
          <p:nvPr/>
        </p:nvSpPr>
        <p:spPr>
          <a:xfrm>
            <a:off x="11600323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E5C78E-F25C-926A-74FC-CE7B136AE314}"/>
              </a:ext>
            </a:extLst>
          </p:cNvPr>
          <p:cNvSpPr txBox="1">
            <a:spLocks/>
          </p:cNvSpPr>
          <p:nvPr/>
        </p:nvSpPr>
        <p:spPr>
          <a:xfrm>
            <a:off x="6960506" y="1634834"/>
            <a:ext cx="10498072" cy="73366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accent5"/>
                </a:solidFill>
                <a:latin typeface="Lato Light"/>
                <a:cs typeface="Lato Light"/>
              </a:rPr>
              <a:t>Technical, ethical, and practical challenges to keep in mind</a:t>
            </a:r>
          </a:p>
        </p:txBody>
      </p:sp>
    </p:spTree>
    <p:extLst>
      <p:ext uri="{BB962C8B-B14F-4D97-AF65-F5344CB8AC3E}">
        <p14:creationId xmlns:p14="http://schemas.microsoft.com/office/powerpoint/2010/main" val="1679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93235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617731" y="4064244"/>
            <a:ext cx="1147470" cy="98919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4141975" y="10161781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Automate logging into a website using a sample username and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977800" y="8983534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2: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40793" y="9557269"/>
            <a:ext cx="258436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Account Login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13062711" y="5475481"/>
            <a:ext cx="689954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Capture a full-page screenshot of a website using Selenium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180282" y="4297234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1: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180282" y="4870969"/>
            <a:ext cx="315022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Simple Screenshot</a:t>
            </a:r>
          </a:p>
        </p:txBody>
      </p:sp>
      <p:sp>
        <p:nvSpPr>
          <p:cNvPr id="7" name="Hexagon 6"/>
          <p:cNvSpPr/>
          <p:nvPr/>
        </p:nvSpPr>
        <p:spPr>
          <a:xfrm rot="5400000">
            <a:off x="11617731" y="8703288"/>
            <a:ext cx="1147470" cy="98919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3BF62-5784-02A7-2B0C-AAFEDD2E42A3}"/>
              </a:ext>
            </a:extLst>
          </p:cNvPr>
          <p:cNvSpPr txBox="1"/>
          <p:nvPr/>
        </p:nvSpPr>
        <p:spPr>
          <a:xfrm>
            <a:off x="10012686" y="828561"/>
            <a:ext cx="4352438" cy="1015644"/>
          </a:xfrm>
          <a:prstGeom prst="rect">
            <a:avLst/>
          </a:prstGeom>
          <a:noFill/>
        </p:spPr>
        <p:txBody>
          <a:bodyPr wrap="none" lIns="91422" tIns="45711" rIns="91422" bIns="45711" rtlCol="0" anchor="b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LIVE DEMO</a:t>
            </a:r>
            <a:endParaRPr lang="id-ID" sz="6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1B969-A9D0-BC50-7F08-8ADBC5340792}"/>
              </a:ext>
            </a:extLst>
          </p:cNvPr>
          <p:cNvSpPr/>
          <p:nvPr/>
        </p:nvSpPr>
        <p:spPr>
          <a:xfrm>
            <a:off x="11600323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406226-CEA6-5949-87D9-33F4B2F4A36E}"/>
              </a:ext>
            </a:extLst>
          </p:cNvPr>
          <p:cNvSpPr txBox="1">
            <a:spLocks/>
          </p:cNvSpPr>
          <p:nvPr/>
        </p:nvSpPr>
        <p:spPr>
          <a:xfrm>
            <a:off x="6194271" y="1634834"/>
            <a:ext cx="12030542" cy="73366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accent5"/>
                </a:solidFill>
                <a:latin typeface="Lato Light"/>
                <a:cs typeface="Lato Light"/>
              </a:rPr>
              <a:t>A walkthrough of 8 progressively more complex Selenium use cases</a:t>
            </a:r>
          </a:p>
        </p:txBody>
      </p:sp>
      <p:pic>
        <p:nvPicPr>
          <p:cNvPr id="10" name="Graphic 9" descr="Camera with solid fill">
            <a:extLst>
              <a:ext uri="{FF2B5EF4-FFF2-40B4-BE49-F238E27FC236}">
                <a16:creationId xmlns:a16="http://schemas.microsoft.com/office/drawing/2014/main" id="{5B3CA0E1-EA8E-2C1A-9F02-64209958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68785" y="4230889"/>
            <a:ext cx="640080" cy="640080"/>
          </a:xfrm>
          <a:prstGeom prst="rect">
            <a:avLst/>
          </a:prstGeom>
        </p:spPr>
      </p:pic>
      <p:pic>
        <p:nvPicPr>
          <p:cNvPr id="12" name="Graphic 11" descr="Lock with solid fill">
            <a:extLst>
              <a:ext uri="{FF2B5EF4-FFF2-40B4-BE49-F238E27FC236}">
                <a16:creationId xmlns:a16="http://schemas.microsoft.com/office/drawing/2014/main" id="{4435B7A6-55E2-CD77-AE21-4F303545D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68785" y="886667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205566" y="0"/>
            <a:ext cx="9971" cy="137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640033" y="9824964"/>
            <a:ext cx="1147470" cy="98919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4164277" y="7014873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Extract headlines from NPR News using explicit waits and element locators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00101" y="5836626"/>
            <a:ext cx="204735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4: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07331" y="6410361"/>
            <a:ext cx="374012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accent3"/>
                </a:solidFill>
                <a:latin typeface="Lato Black" charset="0"/>
                <a:ea typeface="Lato Black" charset="0"/>
                <a:cs typeface="Lato Black" charset="0"/>
              </a:rPr>
              <a:t>Web Scraping – Basic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13085013" y="11236201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Scrape product data and nutrition labels from OpenFoodFacts.org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202584" y="10057954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5: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202584" y="10631689"/>
            <a:ext cx="4974439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</a:rPr>
              <a:t>Web Scraping – Intermediate</a:t>
            </a:r>
          </a:p>
        </p:txBody>
      </p:sp>
      <p:sp>
        <p:nvSpPr>
          <p:cNvPr id="7" name="Hexagon 6"/>
          <p:cNvSpPr/>
          <p:nvPr/>
        </p:nvSpPr>
        <p:spPr>
          <a:xfrm rot="5400000">
            <a:off x="11640033" y="5556380"/>
            <a:ext cx="1147470" cy="98919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/>
        </p:nvSpPr>
        <p:spPr>
          <a:xfrm rot="5400000">
            <a:off x="11640033" y="917336"/>
            <a:ext cx="1147470" cy="98919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3085013" y="2328573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Fill out a form with text fields, dropdowns, checkboxes, file upload, etc.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202584" y="1150326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3: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202584" y="1724061"/>
            <a:ext cx="189507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 Black" charset="0"/>
                <a:ea typeface="Lato Black" charset="0"/>
                <a:cs typeface="Lato Black" charset="0"/>
              </a:rPr>
              <a:t>Web Form</a:t>
            </a:r>
          </a:p>
        </p:txBody>
      </p:sp>
      <p:pic>
        <p:nvPicPr>
          <p:cNvPr id="8" name="Graphic 7" descr="Quill with solid fill">
            <a:extLst>
              <a:ext uri="{FF2B5EF4-FFF2-40B4-BE49-F238E27FC236}">
                <a16:creationId xmlns:a16="http://schemas.microsoft.com/office/drawing/2014/main" id="{BC1CAC9C-C245-4B44-EA47-7694E1B94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5526" y="1091895"/>
            <a:ext cx="640080" cy="640080"/>
          </a:xfrm>
          <a:prstGeom prst="rect">
            <a:avLst/>
          </a:prstGeom>
        </p:spPr>
      </p:pic>
      <p:pic>
        <p:nvPicPr>
          <p:cNvPr id="10" name="Graphic 9" descr="Newspaper with solid fill">
            <a:extLst>
              <a:ext uri="{FF2B5EF4-FFF2-40B4-BE49-F238E27FC236}">
                <a16:creationId xmlns:a16="http://schemas.microsoft.com/office/drawing/2014/main" id="{CB49BCF2-1D5F-B030-90CE-C78D28EC9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85526" y="5730939"/>
            <a:ext cx="640080" cy="640080"/>
          </a:xfrm>
          <a:prstGeom prst="rect">
            <a:avLst/>
          </a:prstGeom>
        </p:spPr>
      </p:pic>
      <p:pic>
        <p:nvPicPr>
          <p:cNvPr id="14" name="Graphic 13" descr="Lunch Box with solid fill">
            <a:extLst>
              <a:ext uri="{FF2B5EF4-FFF2-40B4-BE49-F238E27FC236}">
                <a16:creationId xmlns:a16="http://schemas.microsoft.com/office/drawing/2014/main" id="{B0907D5C-1FCF-1459-0925-3E412AA34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85526" y="997138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205566" y="0"/>
            <a:ext cx="0" cy="10309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640033" y="9824964"/>
            <a:ext cx="1147470" cy="98919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4164277" y="7014873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Extract job listings and descriptions from Indeed using multi-tab navigation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00101" y="5836626"/>
            <a:ext cx="204735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7: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49110" y="6410361"/>
            <a:ext cx="449834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Web Scraping – Advanced</a:t>
            </a:r>
          </a:p>
        </p:txBody>
      </p:sp>
      <p:sp>
        <p:nvSpPr>
          <p:cNvPr id="7" name="Hexagon 6"/>
          <p:cNvSpPr/>
          <p:nvPr/>
        </p:nvSpPr>
        <p:spPr>
          <a:xfrm rot="5400000">
            <a:off x="11640033" y="5556380"/>
            <a:ext cx="1147470" cy="98919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/>
        </p:nvSpPr>
        <p:spPr>
          <a:xfrm rot="5400000">
            <a:off x="11640033" y="917336"/>
            <a:ext cx="1147470" cy="989198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3085013" y="2328573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Automate scrolling and scrape all quotes from a dynamically loaded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02584" y="1150326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6: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02584" y="1724061"/>
            <a:ext cx="840967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Lato Black" charset="0"/>
                <a:ea typeface="Lato Black" charset="0"/>
                <a:cs typeface="Lato Black" charset="0"/>
              </a:rPr>
              <a:t>Web Scraping – Intermediate with Infinite Scrolling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8D372E-F2E7-4AD1-5B34-E94BF5AD51F8}"/>
              </a:ext>
            </a:extLst>
          </p:cNvPr>
          <p:cNvSpPr txBox="1">
            <a:spLocks/>
          </p:cNvSpPr>
          <p:nvPr/>
        </p:nvSpPr>
        <p:spPr>
          <a:xfrm>
            <a:off x="13194764" y="11260009"/>
            <a:ext cx="7098693" cy="11828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Scrape full articles from NPR, clean the text, and generate visualizations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F5BC8-7E8B-32F7-19D7-DC0FAD4D997F}"/>
              </a:ext>
            </a:extLst>
          </p:cNvPr>
          <p:cNvSpPr txBox="1"/>
          <p:nvPr/>
        </p:nvSpPr>
        <p:spPr>
          <a:xfrm>
            <a:off x="13312335" y="10081762"/>
            <a:ext cx="204735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Use Case 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25509-DCC3-FB08-40A3-4FB15E0EED6D}"/>
              </a:ext>
            </a:extLst>
          </p:cNvPr>
          <p:cNvSpPr txBox="1"/>
          <p:nvPr/>
        </p:nvSpPr>
        <p:spPr>
          <a:xfrm>
            <a:off x="13312335" y="10655497"/>
            <a:ext cx="412324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</a:rPr>
              <a:t>End-to-End Automation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59EA265F-0C68-757C-BD51-6EA94A58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68275" y="1091895"/>
            <a:ext cx="640080" cy="640080"/>
          </a:xfrm>
          <a:prstGeom prst="rect">
            <a:avLst/>
          </a:prstGeom>
        </p:spPr>
      </p:pic>
      <p:pic>
        <p:nvPicPr>
          <p:cNvPr id="10" name="Graphic 9" descr="Briefcase with solid fill">
            <a:extLst>
              <a:ext uri="{FF2B5EF4-FFF2-40B4-BE49-F238E27FC236}">
                <a16:creationId xmlns:a16="http://schemas.microsoft.com/office/drawing/2014/main" id="{B78B01E6-3A8D-91CA-EE52-305C98F1E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68275" y="5730939"/>
            <a:ext cx="640080" cy="640080"/>
          </a:xfrm>
          <a:prstGeom prst="rect">
            <a:avLst/>
          </a:prstGeom>
        </p:spPr>
      </p:pic>
      <p:pic>
        <p:nvPicPr>
          <p:cNvPr id="12" name="Graphic 11" descr="Workflow with solid fill">
            <a:extLst>
              <a:ext uri="{FF2B5EF4-FFF2-40B4-BE49-F238E27FC236}">
                <a16:creationId xmlns:a16="http://schemas.microsoft.com/office/drawing/2014/main" id="{B7EDC88A-A72B-908E-29E5-880F66881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93728" y="998982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Generosa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3AA8B"/>
      </a:accent1>
      <a:accent2>
        <a:srgbClr val="F8961E"/>
      </a:accent2>
      <a:accent3>
        <a:srgbClr val="277DA1"/>
      </a:accent3>
      <a:accent4>
        <a:srgbClr val="F94144"/>
      </a:accent4>
      <a:accent5>
        <a:srgbClr val="5E60CE"/>
      </a:accent5>
      <a:accent6>
        <a:srgbClr val="577590"/>
      </a:accent6>
      <a:hlink>
        <a:srgbClr val="277DA1"/>
      </a:hlink>
      <a:folHlink>
        <a:srgbClr val="57759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aafde8-3130-4bf4-b082-dfec8af002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D2BE416B9F847AEE93BC1EE61F0D6" ma:contentTypeVersion="9" ma:contentTypeDescription="Create a new document." ma:contentTypeScope="" ma:versionID="5f36d1090bf881ab13655bfe9a62d3dd">
  <xsd:schema xmlns:xsd="http://www.w3.org/2001/XMLSchema" xmlns:xs="http://www.w3.org/2001/XMLSchema" xmlns:p="http://schemas.microsoft.com/office/2006/metadata/properties" xmlns:ns3="04aafde8-3130-4bf4-b082-dfec8af00229" xmlns:ns4="91ca6b6a-c15c-45db-b7cb-82d5348c6a95" targetNamespace="http://schemas.microsoft.com/office/2006/metadata/properties" ma:root="true" ma:fieldsID="fff99c3b508f97aa2664e4834a0156e8" ns3:_="" ns4:_="">
    <xsd:import namespace="04aafde8-3130-4bf4-b082-dfec8af00229"/>
    <xsd:import namespace="91ca6b6a-c15c-45db-b7cb-82d5348c6a9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afde8-3130-4bf4-b082-dfec8af002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6b6a-c15c-45db-b7cb-82d5348c6a9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34C6D9-FB3C-4AB7-BD56-F525E7AB9966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04aafde8-3130-4bf4-b082-dfec8af00229"/>
    <ds:schemaRef ds:uri="91ca6b6a-c15c-45db-b7cb-82d5348c6a9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6A91617-C1F5-41E4-8B1A-8791328244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AC4ED9-3FD5-450D-85F8-4E69DC50DD75}">
  <ds:schemaRefs>
    <ds:schemaRef ds:uri="04aafde8-3130-4bf4-b082-dfec8af00229"/>
    <ds:schemaRef ds:uri="91ca6b6a-c15c-45db-b7cb-82d5348c6a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375</TotalTime>
  <Words>629</Words>
  <Application>Microsoft Office PowerPoint</Application>
  <PresentationFormat>Custom</PresentationFormat>
  <Paragraphs>89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Lato Bold</vt:lpstr>
      <vt:lpstr>Arial</vt:lpstr>
      <vt:lpstr>Lato</vt:lpstr>
      <vt:lpstr>Lato Black</vt:lpstr>
      <vt:lpstr>Lato Light</vt:lpstr>
      <vt:lpstr>Default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Luke Tam</cp:lastModifiedBy>
  <cp:revision>3</cp:revision>
  <dcterms:created xsi:type="dcterms:W3CDTF">2014-11-12T21:47:38Z</dcterms:created>
  <dcterms:modified xsi:type="dcterms:W3CDTF">2025-04-02T03:26:14Z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0x010100FEDD2BE416B9F847AEE93BC1EE61F0D6</vt:lpwstr>
  </property>
</Properties>
</file>