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5143500" cx="9144000"/>
  <p:notesSz cx="6858000" cy="9144000"/>
  <p:embeddedFontLst>
    <p:embeddedFont>
      <p:font typeface="Fjalla One"/>
      <p:regular r:id="rId48"/>
    </p:embeddedFont>
    <p:embeddedFont>
      <p:font typeface="Barlow Semi Condensed Medium"/>
      <p:regular r:id="rId49"/>
      <p:bold r:id="rId50"/>
      <p:italic r:id="rId51"/>
      <p:boldItalic r:id="rId52"/>
    </p:embeddedFont>
    <p:embeddedFont>
      <p:font typeface="Josefin Sans"/>
      <p:regular r:id="rId53"/>
      <p:bold r:id="rId54"/>
      <p:italic r:id="rId55"/>
      <p:boldItalic r:id="rId56"/>
    </p:embeddedFont>
    <p:embeddedFont>
      <p:font typeface="Barlow Semi Condensed"/>
      <p:regular r:id="rId57"/>
      <p:bold r:id="rId58"/>
      <p:italic r:id="rId59"/>
      <p:boldItalic r:id="rId60"/>
    </p:embeddedFont>
    <p:embeddedFont>
      <p:font typeface="Barlow Semi Condensed SemiBold"/>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FjallaOne-regular.fntdata"/><Relationship Id="rId47" Type="http://schemas.openxmlformats.org/officeDocument/2006/relationships/slide" Target="slides/slide43.xml"/><Relationship Id="rId49" Type="http://schemas.openxmlformats.org/officeDocument/2006/relationships/font" Target="fonts/BarlowSemiCondensedMedium-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BarlowSemiCondensedSemiBold-bold.fntdata"/><Relationship Id="rId61" Type="http://schemas.openxmlformats.org/officeDocument/2006/relationships/font" Target="fonts/BarlowSemiCondensedSemiBold-regular.fntdata"/><Relationship Id="rId20" Type="http://schemas.openxmlformats.org/officeDocument/2006/relationships/slide" Target="slides/slide16.xml"/><Relationship Id="rId64" Type="http://schemas.openxmlformats.org/officeDocument/2006/relationships/font" Target="fonts/BarlowSemiCondensedSemiBold-boldItalic.fntdata"/><Relationship Id="rId63" Type="http://schemas.openxmlformats.org/officeDocument/2006/relationships/font" Target="fonts/BarlowSemiCondensedSemi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BarlowSemiCondensed-bold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BarlowSemiCondensedMedium-italic.fntdata"/><Relationship Id="rId50" Type="http://schemas.openxmlformats.org/officeDocument/2006/relationships/font" Target="fonts/BarlowSemiCondensedMedium-bold.fntdata"/><Relationship Id="rId53" Type="http://schemas.openxmlformats.org/officeDocument/2006/relationships/font" Target="fonts/JosefinSans-regular.fntdata"/><Relationship Id="rId52" Type="http://schemas.openxmlformats.org/officeDocument/2006/relationships/font" Target="fonts/BarlowSemiCondensedMedium-boldItalic.fntdata"/><Relationship Id="rId11" Type="http://schemas.openxmlformats.org/officeDocument/2006/relationships/slide" Target="slides/slide7.xml"/><Relationship Id="rId55" Type="http://schemas.openxmlformats.org/officeDocument/2006/relationships/font" Target="fonts/JosefinSans-italic.fntdata"/><Relationship Id="rId10" Type="http://schemas.openxmlformats.org/officeDocument/2006/relationships/slide" Target="slides/slide6.xml"/><Relationship Id="rId54" Type="http://schemas.openxmlformats.org/officeDocument/2006/relationships/font" Target="fonts/JosefinSans-bold.fntdata"/><Relationship Id="rId13" Type="http://schemas.openxmlformats.org/officeDocument/2006/relationships/slide" Target="slides/slide9.xml"/><Relationship Id="rId57" Type="http://schemas.openxmlformats.org/officeDocument/2006/relationships/font" Target="fonts/BarlowSemiCondensed-regular.fntdata"/><Relationship Id="rId12" Type="http://schemas.openxmlformats.org/officeDocument/2006/relationships/slide" Target="slides/slide8.xml"/><Relationship Id="rId56" Type="http://schemas.openxmlformats.org/officeDocument/2006/relationships/font" Target="fonts/JosefinSans-boldItalic.fntdata"/><Relationship Id="rId15" Type="http://schemas.openxmlformats.org/officeDocument/2006/relationships/slide" Target="slides/slide11.xml"/><Relationship Id="rId59" Type="http://schemas.openxmlformats.org/officeDocument/2006/relationships/font" Target="fonts/BarlowSemiCondensed-italic.fntdata"/><Relationship Id="rId14" Type="http://schemas.openxmlformats.org/officeDocument/2006/relationships/slide" Target="slides/slide10.xml"/><Relationship Id="rId58" Type="http://schemas.openxmlformats.org/officeDocument/2006/relationships/font" Target="fonts/BarlowSemiCondensed-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9" name="Shape 1309"/>
        <p:cNvGrpSpPr/>
        <p:nvPr/>
      </p:nvGrpSpPr>
      <p:grpSpPr>
        <a:xfrm>
          <a:off x="0" y="0"/>
          <a:ext cx="0" cy="0"/>
          <a:chOff x="0" y="0"/>
          <a:chExt cx="0" cy="0"/>
        </a:xfrm>
      </p:grpSpPr>
      <p:sp>
        <p:nvSpPr>
          <p:cNvPr id="1310" name="Google Shape;131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11" name="Google Shape;131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g115ec62c5a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2" name="Google Shape;1532;g115ec62c5a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8" name="Shape 1538"/>
        <p:cNvGrpSpPr/>
        <p:nvPr/>
      </p:nvGrpSpPr>
      <p:grpSpPr>
        <a:xfrm>
          <a:off x="0" y="0"/>
          <a:ext cx="0" cy="0"/>
          <a:chOff x="0" y="0"/>
          <a:chExt cx="0" cy="0"/>
        </a:xfrm>
      </p:grpSpPr>
      <p:sp>
        <p:nvSpPr>
          <p:cNvPr id="1539" name="Google Shape;1539;g115c9744d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0" name="Google Shape;1540;g115c9744d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1" name="Shape 1551"/>
        <p:cNvGrpSpPr/>
        <p:nvPr/>
      </p:nvGrpSpPr>
      <p:grpSpPr>
        <a:xfrm>
          <a:off x="0" y="0"/>
          <a:ext cx="0" cy="0"/>
          <a:chOff x="0" y="0"/>
          <a:chExt cx="0" cy="0"/>
        </a:xfrm>
      </p:grpSpPr>
      <p:sp>
        <p:nvSpPr>
          <p:cNvPr id="1552" name="Google Shape;1552;g115c9744df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3" name="Google Shape;1553;g115c9744df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9" name="Shape 1569"/>
        <p:cNvGrpSpPr/>
        <p:nvPr/>
      </p:nvGrpSpPr>
      <p:grpSpPr>
        <a:xfrm>
          <a:off x="0" y="0"/>
          <a:ext cx="0" cy="0"/>
          <a:chOff x="0" y="0"/>
          <a:chExt cx="0" cy="0"/>
        </a:xfrm>
      </p:grpSpPr>
      <p:sp>
        <p:nvSpPr>
          <p:cNvPr id="1570" name="Google Shape;1570;g115c9744df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1" name="Google Shape;1571;g115c9744df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2" name="Shape 1582"/>
        <p:cNvGrpSpPr/>
        <p:nvPr/>
      </p:nvGrpSpPr>
      <p:grpSpPr>
        <a:xfrm>
          <a:off x="0" y="0"/>
          <a:ext cx="0" cy="0"/>
          <a:chOff x="0" y="0"/>
          <a:chExt cx="0" cy="0"/>
        </a:xfrm>
      </p:grpSpPr>
      <p:sp>
        <p:nvSpPr>
          <p:cNvPr id="1583" name="Google Shape;1583;g115f7bffa2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4" name="Google Shape;1584;g115f7bffa2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4" name="Shape 1624"/>
        <p:cNvGrpSpPr/>
        <p:nvPr/>
      </p:nvGrpSpPr>
      <p:grpSpPr>
        <a:xfrm>
          <a:off x="0" y="0"/>
          <a:ext cx="0" cy="0"/>
          <a:chOff x="0" y="0"/>
          <a:chExt cx="0" cy="0"/>
        </a:xfrm>
      </p:grpSpPr>
      <p:sp>
        <p:nvSpPr>
          <p:cNvPr id="1625" name="Google Shape;1625;g12c647707dcc2c5d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6" name="Google Shape;1626;g12c647707dcc2c5d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9" name="Shape 1639"/>
        <p:cNvGrpSpPr/>
        <p:nvPr/>
      </p:nvGrpSpPr>
      <p:grpSpPr>
        <a:xfrm>
          <a:off x="0" y="0"/>
          <a:ext cx="0" cy="0"/>
          <a:chOff x="0" y="0"/>
          <a:chExt cx="0" cy="0"/>
        </a:xfrm>
      </p:grpSpPr>
      <p:sp>
        <p:nvSpPr>
          <p:cNvPr id="1640" name="Google Shape;1640;g115c9744df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1" name="Google Shape;1641;g115c9744df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5" name="Shape 1655"/>
        <p:cNvGrpSpPr/>
        <p:nvPr/>
      </p:nvGrpSpPr>
      <p:grpSpPr>
        <a:xfrm>
          <a:off x="0" y="0"/>
          <a:ext cx="0" cy="0"/>
          <a:chOff x="0" y="0"/>
          <a:chExt cx="0" cy="0"/>
        </a:xfrm>
      </p:grpSpPr>
      <p:sp>
        <p:nvSpPr>
          <p:cNvPr id="1656" name="Google Shape;1656;g115c9744df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7" name="Google Shape;1657;g115c9744df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6" name="Shape 1666"/>
        <p:cNvGrpSpPr/>
        <p:nvPr/>
      </p:nvGrpSpPr>
      <p:grpSpPr>
        <a:xfrm>
          <a:off x="0" y="0"/>
          <a:ext cx="0" cy="0"/>
          <a:chOff x="0" y="0"/>
          <a:chExt cx="0" cy="0"/>
        </a:xfrm>
      </p:grpSpPr>
      <p:sp>
        <p:nvSpPr>
          <p:cNvPr id="1667" name="Google Shape;1667;g115f7bffa2e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8" name="Google Shape;1668;g115f7bffa2e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0" name="Shape 1710"/>
        <p:cNvGrpSpPr/>
        <p:nvPr/>
      </p:nvGrpSpPr>
      <p:grpSpPr>
        <a:xfrm>
          <a:off x="0" y="0"/>
          <a:ext cx="0" cy="0"/>
          <a:chOff x="0" y="0"/>
          <a:chExt cx="0" cy="0"/>
        </a:xfrm>
      </p:grpSpPr>
      <p:sp>
        <p:nvSpPr>
          <p:cNvPr id="1711" name="Google Shape;1711;g115c9744df7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2" name="Google Shape;1712;g115c9744df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g113dab23c0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2" name="Google Shape;1322;g113dab23c0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3" name="Shape 1723"/>
        <p:cNvGrpSpPr/>
        <p:nvPr/>
      </p:nvGrpSpPr>
      <p:grpSpPr>
        <a:xfrm>
          <a:off x="0" y="0"/>
          <a:ext cx="0" cy="0"/>
          <a:chOff x="0" y="0"/>
          <a:chExt cx="0" cy="0"/>
        </a:xfrm>
      </p:grpSpPr>
      <p:sp>
        <p:nvSpPr>
          <p:cNvPr id="1724" name="Google Shape;1724;g115f7bffa2e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5" name="Google Shape;1725;g115f7bffa2e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4" name="Shape 1734"/>
        <p:cNvGrpSpPr/>
        <p:nvPr/>
      </p:nvGrpSpPr>
      <p:grpSpPr>
        <a:xfrm>
          <a:off x="0" y="0"/>
          <a:ext cx="0" cy="0"/>
          <a:chOff x="0" y="0"/>
          <a:chExt cx="0" cy="0"/>
        </a:xfrm>
      </p:grpSpPr>
      <p:sp>
        <p:nvSpPr>
          <p:cNvPr id="1735" name="Google Shape;1735;g11603c519f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6" name="Google Shape;1736;g11603c519f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13756.36</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g115f7bffa2e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2" name="Google Shape;1752;g115f7bffa2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7" name="Shape 1797"/>
        <p:cNvGrpSpPr/>
        <p:nvPr/>
      </p:nvGrpSpPr>
      <p:grpSpPr>
        <a:xfrm>
          <a:off x="0" y="0"/>
          <a:ext cx="0" cy="0"/>
          <a:chOff x="0" y="0"/>
          <a:chExt cx="0" cy="0"/>
        </a:xfrm>
      </p:grpSpPr>
      <p:sp>
        <p:nvSpPr>
          <p:cNvPr id="1798" name="Google Shape;1798;g115c9744df7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9" name="Google Shape;1799;g115c9744df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2" name="Shape 1812"/>
        <p:cNvGrpSpPr/>
        <p:nvPr/>
      </p:nvGrpSpPr>
      <p:grpSpPr>
        <a:xfrm>
          <a:off x="0" y="0"/>
          <a:ext cx="0" cy="0"/>
          <a:chOff x="0" y="0"/>
          <a:chExt cx="0" cy="0"/>
        </a:xfrm>
      </p:grpSpPr>
      <p:sp>
        <p:nvSpPr>
          <p:cNvPr id="1813" name="Google Shape;1813;g115c9744df7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4" name="Google Shape;1814;g115c9744df7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7" name="Shape 1827"/>
        <p:cNvGrpSpPr/>
        <p:nvPr/>
      </p:nvGrpSpPr>
      <p:grpSpPr>
        <a:xfrm>
          <a:off x="0" y="0"/>
          <a:ext cx="0" cy="0"/>
          <a:chOff x="0" y="0"/>
          <a:chExt cx="0" cy="0"/>
        </a:xfrm>
      </p:grpSpPr>
      <p:sp>
        <p:nvSpPr>
          <p:cNvPr id="1828" name="Google Shape;1828;g115c9744df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9" name="Google Shape;1829;g115c9744df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0" name="Shape 1840"/>
        <p:cNvGrpSpPr/>
        <p:nvPr/>
      </p:nvGrpSpPr>
      <p:grpSpPr>
        <a:xfrm>
          <a:off x="0" y="0"/>
          <a:ext cx="0" cy="0"/>
          <a:chOff x="0" y="0"/>
          <a:chExt cx="0" cy="0"/>
        </a:xfrm>
      </p:grpSpPr>
      <p:sp>
        <p:nvSpPr>
          <p:cNvPr id="1841" name="Google Shape;1841;g115f7bffa2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2" name="Google Shape;1842;g115f7bffa2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1" name="Shape 1851"/>
        <p:cNvGrpSpPr/>
        <p:nvPr/>
      </p:nvGrpSpPr>
      <p:grpSpPr>
        <a:xfrm>
          <a:off x="0" y="0"/>
          <a:ext cx="0" cy="0"/>
          <a:chOff x="0" y="0"/>
          <a:chExt cx="0" cy="0"/>
        </a:xfrm>
      </p:grpSpPr>
      <p:sp>
        <p:nvSpPr>
          <p:cNvPr id="1852" name="Google Shape;1852;g113d8c7c2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3" name="Google Shape;1853;g113d8c7c2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3" name="Shape 1863"/>
        <p:cNvGrpSpPr/>
        <p:nvPr/>
      </p:nvGrpSpPr>
      <p:grpSpPr>
        <a:xfrm>
          <a:off x="0" y="0"/>
          <a:ext cx="0" cy="0"/>
          <a:chOff x="0" y="0"/>
          <a:chExt cx="0" cy="0"/>
        </a:xfrm>
      </p:grpSpPr>
      <p:sp>
        <p:nvSpPr>
          <p:cNvPr id="1864" name="Google Shape;1864;g11603c519f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5" name="Google Shape;1865;g11603c519f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5" name="Shape 1875"/>
        <p:cNvGrpSpPr/>
        <p:nvPr/>
      </p:nvGrpSpPr>
      <p:grpSpPr>
        <a:xfrm>
          <a:off x="0" y="0"/>
          <a:ext cx="0" cy="0"/>
          <a:chOff x="0" y="0"/>
          <a:chExt cx="0" cy="0"/>
        </a:xfrm>
      </p:grpSpPr>
      <p:sp>
        <p:nvSpPr>
          <p:cNvPr id="1876" name="Google Shape;1876;g11603c519f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7" name="Google Shape;1877;g11603c519f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0" name="Shape 1420"/>
        <p:cNvGrpSpPr/>
        <p:nvPr/>
      </p:nvGrpSpPr>
      <p:grpSpPr>
        <a:xfrm>
          <a:off x="0" y="0"/>
          <a:ext cx="0" cy="0"/>
          <a:chOff x="0" y="0"/>
          <a:chExt cx="0" cy="0"/>
        </a:xfrm>
      </p:grpSpPr>
      <p:sp>
        <p:nvSpPr>
          <p:cNvPr id="1421" name="Google Shape;1421;g113dab23c02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2" name="Google Shape;1422;g113dab23c02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7" name="Shape 1887"/>
        <p:cNvGrpSpPr/>
        <p:nvPr/>
      </p:nvGrpSpPr>
      <p:grpSpPr>
        <a:xfrm>
          <a:off x="0" y="0"/>
          <a:ext cx="0" cy="0"/>
          <a:chOff x="0" y="0"/>
          <a:chExt cx="0" cy="0"/>
        </a:xfrm>
      </p:grpSpPr>
      <p:sp>
        <p:nvSpPr>
          <p:cNvPr id="1888" name="Google Shape;1888;g11603c519f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9" name="Google Shape;1889;g11603c519f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3" name="Shape 1903"/>
        <p:cNvGrpSpPr/>
        <p:nvPr/>
      </p:nvGrpSpPr>
      <p:grpSpPr>
        <a:xfrm>
          <a:off x="0" y="0"/>
          <a:ext cx="0" cy="0"/>
          <a:chOff x="0" y="0"/>
          <a:chExt cx="0" cy="0"/>
        </a:xfrm>
      </p:grpSpPr>
      <p:sp>
        <p:nvSpPr>
          <p:cNvPr id="1904" name="Google Shape;1904;g11603c519f0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5" name="Google Shape;1905;g11603c519f0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5" name="Shape 1915"/>
        <p:cNvGrpSpPr/>
        <p:nvPr/>
      </p:nvGrpSpPr>
      <p:grpSpPr>
        <a:xfrm>
          <a:off x="0" y="0"/>
          <a:ext cx="0" cy="0"/>
          <a:chOff x="0" y="0"/>
          <a:chExt cx="0" cy="0"/>
        </a:xfrm>
      </p:grpSpPr>
      <p:sp>
        <p:nvSpPr>
          <p:cNvPr id="1916" name="Google Shape;1916;g11603c519f0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7" name="Google Shape;1917;g11603c519f0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8" name="Shape 1928"/>
        <p:cNvGrpSpPr/>
        <p:nvPr/>
      </p:nvGrpSpPr>
      <p:grpSpPr>
        <a:xfrm>
          <a:off x="0" y="0"/>
          <a:ext cx="0" cy="0"/>
          <a:chOff x="0" y="0"/>
          <a:chExt cx="0" cy="0"/>
        </a:xfrm>
      </p:grpSpPr>
      <p:sp>
        <p:nvSpPr>
          <p:cNvPr id="1929" name="Google Shape;1929;g11603c519f0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0" name="Google Shape;1930;g11603c519f0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2" name="Shape 1942"/>
        <p:cNvGrpSpPr/>
        <p:nvPr/>
      </p:nvGrpSpPr>
      <p:grpSpPr>
        <a:xfrm>
          <a:off x="0" y="0"/>
          <a:ext cx="0" cy="0"/>
          <a:chOff x="0" y="0"/>
          <a:chExt cx="0" cy="0"/>
        </a:xfrm>
      </p:grpSpPr>
      <p:sp>
        <p:nvSpPr>
          <p:cNvPr id="1943" name="Google Shape;1943;g11603c519f0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4" name="Google Shape;1944;g11603c519f0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4" name="Shape 1954"/>
        <p:cNvGrpSpPr/>
        <p:nvPr/>
      </p:nvGrpSpPr>
      <p:grpSpPr>
        <a:xfrm>
          <a:off x="0" y="0"/>
          <a:ext cx="0" cy="0"/>
          <a:chOff x="0" y="0"/>
          <a:chExt cx="0" cy="0"/>
        </a:xfrm>
      </p:grpSpPr>
      <p:sp>
        <p:nvSpPr>
          <p:cNvPr id="1955" name="Google Shape;1955;g115ec62c5a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6" name="Google Shape;1956;g115ec62c5a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2" name="Shape 1962"/>
        <p:cNvGrpSpPr/>
        <p:nvPr/>
      </p:nvGrpSpPr>
      <p:grpSpPr>
        <a:xfrm>
          <a:off x="0" y="0"/>
          <a:ext cx="0" cy="0"/>
          <a:chOff x="0" y="0"/>
          <a:chExt cx="0" cy="0"/>
        </a:xfrm>
      </p:grpSpPr>
      <p:sp>
        <p:nvSpPr>
          <p:cNvPr id="1963" name="Google Shape;1963;g11603c519f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4" name="Google Shape;1964;g11603c519f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0" name="Shape 1970"/>
        <p:cNvGrpSpPr/>
        <p:nvPr/>
      </p:nvGrpSpPr>
      <p:grpSpPr>
        <a:xfrm>
          <a:off x="0" y="0"/>
          <a:ext cx="0" cy="0"/>
          <a:chOff x="0" y="0"/>
          <a:chExt cx="0" cy="0"/>
        </a:xfrm>
      </p:grpSpPr>
      <p:sp>
        <p:nvSpPr>
          <p:cNvPr id="1971" name="Google Shape;1971;g115c9744df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2" name="Google Shape;1972;g115c9744df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0" name="Shape 1980"/>
        <p:cNvGrpSpPr/>
        <p:nvPr/>
      </p:nvGrpSpPr>
      <p:grpSpPr>
        <a:xfrm>
          <a:off x="0" y="0"/>
          <a:ext cx="0" cy="0"/>
          <a:chOff x="0" y="0"/>
          <a:chExt cx="0" cy="0"/>
        </a:xfrm>
      </p:grpSpPr>
      <p:sp>
        <p:nvSpPr>
          <p:cNvPr id="1981" name="Google Shape;1981;g115c9744df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2" name="Google Shape;1982;g115c9744df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9" name="Shape 1989"/>
        <p:cNvGrpSpPr/>
        <p:nvPr/>
      </p:nvGrpSpPr>
      <p:grpSpPr>
        <a:xfrm>
          <a:off x="0" y="0"/>
          <a:ext cx="0" cy="0"/>
          <a:chOff x="0" y="0"/>
          <a:chExt cx="0" cy="0"/>
        </a:xfrm>
      </p:grpSpPr>
      <p:sp>
        <p:nvSpPr>
          <p:cNvPr id="1990" name="Google Shape;1990;g115ec62c5a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1" name="Google Shape;1991;g115ec62c5a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8" name="Shape 1428"/>
        <p:cNvGrpSpPr/>
        <p:nvPr/>
      </p:nvGrpSpPr>
      <p:grpSpPr>
        <a:xfrm>
          <a:off x="0" y="0"/>
          <a:ext cx="0" cy="0"/>
          <a:chOff x="0" y="0"/>
          <a:chExt cx="0" cy="0"/>
        </a:xfrm>
      </p:grpSpPr>
      <p:sp>
        <p:nvSpPr>
          <p:cNvPr id="1429" name="Google Shape;1429;g113dab23c02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0" name="Google Shape;1430;g113dab23c02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7" name="Shape 1997"/>
        <p:cNvGrpSpPr/>
        <p:nvPr/>
      </p:nvGrpSpPr>
      <p:grpSpPr>
        <a:xfrm>
          <a:off x="0" y="0"/>
          <a:ext cx="0" cy="0"/>
          <a:chOff x="0" y="0"/>
          <a:chExt cx="0" cy="0"/>
        </a:xfrm>
      </p:grpSpPr>
      <p:sp>
        <p:nvSpPr>
          <p:cNvPr id="1998" name="Google Shape;1998;g115c9744df7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9" name="Google Shape;1999;g115c9744df7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6" name="Shape 2006"/>
        <p:cNvGrpSpPr/>
        <p:nvPr/>
      </p:nvGrpSpPr>
      <p:grpSpPr>
        <a:xfrm>
          <a:off x="0" y="0"/>
          <a:ext cx="0" cy="0"/>
          <a:chOff x="0" y="0"/>
          <a:chExt cx="0" cy="0"/>
        </a:xfrm>
      </p:grpSpPr>
      <p:sp>
        <p:nvSpPr>
          <p:cNvPr id="2007" name="Google Shape;2007;g115c9744df7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8" name="Google Shape;2008;g115c9744df7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5" name="Shape 2015"/>
        <p:cNvGrpSpPr/>
        <p:nvPr/>
      </p:nvGrpSpPr>
      <p:grpSpPr>
        <a:xfrm>
          <a:off x="0" y="0"/>
          <a:ext cx="0" cy="0"/>
          <a:chOff x="0" y="0"/>
          <a:chExt cx="0" cy="0"/>
        </a:xfrm>
      </p:grpSpPr>
      <p:sp>
        <p:nvSpPr>
          <p:cNvPr id="2016" name="Google Shape;2016;g115c9744df7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7" name="Google Shape;2017;g115c9744df7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4" name="Shape 2024"/>
        <p:cNvGrpSpPr/>
        <p:nvPr/>
      </p:nvGrpSpPr>
      <p:grpSpPr>
        <a:xfrm>
          <a:off x="0" y="0"/>
          <a:ext cx="0" cy="0"/>
          <a:chOff x="0" y="0"/>
          <a:chExt cx="0" cy="0"/>
        </a:xfrm>
      </p:grpSpPr>
      <p:sp>
        <p:nvSpPr>
          <p:cNvPr id="2025" name="Google Shape;2025;g11603c519f0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6" name="Google Shape;2026;g11603c519f0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5" name="Shape 1465"/>
        <p:cNvGrpSpPr/>
        <p:nvPr/>
      </p:nvGrpSpPr>
      <p:grpSpPr>
        <a:xfrm>
          <a:off x="0" y="0"/>
          <a:ext cx="0" cy="0"/>
          <a:chOff x="0" y="0"/>
          <a:chExt cx="0" cy="0"/>
        </a:xfrm>
      </p:grpSpPr>
      <p:sp>
        <p:nvSpPr>
          <p:cNvPr id="1466" name="Google Shape;1466;g8714a43093_3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7" name="Google Shape;1467;g8714a43093_3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3" name="Shape 1473"/>
        <p:cNvGrpSpPr/>
        <p:nvPr/>
      </p:nvGrpSpPr>
      <p:grpSpPr>
        <a:xfrm>
          <a:off x="0" y="0"/>
          <a:ext cx="0" cy="0"/>
          <a:chOff x="0" y="0"/>
          <a:chExt cx="0" cy="0"/>
        </a:xfrm>
      </p:grpSpPr>
      <p:sp>
        <p:nvSpPr>
          <p:cNvPr id="1474" name="Google Shape;1474;g115ec62c5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5" name="Google Shape;1475;g115ec62c5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6" name="Shape 1496"/>
        <p:cNvGrpSpPr/>
        <p:nvPr/>
      </p:nvGrpSpPr>
      <p:grpSpPr>
        <a:xfrm>
          <a:off x="0" y="0"/>
          <a:ext cx="0" cy="0"/>
          <a:chOff x="0" y="0"/>
          <a:chExt cx="0" cy="0"/>
        </a:xfrm>
      </p:grpSpPr>
      <p:sp>
        <p:nvSpPr>
          <p:cNvPr id="1497" name="Google Shape;1497;g115ec62c5aa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8" name="Google Shape;1498;g115ec62c5a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5" name="Shape 1505"/>
        <p:cNvGrpSpPr/>
        <p:nvPr/>
      </p:nvGrpSpPr>
      <p:grpSpPr>
        <a:xfrm>
          <a:off x="0" y="0"/>
          <a:ext cx="0" cy="0"/>
          <a:chOff x="0" y="0"/>
          <a:chExt cx="0" cy="0"/>
        </a:xfrm>
      </p:grpSpPr>
      <p:sp>
        <p:nvSpPr>
          <p:cNvPr id="1506" name="Google Shape;1506;g115ec62c5aa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7" name="Google Shape;1507;g115ec62c5aa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6" name="Shape 1516"/>
        <p:cNvGrpSpPr/>
        <p:nvPr/>
      </p:nvGrpSpPr>
      <p:grpSpPr>
        <a:xfrm>
          <a:off x="0" y="0"/>
          <a:ext cx="0" cy="0"/>
          <a:chOff x="0" y="0"/>
          <a:chExt cx="0" cy="0"/>
        </a:xfrm>
      </p:grpSpPr>
      <p:sp>
        <p:nvSpPr>
          <p:cNvPr id="1517" name="Google Shape;1517;g115ec62c5aa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8" name="Google Shape;1518;g115ec62c5aa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p:nvPr/>
        </p:nvSpPr>
        <p:spPr>
          <a:xfrm>
            <a:off x="7128763" y="-229700"/>
            <a:ext cx="2452800" cy="1188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txBox="1"/>
          <p:nvPr>
            <p:ph type="ctrTitle"/>
          </p:nvPr>
        </p:nvSpPr>
        <p:spPr>
          <a:xfrm>
            <a:off x="5248656" y="2002536"/>
            <a:ext cx="3264300" cy="1792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200"/>
              <a:buNone/>
              <a:defRPr sz="52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17" name="Google Shape;17;p2"/>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8" name="Google Shape;18;p2"/>
          <p:cNvCxnSpPr/>
          <p:nvPr/>
        </p:nvCxnSpPr>
        <p:spPr>
          <a:xfrm flipH="1">
            <a:off x="5827050" y="451300"/>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19" name="Google Shape;19;p2"/>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20" name="Google Shape;20;p2"/>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21" name="Google Shape;21;p2"/>
          <p:cNvGrpSpPr/>
          <p:nvPr/>
        </p:nvGrpSpPr>
        <p:grpSpPr>
          <a:xfrm>
            <a:off x="8064275" y="887850"/>
            <a:ext cx="581800" cy="582350"/>
            <a:chOff x="8064275" y="887850"/>
            <a:chExt cx="581800" cy="582350"/>
          </a:xfrm>
        </p:grpSpPr>
        <p:sp>
          <p:nvSpPr>
            <p:cNvPr id="22" name="Google Shape;22;p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7353050" y="316275"/>
            <a:ext cx="292025" cy="292575"/>
            <a:chOff x="7353050" y="316275"/>
            <a:chExt cx="292025" cy="292575"/>
          </a:xfrm>
        </p:grpSpPr>
        <p:sp>
          <p:nvSpPr>
            <p:cNvPr id="29" name="Google Shape;29;p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2"/>
          <p:cNvGrpSpPr/>
          <p:nvPr/>
        </p:nvGrpSpPr>
        <p:grpSpPr>
          <a:xfrm>
            <a:off x="5443350" y="289275"/>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2"/>
          <p:cNvGrpSpPr/>
          <p:nvPr/>
        </p:nvGrpSpPr>
        <p:grpSpPr>
          <a:xfrm>
            <a:off x="8490050" y="170875"/>
            <a:ext cx="175013" cy="27000"/>
            <a:chOff x="5662375" y="212375"/>
            <a:chExt cx="175013" cy="27000"/>
          </a:xfrm>
        </p:grpSpPr>
        <p:sp>
          <p:nvSpPr>
            <p:cNvPr id="44" name="Google Shape;44;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 name="Google Shape;47;p2"/>
          <p:cNvGrpSpPr/>
          <p:nvPr/>
        </p:nvGrpSpPr>
        <p:grpSpPr>
          <a:xfrm>
            <a:off x="8068750" y="1581800"/>
            <a:ext cx="175013" cy="27000"/>
            <a:chOff x="5662375" y="212375"/>
            <a:chExt cx="175013" cy="27000"/>
          </a:xfrm>
        </p:grpSpPr>
        <p:sp>
          <p:nvSpPr>
            <p:cNvPr id="48" name="Google Shape;48;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2"/>
          <p:cNvSpPr/>
          <p:nvPr/>
        </p:nvSpPr>
        <p:spPr>
          <a:xfrm>
            <a:off x="338825" y="4572600"/>
            <a:ext cx="8622000" cy="49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1"/>
                </a:solidFill>
                <a:latin typeface="Barlow Semi Condensed Medium"/>
                <a:ea typeface="Barlow Semi Condensed Medium"/>
                <a:cs typeface="Barlow Semi Condensed Medium"/>
                <a:sym typeface="Barlow Semi Condensed Medium"/>
              </a:defRPr>
            </a:lvl1pPr>
            <a:lvl2pPr lvl="1">
              <a:buNone/>
              <a:defRPr>
                <a:solidFill>
                  <a:schemeClr val="accent1"/>
                </a:solidFill>
                <a:latin typeface="Barlow Semi Condensed Medium"/>
                <a:ea typeface="Barlow Semi Condensed Medium"/>
                <a:cs typeface="Barlow Semi Condensed Medium"/>
                <a:sym typeface="Barlow Semi Condensed Medium"/>
              </a:defRPr>
            </a:lvl2pPr>
            <a:lvl3pPr lvl="2">
              <a:buNone/>
              <a:defRPr>
                <a:solidFill>
                  <a:schemeClr val="accent1"/>
                </a:solidFill>
                <a:latin typeface="Barlow Semi Condensed Medium"/>
                <a:ea typeface="Barlow Semi Condensed Medium"/>
                <a:cs typeface="Barlow Semi Condensed Medium"/>
                <a:sym typeface="Barlow Semi Condensed Medium"/>
              </a:defRPr>
            </a:lvl3pPr>
            <a:lvl4pPr lvl="3">
              <a:buNone/>
              <a:defRPr>
                <a:solidFill>
                  <a:schemeClr val="accent1"/>
                </a:solidFill>
                <a:latin typeface="Barlow Semi Condensed Medium"/>
                <a:ea typeface="Barlow Semi Condensed Medium"/>
                <a:cs typeface="Barlow Semi Condensed Medium"/>
                <a:sym typeface="Barlow Semi Condensed Medium"/>
              </a:defRPr>
            </a:lvl4pPr>
            <a:lvl5pPr lvl="4">
              <a:buNone/>
              <a:defRPr>
                <a:solidFill>
                  <a:schemeClr val="accent1"/>
                </a:solidFill>
                <a:latin typeface="Barlow Semi Condensed Medium"/>
                <a:ea typeface="Barlow Semi Condensed Medium"/>
                <a:cs typeface="Barlow Semi Condensed Medium"/>
                <a:sym typeface="Barlow Semi Condensed Medium"/>
              </a:defRPr>
            </a:lvl5pPr>
            <a:lvl6pPr lvl="5">
              <a:buNone/>
              <a:defRPr>
                <a:solidFill>
                  <a:schemeClr val="accent1"/>
                </a:solidFill>
                <a:latin typeface="Barlow Semi Condensed Medium"/>
                <a:ea typeface="Barlow Semi Condensed Medium"/>
                <a:cs typeface="Barlow Semi Condensed Medium"/>
                <a:sym typeface="Barlow Semi Condensed Medium"/>
              </a:defRPr>
            </a:lvl6pPr>
            <a:lvl7pPr lvl="6">
              <a:buNone/>
              <a:defRPr>
                <a:solidFill>
                  <a:schemeClr val="accent1"/>
                </a:solidFill>
                <a:latin typeface="Barlow Semi Condensed Medium"/>
                <a:ea typeface="Barlow Semi Condensed Medium"/>
                <a:cs typeface="Barlow Semi Condensed Medium"/>
                <a:sym typeface="Barlow Semi Condensed Medium"/>
              </a:defRPr>
            </a:lvl7pPr>
            <a:lvl8pPr lvl="7">
              <a:buNone/>
              <a:defRPr>
                <a:solidFill>
                  <a:schemeClr val="accent1"/>
                </a:solidFill>
                <a:latin typeface="Barlow Semi Condensed Medium"/>
                <a:ea typeface="Barlow Semi Condensed Medium"/>
                <a:cs typeface="Barlow Semi Condensed Medium"/>
                <a:sym typeface="Barlow Semi Condensed Medium"/>
              </a:defRPr>
            </a:lvl8pPr>
            <a:lvl9pPr lvl="8">
              <a:buNone/>
              <a:defRPr>
                <a:solidFill>
                  <a:schemeClr val="accent1"/>
                </a:solidFill>
                <a:latin typeface="Barlow Semi Condensed Medium"/>
                <a:ea typeface="Barlow Semi Condensed Medium"/>
                <a:cs typeface="Barlow Semi Condensed Medium"/>
                <a:sym typeface="Barlow Semi Condensed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2" name="Shape 532"/>
        <p:cNvGrpSpPr/>
        <p:nvPr/>
      </p:nvGrpSpPr>
      <p:grpSpPr>
        <a:xfrm>
          <a:off x="0" y="0"/>
          <a:ext cx="0" cy="0"/>
          <a:chOff x="0" y="0"/>
          <a:chExt cx="0" cy="0"/>
        </a:xfrm>
      </p:grpSpPr>
      <p:grpSp>
        <p:nvGrpSpPr>
          <p:cNvPr id="533" name="Google Shape;533;p11"/>
          <p:cNvGrpSpPr/>
          <p:nvPr/>
        </p:nvGrpSpPr>
        <p:grpSpPr>
          <a:xfrm rot="10800000">
            <a:off x="1954823" y="1124844"/>
            <a:ext cx="5234354" cy="3069144"/>
            <a:chOff x="1098425" y="237675"/>
            <a:chExt cx="5358675" cy="5174750"/>
          </a:xfrm>
        </p:grpSpPr>
        <p:sp>
          <p:nvSpPr>
            <p:cNvPr id="534" name="Google Shape;534;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1"/>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7" name="Google Shape;537;p11"/>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538" name="Google Shape;538;p11"/>
          <p:cNvCxnSpPr/>
          <p:nvPr/>
        </p:nvCxnSpPr>
        <p:spPr>
          <a:xfrm rot="5400000">
            <a:off x="7269708" y="3324550"/>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539" name="Google Shape;539;p11"/>
          <p:cNvCxnSpPr/>
          <p:nvPr/>
        </p:nvCxnSpPr>
        <p:spPr>
          <a:xfrm flipH="1" rot="-5400000">
            <a:off x="7181408" y="2082400"/>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540" name="Google Shape;540;p11"/>
          <p:cNvCxnSpPr/>
          <p:nvPr/>
        </p:nvCxnSpPr>
        <p:spPr>
          <a:xfrm rot="5400000">
            <a:off x="7232433" y="736375"/>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541" name="Google Shape;541;p11"/>
          <p:cNvCxnSpPr/>
          <p:nvPr/>
        </p:nvCxnSpPr>
        <p:spPr>
          <a:xfrm rot="5400000">
            <a:off x="8168433" y="-6660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542" name="Google Shape;542;p11"/>
          <p:cNvGrpSpPr/>
          <p:nvPr/>
        </p:nvGrpSpPr>
        <p:grpSpPr>
          <a:xfrm flipH="1" rot="5400000">
            <a:off x="7407333" y="1284925"/>
            <a:ext cx="581800" cy="582350"/>
            <a:chOff x="8064275" y="887850"/>
            <a:chExt cx="581800" cy="582350"/>
          </a:xfrm>
        </p:grpSpPr>
        <p:sp>
          <p:nvSpPr>
            <p:cNvPr id="543" name="Google Shape;543;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9" name="Google Shape;549;p11"/>
          <p:cNvGrpSpPr/>
          <p:nvPr/>
        </p:nvGrpSpPr>
        <p:grpSpPr>
          <a:xfrm flipH="1" rot="5400000">
            <a:off x="7869720" y="2754200"/>
            <a:ext cx="292025" cy="292575"/>
            <a:chOff x="7353050" y="316275"/>
            <a:chExt cx="292025" cy="292575"/>
          </a:xfrm>
        </p:grpSpPr>
        <p:sp>
          <p:nvSpPr>
            <p:cNvPr id="550" name="Google Shape;550;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4" name="Google Shape;554;p11"/>
          <p:cNvGrpSpPr/>
          <p:nvPr/>
        </p:nvGrpSpPr>
        <p:grpSpPr>
          <a:xfrm flipH="1" rot="5400000">
            <a:off x="8012458" y="178175"/>
            <a:ext cx="175000" cy="175000"/>
            <a:chOff x="8792300" y="321275"/>
            <a:chExt cx="175000" cy="175000"/>
          </a:xfrm>
        </p:grpSpPr>
        <p:sp>
          <p:nvSpPr>
            <p:cNvPr id="555" name="Google Shape;555;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9" name="Google Shape;559;p11"/>
          <p:cNvGrpSpPr/>
          <p:nvPr/>
        </p:nvGrpSpPr>
        <p:grpSpPr>
          <a:xfrm rot="5400000">
            <a:off x="7551683" y="3879926"/>
            <a:ext cx="293111" cy="293388"/>
            <a:chOff x="3164039" y="430875"/>
            <a:chExt cx="293111" cy="293388"/>
          </a:xfrm>
        </p:grpSpPr>
        <p:sp>
          <p:nvSpPr>
            <p:cNvPr id="560" name="Google Shape;560;p1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6" name="Google Shape;566;p11"/>
          <p:cNvGrpSpPr/>
          <p:nvPr/>
        </p:nvGrpSpPr>
        <p:grpSpPr>
          <a:xfrm flipH="1" rot="5400000">
            <a:off x="8259052" y="323144"/>
            <a:ext cx="175013" cy="27000"/>
            <a:chOff x="5662375" y="212375"/>
            <a:chExt cx="175013" cy="27000"/>
          </a:xfrm>
        </p:grpSpPr>
        <p:sp>
          <p:nvSpPr>
            <p:cNvPr id="567" name="Google Shape;567;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70" name="Google Shape;570;p11"/>
          <p:cNvCxnSpPr/>
          <p:nvPr/>
        </p:nvCxnSpPr>
        <p:spPr>
          <a:xfrm flipH="1" rot="5400000">
            <a:off x="740850" y="25983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571" name="Google Shape;571;p11"/>
          <p:cNvCxnSpPr/>
          <p:nvPr/>
        </p:nvCxnSpPr>
        <p:spPr>
          <a:xfrm rot="-5400000">
            <a:off x="847100" y="355400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572" name="Google Shape;572;p11"/>
          <p:cNvCxnSpPr/>
          <p:nvPr/>
        </p:nvCxnSpPr>
        <p:spPr>
          <a:xfrm flipH="1" rot="5400000">
            <a:off x="1105775" y="415125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573" name="Google Shape;573;p11"/>
          <p:cNvGrpSpPr/>
          <p:nvPr/>
        </p:nvGrpSpPr>
        <p:grpSpPr>
          <a:xfrm rot="5400000">
            <a:off x="621475" y="4062025"/>
            <a:ext cx="581800" cy="582350"/>
            <a:chOff x="8064275" y="887850"/>
            <a:chExt cx="581800" cy="582350"/>
          </a:xfrm>
        </p:grpSpPr>
        <p:sp>
          <p:nvSpPr>
            <p:cNvPr id="574" name="Google Shape;574;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 name="Google Shape;580;p11"/>
          <p:cNvGrpSpPr/>
          <p:nvPr/>
        </p:nvGrpSpPr>
        <p:grpSpPr>
          <a:xfrm rot="5400000">
            <a:off x="1482825" y="3350800"/>
            <a:ext cx="292025" cy="292575"/>
            <a:chOff x="7353050" y="316275"/>
            <a:chExt cx="292025" cy="292575"/>
          </a:xfrm>
        </p:grpSpPr>
        <p:sp>
          <p:nvSpPr>
            <p:cNvPr id="581" name="Google Shape;581;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5" name="Google Shape;585;p11"/>
          <p:cNvGrpSpPr/>
          <p:nvPr/>
        </p:nvGrpSpPr>
        <p:grpSpPr>
          <a:xfrm rot="5400000">
            <a:off x="1595125" y="4790325"/>
            <a:ext cx="175000" cy="175000"/>
            <a:chOff x="8792300" y="321275"/>
            <a:chExt cx="175000" cy="175000"/>
          </a:xfrm>
        </p:grpSpPr>
        <p:sp>
          <p:nvSpPr>
            <p:cNvPr id="586" name="Google Shape;586;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0" name="Google Shape;590;p11"/>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1"/>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1"/>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1"/>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6" name="Google Shape;596;p11"/>
          <p:cNvGrpSpPr/>
          <p:nvPr/>
        </p:nvGrpSpPr>
        <p:grpSpPr>
          <a:xfrm rot="5400000">
            <a:off x="1701119" y="1515381"/>
            <a:ext cx="175013" cy="27000"/>
            <a:chOff x="5662375" y="212375"/>
            <a:chExt cx="175013" cy="27000"/>
          </a:xfrm>
        </p:grpSpPr>
        <p:sp>
          <p:nvSpPr>
            <p:cNvPr id="597" name="Google Shape;597;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0" name="Google Shape;600;p11"/>
          <p:cNvGrpSpPr/>
          <p:nvPr/>
        </p:nvGrpSpPr>
        <p:grpSpPr>
          <a:xfrm rot="5400000">
            <a:off x="1819519" y="4562081"/>
            <a:ext cx="175013" cy="27000"/>
            <a:chOff x="5662375" y="212375"/>
            <a:chExt cx="175013" cy="27000"/>
          </a:xfrm>
        </p:grpSpPr>
        <p:sp>
          <p:nvSpPr>
            <p:cNvPr id="601" name="Google Shape;601;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4" name="Google Shape;604;p11"/>
          <p:cNvGrpSpPr/>
          <p:nvPr/>
        </p:nvGrpSpPr>
        <p:grpSpPr>
          <a:xfrm rot="5400000">
            <a:off x="408594" y="4140781"/>
            <a:ext cx="175013" cy="27000"/>
            <a:chOff x="5662375" y="212375"/>
            <a:chExt cx="175013" cy="27000"/>
          </a:xfrm>
        </p:grpSpPr>
        <p:sp>
          <p:nvSpPr>
            <p:cNvPr id="605" name="Google Shape;605;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8" name="Google Shape;608;p11"/>
          <p:cNvSpPr txBox="1"/>
          <p:nvPr>
            <p:ph hasCustomPrompt="1" type="title"/>
          </p:nvPr>
        </p:nvSpPr>
        <p:spPr>
          <a:xfrm>
            <a:off x="2624328" y="2057400"/>
            <a:ext cx="3904500" cy="7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609" name="Google Shape;609;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0" name="Shape 610"/>
        <p:cNvGrpSpPr/>
        <p:nvPr/>
      </p:nvGrpSpPr>
      <p:grpSpPr>
        <a:xfrm>
          <a:off x="0" y="0"/>
          <a:ext cx="0" cy="0"/>
          <a:chOff x="0" y="0"/>
          <a:chExt cx="0" cy="0"/>
        </a:xfrm>
      </p:grpSpPr>
      <p:sp>
        <p:nvSpPr>
          <p:cNvPr id="611" name="Google Shape;611;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12" name="Shape 612"/>
        <p:cNvGrpSpPr/>
        <p:nvPr/>
      </p:nvGrpSpPr>
      <p:grpSpPr>
        <a:xfrm>
          <a:off x="0" y="0"/>
          <a:ext cx="0" cy="0"/>
          <a:chOff x="0" y="0"/>
          <a:chExt cx="0" cy="0"/>
        </a:xfrm>
      </p:grpSpPr>
      <p:sp>
        <p:nvSpPr>
          <p:cNvPr id="613" name="Google Shape;613;p13"/>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614" name="Google Shape;614;p13"/>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15" name="Google Shape;615;p13"/>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16" name="Google Shape;616;p13"/>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17" name="Google Shape;617;p13"/>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18" name="Google Shape;618;p13"/>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19" name="Google Shape;619;p13"/>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0" name="Google Shape;620;p13"/>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1" name="Google Shape;621;p13"/>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2" name="Google Shape;622;p13"/>
          <p:cNvSpPr txBox="1"/>
          <p:nvPr>
            <p:ph hasCustomPrompt="1" idx="9" type="title"/>
          </p:nvPr>
        </p:nvSpPr>
        <p:spPr>
          <a:xfrm>
            <a:off x="813816" y="722376"/>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23" name="Google Shape;623;p13"/>
          <p:cNvSpPr txBox="1"/>
          <p:nvPr>
            <p:ph hasCustomPrompt="1" idx="13" type="title"/>
          </p:nvPr>
        </p:nvSpPr>
        <p:spPr>
          <a:xfrm>
            <a:off x="813816" y="1801368"/>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24" name="Google Shape;624;p13"/>
          <p:cNvSpPr txBox="1"/>
          <p:nvPr>
            <p:ph hasCustomPrompt="1" idx="14" type="title"/>
          </p:nvPr>
        </p:nvSpPr>
        <p:spPr>
          <a:xfrm>
            <a:off x="813816" y="2880360"/>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25" name="Google Shape;625;p13"/>
          <p:cNvSpPr txBox="1"/>
          <p:nvPr>
            <p:ph hasCustomPrompt="1" idx="15" type="title"/>
          </p:nvPr>
        </p:nvSpPr>
        <p:spPr>
          <a:xfrm>
            <a:off x="813816" y="3959352"/>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26" name="Google Shape;626;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1"/>
                </a:solidFill>
                <a:latin typeface="Barlow Semi Condensed Medium"/>
                <a:ea typeface="Barlow Semi Condensed Medium"/>
                <a:cs typeface="Barlow Semi Condensed Medium"/>
                <a:sym typeface="Barlow Semi Condensed Medium"/>
              </a:defRPr>
            </a:lvl1pPr>
            <a:lvl2pPr lvl="1">
              <a:buNone/>
              <a:defRPr>
                <a:solidFill>
                  <a:schemeClr val="accent1"/>
                </a:solidFill>
                <a:latin typeface="Barlow Semi Condensed Medium"/>
                <a:ea typeface="Barlow Semi Condensed Medium"/>
                <a:cs typeface="Barlow Semi Condensed Medium"/>
                <a:sym typeface="Barlow Semi Condensed Medium"/>
              </a:defRPr>
            </a:lvl2pPr>
            <a:lvl3pPr lvl="2">
              <a:buNone/>
              <a:defRPr>
                <a:solidFill>
                  <a:schemeClr val="accent1"/>
                </a:solidFill>
                <a:latin typeface="Barlow Semi Condensed Medium"/>
                <a:ea typeface="Barlow Semi Condensed Medium"/>
                <a:cs typeface="Barlow Semi Condensed Medium"/>
                <a:sym typeface="Barlow Semi Condensed Medium"/>
              </a:defRPr>
            </a:lvl3pPr>
            <a:lvl4pPr lvl="3">
              <a:buNone/>
              <a:defRPr>
                <a:solidFill>
                  <a:schemeClr val="accent1"/>
                </a:solidFill>
                <a:latin typeface="Barlow Semi Condensed Medium"/>
                <a:ea typeface="Barlow Semi Condensed Medium"/>
                <a:cs typeface="Barlow Semi Condensed Medium"/>
                <a:sym typeface="Barlow Semi Condensed Medium"/>
              </a:defRPr>
            </a:lvl4pPr>
            <a:lvl5pPr lvl="4">
              <a:buNone/>
              <a:defRPr>
                <a:solidFill>
                  <a:schemeClr val="accent1"/>
                </a:solidFill>
                <a:latin typeface="Barlow Semi Condensed Medium"/>
                <a:ea typeface="Barlow Semi Condensed Medium"/>
                <a:cs typeface="Barlow Semi Condensed Medium"/>
                <a:sym typeface="Barlow Semi Condensed Medium"/>
              </a:defRPr>
            </a:lvl5pPr>
            <a:lvl6pPr lvl="5">
              <a:buNone/>
              <a:defRPr>
                <a:solidFill>
                  <a:schemeClr val="accent1"/>
                </a:solidFill>
                <a:latin typeface="Barlow Semi Condensed Medium"/>
                <a:ea typeface="Barlow Semi Condensed Medium"/>
                <a:cs typeface="Barlow Semi Condensed Medium"/>
                <a:sym typeface="Barlow Semi Condensed Medium"/>
              </a:defRPr>
            </a:lvl6pPr>
            <a:lvl7pPr lvl="6">
              <a:buNone/>
              <a:defRPr>
                <a:solidFill>
                  <a:schemeClr val="accent1"/>
                </a:solidFill>
                <a:latin typeface="Barlow Semi Condensed Medium"/>
                <a:ea typeface="Barlow Semi Condensed Medium"/>
                <a:cs typeface="Barlow Semi Condensed Medium"/>
                <a:sym typeface="Barlow Semi Condensed Medium"/>
              </a:defRPr>
            </a:lvl7pPr>
            <a:lvl8pPr lvl="7">
              <a:buNone/>
              <a:defRPr>
                <a:solidFill>
                  <a:schemeClr val="accent1"/>
                </a:solidFill>
                <a:latin typeface="Barlow Semi Condensed Medium"/>
                <a:ea typeface="Barlow Semi Condensed Medium"/>
                <a:cs typeface="Barlow Semi Condensed Medium"/>
                <a:sym typeface="Barlow Semi Condensed Medium"/>
              </a:defRPr>
            </a:lvl8pPr>
            <a:lvl9pPr lvl="8">
              <a:buNone/>
              <a:defRPr>
                <a:solidFill>
                  <a:schemeClr val="accent1"/>
                </a:solidFill>
                <a:latin typeface="Barlow Semi Condensed Medium"/>
                <a:ea typeface="Barlow Semi Condensed Medium"/>
                <a:cs typeface="Barlow Semi Condensed Medium"/>
                <a:sym typeface="Barlow Semi Condensed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627" name="Shape 627"/>
        <p:cNvGrpSpPr/>
        <p:nvPr/>
      </p:nvGrpSpPr>
      <p:grpSpPr>
        <a:xfrm>
          <a:off x="0" y="0"/>
          <a:ext cx="0" cy="0"/>
          <a:chOff x="0" y="0"/>
          <a:chExt cx="0" cy="0"/>
        </a:xfrm>
      </p:grpSpPr>
      <p:sp>
        <p:nvSpPr>
          <p:cNvPr id="628" name="Google Shape;628;p14"/>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29" name="Google Shape;629;p14"/>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0" name="Google Shape;630;p14"/>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1" name="Google Shape;631;p14"/>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2" name="Google Shape;632;p14"/>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3" name="Google Shape;633;p14"/>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4" name="Google Shape;634;p14"/>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635" name="Google Shape;635;p14"/>
          <p:cNvCxnSpPr/>
          <p:nvPr/>
        </p:nvCxnSpPr>
        <p:spPr>
          <a:xfrm>
            <a:off x="515925" y="-1158"/>
            <a:ext cx="0" cy="3981600"/>
          </a:xfrm>
          <a:prstGeom prst="straightConnector1">
            <a:avLst/>
          </a:prstGeom>
          <a:noFill/>
          <a:ln cap="flat" cmpd="sng" w="9525">
            <a:solidFill>
              <a:schemeClr val="dk1"/>
            </a:solidFill>
            <a:prstDash val="solid"/>
            <a:round/>
            <a:headEnd len="med" w="med" type="none"/>
            <a:tailEnd len="med" w="med" type="none"/>
          </a:ln>
        </p:spPr>
      </p:cxnSp>
      <p:cxnSp>
        <p:nvCxnSpPr>
          <p:cNvPr id="636" name="Google Shape;636;p14"/>
          <p:cNvCxnSpPr/>
          <p:nvPr/>
        </p:nvCxnSpPr>
        <p:spPr>
          <a:xfrm>
            <a:off x="8666025" y="-1158"/>
            <a:ext cx="0" cy="1902000"/>
          </a:xfrm>
          <a:prstGeom prst="straightConnector1">
            <a:avLst/>
          </a:prstGeom>
          <a:noFill/>
          <a:ln cap="flat" cmpd="sng" w="9525">
            <a:solidFill>
              <a:schemeClr val="dk1"/>
            </a:solidFill>
            <a:prstDash val="solid"/>
            <a:round/>
            <a:headEnd len="med" w="med" type="none"/>
            <a:tailEnd len="med" w="med" type="none"/>
          </a:ln>
        </p:spPr>
      </p:cxnSp>
      <p:grpSp>
        <p:nvGrpSpPr>
          <p:cNvPr id="637" name="Google Shape;637;p14"/>
          <p:cNvGrpSpPr/>
          <p:nvPr/>
        </p:nvGrpSpPr>
        <p:grpSpPr>
          <a:xfrm rot="10800000">
            <a:off x="343275" y="3300779"/>
            <a:ext cx="344736" cy="345385"/>
            <a:chOff x="7353050" y="316275"/>
            <a:chExt cx="292025" cy="292575"/>
          </a:xfrm>
        </p:grpSpPr>
        <p:sp>
          <p:nvSpPr>
            <p:cNvPr id="638" name="Google Shape;638;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 name="Google Shape;642;p14"/>
          <p:cNvGrpSpPr/>
          <p:nvPr/>
        </p:nvGrpSpPr>
        <p:grpSpPr>
          <a:xfrm rot="10800000">
            <a:off x="8520013" y="714742"/>
            <a:ext cx="292025" cy="292575"/>
            <a:chOff x="7353050" y="316275"/>
            <a:chExt cx="292025" cy="292575"/>
          </a:xfrm>
        </p:grpSpPr>
        <p:sp>
          <p:nvSpPr>
            <p:cNvPr id="643" name="Google Shape;643;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7" name="Google Shape;647;p14"/>
          <p:cNvGrpSpPr/>
          <p:nvPr/>
        </p:nvGrpSpPr>
        <p:grpSpPr>
          <a:xfrm rot="10800000">
            <a:off x="261711" y="465077"/>
            <a:ext cx="507562" cy="507984"/>
            <a:chOff x="8064275" y="887850"/>
            <a:chExt cx="581800" cy="582350"/>
          </a:xfrm>
        </p:grpSpPr>
        <p:sp>
          <p:nvSpPr>
            <p:cNvPr id="648" name="Google Shape;648;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4" name="Google Shape;654;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1"/>
                </a:solidFill>
                <a:latin typeface="Barlow Semi Condensed Medium"/>
                <a:ea typeface="Barlow Semi Condensed Medium"/>
                <a:cs typeface="Barlow Semi Condensed Medium"/>
                <a:sym typeface="Barlow Semi Condensed Medium"/>
              </a:defRPr>
            </a:lvl1pPr>
            <a:lvl2pPr lvl="1">
              <a:buNone/>
              <a:defRPr>
                <a:solidFill>
                  <a:schemeClr val="accent1"/>
                </a:solidFill>
                <a:latin typeface="Barlow Semi Condensed Medium"/>
                <a:ea typeface="Barlow Semi Condensed Medium"/>
                <a:cs typeface="Barlow Semi Condensed Medium"/>
                <a:sym typeface="Barlow Semi Condensed Medium"/>
              </a:defRPr>
            </a:lvl2pPr>
            <a:lvl3pPr lvl="2">
              <a:buNone/>
              <a:defRPr>
                <a:solidFill>
                  <a:schemeClr val="accent1"/>
                </a:solidFill>
                <a:latin typeface="Barlow Semi Condensed Medium"/>
                <a:ea typeface="Barlow Semi Condensed Medium"/>
                <a:cs typeface="Barlow Semi Condensed Medium"/>
                <a:sym typeface="Barlow Semi Condensed Medium"/>
              </a:defRPr>
            </a:lvl3pPr>
            <a:lvl4pPr lvl="3">
              <a:buNone/>
              <a:defRPr>
                <a:solidFill>
                  <a:schemeClr val="accent1"/>
                </a:solidFill>
                <a:latin typeface="Barlow Semi Condensed Medium"/>
                <a:ea typeface="Barlow Semi Condensed Medium"/>
                <a:cs typeface="Barlow Semi Condensed Medium"/>
                <a:sym typeface="Barlow Semi Condensed Medium"/>
              </a:defRPr>
            </a:lvl4pPr>
            <a:lvl5pPr lvl="4">
              <a:buNone/>
              <a:defRPr>
                <a:solidFill>
                  <a:schemeClr val="accent1"/>
                </a:solidFill>
                <a:latin typeface="Barlow Semi Condensed Medium"/>
                <a:ea typeface="Barlow Semi Condensed Medium"/>
                <a:cs typeface="Barlow Semi Condensed Medium"/>
                <a:sym typeface="Barlow Semi Condensed Medium"/>
              </a:defRPr>
            </a:lvl5pPr>
            <a:lvl6pPr lvl="5">
              <a:buNone/>
              <a:defRPr>
                <a:solidFill>
                  <a:schemeClr val="accent1"/>
                </a:solidFill>
                <a:latin typeface="Barlow Semi Condensed Medium"/>
                <a:ea typeface="Barlow Semi Condensed Medium"/>
                <a:cs typeface="Barlow Semi Condensed Medium"/>
                <a:sym typeface="Barlow Semi Condensed Medium"/>
              </a:defRPr>
            </a:lvl6pPr>
            <a:lvl7pPr lvl="6">
              <a:buNone/>
              <a:defRPr>
                <a:solidFill>
                  <a:schemeClr val="accent1"/>
                </a:solidFill>
                <a:latin typeface="Barlow Semi Condensed Medium"/>
                <a:ea typeface="Barlow Semi Condensed Medium"/>
                <a:cs typeface="Barlow Semi Condensed Medium"/>
                <a:sym typeface="Barlow Semi Condensed Medium"/>
              </a:defRPr>
            </a:lvl7pPr>
            <a:lvl8pPr lvl="7">
              <a:buNone/>
              <a:defRPr>
                <a:solidFill>
                  <a:schemeClr val="accent1"/>
                </a:solidFill>
                <a:latin typeface="Barlow Semi Condensed Medium"/>
                <a:ea typeface="Barlow Semi Condensed Medium"/>
                <a:cs typeface="Barlow Semi Condensed Medium"/>
                <a:sym typeface="Barlow Semi Condensed Medium"/>
              </a:defRPr>
            </a:lvl8pPr>
            <a:lvl9pPr lvl="8">
              <a:buNone/>
              <a:defRPr>
                <a:solidFill>
                  <a:schemeClr val="accent1"/>
                </a:solidFill>
                <a:latin typeface="Barlow Semi Condensed Medium"/>
                <a:ea typeface="Barlow Semi Condensed Medium"/>
                <a:cs typeface="Barlow Semi Condensed Medium"/>
                <a:sym typeface="Barlow Semi Condensed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655" name="Shape 655"/>
        <p:cNvGrpSpPr/>
        <p:nvPr/>
      </p:nvGrpSpPr>
      <p:grpSpPr>
        <a:xfrm>
          <a:off x="0" y="0"/>
          <a:ext cx="0" cy="0"/>
          <a:chOff x="0" y="0"/>
          <a:chExt cx="0" cy="0"/>
        </a:xfrm>
      </p:grpSpPr>
      <p:sp>
        <p:nvSpPr>
          <p:cNvPr id="656" name="Google Shape;656;p15"/>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57" name="Google Shape;657;p15"/>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58" name="Google Shape;658;p15"/>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59" name="Google Shape;659;p15"/>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60" name="Google Shape;660;p15"/>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61" name="Google Shape;661;p15"/>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62" name="Google Shape;662;p15"/>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63" name="Google Shape;663;p15"/>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64" name="Google Shape;664;p15"/>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cxnSp>
        <p:nvCxnSpPr>
          <p:cNvPr id="665" name="Google Shape;665;p15"/>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666" name="Google Shape;666;p15"/>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667" name="Google Shape;667;p15"/>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668" name="Google Shape;668;p15"/>
          <p:cNvGrpSpPr/>
          <p:nvPr/>
        </p:nvGrpSpPr>
        <p:grpSpPr>
          <a:xfrm flipH="1">
            <a:off x="423750" y="125363"/>
            <a:ext cx="292025" cy="292575"/>
            <a:chOff x="7353050" y="316275"/>
            <a:chExt cx="292025" cy="292575"/>
          </a:xfrm>
        </p:grpSpPr>
        <p:sp>
          <p:nvSpPr>
            <p:cNvPr id="669" name="Google Shape;669;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3" name="Google Shape;673;p15"/>
          <p:cNvGrpSpPr/>
          <p:nvPr/>
        </p:nvGrpSpPr>
        <p:grpSpPr>
          <a:xfrm>
            <a:off x="1638739" y="558163"/>
            <a:ext cx="293111" cy="293388"/>
            <a:chOff x="3164039" y="430875"/>
            <a:chExt cx="293111" cy="293388"/>
          </a:xfrm>
        </p:grpSpPr>
        <p:sp>
          <p:nvSpPr>
            <p:cNvPr id="674" name="Google Shape;674;p1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0" name="Google Shape;680;p15"/>
          <p:cNvGrpSpPr/>
          <p:nvPr/>
        </p:nvGrpSpPr>
        <p:grpSpPr>
          <a:xfrm>
            <a:off x="1591750" y="362600"/>
            <a:ext cx="175013" cy="27000"/>
            <a:chOff x="5662375" y="212375"/>
            <a:chExt cx="175013" cy="27000"/>
          </a:xfrm>
        </p:grpSpPr>
        <p:sp>
          <p:nvSpPr>
            <p:cNvPr id="681" name="Google Shape;681;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84" name="Google Shape;684;p15"/>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685" name="Google Shape;685;p15"/>
          <p:cNvGrpSpPr/>
          <p:nvPr/>
        </p:nvGrpSpPr>
        <p:grpSpPr>
          <a:xfrm>
            <a:off x="7823875" y="202375"/>
            <a:ext cx="581800" cy="582350"/>
            <a:chOff x="8064275" y="887850"/>
            <a:chExt cx="581800" cy="582350"/>
          </a:xfrm>
        </p:grpSpPr>
        <p:sp>
          <p:nvSpPr>
            <p:cNvPr id="686" name="Google Shape;686;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2" name="Google Shape;692;p15"/>
          <p:cNvGrpSpPr/>
          <p:nvPr/>
        </p:nvGrpSpPr>
        <p:grpSpPr>
          <a:xfrm flipH="1">
            <a:off x="8698650" y="1117488"/>
            <a:ext cx="292025" cy="292575"/>
            <a:chOff x="7353050" y="316275"/>
            <a:chExt cx="292025" cy="292575"/>
          </a:xfrm>
        </p:grpSpPr>
        <p:sp>
          <p:nvSpPr>
            <p:cNvPr id="693" name="Google Shape;693;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7" name="Google Shape;697;p15"/>
          <p:cNvGrpSpPr/>
          <p:nvPr/>
        </p:nvGrpSpPr>
        <p:grpSpPr>
          <a:xfrm>
            <a:off x="8678350" y="1581800"/>
            <a:ext cx="175013" cy="27000"/>
            <a:chOff x="5662375" y="212375"/>
            <a:chExt cx="175013" cy="27000"/>
          </a:xfrm>
        </p:grpSpPr>
        <p:sp>
          <p:nvSpPr>
            <p:cNvPr id="698" name="Google Shape;698;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1" name="Google Shape;701;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1"/>
                </a:solidFill>
                <a:latin typeface="Barlow Semi Condensed Medium"/>
                <a:ea typeface="Barlow Semi Condensed Medium"/>
                <a:cs typeface="Barlow Semi Condensed Medium"/>
                <a:sym typeface="Barlow Semi Condensed Medium"/>
              </a:defRPr>
            </a:lvl1pPr>
            <a:lvl2pPr lvl="1">
              <a:buNone/>
              <a:defRPr>
                <a:solidFill>
                  <a:schemeClr val="accent1"/>
                </a:solidFill>
                <a:latin typeface="Barlow Semi Condensed Medium"/>
                <a:ea typeface="Barlow Semi Condensed Medium"/>
                <a:cs typeface="Barlow Semi Condensed Medium"/>
                <a:sym typeface="Barlow Semi Condensed Medium"/>
              </a:defRPr>
            </a:lvl2pPr>
            <a:lvl3pPr lvl="2">
              <a:buNone/>
              <a:defRPr>
                <a:solidFill>
                  <a:schemeClr val="accent1"/>
                </a:solidFill>
                <a:latin typeface="Barlow Semi Condensed Medium"/>
                <a:ea typeface="Barlow Semi Condensed Medium"/>
                <a:cs typeface="Barlow Semi Condensed Medium"/>
                <a:sym typeface="Barlow Semi Condensed Medium"/>
              </a:defRPr>
            </a:lvl3pPr>
            <a:lvl4pPr lvl="3">
              <a:buNone/>
              <a:defRPr>
                <a:solidFill>
                  <a:schemeClr val="accent1"/>
                </a:solidFill>
                <a:latin typeface="Barlow Semi Condensed Medium"/>
                <a:ea typeface="Barlow Semi Condensed Medium"/>
                <a:cs typeface="Barlow Semi Condensed Medium"/>
                <a:sym typeface="Barlow Semi Condensed Medium"/>
              </a:defRPr>
            </a:lvl4pPr>
            <a:lvl5pPr lvl="4">
              <a:buNone/>
              <a:defRPr>
                <a:solidFill>
                  <a:schemeClr val="accent1"/>
                </a:solidFill>
                <a:latin typeface="Barlow Semi Condensed Medium"/>
                <a:ea typeface="Barlow Semi Condensed Medium"/>
                <a:cs typeface="Barlow Semi Condensed Medium"/>
                <a:sym typeface="Barlow Semi Condensed Medium"/>
              </a:defRPr>
            </a:lvl5pPr>
            <a:lvl6pPr lvl="5">
              <a:buNone/>
              <a:defRPr>
                <a:solidFill>
                  <a:schemeClr val="accent1"/>
                </a:solidFill>
                <a:latin typeface="Barlow Semi Condensed Medium"/>
                <a:ea typeface="Barlow Semi Condensed Medium"/>
                <a:cs typeface="Barlow Semi Condensed Medium"/>
                <a:sym typeface="Barlow Semi Condensed Medium"/>
              </a:defRPr>
            </a:lvl6pPr>
            <a:lvl7pPr lvl="6">
              <a:buNone/>
              <a:defRPr>
                <a:solidFill>
                  <a:schemeClr val="accent1"/>
                </a:solidFill>
                <a:latin typeface="Barlow Semi Condensed Medium"/>
                <a:ea typeface="Barlow Semi Condensed Medium"/>
                <a:cs typeface="Barlow Semi Condensed Medium"/>
                <a:sym typeface="Barlow Semi Condensed Medium"/>
              </a:defRPr>
            </a:lvl7pPr>
            <a:lvl8pPr lvl="7">
              <a:buNone/>
              <a:defRPr>
                <a:solidFill>
                  <a:schemeClr val="accent1"/>
                </a:solidFill>
                <a:latin typeface="Barlow Semi Condensed Medium"/>
                <a:ea typeface="Barlow Semi Condensed Medium"/>
                <a:cs typeface="Barlow Semi Condensed Medium"/>
                <a:sym typeface="Barlow Semi Condensed Medium"/>
              </a:defRPr>
            </a:lvl8pPr>
            <a:lvl9pPr lvl="8">
              <a:buNone/>
              <a:defRPr>
                <a:solidFill>
                  <a:schemeClr val="accent1"/>
                </a:solidFill>
                <a:latin typeface="Barlow Semi Condensed Medium"/>
                <a:ea typeface="Barlow Semi Condensed Medium"/>
                <a:cs typeface="Barlow Semi Condensed Medium"/>
                <a:sym typeface="Barlow Semi Condensed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02" name="Shape 702"/>
        <p:cNvGrpSpPr/>
        <p:nvPr/>
      </p:nvGrpSpPr>
      <p:grpSpPr>
        <a:xfrm>
          <a:off x="0" y="0"/>
          <a:ext cx="0" cy="0"/>
          <a:chOff x="0" y="0"/>
          <a:chExt cx="0" cy="0"/>
        </a:xfrm>
      </p:grpSpPr>
      <p:cxnSp>
        <p:nvCxnSpPr>
          <p:cNvPr id="703" name="Google Shape;703;p16"/>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sp>
        <p:nvSpPr>
          <p:cNvPr id="704" name="Google Shape;704;p16"/>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05" name="Google Shape;705;p16"/>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706" name="Google Shape;706;p16"/>
          <p:cNvGrpSpPr/>
          <p:nvPr/>
        </p:nvGrpSpPr>
        <p:grpSpPr>
          <a:xfrm flipH="1">
            <a:off x="431725" y="4183775"/>
            <a:ext cx="292025" cy="292575"/>
            <a:chOff x="7353050" y="316275"/>
            <a:chExt cx="292025" cy="292575"/>
          </a:xfrm>
        </p:grpSpPr>
        <p:sp>
          <p:nvSpPr>
            <p:cNvPr id="707" name="Google Shape;707;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1" name="Google Shape;711;p16"/>
          <p:cNvGrpSpPr/>
          <p:nvPr/>
        </p:nvGrpSpPr>
        <p:grpSpPr>
          <a:xfrm>
            <a:off x="1075789" y="4604675"/>
            <a:ext cx="293111" cy="293388"/>
            <a:chOff x="3164039" y="430875"/>
            <a:chExt cx="293111" cy="293388"/>
          </a:xfrm>
        </p:grpSpPr>
        <p:sp>
          <p:nvSpPr>
            <p:cNvPr id="712" name="Google Shape;712;p1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18" name="Google Shape;718;p16"/>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719" name="Google Shape;719;p16"/>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720" name="Google Shape;720;p16"/>
          <p:cNvGrpSpPr/>
          <p:nvPr/>
        </p:nvGrpSpPr>
        <p:grpSpPr>
          <a:xfrm>
            <a:off x="8064275" y="526925"/>
            <a:ext cx="581800" cy="582350"/>
            <a:chOff x="8064275" y="887850"/>
            <a:chExt cx="581800" cy="582350"/>
          </a:xfrm>
        </p:grpSpPr>
        <p:sp>
          <p:nvSpPr>
            <p:cNvPr id="721" name="Google Shape;721;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7" name="Google Shape;727;p16"/>
          <p:cNvGrpSpPr/>
          <p:nvPr/>
        </p:nvGrpSpPr>
        <p:grpSpPr>
          <a:xfrm>
            <a:off x="7033875" y="170875"/>
            <a:ext cx="292025" cy="292575"/>
            <a:chOff x="7353050" y="316275"/>
            <a:chExt cx="292025" cy="292575"/>
          </a:xfrm>
        </p:grpSpPr>
        <p:sp>
          <p:nvSpPr>
            <p:cNvPr id="728" name="Google Shape;728;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2" name="Google Shape;732;p16"/>
          <p:cNvGrpSpPr/>
          <p:nvPr/>
        </p:nvGrpSpPr>
        <p:grpSpPr>
          <a:xfrm>
            <a:off x="8757950" y="229650"/>
            <a:ext cx="175000" cy="175000"/>
            <a:chOff x="8792300" y="321275"/>
            <a:chExt cx="175000" cy="175000"/>
          </a:xfrm>
        </p:grpSpPr>
        <p:sp>
          <p:nvSpPr>
            <p:cNvPr id="733" name="Google Shape;733;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7" name="Google Shape;737;p16"/>
          <p:cNvGrpSpPr/>
          <p:nvPr/>
        </p:nvGrpSpPr>
        <p:grpSpPr>
          <a:xfrm>
            <a:off x="8490050" y="170875"/>
            <a:ext cx="175013" cy="27000"/>
            <a:chOff x="5662375" y="212375"/>
            <a:chExt cx="175013" cy="27000"/>
          </a:xfrm>
        </p:grpSpPr>
        <p:sp>
          <p:nvSpPr>
            <p:cNvPr id="738" name="Google Shape;738;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16"/>
          <p:cNvGrpSpPr/>
          <p:nvPr/>
        </p:nvGrpSpPr>
        <p:grpSpPr>
          <a:xfrm>
            <a:off x="7916350" y="1124600"/>
            <a:ext cx="175013" cy="27000"/>
            <a:chOff x="5662375" y="212375"/>
            <a:chExt cx="175013" cy="27000"/>
          </a:xfrm>
        </p:grpSpPr>
        <p:sp>
          <p:nvSpPr>
            <p:cNvPr id="742" name="Google Shape;742;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5" name="Google Shape;745;p16"/>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46" name="Google Shape;746;p16"/>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47" name="Google Shape;747;p16"/>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48" name="Google Shape;748;p16"/>
          <p:cNvSpPr txBox="1"/>
          <p:nvPr>
            <p:ph idx="4" type="subTitle"/>
          </p:nvPr>
        </p:nvSpPr>
        <p:spPr>
          <a:xfrm>
            <a:off x="6217920" y="2139696"/>
            <a:ext cx="1636800" cy="87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defRPr>
            </a:lvl1pPr>
            <a:lvl2pPr lvl="1" rtl="0" algn="ctr">
              <a:spcBef>
                <a:spcPts val="0"/>
              </a:spcBef>
              <a:spcAft>
                <a:spcPts val="0"/>
              </a:spcAft>
              <a:buNone/>
              <a:defRPr sz="1600">
                <a:solidFill>
                  <a:schemeClr val="dk2"/>
                </a:solidFill>
              </a:defRPr>
            </a:lvl2pPr>
            <a:lvl3pPr lvl="2" rtl="0" algn="ctr">
              <a:spcBef>
                <a:spcPts val="0"/>
              </a:spcBef>
              <a:spcAft>
                <a:spcPts val="0"/>
              </a:spcAft>
              <a:buNone/>
              <a:defRPr sz="1600">
                <a:solidFill>
                  <a:schemeClr val="dk2"/>
                </a:solidFill>
              </a:defRPr>
            </a:lvl3pPr>
            <a:lvl4pPr lvl="3" rtl="0" algn="ctr">
              <a:spcBef>
                <a:spcPts val="0"/>
              </a:spcBef>
              <a:spcAft>
                <a:spcPts val="0"/>
              </a:spcAft>
              <a:buNone/>
              <a:defRPr sz="1600">
                <a:solidFill>
                  <a:schemeClr val="dk2"/>
                </a:solidFill>
              </a:defRPr>
            </a:lvl4pPr>
            <a:lvl5pPr lvl="4" rtl="0" algn="ctr">
              <a:spcBef>
                <a:spcPts val="0"/>
              </a:spcBef>
              <a:spcAft>
                <a:spcPts val="0"/>
              </a:spcAft>
              <a:buNone/>
              <a:defRPr sz="1600">
                <a:solidFill>
                  <a:schemeClr val="dk2"/>
                </a:solidFill>
              </a:defRPr>
            </a:lvl5pPr>
            <a:lvl6pPr lvl="5" rtl="0" algn="ctr">
              <a:spcBef>
                <a:spcPts val="0"/>
              </a:spcBef>
              <a:spcAft>
                <a:spcPts val="0"/>
              </a:spcAft>
              <a:buNone/>
              <a:defRPr sz="1600">
                <a:solidFill>
                  <a:schemeClr val="dk2"/>
                </a:solidFill>
              </a:defRPr>
            </a:lvl6pPr>
            <a:lvl7pPr lvl="6" rtl="0" algn="ctr">
              <a:spcBef>
                <a:spcPts val="0"/>
              </a:spcBef>
              <a:spcAft>
                <a:spcPts val="0"/>
              </a:spcAft>
              <a:buNone/>
              <a:defRPr sz="1600">
                <a:solidFill>
                  <a:schemeClr val="dk2"/>
                </a:solidFill>
              </a:defRPr>
            </a:lvl7pPr>
            <a:lvl8pPr lvl="7" rtl="0" algn="ctr">
              <a:spcBef>
                <a:spcPts val="0"/>
              </a:spcBef>
              <a:spcAft>
                <a:spcPts val="0"/>
              </a:spcAft>
              <a:buNone/>
              <a:defRPr sz="1600">
                <a:solidFill>
                  <a:schemeClr val="dk2"/>
                </a:solidFill>
              </a:defRPr>
            </a:lvl8pPr>
            <a:lvl9pPr lvl="8" rtl="0" algn="ctr">
              <a:spcBef>
                <a:spcPts val="0"/>
              </a:spcBef>
              <a:spcAft>
                <a:spcPts val="0"/>
              </a:spcAft>
              <a:buNone/>
              <a:defRPr sz="1600">
                <a:solidFill>
                  <a:schemeClr val="dk2"/>
                </a:solidFill>
              </a:defRPr>
            </a:lvl9pPr>
          </a:lstStyle>
          <a:p/>
        </p:txBody>
      </p:sp>
      <p:sp>
        <p:nvSpPr>
          <p:cNvPr id="749" name="Google Shape;749;p16"/>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750" name="Google Shape;750;p16"/>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751" name="Google Shape;751;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1"/>
                </a:solidFill>
                <a:latin typeface="Barlow Semi Condensed Medium"/>
                <a:ea typeface="Barlow Semi Condensed Medium"/>
                <a:cs typeface="Barlow Semi Condensed Medium"/>
                <a:sym typeface="Barlow Semi Condensed Medium"/>
              </a:defRPr>
            </a:lvl1pPr>
            <a:lvl2pPr lvl="1">
              <a:buNone/>
              <a:defRPr>
                <a:solidFill>
                  <a:schemeClr val="accent1"/>
                </a:solidFill>
                <a:latin typeface="Barlow Semi Condensed Medium"/>
                <a:ea typeface="Barlow Semi Condensed Medium"/>
                <a:cs typeface="Barlow Semi Condensed Medium"/>
                <a:sym typeface="Barlow Semi Condensed Medium"/>
              </a:defRPr>
            </a:lvl2pPr>
            <a:lvl3pPr lvl="2">
              <a:buNone/>
              <a:defRPr>
                <a:solidFill>
                  <a:schemeClr val="accent1"/>
                </a:solidFill>
                <a:latin typeface="Barlow Semi Condensed Medium"/>
                <a:ea typeface="Barlow Semi Condensed Medium"/>
                <a:cs typeface="Barlow Semi Condensed Medium"/>
                <a:sym typeface="Barlow Semi Condensed Medium"/>
              </a:defRPr>
            </a:lvl3pPr>
            <a:lvl4pPr lvl="3">
              <a:buNone/>
              <a:defRPr>
                <a:solidFill>
                  <a:schemeClr val="accent1"/>
                </a:solidFill>
                <a:latin typeface="Barlow Semi Condensed Medium"/>
                <a:ea typeface="Barlow Semi Condensed Medium"/>
                <a:cs typeface="Barlow Semi Condensed Medium"/>
                <a:sym typeface="Barlow Semi Condensed Medium"/>
              </a:defRPr>
            </a:lvl4pPr>
            <a:lvl5pPr lvl="4">
              <a:buNone/>
              <a:defRPr>
                <a:solidFill>
                  <a:schemeClr val="accent1"/>
                </a:solidFill>
                <a:latin typeface="Barlow Semi Condensed Medium"/>
                <a:ea typeface="Barlow Semi Condensed Medium"/>
                <a:cs typeface="Barlow Semi Condensed Medium"/>
                <a:sym typeface="Barlow Semi Condensed Medium"/>
              </a:defRPr>
            </a:lvl5pPr>
            <a:lvl6pPr lvl="5">
              <a:buNone/>
              <a:defRPr>
                <a:solidFill>
                  <a:schemeClr val="accent1"/>
                </a:solidFill>
                <a:latin typeface="Barlow Semi Condensed Medium"/>
                <a:ea typeface="Barlow Semi Condensed Medium"/>
                <a:cs typeface="Barlow Semi Condensed Medium"/>
                <a:sym typeface="Barlow Semi Condensed Medium"/>
              </a:defRPr>
            </a:lvl6pPr>
            <a:lvl7pPr lvl="6">
              <a:buNone/>
              <a:defRPr>
                <a:solidFill>
                  <a:schemeClr val="accent1"/>
                </a:solidFill>
                <a:latin typeface="Barlow Semi Condensed Medium"/>
                <a:ea typeface="Barlow Semi Condensed Medium"/>
                <a:cs typeface="Barlow Semi Condensed Medium"/>
                <a:sym typeface="Barlow Semi Condensed Medium"/>
              </a:defRPr>
            </a:lvl7pPr>
            <a:lvl8pPr lvl="7">
              <a:buNone/>
              <a:defRPr>
                <a:solidFill>
                  <a:schemeClr val="accent1"/>
                </a:solidFill>
                <a:latin typeface="Barlow Semi Condensed Medium"/>
                <a:ea typeface="Barlow Semi Condensed Medium"/>
                <a:cs typeface="Barlow Semi Condensed Medium"/>
                <a:sym typeface="Barlow Semi Condensed Medium"/>
              </a:defRPr>
            </a:lvl8pPr>
            <a:lvl9pPr lvl="8">
              <a:buNone/>
              <a:defRPr>
                <a:solidFill>
                  <a:schemeClr val="accent1"/>
                </a:solidFill>
                <a:latin typeface="Barlow Semi Condensed Medium"/>
                <a:ea typeface="Barlow Semi Condensed Medium"/>
                <a:cs typeface="Barlow Semi Condensed Medium"/>
                <a:sym typeface="Barlow Semi Condensed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52" name="Shape 752"/>
        <p:cNvGrpSpPr/>
        <p:nvPr/>
      </p:nvGrpSpPr>
      <p:grpSpPr>
        <a:xfrm>
          <a:off x="0" y="0"/>
          <a:ext cx="0" cy="0"/>
          <a:chOff x="0" y="0"/>
          <a:chExt cx="0" cy="0"/>
        </a:xfrm>
      </p:grpSpPr>
      <p:sp>
        <p:nvSpPr>
          <p:cNvPr id="753" name="Google Shape;753;p17"/>
          <p:cNvSpPr txBox="1"/>
          <p:nvPr>
            <p:ph type="title"/>
          </p:nvPr>
        </p:nvSpPr>
        <p:spPr>
          <a:xfrm>
            <a:off x="3090672" y="338328"/>
            <a:ext cx="2962800" cy="5760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754" name="Google Shape;754;p17"/>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5" name="Google Shape;755;p17"/>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56" name="Google Shape;756;p17"/>
          <p:cNvSpPr txBox="1"/>
          <p:nvPr>
            <p:ph idx="3" type="subTitle"/>
          </p:nvPr>
        </p:nvSpPr>
        <p:spPr>
          <a:xfrm>
            <a:off x="3689552" y="1588336"/>
            <a:ext cx="17649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7" name="Google Shape;757;p17"/>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p:txBody>
      </p:sp>
      <p:sp>
        <p:nvSpPr>
          <p:cNvPr id="758" name="Google Shape;758;p17"/>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9" name="Google Shape;759;p17"/>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0" name="Google Shape;760;p17"/>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1" name="Google Shape;761;p17"/>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2" name="Google Shape;762;p17"/>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3" name="Google Shape;763;p17"/>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4" name="Google Shape;764;p17"/>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5" name="Google Shape;765;p17"/>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766" name="Google Shape;766;p17"/>
          <p:cNvCxnSpPr/>
          <p:nvPr/>
        </p:nvCxnSpPr>
        <p:spPr>
          <a:xfrm>
            <a:off x="1375482" y="1151264"/>
            <a:ext cx="1285800" cy="191700"/>
          </a:xfrm>
          <a:prstGeom prst="straightConnector1">
            <a:avLst/>
          </a:prstGeom>
          <a:noFill/>
          <a:ln cap="flat" cmpd="sng" w="9525">
            <a:solidFill>
              <a:schemeClr val="dk1"/>
            </a:solidFill>
            <a:prstDash val="solid"/>
            <a:round/>
            <a:headEnd len="med" w="med" type="none"/>
            <a:tailEnd len="med" w="med" type="none"/>
          </a:ln>
        </p:spPr>
      </p:cxnSp>
      <p:cxnSp>
        <p:nvCxnSpPr>
          <p:cNvPr id="767" name="Google Shape;767;p17"/>
          <p:cNvCxnSpPr/>
          <p:nvPr/>
        </p:nvCxnSpPr>
        <p:spPr>
          <a:xfrm>
            <a:off x="655174" y="511720"/>
            <a:ext cx="708900" cy="633900"/>
          </a:xfrm>
          <a:prstGeom prst="straightConnector1">
            <a:avLst/>
          </a:prstGeom>
          <a:noFill/>
          <a:ln cap="flat" cmpd="sng" w="9525">
            <a:solidFill>
              <a:schemeClr val="dk1"/>
            </a:solidFill>
            <a:prstDash val="solid"/>
            <a:round/>
            <a:headEnd len="med" w="med" type="none"/>
            <a:tailEnd len="med" w="med" type="none"/>
          </a:ln>
        </p:spPr>
      </p:cxnSp>
      <p:cxnSp>
        <p:nvCxnSpPr>
          <p:cNvPr id="768" name="Google Shape;768;p17"/>
          <p:cNvCxnSpPr/>
          <p:nvPr/>
        </p:nvCxnSpPr>
        <p:spPr>
          <a:xfrm flipH="1" rot="10800000">
            <a:off x="-31100" y="528675"/>
            <a:ext cx="680700" cy="1013100"/>
          </a:xfrm>
          <a:prstGeom prst="straightConnector1">
            <a:avLst/>
          </a:prstGeom>
          <a:noFill/>
          <a:ln cap="flat" cmpd="sng" w="9525">
            <a:solidFill>
              <a:schemeClr val="dk1"/>
            </a:solidFill>
            <a:prstDash val="solid"/>
            <a:round/>
            <a:headEnd len="med" w="med" type="none"/>
            <a:tailEnd len="med" w="med" type="none"/>
          </a:ln>
        </p:spPr>
      </p:cxnSp>
      <p:grpSp>
        <p:nvGrpSpPr>
          <p:cNvPr id="769" name="Google Shape;769;p17"/>
          <p:cNvGrpSpPr/>
          <p:nvPr/>
        </p:nvGrpSpPr>
        <p:grpSpPr>
          <a:xfrm rot="10800000">
            <a:off x="395547" y="152375"/>
            <a:ext cx="497206" cy="496628"/>
            <a:chOff x="8064275" y="887850"/>
            <a:chExt cx="581800" cy="582350"/>
          </a:xfrm>
        </p:grpSpPr>
        <p:sp>
          <p:nvSpPr>
            <p:cNvPr id="770" name="Google Shape;770;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6" name="Google Shape;776;p17"/>
          <p:cNvGrpSpPr/>
          <p:nvPr/>
        </p:nvGrpSpPr>
        <p:grpSpPr>
          <a:xfrm rot="10800000">
            <a:off x="1251001" y="1016898"/>
            <a:ext cx="249565" cy="249508"/>
            <a:chOff x="7353050" y="316275"/>
            <a:chExt cx="292025" cy="292575"/>
          </a:xfrm>
        </p:grpSpPr>
        <p:sp>
          <p:nvSpPr>
            <p:cNvPr id="777" name="Google Shape;777;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1" name="Google Shape;781;p17"/>
          <p:cNvGrpSpPr/>
          <p:nvPr/>
        </p:nvGrpSpPr>
        <p:grpSpPr>
          <a:xfrm rot="10800000">
            <a:off x="121028" y="1112902"/>
            <a:ext cx="149555" cy="149240"/>
            <a:chOff x="8792300" y="321275"/>
            <a:chExt cx="175000" cy="175000"/>
          </a:xfrm>
        </p:grpSpPr>
        <p:sp>
          <p:nvSpPr>
            <p:cNvPr id="782" name="Google Shape;782;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6" name="Google Shape;786;p17"/>
          <p:cNvSpPr/>
          <p:nvPr/>
        </p:nvSpPr>
        <p:spPr>
          <a:xfrm rot="10800000">
            <a:off x="2556226" y="1231663"/>
            <a:ext cx="246623" cy="245871"/>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7"/>
          <p:cNvSpPr/>
          <p:nvPr/>
        </p:nvSpPr>
        <p:spPr>
          <a:xfrm rot="10800000">
            <a:off x="2554310" y="1229515"/>
            <a:ext cx="250465" cy="25017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7"/>
          <p:cNvSpPr/>
          <p:nvPr/>
        </p:nvSpPr>
        <p:spPr>
          <a:xfrm rot="10800000">
            <a:off x="2587411" y="1262783"/>
            <a:ext cx="184254" cy="183622"/>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7"/>
          <p:cNvSpPr/>
          <p:nvPr/>
        </p:nvSpPr>
        <p:spPr>
          <a:xfrm rot="10800000">
            <a:off x="2585485" y="1260625"/>
            <a:ext cx="188096" cy="187939"/>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7"/>
          <p:cNvSpPr/>
          <p:nvPr/>
        </p:nvSpPr>
        <p:spPr>
          <a:xfrm rot="10800000">
            <a:off x="2621469" y="1296535"/>
            <a:ext cx="116364" cy="116121"/>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7"/>
          <p:cNvSpPr/>
          <p:nvPr/>
        </p:nvSpPr>
        <p:spPr>
          <a:xfrm rot="10800000">
            <a:off x="2619306" y="1294613"/>
            <a:ext cx="120443" cy="11995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2" name="Google Shape;792;p17"/>
          <p:cNvGrpSpPr/>
          <p:nvPr/>
        </p:nvGrpSpPr>
        <p:grpSpPr>
          <a:xfrm rot="10800000">
            <a:off x="379363" y="1367377"/>
            <a:ext cx="149566" cy="23026"/>
            <a:chOff x="5662375" y="212375"/>
            <a:chExt cx="175013" cy="27000"/>
          </a:xfrm>
        </p:grpSpPr>
        <p:sp>
          <p:nvSpPr>
            <p:cNvPr id="793" name="Google Shape;79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6" name="Google Shape;796;p17"/>
          <p:cNvGrpSpPr/>
          <p:nvPr/>
        </p:nvGrpSpPr>
        <p:grpSpPr>
          <a:xfrm>
            <a:off x="8678350" y="1658000"/>
            <a:ext cx="175013" cy="27000"/>
            <a:chOff x="5662375" y="212375"/>
            <a:chExt cx="175013" cy="27000"/>
          </a:xfrm>
        </p:grpSpPr>
        <p:sp>
          <p:nvSpPr>
            <p:cNvPr id="797" name="Google Shape;797;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0" name="Google Shape;800;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1"/>
                </a:solidFill>
                <a:latin typeface="Barlow Semi Condensed Medium"/>
                <a:ea typeface="Barlow Semi Condensed Medium"/>
                <a:cs typeface="Barlow Semi Condensed Medium"/>
                <a:sym typeface="Barlow Semi Condensed Medium"/>
              </a:defRPr>
            </a:lvl1pPr>
            <a:lvl2pPr lvl="1">
              <a:buNone/>
              <a:defRPr>
                <a:solidFill>
                  <a:schemeClr val="accent1"/>
                </a:solidFill>
                <a:latin typeface="Barlow Semi Condensed Medium"/>
                <a:ea typeface="Barlow Semi Condensed Medium"/>
                <a:cs typeface="Barlow Semi Condensed Medium"/>
                <a:sym typeface="Barlow Semi Condensed Medium"/>
              </a:defRPr>
            </a:lvl2pPr>
            <a:lvl3pPr lvl="2">
              <a:buNone/>
              <a:defRPr>
                <a:solidFill>
                  <a:schemeClr val="accent1"/>
                </a:solidFill>
                <a:latin typeface="Barlow Semi Condensed Medium"/>
                <a:ea typeface="Barlow Semi Condensed Medium"/>
                <a:cs typeface="Barlow Semi Condensed Medium"/>
                <a:sym typeface="Barlow Semi Condensed Medium"/>
              </a:defRPr>
            </a:lvl3pPr>
            <a:lvl4pPr lvl="3">
              <a:buNone/>
              <a:defRPr>
                <a:solidFill>
                  <a:schemeClr val="accent1"/>
                </a:solidFill>
                <a:latin typeface="Barlow Semi Condensed Medium"/>
                <a:ea typeface="Barlow Semi Condensed Medium"/>
                <a:cs typeface="Barlow Semi Condensed Medium"/>
                <a:sym typeface="Barlow Semi Condensed Medium"/>
              </a:defRPr>
            </a:lvl4pPr>
            <a:lvl5pPr lvl="4">
              <a:buNone/>
              <a:defRPr>
                <a:solidFill>
                  <a:schemeClr val="accent1"/>
                </a:solidFill>
                <a:latin typeface="Barlow Semi Condensed Medium"/>
                <a:ea typeface="Barlow Semi Condensed Medium"/>
                <a:cs typeface="Barlow Semi Condensed Medium"/>
                <a:sym typeface="Barlow Semi Condensed Medium"/>
              </a:defRPr>
            </a:lvl5pPr>
            <a:lvl6pPr lvl="5">
              <a:buNone/>
              <a:defRPr>
                <a:solidFill>
                  <a:schemeClr val="accent1"/>
                </a:solidFill>
                <a:latin typeface="Barlow Semi Condensed Medium"/>
                <a:ea typeface="Barlow Semi Condensed Medium"/>
                <a:cs typeface="Barlow Semi Condensed Medium"/>
                <a:sym typeface="Barlow Semi Condensed Medium"/>
              </a:defRPr>
            </a:lvl6pPr>
            <a:lvl7pPr lvl="6">
              <a:buNone/>
              <a:defRPr>
                <a:solidFill>
                  <a:schemeClr val="accent1"/>
                </a:solidFill>
                <a:latin typeface="Barlow Semi Condensed Medium"/>
                <a:ea typeface="Barlow Semi Condensed Medium"/>
                <a:cs typeface="Barlow Semi Condensed Medium"/>
                <a:sym typeface="Barlow Semi Condensed Medium"/>
              </a:defRPr>
            </a:lvl7pPr>
            <a:lvl8pPr lvl="7">
              <a:buNone/>
              <a:defRPr>
                <a:solidFill>
                  <a:schemeClr val="accent1"/>
                </a:solidFill>
                <a:latin typeface="Barlow Semi Condensed Medium"/>
                <a:ea typeface="Barlow Semi Condensed Medium"/>
                <a:cs typeface="Barlow Semi Condensed Medium"/>
                <a:sym typeface="Barlow Semi Condensed Medium"/>
              </a:defRPr>
            </a:lvl8pPr>
            <a:lvl9pPr lvl="8">
              <a:buNone/>
              <a:defRPr>
                <a:solidFill>
                  <a:schemeClr val="accent1"/>
                </a:solidFill>
                <a:latin typeface="Barlow Semi Condensed Medium"/>
                <a:ea typeface="Barlow Semi Condensed Medium"/>
                <a:cs typeface="Barlow Semi Condensed Medium"/>
                <a:sym typeface="Barlow Semi Condensed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801" name="Shape 801"/>
        <p:cNvGrpSpPr/>
        <p:nvPr/>
      </p:nvGrpSpPr>
      <p:grpSpPr>
        <a:xfrm>
          <a:off x="0" y="0"/>
          <a:ext cx="0" cy="0"/>
          <a:chOff x="0" y="0"/>
          <a:chExt cx="0" cy="0"/>
        </a:xfrm>
      </p:grpSpPr>
      <p:sp>
        <p:nvSpPr>
          <p:cNvPr id="802" name="Google Shape;802;p18"/>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803" name="Google Shape;803;p18"/>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804" name="Google Shape;804;p18"/>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805" name="Google Shape;805;p18"/>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806" name="Google Shape;806;p18"/>
          <p:cNvGrpSpPr/>
          <p:nvPr/>
        </p:nvGrpSpPr>
        <p:grpSpPr>
          <a:xfrm flipH="1">
            <a:off x="423750" y="125363"/>
            <a:ext cx="292025" cy="292575"/>
            <a:chOff x="7353050" y="316275"/>
            <a:chExt cx="292025" cy="292575"/>
          </a:xfrm>
        </p:grpSpPr>
        <p:sp>
          <p:nvSpPr>
            <p:cNvPr id="807" name="Google Shape;807;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 name="Google Shape;811;p18"/>
          <p:cNvGrpSpPr/>
          <p:nvPr/>
        </p:nvGrpSpPr>
        <p:grpSpPr>
          <a:xfrm>
            <a:off x="1638739" y="558163"/>
            <a:ext cx="293111" cy="293388"/>
            <a:chOff x="3164039" y="430875"/>
            <a:chExt cx="293111" cy="293388"/>
          </a:xfrm>
        </p:grpSpPr>
        <p:sp>
          <p:nvSpPr>
            <p:cNvPr id="812" name="Google Shape;812;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8" name="Google Shape;818;p18"/>
          <p:cNvGrpSpPr/>
          <p:nvPr/>
        </p:nvGrpSpPr>
        <p:grpSpPr>
          <a:xfrm>
            <a:off x="1591750" y="362600"/>
            <a:ext cx="175013" cy="27000"/>
            <a:chOff x="5662375" y="212375"/>
            <a:chExt cx="175013" cy="27000"/>
          </a:xfrm>
        </p:grpSpPr>
        <p:sp>
          <p:nvSpPr>
            <p:cNvPr id="819" name="Google Shape;819;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2" name="Google Shape;822;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823" name="Shape 823"/>
        <p:cNvGrpSpPr/>
        <p:nvPr/>
      </p:nvGrpSpPr>
      <p:grpSpPr>
        <a:xfrm>
          <a:off x="0" y="0"/>
          <a:ext cx="0" cy="0"/>
          <a:chOff x="0" y="0"/>
          <a:chExt cx="0" cy="0"/>
        </a:xfrm>
      </p:grpSpPr>
      <p:sp>
        <p:nvSpPr>
          <p:cNvPr id="824" name="Google Shape;824;p19"/>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sp>
        <p:nvSpPr>
          <p:cNvPr id="825" name="Google Shape;825;p19"/>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p:txBody>
      </p:sp>
      <p:sp>
        <p:nvSpPr>
          <p:cNvPr id="826" name="Google Shape;826;p19"/>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None/>
            </a:pPr>
            <a:r>
              <a:t/>
            </a:r>
            <a:endParaRPr>
              <a:solidFill>
                <a:schemeClr val="dk2"/>
              </a:solidFill>
              <a:latin typeface="Barlow Semi Condensed"/>
              <a:ea typeface="Barlow Semi Condensed"/>
              <a:cs typeface="Barlow Semi Condensed"/>
              <a:sym typeface="Barlow Semi Condensed"/>
            </a:endParaRPr>
          </a:p>
        </p:txBody>
      </p:sp>
      <p:cxnSp>
        <p:nvCxnSpPr>
          <p:cNvPr id="827" name="Google Shape;827;p19"/>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828" name="Google Shape;828;p19"/>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829" name="Google Shape;829;p19"/>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830" name="Google Shape;830;p19"/>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831" name="Google Shape;831;p19"/>
          <p:cNvGrpSpPr/>
          <p:nvPr/>
        </p:nvGrpSpPr>
        <p:grpSpPr>
          <a:xfrm flipH="1" rot="5400000">
            <a:off x="7407333" y="1284925"/>
            <a:ext cx="581800" cy="582350"/>
            <a:chOff x="8064275" y="887850"/>
            <a:chExt cx="581800" cy="582350"/>
          </a:xfrm>
        </p:grpSpPr>
        <p:sp>
          <p:nvSpPr>
            <p:cNvPr id="832" name="Google Shape;832;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8" name="Google Shape;838;p19"/>
          <p:cNvGrpSpPr/>
          <p:nvPr/>
        </p:nvGrpSpPr>
        <p:grpSpPr>
          <a:xfrm flipH="1" rot="5400000">
            <a:off x="7869720" y="2754200"/>
            <a:ext cx="292025" cy="292575"/>
            <a:chOff x="7353050" y="316275"/>
            <a:chExt cx="292025" cy="292575"/>
          </a:xfrm>
        </p:grpSpPr>
        <p:sp>
          <p:nvSpPr>
            <p:cNvPr id="839" name="Google Shape;839;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3" name="Google Shape;843;p19"/>
          <p:cNvGrpSpPr/>
          <p:nvPr/>
        </p:nvGrpSpPr>
        <p:grpSpPr>
          <a:xfrm flipH="1" rot="5400000">
            <a:off x="8012458" y="178175"/>
            <a:ext cx="175000" cy="175000"/>
            <a:chOff x="8792300" y="321275"/>
            <a:chExt cx="175000" cy="175000"/>
          </a:xfrm>
        </p:grpSpPr>
        <p:sp>
          <p:nvSpPr>
            <p:cNvPr id="844" name="Google Shape;844;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8" name="Google Shape;848;p19"/>
          <p:cNvGrpSpPr/>
          <p:nvPr/>
        </p:nvGrpSpPr>
        <p:grpSpPr>
          <a:xfrm rot="5400000">
            <a:off x="7551683" y="3879926"/>
            <a:ext cx="293111" cy="293388"/>
            <a:chOff x="3164039" y="430875"/>
            <a:chExt cx="293111" cy="293388"/>
          </a:xfrm>
        </p:grpSpPr>
        <p:sp>
          <p:nvSpPr>
            <p:cNvPr id="849" name="Google Shape;849;p1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5" name="Google Shape;855;p19"/>
          <p:cNvGrpSpPr/>
          <p:nvPr/>
        </p:nvGrpSpPr>
        <p:grpSpPr>
          <a:xfrm flipH="1" rot="5400000">
            <a:off x="8259052" y="323144"/>
            <a:ext cx="175013" cy="27000"/>
            <a:chOff x="5662375" y="212375"/>
            <a:chExt cx="175013" cy="27000"/>
          </a:xfrm>
        </p:grpSpPr>
        <p:sp>
          <p:nvSpPr>
            <p:cNvPr id="856" name="Google Shape;856;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9" name="Google Shape;859;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860" name="Shape 860"/>
        <p:cNvGrpSpPr/>
        <p:nvPr/>
      </p:nvGrpSpPr>
      <p:grpSpPr>
        <a:xfrm>
          <a:off x="0" y="0"/>
          <a:ext cx="0" cy="0"/>
          <a:chOff x="0" y="0"/>
          <a:chExt cx="0" cy="0"/>
        </a:xfrm>
      </p:grpSpPr>
      <p:sp>
        <p:nvSpPr>
          <p:cNvPr id="861" name="Google Shape;861;p20"/>
          <p:cNvSpPr txBox="1"/>
          <p:nvPr>
            <p:ph hasCustomPrompt="1" type="title"/>
          </p:nvPr>
        </p:nvSpPr>
        <p:spPr>
          <a:xfrm>
            <a:off x="2825496" y="704088"/>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862" name="Google Shape;862;p20"/>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863" name="Google Shape;863;p20"/>
          <p:cNvSpPr txBox="1"/>
          <p:nvPr>
            <p:ph hasCustomPrompt="1" idx="2" type="title"/>
          </p:nvPr>
        </p:nvSpPr>
        <p:spPr>
          <a:xfrm>
            <a:off x="2825496" y="218541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864" name="Google Shape;864;p20"/>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865" name="Google Shape;865;p20"/>
          <p:cNvSpPr txBox="1"/>
          <p:nvPr>
            <p:ph hasCustomPrompt="1" idx="4" type="title"/>
          </p:nvPr>
        </p:nvSpPr>
        <p:spPr>
          <a:xfrm>
            <a:off x="2825496" y="364845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866" name="Google Shape;866;p20"/>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867" name="Google Shape;867;p20"/>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868" name="Google Shape;868;p20"/>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869" name="Google Shape;869;p20"/>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870" name="Google Shape;870;p20"/>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871" name="Google Shape;871;p20"/>
          <p:cNvGrpSpPr/>
          <p:nvPr/>
        </p:nvGrpSpPr>
        <p:grpSpPr>
          <a:xfrm flipH="1" rot="5400000">
            <a:off x="7407333" y="1284925"/>
            <a:ext cx="581800" cy="582350"/>
            <a:chOff x="8064275" y="887850"/>
            <a:chExt cx="581800" cy="582350"/>
          </a:xfrm>
        </p:grpSpPr>
        <p:sp>
          <p:nvSpPr>
            <p:cNvPr id="872" name="Google Shape;872;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8" name="Google Shape;878;p20"/>
          <p:cNvGrpSpPr/>
          <p:nvPr/>
        </p:nvGrpSpPr>
        <p:grpSpPr>
          <a:xfrm flipH="1" rot="5400000">
            <a:off x="7869720" y="2754200"/>
            <a:ext cx="292025" cy="292575"/>
            <a:chOff x="7353050" y="316275"/>
            <a:chExt cx="292025" cy="292575"/>
          </a:xfrm>
        </p:grpSpPr>
        <p:sp>
          <p:nvSpPr>
            <p:cNvPr id="879" name="Google Shape;879;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3" name="Google Shape;883;p20"/>
          <p:cNvGrpSpPr/>
          <p:nvPr/>
        </p:nvGrpSpPr>
        <p:grpSpPr>
          <a:xfrm flipH="1" rot="5400000">
            <a:off x="8012458" y="178175"/>
            <a:ext cx="175000" cy="175000"/>
            <a:chOff x="8792300" y="321275"/>
            <a:chExt cx="175000" cy="175000"/>
          </a:xfrm>
        </p:grpSpPr>
        <p:sp>
          <p:nvSpPr>
            <p:cNvPr id="884" name="Google Shape;884;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8" name="Google Shape;888;p20"/>
          <p:cNvGrpSpPr/>
          <p:nvPr/>
        </p:nvGrpSpPr>
        <p:grpSpPr>
          <a:xfrm rot="5400000">
            <a:off x="7551683" y="3879926"/>
            <a:ext cx="293111" cy="293388"/>
            <a:chOff x="3164039" y="430875"/>
            <a:chExt cx="293111" cy="293388"/>
          </a:xfrm>
        </p:grpSpPr>
        <p:sp>
          <p:nvSpPr>
            <p:cNvPr id="889" name="Google Shape;889;p2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20"/>
          <p:cNvGrpSpPr/>
          <p:nvPr/>
        </p:nvGrpSpPr>
        <p:grpSpPr>
          <a:xfrm flipH="1" rot="5400000">
            <a:off x="8259052" y="323144"/>
            <a:ext cx="175013" cy="27000"/>
            <a:chOff x="5662375" y="212375"/>
            <a:chExt cx="175013" cy="27000"/>
          </a:xfrm>
        </p:grpSpPr>
        <p:sp>
          <p:nvSpPr>
            <p:cNvPr id="896" name="Google Shape;896;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9" name="Google Shape;899;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3" name="Shape 53"/>
        <p:cNvGrpSpPr/>
        <p:nvPr/>
      </p:nvGrpSpPr>
      <p:grpSpPr>
        <a:xfrm>
          <a:off x="0" y="0"/>
          <a:ext cx="0" cy="0"/>
          <a:chOff x="0" y="0"/>
          <a:chExt cx="0" cy="0"/>
        </a:xfrm>
      </p:grpSpPr>
      <p:cxnSp>
        <p:nvCxnSpPr>
          <p:cNvPr id="54" name="Google Shape;54;p3"/>
          <p:cNvCxnSpPr/>
          <p:nvPr/>
        </p:nvCxnSpPr>
        <p:spPr>
          <a:xfrm rot="10800000">
            <a:off x="8702573" y="122565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55" name="Google Shape;55;p3"/>
          <p:cNvGrpSpPr/>
          <p:nvPr/>
        </p:nvGrpSpPr>
        <p:grpSpPr>
          <a:xfrm>
            <a:off x="8374264" y="2853525"/>
            <a:ext cx="656561" cy="582350"/>
            <a:chOff x="8064275" y="887850"/>
            <a:chExt cx="581800" cy="582350"/>
          </a:xfrm>
        </p:grpSpPr>
        <p:sp>
          <p:nvSpPr>
            <p:cNvPr id="56" name="Google Shape;56;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3"/>
          <p:cNvGrpSpPr/>
          <p:nvPr/>
        </p:nvGrpSpPr>
        <p:grpSpPr>
          <a:xfrm>
            <a:off x="8537769" y="2281950"/>
            <a:ext cx="329550" cy="292575"/>
            <a:chOff x="7353050" y="316275"/>
            <a:chExt cx="292025" cy="292575"/>
          </a:xfrm>
        </p:grpSpPr>
        <p:sp>
          <p:nvSpPr>
            <p:cNvPr id="63" name="Google Shape;63;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8603815" y="1773825"/>
            <a:ext cx="197488" cy="175000"/>
            <a:chOff x="8792300" y="321275"/>
            <a:chExt cx="175000" cy="175000"/>
          </a:xfrm>
        </p:grpSpPr>
        <p:sp>
          <p:nvSpPr>
            <p:cNvPr id="68" name="Google Shape;68;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2" name="Google Shape;72;p3"/>
          <p:cNvCxnSpPr/>
          <p:nvPr/>
        </p:nvCxnSpPr>
        <p:spPr>
          <a:xfrm>
            <a:off x="229216" y="-10487"/>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73" name="Google Shape;73;p3"/>
          <p:cNvGrpSpPr/>
          <p:nvPr/>
        </p:nvGrpSpPr>
        <p:grpSpPr>
          <a:xfrm rot="10800000">
            <a:off x="-99037" y="280688"/>
            <a:ext cx="656561" cy="582350"/>
            <a:chOff x="8064275" y="887850"/>
            <a:chExt cx="581800" cy="582350"/>
          </a:xfrm>
        </p:grpSpPr>
        <p:sp>
          <p:nvSpPr>
            <p:cNvPr id="74" name="Google Shape;74;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3"/>
          <p:cNvGrpSpPr/>
          <p:nvPr/>
        </p:nvGrpSpPr>
        <p:grpSpPr>
          <a:xfrm rot="10800000">
            <a:off x="64469" y="1142038"/>
            <a:ext cx="329550" cy="292575"/>
            <a:chOff x="7353050" y="316275"/>
            <a:chExt cx="292025" cy="292575"/>
          </a:xfrm>
        </p:grpSpPr>
        <p:sp>
          <p:nvSpPr>
            <p:cNvPr id="81" name="Google Shape;81;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 name="Google Shape;85;p3"/>
          <p:cNvGrpSpPr/>
          <p:nvPr/>
        </p:nvGrpSpPr>
        <p:grpSpPr>
          <a:xfrm rot="10800000">
            <a:off x="130486" y="1767738"/>
            <a:ext cx="197488" cy="175000"/>
            <a:chOff x="8792300" y="321275"/>
            <a:chExt cx="175000" cy="175000"/>
          </a:xfrm>
        </p:grpSpPr>
        <p:sp>
          <p:nvSpPr>
            <p:cNvPr id="86" name="Google Shape;86;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3"/>
          <p:cNvGrpSpPr/>
          <p:nvPr/>
        </p:nvGrpSpPr>
        <p:grpSpPr>
          <a:xfrm>
            <a:off x="-99037" y="1992063"/>
            <a:ext cx="197502" cy="27000"/>
            <a:chOff x="5662375" y="212375"/>
            <a:chExt cx="175013" cy="27000"/>
          </a:xfrm>
        </p:grpSpPr>
        <p:sp>
          <p:nvSpPr>
            <p:cNvPr id="91" name="Google Shape;91;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 name="Google Shape;94;p3"/>
          <p:cNvGrpSpPr/>
          <p:nvPr/>
        </p:nvGrpSpPr>
        <p:grpSpPr>
          <a:xfrm>
            <a:off x="301863" y="197388"/>
            <a:ext cx="197502" cy="27000"/>
            <a:chOff x="5662375" y="212375"/>
            <a:chExt cx="175013" cy="27000"/>
          </a:xfrm>
        </p:grpSpPr>
        <p:sp>
          <p:nvSpPr>
            <p:cNvPr id="95" name="Google Shape;95;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 name="Google Shape;98;p3"/>
          <p:cNvGrpSpPr/>
          <p:nvPr/>
        </p:nvGrpSpPr>
        <p:grpSpPr>
          <a:xfrm>
            <a:off x="8374264" y="3550075"/>
            <a:ext cx="197502" cy="27000"/>
            <a:chOff x="5662375" y="212375"/>
            <a:chExt cx="175013" cy="27000"/>
          </a:xfrm>
        </p:grpSpPr>
        <p:sp>
          <p:nvSpPr>
            <p:cNvPr id="99" name="Google Shape;99;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 name="Google Shape;102;p3"/>
          <p:cNvGrpSpPr/>
          <p:nvPr/>
        </p:nvGrpSpPr>
        <p:grpSpPr>
          <a:xfrm>
            <a:off x="8789777" y="1990775"/>
            <a:ext cx="197502" cy="27000"/>
            <a:chOff x="5662375" y="212375"/>
            <a:chExt cx="175013" cy="27000"/>
          </a:xfrm>
        </p:grpSpPr>
        <p:sp>
          <p:nvSpPr>
            <p:cNvPr id="103" name="Google Shape;103;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6" name="Google Shape;106;p3"/>
          <p:cNvCxnSpPr/>
          <p:nvPr/>
        </p:nvCxnSpPr>
        <p:spPr>
          <a:xfrm>
            <a:off x="222783" y="2974534"/>
            <a:ext cx="0" cy="2160900"/>
          </a:xfrm>
          <a:prstGeom prst="straightConnector1">
            <a:avLst/>
          </a:prstGeom>
          <a:noFill/>
          <a:ln cap="flat" cmpd="sng" w="9525">
            <a:solidFill>
              <a:schemeClr val="dk1"/>
            </a:solidFill>
            <a:prstDash val="solid"/>
            <a:round/>
            <a:headEnd len="med" w="med" type="none"/>
            <a:tailEnd len="med" w="med" type="none"/>
          </a:ln>
        </p:spPr>
      </p:cxnSp>
      <p:sp>
        <p:nvSpPr>
          <p:cNvPr id="107" name="Google Shape;107;p3"/>
          <p:cNvSpPr/>
          <p:nvPr/>
        </p:nvSpPr>
        <p:spPr>
          <a:xfrm>
            <a:off x="170647" y="4576788"/>
            <a:ext cx="104273"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170647" y="3929238"/>
            <a:ext cx="104273"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3"/>
          <p:cNvGrpSpPr/>
          <p:nvPr/>
        </p:nvGrpSpPr>
        <p:grpSpPr>
          <a:xfrm>
            <a:off x="2132649" y="713253"/>
            <a:ext cx="4878702" cy="3717004"/>
            <a:chOff x="399425" y="238125"/>
            <a:chExt cx="6810025" cy="5187000"/>
          </a:xfrm>
        </p:grpSpPr>
        <p:sp>
          <p:nvSpPr>
            <p:cNvPr id="110" name="Google Shape;110;p3"/>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3"/>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3" name="Google Shape;113;p3"/>
          <p:cNvSpPr txBox="1"/>
          <p:nvPr>
            <p:ph hasCustomPrompt="1" idx="2" type="title"/>
          </p:nvPr>
        </p:nvSpPr>
        <p:spPr>
          <a:xfrm>
            <a:off x="2971800" y="1161288"/>
            <a:ext cx="2967600" cy="106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14" name="Google Shape;114;p3"/>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5" name="Google Shape;115;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900" name="Shape 900"/>
        <p:cNvGrpSpPr/>
        <p:nvPr/>
      </p:nvGrpSpPr>
      <p:grpSpPr>
        <a:xfrm>
          <a:off x="0" y="0"/>
          <a:ext cx="0" cy="0"/>
          <a:chOff x="0" y="0"/>
          <a:chExt cx="0" cy="0"/>
        </a:xfrm>
      </p:grpSpPr>
      <p:sp>
        <p:nvSpPr>
          <p:cNvPr id="901" name="Google Shape;901;p21"/>
          <p:cNvSpPr txBox="1"/>
          <p:nvPr>
            <p:ph type="title"/>
          </p:nvPr>
        </p:nvSpPr>
        <p:spPr>
          <a:xfrm>
            <a:off x="2962656" y="338328"/>
            <a:ext cx="32187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grpSp>
        <p:nvGrpSpPr>
          <p:cNvPr id="902" name="Google Shape;902;p21"/>
          <p:cNvGrpSpPr/>
          <p:nvPr/>
        </p:nvGrpSpPr>
        <p:grpSpPr>
          <a:xfrm>
            <a:off x="261711" y="-1158"/>
            <a:ext cx="8550326" cy="3981600"/>
            <a:chOff x="261711" y="-1158"/>
            <a:chExt cx="8550326" cy="3981600"/>
          </a:xfrm>
        </p:grpSpPr>
        <p:cxnSp>
          <p:nvCxnSpPr>
            <p:cNvPr id="903" name="Google Shape;903;p21"/>
            <p:cNvCxnSpPr/>
            <p:nvPr/>
          </p:nvCxnSpPr>
          <p:spPr>
            <a:xfrm>
              <a:off x="515925" y="-1158"/>
              <a:ext cx="0" cy="3981600"/>
            </a:xfrm>
            <a:prstGeom prst="straightConnector1">
              <a:avLst/>
            </a:prstGeom>
            <a:noFill/>
            <a:ln cap="flat" cmpd="sng" w="9525">
              <a:solidFill>
                <a:schemeClr val="dk2"/>
              </a:solidFill>
              <a:prstDash val="solid"/>
              <a:round/>
              <a:headEnd len="med" w="med" type="none"/>
              <a:tailEnd len="med" w="med" type="none"/>
            </a:ln>
          </p:spPr>
        </p:cxnSp>
        <p:cxnSp>
          <p:nvCxnSpPr>
            <p:cNvPr id="904" name="Google Shape;904;p21"/>
            <p:cNvCxnSpPr/>
            <p:nvPr/>
          </p:nvCxnSpPr>
          <p:spPr>
            <a:xfrm>
              <a:off x="8666025" y="-1158"/>
              <a:ext cx="0" cy="1902000"/>
            </a:xfrm>
            <a:prstGeom prst="straightConnector1">
              <a:avLst/>
            </a:prstGeom>
            <a:noFill/>
            <a:ln cap="flat" cmpd="sng" w="9525">
              <a:solidFill>
                <a:schemeClr val="dk2"/>
              </a:solidFill>
              <a:prstDash val="solid"/>
              <a:round/>
              <a:headEnd len="med" w="med" type="none"/>
              <a:tailEnd len="med" w="med" type="none"/>
            </a:ln>
          </p:spPr>
        </p:cxnSp>
        <p:grpSp>
          <p:nvGrpSpPr>
            <p:cNvPr id="905" name="Google Shape;905;p21"/>
            <p:cNvGrpSpPr/>
            <p:nvPr/>
          </p:nvGrpSpPr>
          <p:grpSpPr>
            <a:xfrm rot="10800000">
              <a:off x="343275" y="3300779"/>
              <a:ext cx="344736" cy="345385"/>
              <a:chOff x="7353050" y="316275"/>
              <a:chExt cx="292025" cy="292575"/>
            </a:xfrm>
          </p:grpSpPr>
          <p:sp>
            <p:nvSpPr>
              <p:cNvPr id="906" name="Google Shape;906;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0" name="Google Shape;910;p21"/>
            <p:cNvGrpSpPr/>
            <p:nvPr/>
          </p:nvGrpSpPr>
          <p:grpSpPr>
            <a:xfrm rot="10800000">
              <a:off x="8520013" y="714742"/>
              <a:ext cx="292025" cy="292575"/>
              <a:chOff x="7353050" y="316275"/>
              <a:chExt cx="292025" cy="292575"/>
            </a:xfrm>
          </p:grpSpPr>
          <p:sp>
            <p:nvSpPr>
              <p:cNvPr id="911" name="Google Shape;911;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5" name="Google Shape;915;p21"/>
            <p:cNvGrpSpPr/>
            <p:nvPr/>
          </p:nvGrpSpPr>
          <p:grpSpPr>
            <a:xfrm rot="10800000">
              <a:off x="261711" y="465077"/>
              <a:ext cx="507562" cy="507984"/>
              <a:chOff x="8064275" y="887850"/>
              <a:chExt cx="581800" cy="582350"/>
            </a:xfrm>
          </p:grpSpPr>
          <p:sp>
            <p:nvSpPr>
              <p:cNvPr id="916" name="Google Shape;916;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22" name="Google Shape;922;p21"/>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923" name="Google Shape;923;p21"/>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924" name="Google Shape;924;p21"/>
          <p:cNvSpPr txBox="1"/>
          <p:nvPr>
            <p:ph idx="3" type="subTitle"/>
          </p:nvPr>
        </p:nvSpPr>
        <p:spPr>
          <a:xfrm>
            <a:off x="1408175" y="2309476"/>
            <a:ext cx="2184000" cy="457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925" name="Google Shape;925;p21"/>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926" name="Google Shape;926;p21"/>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927" name="Google Shape;927;p21"/>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928" name="Google Shape;928;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1"/>
                </a:solidFill>
                <a:latin typeface="Barlow Semi Condensed Medium"/>
                <a:ea typeface="Barlow Semi Condensed Medium"/>
                <a:cs typeface="Barlow Semi Condensed Medium"/>
                <a:sym typeface="Barlow Semi Condensed Medium"/>
              </a:defRPr>
            </a:lvl1pPr>
            <a:lvl2pPr lvl="1">
              <a:buNone/>
              <a:defRPr>
                <a:solidFill>
                  <a:schemeClr val="accent1"/>
                </a:solidFill>
                <a:latin typeface="Barlow Semi Condensed Medium"/>
                <a:ea typeface="Barlow Semi Condensed Medium"/>
                <a:cs typeface="Barlow Semi Condensed Medium"/>
                <a:sym typeface="Barlow Semi Condensed Medium"/>
              </a:defRPr>
            </a:lvl2pPr>
            <a:lvl3pPr lvl="2">
              <a:buNone/>
              <a:defRPr>
                <a:solidFill>
                  <a:schemeClr val="accent1"/>
                </a:solidFill>
                <a:latin typeface="Barlow Semi Condensed Medium"/>
                <a:ea typeface="Barlow Semi Condensed Medium"/>
                <a:cs typeface="Barlow Semi Condensed Medium"/>
                <a:sym typeface="Barlow Semi Condensed Medium"/>
              </a:defRPr>
            </a:lvl3pPr>
            <a:lvl4pPr lvl="3">
              <a:buNone/>
              <a:defRPr>
                <a:solidFill>
                  <a:schemeClr val="accent1"/>
                </a:solidFill>
                <a:latin typeface="Barlow Semi Condensed Medium"/>
                <a:ea typeface="Barlow Semi Condensed Medium"/>
                <a:cs typeface="Barlow Semi Condensed Medium"/>
                <a:sym typeface="Barlow Semi Condensed Medium"/>
              </a:defRPr>
            </a:lvl4pPr>
            <a:lvl5pPr lvl="4">
              <a:buNone/>
              <a:defRPr>
                <a:solidFill>
                  <a:schemeClr val="accent1"/>
                </a:solidFill>
                <a:latin typeface="Barlow Semi Condensed Medium"/>
                <a:ea typeface="Barlow Semi Condensed Medium"/>
                <a:cs typeface="Barlow Semi Condensed Medium"/>
                <a:sym typeface="Barlow Semi Condensed Medium"/>
              </a:defRPr>
            </a:lvl5pPr>
            <a:lvl6pPr lvl="5">
              <a:buNone/>
              <a:defRPr>
                <a:solidFill>
                  <a:schemeClr val="accent1"/>
                </a:solidFill>
                <a:latin typeface="Barlow Semi Condensed Medium"/>
                <a:ea typeface="Barlow Semi Condensed Medium"/>
                <a:cs typeface="Barlow Semi Condensed Medium"/>
                <a:sym typeface="Barlow Semi Condensed Medium"/>
              </a:defRPr>
            </a:lvl6pPr>
            <a:lvl7pPr lvl="6">
              <a:buNone/>
              <a:defRPr>
                <a:solidFill>
                  <a:schemeClr val="accent1"/>
                </a:solidFill>
                <a:latin typeface="Barlow Semi Condensed Medium"/>
                <a:ea typeface="Barlow Semi Condensed Medium"/>
                <a:cs typeface="Barlow Semi Condensed Medium"/>
                <a:sym typeface="Barlow Semi Condensed Medium"/>
              </a:defRPr>
            </a:lvl7pPr>
            <a:lvl8pPr lvl="7">
              <a:buNone/>
              <a:defRPr>
                <a:solidFill>
                  <a:schemeClr val="accent1"/>
                </a:solidFill>
                <a:latin typeface="Barlow Semi Condensed Medium"/>
                <a:ea typeface="Barlow Semi Condensed Medium"/>
                <a:cs typeface="Barlow Semi Condensed Medium"/>
                <a:sym typeface="Barlow Semi Condensed Medium"/>
              </a:defRPr>
            </a:lvl8pPr>
            <a:lvl9pPr lvl="8">
              <a:buNone/>
              <a:defRPr>
                <a:solidFill>
                  <a:schemeClr val="accent1"/>
                </a:solidFill>
                <a:latin typeface="Barlow Semi Condensed Medium"/>
                <a:ea typeface="Barlow Semi Condensed Medium"/>
                <a:cs typeface="Barlow Semi Condensed Medium"/>
                <a:sym typeface="Barlow Semi Condensed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929" name="Shape 929"/>
        <p:cNvGrpSpPr/>
        <p:nvPr/>
      </p:nvGrpSpPr>
      <p:grpSpPr>
        <a:xfrm>
          <a:off x="0" y="0"/>
          <a:ext cx="0" cy="0"/>
          <a:chOff x="0" y="0"/>
          <a:chExt cx="0" cy="0"/>
        </a:xfrm>
      </p:grpSpPr>
      <p:sp>
        <p:nvSpPr>
          <p:cNvPr id="930" name="Google Shape;930;p22"/>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931" name="Google Shape;931;p22"/>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932" name="Google Shape;932;p22"/>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933" name="Google Shape;933;p22"/>
          <p:cNvGrpSpPr/>
          <p:nvPr/>
        </p:nvGrpSpPr>
        <p:grpSpPr>
          <a:xfrm>
            <a:off x="8064275" y="526925"/>
            <a:ext cx="581800" cy="582350"/>
            <a:chOff x="8064275" y="887850"/>
            <a:chExt cx="581800" cy="582350"/>
          </a:xfrm>
        </p:grpSpPr>
        <p:sp>
          <p:nvSpPr>
            <p:cNvPr id="934" name="Google Shape;934;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0" name="Google Shape;940;p22"/>
          <p:cNvGrpSpPr/>
          <p:nvPr/>
        </p:nvGrpSpPr>
        <p:grpSpPr>
          <a:xfrm>
            <a:off x="7033875" y="170875"/>
            <a:ext cx="292025" cy="292575"/>
            <a:chOff x="7353050" y="316275"/>
            <a:chExt cx="292025" cy="292575"/>
          </a:xfrm>
        </p:grpSpPr>
        <p:sp>
          <p:nvSpPr>
            <p:cNvPr id="941" name="Google Shape;941;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5" name="Google Shape;945;p22"/>
          <p:cNvGrpSpPr/>
          <p:nvPr/>
        </p:nvGrpSpPr>
        <p:grpSpPr>
          <a:xfrm>
            <a:off x="8757950" y="229650"/>
            <a:ext cx="175000" cy="175000"/>
            <a:chOff x="8792300" y="321275"/>
            <a:chExt cx="175000" cy="175000"/>
          </a:xfrm>
        </p:grpSpPr>
        <p:sp>
          <p:nvSpPr>
            <p:cNvPr id="946" name="Google Shape;946;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0" name="Google Shape;950;p22"/>
          <p:cNvGrpSpPr/>
          <p:nvPr/>
        </p:nvGrpSpPr>
        <p:grpSpPr>
          <a:xfrm>
            <a:off x="8490050" y="170875"/>
            <a:ext cx="175013" cy="27000"/>
            <a:chOff x="5662375" y="212375"/>
            <a:chExt cx="175013" cy="27000"/>
          </a:xfrm>
        </p:grpSpPr>
        <p:sp>
          <p:nvSpPr>
            <p:cNvPr id="951" name="Google Shape;951;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4" name="Google Shape;954;p22"/>
          <p:cNvGrpSpPr/>
          <p:nvPr/>
        </p:nvGrpSpPr>
        <p:grpSpPr>
          <a:xfrm>
            <a:off x="7916350" y="1124600"/>
            <a:ext cx="175013" cy="27000"/>
            <a:chOff x="5662375" y="212375"/>
            <a:chExt cx="175013" cy="27000"/>
          </a:xfrm>
        </p:grpSpPr>
        <p:sp>
          <p:nvSpPr>
            <p:cNvPr id="955" name="Google Shape;955;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8" name="Google Shape;958;p22"/>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959" name="Google Shape;959;p22"/>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960" name="Google Shape;960;p22"/>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961" name="Google Shape;961;p22"/>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962" name="Google Shape;962;p22"/>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963" name="Google Shape;963;p22"/>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964" name="Google Shape;964;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1"/>
                </a:solidFill>
                <a:latin typeface="Barlow Semi Condensed Medium"/>
                <a:ea typeface="Barlow Semi Condensed Medium"/>
                <a:cs typeface="Barlow Semi Condensed Medium"/>
                <a:sym typeface="Barlow Semi Condensed Medium"/>
              </a:defRPr>
            </a:lvl1pPr>
            <a:lvl2pPr lvl="1">
              <a:buNone/>
              <a:defRPr>
                <a:solidFill>
                  <a:schemeClr val="accent1"/>
                </a:solidFill>
                <a:latin typeface="Barlow Semi Condensed Medium"/>
                <a:ea typeface="Barlow Semi Condensed Medium"/>
                <a:cs typeface="Barlow Semi Condensed Medium"/>
                <a:sym typeface="Barlow Semi Condensed Medium"/>
              </a:defRPr>
            </a:lvl2pPr>
            <a:lvl3pPr lvl="2">
              <a:buNone/>
              <a:defRPr>
                <a:solidFill>
                  <a:schemeClr val="accent1"/>
                </a:solidFill>
                <a:latin typeface="Barlow Semi Condensed Medium"/>
                <a:ea typeface="Barlow Semi Condensed Medium"/>
                <a:cs typeface="Barlow Semi Condensed Medium"/>
                <a:sym typeface="Barlow Semi Condensed Medium"/>
              </a:defRPr>
            </a:lvl3pPr>
            <a:lvl4pPr lvl="3">
              <a:buNone/>
              <a:defRPr>
                <a:solidFill>
                  <a:schemeClr val="accent1"/>
                </a:solidFill>
                <a:latin typeface="Barlow Semi Condensed Medium"/>
                <a:ea typeface="Barlow Semi Condensed Medium"/>
                <a:cs typeface="Barlow Semi Condensed Medium"/>
                <a:sym typeface="Barlow Semi Condensed Medium"/>
              </a:defRPr>
            </a:lvl4pPr>
            <a:lvl5pPr lvl="4">
              <a:buNone/>
              <a:defRPr>
                <a:solidFill>
                  <a:schemeClr val="accent1"/>
                </a:solidFill>
                <a:latin typeface="Barlow Semi Condensed Medium"/>
                <a:ea typeface="Barlow Semi Condensed Medium"/>
                <a:cs typeface="Barlow Semi Condensed Medium"/>
                <a:sym typeface="Barlow Semi Condensed Medium"/>
              </a:defRPr>
            </a:lvl5pPr>
            <a:lvl6pPr lvl="5">
              <a:buNone/>
              <a:defRPr>
                <a:solidFill>
                  <a:schemeClr val="accent1"/>
                </a:solidFill>
                <a:latin typeface="Barlow Semi Condensed Medium"/>
                <a:ea typeface="Barlow Semi Condensed Medium"/>
                <a:cs typeface="Barlow Semi Condensed Medium"/>
                <a:sym typeface="Barlow Semi Condensed Medium"/>
              </a:defRPr>
            </a:lvl6pPr>
            <a:lvl7pPr lvl="6">
              <a:buNone/>
              <a:defRPr>
                <a:solidFill>
                  <a:schemeClr val="accent1"/>
                </a:solidFill>
                <a:latin typeface="Barlow Semi Condensed Medium"/>
                <a:ea typeface="Barlow Semi Condensed Medium"/>
                <a:cs typeface="Barlow Semi Condensed Medium"/>
                <a:sym typeface="Barlow Semi Condensed Medium"/>
              </a:defRPr>
            </a:lvl7pPr>
            <a:lvl8pPr lvl="7">
              <a:buNone/>
              <a:defRPr>
                <a:solidFill>
                  <a:schemeClr val="accent1"/>
                </a:solidFill>
                <a:latin typeface="Barlow Semi Condensed Medium"/>
                <a:ea typeface="Barlow Semi Condensed Medium"/>
                <a:cs typeface="Barlow Semi Condensed Medium"/>
                <a:sym typeface="Barlow Semi Condensed Medium"/>
              </a:defRPr>
            </a:lvl8pPr>
            <a:lvl9pPr lvl="8">
              <a:buNone/>
              <a:defRPr>
                <a:solidFill>
                  <a:schemeClr val="accent1"/>
                </a:solidFill>
                <a:latin typeface="Barlow Semi Condensed Medium"/>
                <a:ea typeface="Barlow Semi Condensed Medium"/>
                <a:cs typeface="Barlow Semi Condensed Medium"/>
                <a:sym typeface="Barlow Semi Condensed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965" name="Shape 965"/>
        <p:cNvGrpSpPr/>
        <p:nvPr/>
      </p:nvGrpSpPr>
      <p:grpSpPr>
        <a:xfrm>
          <a:off x="0" y="0"/>
          <a:ext cx="0" cy="0"/>
          <a:chOff x="0" y="0"/>
          <a:chExt cx="0" cy="0"/>
        </a:xfrm>
      </p:grpSpPr>
      <p:sp>
        <p:nvSpPr>
          <p:cNvPr id="966" name="Google Shape;966;p23"/>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967" name="Google Shape;967;p23"/>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indent="-304800" lvl="1" marL="9144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indent="-304800" lvl="2" marL="13716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indent="-304800" lvl="3" marL="1828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indent="-304800" lvl="4" marL="22860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indent="-304800" lvl="5" marL="27432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indent="-304800" lvl="6" marL="32004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indent="-304800" lvl="7" marL="36576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indent="-304800" lvl="8" marL="411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p:txBody>
      </p:sp>
      <p:cxnSp>
        <p:nvCxnSpPr>
          <p:cNvPr id="968" name="Google Shape;968;p23"/>
          <p:cNvCxnSpPr/>
          <p:nvPr/>
        </p:nvCxnSpPr>
        <p:spPr>
          <a:xfrm rot="10800000">
            <a:off x="303000" y="3359375"/>
            <a:ext cx="151800" cy="957300"/>
          </a:xfrm>
          <a:prstGeom prst="straightConnector1">
            <a:avLst/>
          </a:prstGeom>
          <a:noFill/>
          <a:ln cap="flat" cmpd="sng" w="9525">
            <a:solidFill>
              <a:schemeClr val="dk1"/>
            </a:solidFill>
            <a:prstDash val="solid"/>
            <a:round/>
            <a:headEnd len="med" w="med" type="none"/>
            <a:tailEnd len="med" w="med" type="none"/>
          </a:ln>
        </p:spPr>
      </p:cxnSp>
      <p:cxnSp>
        <p:nvCxnSpPr>
          <p:cNvPr id="969" name="Google Shape;969;p23"/>
          <p:cNvCxnSpPr/>
          <p:nvPr/>
        </p:nvCxnSpPr>
        <p:spPr>
          <a:xfrm flipH="1" rot="10800000">
            <a:off x="0" y="4332550"/>
            <a:ext cx="446700" cy="663900"/>
          </a:xfrm>
          <a:prstGeom prst="straightConnector1">
            <a:avLst/>
          </a:prstGeom>
          <a:noFill/>
          <a:ln cap="flat" cmpd="sng" w="9525">
            <a:solidFill>
              <a:schemeClr val="dk1"/>
            </a:solidFill>
            <a:prstDash val="solid"/>
            <a:round/>
            <a:headEnd len="med" w="med" type="none"/>
            <a:tailEnd len="med" w="med" type="none"/>
          </a:ln>
        </p:spPr>
      </p:cxnSp>
      <p:grpSp>
        <p:nvGrpSpPr>
          <p:cNvPr id="970" name="Google Shape;970;p23"/>
          <p:cNvGrpSpPr/>
          <p:nvPr/>
        </p:nvGrpSpPr>
        <p:grpSpPr>
          <a:xfrm flipH="1">
            <a:off x="300738" y="4167800"/>
            <a:ext cx="292025" cy="292575"/>
            <a:chOff x="7353050" y="316275"/>
            <a:chExt cx="292025" cy="292575"/>
          </a:xfrm>
        </p:grpSpPr>
        <p:sp>
          <p:nvSpPr>
            <p:cNvPr id="971" name="Google Shape;971;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5" name="Google Shape;975;p23"/>
          <p:cNvGrpSpPr/>
          <p:nvPr/>
        </p:nvGrpSpPr>
        <p:grpSpPr>
          <a:xfrm>
            <a:off x="148789" y="3224300"/>
            <a:ext cx="293111" cy="293388"/>
            <a:chOff x="3164039" y="430875"/>
            <a:chExt cx="293111" cy="293388"/>
          </a:xfrm>
        </p:grpSpPr>
        <p:sp>
          <p:nvSpPr>
            <p:cNvPr id="976" name="Google Shape;976;p2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2" name="Google Shape;98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983" name="Shape 983"/>
        <p:cNvGrpSpPr/>
        <p:nvPr/>
      </p:nvGrpSpPr>
      <p:grpSpPr>
        <a:xfrm>
          <a:off x="0" y="0"/>
          <a:ext cx="0" cy="0"/>
          <a:chOff x="0" y="0"/>
          <a:chExt cx="0" cy="0"/>
        </a:xfrm>
      </p:grpSpPr>
      <p:sp>
        <p:nvSpPr>
          <p:cNvPr id="984" name="Google Shape;984;p24"/>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cxnSp>
        <p:nvCxnSpPr>
          <p:cNvPr id="985" name="Google Shape;985;p24"/>
          <p:cNvCxnSpPr/>
          <p:nvPr/>
        </p:nvCxnSpPr>
        <p:spPr>
          <a:xfrm>
            <a:off x="494025" y="4080150"/>
            <a:ext cx="670200" cy="423000"/>
          </a:xfrm>
          <a:prstGeom prst="straightConnector1">
            <a:avLst/>
          </a:prstGeom>
          <a:noFill/>
          <a:ln cap="flat" cmpd="sng" w="9525">
            <a:solidFill>
              <a:schemeClr val="dk1"/>
            </a:solidFill>
            <a:prstDash val="solid"/>
            <a:round/>
            <a:headEnd len="med" w="med" type="none"/>
            <a:tailEnd len="med" w="med" type="none"/>
          </a:ln>
        </p:spPr>
      </p:cxnSp>
      <p:cxnSp>
        <p:nvCxnSpPr>
          <p:cNvPr id="986" name="Google Shape;986;p24"/>
          <p:cNvCxnSpPr/>
          <p:nvPr/>
        </p:nvCxnSpPr>
        <p:spPr>
          <a:xfrm flipH="1" rot="10800000">
            <a:off x="-96425" y="407210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987" name="Google Shape;987;p24"/>
          <p:cNvGrpSpPr/>
          <p:nvPr/>
        </p:nvGrpSpPr>
        <p:grpSpPr>
          <a:xfrm flipH="1">
            <a:off x="335300" y="3923325"/>
            <a:ext cx="292025" cy="292575"/>
            <a:chOff x="7353050" y="316275"/>
            <a:chExt cx="292025" cy="292575"/>
          </a:xfrm>
        </p:grpSpPr>
        <p:sp>
          <p:nvSpPr>
            <p:cNvPr id="988" name="Google Shape;988;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2" name="Google Shape;992;p24"/>
          <p:cNvGrpSpPr/>
          <p:nvPr/>
        </p:nvGrpSpPr>
        <p:grpSpPr>
          <a:xfrm>
            <a:off x="979364" y="4344225"/>
            <a:ext cx="293111" cy="293388"/>
            <a:chOff x="3164039" y="430875"/>
            <a:chExt cx="293111" cy="293388"/>
          </a:xfrm>
        </p:grpSpPr>
        <p:sp>
          <p:nvSpPr>
            <p:cNvPr id="993" name="Google Shape;993;p2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9" name="Google Shape;999;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000" name="Shape 1000"/>
        <p:cNvGrpSpPr/>
        <p:nvPr/>
      </p:nvGrpSpPr>
      <p:grpSpPr>
        <a:xfrm>
          <a:off x="0" y="0"/>
          <a:ext cx="0" cy="0"/>
          <a:chOff x="0" y="0"/>
          <a:chExt cx="0" cy="0"/>
        </a:xfrm>
      </p:grpSpPr>
      <p:cxnSp>
        <p:nvCxnSpPr>
          <p:cNvPr id="1001" name="Google Shape;1001;p25"/>
          <p:cNvCxnSpPr/>
          <p:nvPr/>
        </p:nvCxnSpPr>
        <p:spPr>
          <a:xfrm>
            <a:off x="1645925" y="5231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002" name="Google Shape;1002;p25"/>
          <p:cNvCxnSpPr/>
          <p:nvPr/>
        </p:nvCxnSpPr>
        <p:spPr>
          <a:xfrm flipH="1" rot="10800000">
            <a:off x="803050" y="529675"/>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003" name="Google Shape;1003;p25"/>
          <p:cNvCxnSpPr/>
          <p:nvPr/>
        </p:nvCxnSpPr>
        <p:spPr>
          <a:xfrm>
            <a:off x="0" y="6520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004" name="Google Shape;1004;p25"/>
          <p:cNvGrpSpPr/>
          <p:nvPr/>
        </p:nvGrpSpPr>
        <p:grpSpPr>
          <a:xfrm flipH="1">
            <a:off x="499400" y="959675"/>
            <a:ext cx="581800" cy="582350"/>
            <a:chOff x="8064275" y="887850"/>
            <a:chExt cx="581800" cy="582350"/>
          </a:xfrm>
        </p:grpSpPr>
        <p:sp>
          <p:nvSpPr>
            <p:cNvPr id="1005" name="Google Shape;1005;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1" name="Google Shape;1011;p25"/>
          <p:cNvGrpSpPr/>
          <p:nvPr/>
        </p:nvGrpSpPr>
        <p:grpSpPr>
          <a:xfrm flipH="1">
            <a:off x="1500400" y="388100"/>
            <a:ext cx="292025" cy="292575"/>
            <a:chOff x="7353050" y="316275"/>
            <a:chExt cx="292025" cy="292575"/>
          </a:xfrm>
        </p:grpSpPr>
        <p:sp>
          <p:nvSpPr>
            <p:cNvPr id="1012" name="Google Shape;1012;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6" name="Google Shape;1016;p25"/>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5"/>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5"/>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5"/>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5"/>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5"/>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2" name="Google Shape;1022;p25"/>
          <p:cNvGrpSpPr/>
          <p:nvPr/>
        </p:nvGrpSpPr>
        <p:grpSpPr>
          <a:xfrm flipH="1">
            <a:off x="3527112" y="361100"/>
            <a:ext cx="175013" cy="27000"/>
            <a:chOff x="5662375" y="212375"/>
            <a:chExt cx="175013" cy="27000"/>
          </a:xfrm>
        </p:grpSpPr>
        <p:sp>
          <p:nvSpPr>
            <p:cNvPr id="1023" name="Google Shape;1023;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6" name="Google Shape;1026;p25"/>
          <p:cNvGrpSpPr/>
          <p:nvPr/>
        </p:nvGrpSpPr>
        <p:grpSpPr>
          <a:xfrm flipH="1">
            <a:off x="480412" y="242700"/>
            <a:ext cx="175013" cy="27000"/>
            <a:chOff x="5662375" y="212375"/>
            <a:chExt cx="175013" cy="27000"/>
          </a:xfrm>
        </p:grpSpPr>
        <p:sp>
          <p:nvSpPr>
            <p:cNvPr id="1027" name="Google Shape;1027;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0" name="Google Shape;1030;p25"/>
          <p:cNvGrpSpPr/>
          <p:nvPr/>
        </p:nvGrpSpPr>
        <p:grpSpPr>
          <a:xfrm flipH="1">
            <a:off x="901712" y="1653625"/>
            <a:ext cx="175013" cy="27000"/>
            <a:chOff x="5662375" y="212375"/>
            <a:chExt cx="175013" cy="27000"/>
          </a:xfrm>
        </p:grpSpPr>
        <p:sp>
          <p:nvSpPr>
            <p:cNvPr id="1031" name="Google Shape;1031;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34" name="Google Shape;1034;p25"/>
          <p:cNvCxnSpPr/>
          <p:nvPr/>
        </p:nvCxnSpPr>
        <p:spPr>
          <a:xfrm>
            <a:off x="791400" y="42124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035" name="Google Shape;1035;p25"/>
          <p:cNvCxnSpPr/>
          <p:nvPr/>
        </p:nvCxnSpPr>
        <p:spPr>
          <a:xfrm flipH="1" rot="10800000">
            <a:off x="0" y="42204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036" name="Google Shape;1036;p25"/>
          <p:cNvGrpSpPr/>
          <p:nvPr/>
        </p:nvGrpSpPr>
        <p:grpSpPr>
          <a:xfrm rot="10800000">
            <a:off x="499400" y="3940925"/>
            <a:ext cx="581800" cy="582350"/>
            <a:chOff x="8064275" y="887850"/>
            <a:chExt cx="581800" cy="582350"/>
          </a:xfrm>
        </p:grpSpPr>
        <p:sp>
          <p:nvSpPr>
            <p:cNvPr id="1037" name="Google Shape;1037;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3" name="Google Shape;1043;p25"/>
          <p:cNvGrpSpPr/>
          <p:nvPr/>
        </p:nvGrpSpPr>
        <p:grpSpPr>
          <a:xfrm rot="10800000">
            <a:off x="1819575" y="4586750"/>
            <a:ext cx="292025" cy="292575"/>
            <a:chOff x="7353050" y="316275"/>
            <a:chExt cx="292025" cy="292575"/>
          </a:xfrm>
        </p:grpSpPr>
        <p:sp>
          <p:nvSpPr>
            <p:cNvPr id="1044" name="Google Shape;1044;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8" name="Google Shape;1048;p25"/>
          <p:cNvGrpSpPr/>
          <p:nvPr/>
        </p:nvGrpSpPr>
        <p:grpSpPr>
          <a:xfrm rot="10800000">
            <a:off x="212525" y="4645550"/>
            <a:ext cx="175000" cy="175000"/>
            <a:chOff x="8792300" y="321275"/>
            <a:chExt cx="175000" cy="175000"/>
          </a:xfrm>
        </p:grpSpPr>
        <p:sp>
          <p:nvSpPr>
            <p:cNvPr id="1049" name="Google Shape;1049;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3" name="Google Shape;1053;p25"/>
          <p:cNvGrpSpPr/>
          <p:nvPr/>
        </p:nvGrpSpPr>
        <p:grpSpPr>
          <a:xfrm rot="10800000">
            <a:off x="480412" y="4852325"/>
            <a:ext cx="175013" cy="27000"/>
            <a:chOff x="5662375" y="212375"/>
            <a:chExt cx="175013" cy="27000"/>
          </a:xfrm>
        </p:grpSpPr>
        <p:sp>
          <p:nvSpPr>
            <p:cNvPr id="1054" name="Google Shape;1054;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7" name="Google Shape;1057;p25"/>
          <p:cNvGrpSpPr/>
          <p:nvPr/>
        </p:nvGrpSpPr>
        <p:grpSpPr>
          <a:xfrm rot="10800000">
            <a:off x="1054112" y="3898600"/>
            <a:ext cx="175013" cy="27000"/>
            <a:chOff x="5662375" y="212375"/>
            <a:chExt cx="175013" cy="27000"/>
          </a:xfrm>
        </p:grpSpPr>
        <p:sp>
          <p:nvSpPr>
            <p:cNvPr id="1058" name="Google Shape;1058;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1" name="Google Shape;1061;p25"/>
          <p:cNvSpPr txBox="1"/>
          <p:nvPr>
            <p:ph type="title"/>
          </p:nvPr>
        </p:nvSpPr>
        <p:spPr>
          <a:xfrm>
            <a:off x="896100" y="1984450"/>
            <a:ext cx="3457200" cy="12921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062" name="Google Shape;1062;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1063" name="Shape 1063"/>
        <p:cNvGrpSpPr/>
        <p:nvPr/>
      </p:nvGrpSpPr>
      <p:grpSpPr>
        <a:xfrm>
          <a:off x="0" y="0"/>
          <a:ext cx="0" cy="0"/>
          <a:chOff x="0" y="0"/>
          <a:chExt cx="0" cy="0"/>
        </a:xfrm>
      </p:grpSpPr>
      <p:sp>
        <p:nvSpPr>
          <p:cNvPr id="1064" name="Google Shape;1064;p26"/>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cxnSp>
        <p:nvCxnSpPr>
          <p:cNvPr id="1065" name="Google Shape;1065;p26"/>
          <p:cNvCxnSpPr/>
          <p:nvPr/>
        </p:nvCxnSpPr>
        <p:spPr>
          <a:xfrm>
            <a:off x="582475" y="282188"/>
            <a:ext cx="1212900" cy="42270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26"/>
          <p:cNvCxnSpPr/>
          <p:nvPr/>
        </p:nvCxnSpPr>
        <p:spPr>
          <a:xfrm flipH="1" rot="10800000">
            <a:off x="0" y="274188"/>
            <a:ext cx="582600" cy="654300"/>
          </a:xfrm>
          <a:prstGeom prst="straightConnector1">
            <a:avLst/>
          </a:prstGeom>
          <a:noFill/>
          <a:ln cap="flat" cmpd="sng" w="9525">
            <a:solidFill>
              <a:schemeClr val="dk2"/>
            </a:solidFill>
            <a:prstDash val="solid"/>
            <a:round/>
            <a:headEnd len="med" w="med" type="none"/>
            <a:tailEnd len="med" w="med" type="none"/>
          </a:ln>
        </p:spPr>
      </p:cxnSp>
      <p:grpSp>
        <p:nvGrpSpPr>
          <p:cNvPr id="1067" name="Google Shape;1067;p26"/>
          <p:cNvGrpSpPr/>
          <p:nvPr/>
        </p:nvGrpSpPr>
        <p:grpSpPr>
          <a:xfrm flipH="1">
            <a:off x="423750" y="125363"/>
            <a:ext cx="292025" cy="292575"/>
            <a:chOff x="7353050" y="316275"/>
            <a:chExt cx="292025" cy="292575"/>
          </a:xfrm>
        </p:grpSpPr>
        <p:sp>
          <p:nvSpPr>
            <p:cNvPr id="1068" name="Google Shape;1068;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2" name="Google Shape;1072;p26"/>
          <p:cNvGrpSpPr/>
          <p:nvPr/>
        </p:nvGrpSpPr>
        <p:grpSpPr>
          <a:xfrm>
            <a:off x="1638739" y="558163"/>
            <a:ext cx="293111" cy="293388"/>
            <a:chOff x="3164039" y="430875"/>
            <a:chExt cx="293111" cy="293388"/>
          </a:xfrm>
        </p:grpSpPr>
        <p:sp>
          <p:nvSpPr>
            <p:cNvPr id="1073" name="Google Shape;1073;p2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9" name="Google Shape;1079;p26"/>
          <p:cNvGrpSpPr/>
          <p:nvPr/>
        </p:nvGrpSpPr>
        <p:grpSpPr>
          <a:xfrm>
            <a:off x="1591750" y="362600"/>
            <a:ext cx="175013" cy="27000"/>
            <a:chOff x="5662375" y="212375"/>
            <a:chExt cx="175013" cy="27000"/>
          </a:xfrm>
        </p:grpSpPr>
        <p:sp>
          <p:nvSpPr>
            <p:cNvPr id="1080" name="Google Shape;1080;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3" name="Google Shape;1083;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084" name="Shape 1084"/>
        <p:cNvGrpSpPr/>
        <p:nvPr/>
      </p:nvGrpSpPr>
      <p:grpSpPr>
        <a:xfrm>
          <a:off x="0" y="0"/>
          <a:ext cx="0" cy="0"/>
          <a:chOff x="0" y="0"/>
          <a:chExt cx="0" cy="0"/>
        </a:xfrm>
      </p:grpSpPr>
      <p:cxnSp>
        <p:nvCxnSpPr>
          <p:cNvPr id="1085" name="Google Shape;1085;p27"/>
          <p:cNvCxnSpPr/>
          <p:nvPr/>
        </p:nvCxnSpPr>
        <p:spPr>
          <a:xfrm rot="5400000">
            <a:off x="7269708" y="3324550"/>
            <a:ext cx="1133100" cy="306300"/>
          </a:xfrm>
          <a:prstGeom prst="straightConnector1">
            <a:avLst/>
          </a:prstGeom>
          <a:noFill/>
          <a:ln cap="flat" cmpd="sng" w="9525">
            <a:solidFill>
              <a:srgbClr val="1A2E35"/>
            </a:solidFill>
            <a:prstDash val="solid"/>
            <a:round/>
            <a:headEnd len="med" w="med" type="none"/>
            <a:tailEnd len="med" w="med" type="none"/>
          </a:ln>
        </p:spPr>
      </p:cxnSp>
      <p:cxnSp>
        <p:nvCxnSpPr>
          <p:cNvPr id="1086" name="Google Shape;1086;p27"/>
          <p:cNvCxnSpPr/>
          <p:nvPr/>
        </p:nvCxnSpPr>
        <p:spPr>
          <a:xfrm flipH="1" rot="-5400000">
            <a:off x="7181408" y="2082400"/>
            <a:ext cx="1342200" cy="315300"/>
          </a:xfrm>
          <a:prstGeom prst="straightConnector1">
            <a:avLst/>
          </a:prstGeom>
          <a:noFill/>
          <a:ln cap="flat" cmpd="sng" w="9525">
            <a:solidFill>
              <a:srgbClr val="1A2E35"/>
            </a:solidFill>
            <a:prstDash val="solid"/>
            <a:round/>
            <a:headEnd len="med" w="med" type="none"/>
            <a:tailEnd len="med" w="med" type="none"/>
          </a:ln>
        </p:spPr>
      </p:cxnSp>
      <p:cxnSp>
        <p:nvCxnSpPr>
          <p:cNvPr id="1087" name="Google Shape;1087;p27"/>
          <p:cNvCxnSpPr/>
          <p:nvPr/>
        </p:nvCxnSpPr>
        <p:spPr>
          <a:xfrm rot="5400000">
            <a:off x="7232433" y="736375"/>
            <a:ext cx="1332000" cy="392100"/>
          </a:xfrm>
          <a:prstGeom prst="straightConnector1">
            <a:avLst/>
          </a:prstGeom>
          <a:noFill/>
          <a:ln cap="flat" cmpd="sng" w="9525">
            <a:solidFill>
              <a:srgbClr val="1A2E35"/>
            </a:solidFill>
            <a:prstDash val="solid"/>
            <a:round/>
            <a:headEnd len="med" w="med" type="none"/>
            <a:tailEnd len="med" w="med" type="none"/>
          </a:ln>
        </p:spPr>
      </p:cxnSp>
      <p:cxnSp>
        <p:nvCxnSpPr>
          <p:cNvPr id="1088" name="Google Shape;1088;p27"/>
          <p:cNvCxnSpPr/>
          <p:nvPr/>
        </p:nvCxnSpPr>
        <p:spPr>
          <a:xfrm rot="5400000">
            <a:off x="8168433" y="-66600"/>
            <a:ext cx="273900" cy="407100"/>
          </a:xfrm>
          <a:prstGeom prst="straightConnector1">
            <a:avLst/>
          </a:prstGeom>
          <a:noFill/>
          <a:ln cap="flat" cmpd="sng" w="9525">
            <a:solidFill>
              <a:srgbClr val="1A2E35"/>
            </a:solidFill>
            <a:prstDash val="solid"/>
            <a:round/>
            <a:headEnd len="med" w="med" type="none"/>
            <a:tailEnd len="med" w="med" type="none"/>
          </a:ln>
        </p:spPr>
      </p:cxnSp>
      <p:grpSp>
        <p:nvGrpSpPr>
          <p:cNvPr id="1089" name="Google Shape;1089;p27"/>
          <p:cNvGrpSpPr/>
          <p:nvPr/>
        </p:nvGrpSpPr>
        <p:grpSpPr>
          <a:xfrm flipH="1" rot="5400000">
            <a:off x="7407333" y="1284925"/>
            <a:ext cx="581800" cy="582350"/>
            <a:chOff x="8064275" y="887850"/>
            <a:chExt cx="581800" cy="582350"/>
          </a:xfrm>
        </p:grpSpPr>
        <p:sp>
          <p:nvSpPr>
            <p:cNvPr id="1090" name="Google Shape;1090;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6" name="Google Shape;1096;p27"/>
          <p:cNvGrpSpPr/>
          <p:nvPr/>
        </p:nvGrpSpPr>
        <p:grpSpPr>
          <a:xfrm flipH="1" rot="5400000">
            <a:off x="7869720" y="2754200"/>
            <a:ext cx="292025" cy="292575"/>
            <a:chOff x="7353050" y="316275"/>
            <a:chExt cx="292025" cy="292575"/>
          </a:xfrm>
        </p:grpSpPr>
        <p:sp>
          <p:nvSpPr>
            <p:cNvPr id="1097" name="Google Shape;1097;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1" name="Google Shape;1101;p27"/>
          <p:cNvGrpSpPr/>
          <p:nvPr/>
        </p:nvGrpSpPr>
        <p:grpSpPr>
          <a:xfrm flipH="1" rot="5400000">
            <a:off x="8012458" y="178175"/>
            <a:ext cx="175000" cy="175000"/>
            <a:chOff x="8792300" y="321275"/>
            <a:chExt cx="175000" cy="175000"/>
          </a:xfrm>
        </p:grpSpPr>
        <p:sp>
          <p:nvSpPr>
            <p:cNvPr id="1102" name="Google Shape;1102;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6" name="Google Shape;1106;p27"/>
          <p:cNvGrpSpPr/>
          <p:nvPr/>
        </p:nvGrpSpPr>
        <p:grpSpPr>
          <a:xfrm rot="5400000">
            <a:off x="7551683" y="3879926"/>
            <a:ext cx="293111" cy="293388"/>
            <a:chOff x="3164039" y="430875"/>
            <a:chExt cx="293111" cy="293388"/>
          </a:xfrm>
        </p:grpSpPr>
        <p:sp>
          <p:nvSpPr>
            <p:cNvPr id="1107" name="Google Shape;1107;p2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3" name="Google Shape;1113;p27"/>
          <p:cNvGrpSpPr/>
          <p:nvPr/>
        </p:nvGrpSpPr>
        <p:grpSpPr>
          <a:xfrm flipH="1" rot="5400000">
            <a:off x="8259052" y="323144"/>
            <a:ext cx="175013" cy="27000"/>
            <a:chOff x="5662375" y="212375"/>
            <a:chExt cx="175013" cy="27000"/>
          </a:xfrm>
        </p:grpSpPr>
        <p:sp>
          <p:nvSpPr>
            <p:cNvPr id="1114" name="Google Shape;1114;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7" name="Google Shape;1117;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118" name="Shape 1118"/>
        <p:cNvGrpSpPr/>
        <p:nvPr/>
      </p:nvGrpSpPr>
      <p:grpSpPr>
        <a:xfrm>
          <a:off x="0" y="0"/>
          <a:ext cx="0" cy="0"/>
          <a:chOff x="0" y="0"/>
          <a:chExt cx="0" cy="0"/>
        </a:xfrm>
      </p:grpSpPr>
      <p:grpSp>
        <p:nvGrpSpPr>
          <p:cNvPr id="1119" name="Google Shape;1119;p28"/>
          <p:cNvGrpSpPr/>
          <p:nvPr/>
        </p:nvGrpSpPr>
        <p:grpSpPr>
          <a:xfrm>
            <a:off x="261711" y="-1158"/>
            <a:ext cx="8550326" cy="3981600"/>
            <a:chOff x="261711" y="-1158"/>
            <a:chExt cx="8550326" cy="3981600"/>
          </a:xfrm>
        </p:grpSpPr>
        <p:cxnSp>
          <p:nvCxnSpPr>
            <p:cNvPr id="1120" name="Google Shape;1120;p28"/>
            <p:cNvCxnSpPr/>
            <p:nvPr/>
          </p:nvCxnSpPr>
          <p:spPr>
            <a:xfrm>
              <a:off x="515925" y="-1158"/>
              <a:ext cx="0" cy="3981600"/>
            </a:xfrm>
            <a:prstGeom prst="straightConnector1">
              <a:avLst/>
            </a:prstGeom>
            <a:noFill/>
            <a:ln cap="flat" cmpd="sng" w="9525">
              <a:solidFill>
                <a:srgbClr val="595959"/>
              </a:solidFill>
              <a:prstDash val="solid"/>
              <a:round/>
              <a:headEnd len="med" w="med" type="none"/>
              <a:tailEnd len="med" w="med" type="none"/>
            </a:ln>
          </p:spPr>
        </p:cxnSp>
        <p:cxnSp>
          <p:nvCxnSpPr>
            <p:cNvPr id="1121" name="Google Shape;1121;p28"/>
            <p:cNvCxnSpPr/>
            <p:nvPr/>
          </p:nvCxnSpPr>
          <p:spPr>
            <a:xfrm>
              <a:off x="8666025" y="-1158"/>
              <a:ext cx="0" cy="1902000"/>
            </a:xfrm>
            <a:prstGeom prst="straightConnector1">
              <a:avLst/>
            </a:prstGeom>
            <a:noFill/>
            <a:ln cap="flat" cmpd="sng" w="9525">
              <a:solidFill>
                <a:srgbClr val="595959"/>
              </a:solidFill>
              <a:prstDash val="solid"/>
              <a:round/>
              <a:headEnd len="med" w="med" type="none"/>
              <a:tailEnd len="med" w="med" type="none"/>
            </a:ln>
          </p:spPr>
        </p:cxnSp>
        <p:grpSp>
          <p:nvGrpSpPr>
            <p:cNvPr id="1122" name="Google Shape;1122;p28"/>
            <p:cNvGrpSpPr/>
            <p:nvPr/>
          </p:nvGrpSpPr>
          <p:grpSpPr>
            <a:xfrm rot="10800000">
              <a:off x="343275" y="3300779"/>
              <a:ext cx="344736" cy="345385"/>
              <a:chOff x="7353050" y="316275"/>
              <a:chExt cx="292025" cy="292575"/>
            </a:xfrm>
          </p:grpSpPr>
          <p:sp>
            <p:nvSpPr>
              <p:cNvPr id="1123" name="Google Shape;1123;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7" name="Google Shape;1127;p28"/>
            <p:cNvGrpSpPr/>
            <p:nvPr/>
          </p:nvGrpSpPr>
          <p:grpSpPr>
            <a:xfrm rot="10800000">
              <a:off x="8520013" y="714742"/>
              <a:ext cx="292025" cy="292575"/>
              <a:chOff x="7353050" y="316275"/>
              <a:chExt cx="292025" cy="292575"/>
            </a:xfrm>
          </p:grpSpPr>
          <p:sp>
            <p:nvSpPr>
              <p:cNvPr id="1128" name="Google Shape;1128;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2" name="Google Shape;1132;p28"/>
            <p:cNvGrpSpPr/>
            <p:nvPr/>
          </p:nvGrpSpPr>
          <p:grpSpPr>
            <a:xfrm rot="10800000">
              <a:off x="261711" y="465077"/>
              <a:ext cx="507562" cy="507984"/>
              <a:chOff x="8064275" y="887850"/>
              <a:chExt cx="581800" cy="582350"/>
            </a:xfrm>
          </p:grpSpPr>
          <p:sp>
            <p:nvSpPr>
              <p:cNvPr id="1133" name="Google Shape;1133;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39" name="Google Shape;1139;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140" name="Shape 1140"/>
        <p:cNvGrpSpPr/>
        <p:nvPr/>
      </p:nvGrpSpPr>
      <p:grpSpPr>
        <a:xfrm>
          <a:off x="0" y="0"/>
          <a:ext cx="0" cy="0"/>
          <a:chOff x="0" y="0"/>
          <a:chExt cx="0" cy="0"/>
        </a:xfrm>
      </p:grpSpPr>
      <p:grpSp>
        <p:nvGrpSpPr>
          <p:cNvPr id="1141" name="Google Shape;1141;p29"/>
          <p:cNvGrpSpPr/>
          <p:nvPr/>
        </p:nvGrpSpPr>
        <p:grpSpPr>
          <a:xfrm>
            <a:off x="432850" y="0"/>
            <a:ext cx="8278300" cy="5165700"/>
            <a:chOff x="432850" y="0"/>
            <a:chExt cx="8278300" cy="5165700"/>
          </a:xfrm>
        </p:grpSpPr>
        <p:cxnSp>
          <p:nvCxnSpPr>
            <p:cNvPr id="1142" name="Google Shape;1142;p29"/>
            <p:cNvCxnSpPr/>
            <p:nvPr/>
          </p:nvCxnSpPr>
          <p:spPr>
            <a:xfrm rot="10800000">
              <a:off x="8420275" y="2664300"/>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143" name="Google Shape;1143;p29"/>
            <p:cNvGrpSpPr/>
            <p:nvPr/>
          </p:nvGrpSpPr>
          <p:grpSpPr>
            <a:xfrm>
              <a:off x="8129350" y="4292175"/>
              <a:ext cx="581800" cy="582350"/>
              <a:chOff x="8064275" y="887850"/>
              <a:chExt cx="581800" cy="582350"/>
            </a:xfrm>
          </p:grpSpPr>
          <p:sp>
            <p:nvSpPr>
              <p:cNvPr id="1144" name="Google Shape;1144;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0" name="Google Shape;1150;p29"/>
            <p:cNvGrpSpPr/>
            <p:nvPr/>
          </p:nvGrpSpPr>
          <p:grpSpPr>
            <a:xfrm>
              <a:off x="8274238" y="3720600"/>
              <a:ext cx="292025" cy="292575"/>
              <a:chOff x="7353050" y="316275"/>
              <a:chExt cx="292025" cy="292575"/>
            </a:xfrm>
          </p:grpSpPr>
          <p:sp>
            <p:nvSpPr>
              <p:cNvPr id="1151" name="Google Shape;1151;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5" name="Google Shape;1155;p29"/>
            <p:cNvGrpSpPr/>
            <p:nvPr/>
          </p:nvGrpSpPr>
          <p:grpSpPr>
            <a:xfrm>
              <a:off x="8332763" y="3212475"/>
              <a:ext cx="175000" cy="175000"/>
              <a:chOff x="8792300" y="321275"/>
              <a:chExt cx="175000" cy="175000"/>
            </a:xfrm>
          </p:grpSpPr>
          <p:sp>
            <p:nvSpPr>
              <p:cNvPr id="1156" name="Google Shape;1156;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60" name="Google Shape;1160;p29"/>
            <p:cNvCxnSpPr/>
            <p:nvPr/>
          </p:nvCxnSpPr>
          <p:spPr>
            <a:xfrm>
              <a:off x="723725" y="613"/>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161" name="Google Shape;1161;p29"/>
            <p:cNvGrpSpPr/>
            <p:nvPr/>
          </p:nvGrpSpPr>
          <p:grpSpPr>
            <a:xfrm rot="10800000">
              <a:off x="432850" y="291788"/>
              <a:ext cx="581800" cy="582350"/>
              <a:chOff x="8064275" y="887850"/>
              <a:chExt cx="581800" cy="582350"/>
            </a:xfrm>
          </p:grpSpPr>
          <p:sp>
            <p:nvSpPr>
              <p:cNvPr id="1162" name="Google Shape;1162;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8" name="Google Shape;1168;p29"/>
            <p:cNvGrpSpPr/>
            <p:nvPr/>
          </p:nvGrpSpPr>
          <p:grpSpPr>
            <a:xfrm rot="10800000">
              <a:off x="577738" y="1153138"/>
              <a:ext cx="292025" cy="292575"/>
              <a:chOff x="7353050" y="316275"/>
              <a:chExt cx="292025" cy="292575"/>
            </a:xfrm>
          </p:grpSpPr>
          <p:sp>
            <p:nvSpPr>
              <p:cNvPr id="1169" name="Google Shape;1169;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3" name="Google Shape;1173;p29"/>
            <p:cNvGrpSpPr/>
            <p:nvPr/>
          </p:nvGrpSpPr>
          <p:grpSpPr>
            <a:xfrm rot="10800000">
              <a:off x="636238" y="1778838"/>
              <a:ext cx="175000" cy="175000"/>
              <a:chOff x="8792300" y="321275"/>
              <a:chExt cx="175000" cy="175000"/>
            </a:xfrm>
          </p:grpSpPr>
          <p:sp>
            <p:nvSpPr>
              <p:cNvPr id="1174" name="Google Shape;1174;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8" name="Google Shape;1178;p29"/>
            <p:cNvGrpSpPr/>
            <p:nvPr/>
          </p:nvGrpSpPr>
          <p:grpSpPr>
            <a:xfrm>
              <a:off x="432850" y="2003163"/>
              <a:ext cx="175013" cy="27000"/>
              <a:chOff x="5662375" y="212375"/>
              <a:chExt cx="175013" cy="27000"/>
            </a:xfrm>
          </p:grpSpPr>
          <p:sp>
            <p:nvSpPr>
              <p:cNvPr id="1179" name="Google Shape;1179;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2" name="Google Shape;1182;p29"/>
            <p:cNvGrpSpPr/>
            <p:nvPr/>
          </p:nvGrpSpPr>
          <p:grpSpPr>
            <a:xfrm>
              <a:off x="788100" y="208488"/>
              <a:ext cx="175013" cy="27000"/>
              <a:chOff x="5662375" y="212375"/>
              <a:chExt cx="175013" cy="27000"/>
            </a:xfrm>
          </p:grpSpPr>
          <p:sp>
            <p:nvSpPr>
              <p:cNvPr id="1183" name="Google Shape;1183;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6" name="Google Shape;1186;p29"/>
            <p:cNvGrpSpPr/>
            <p:nvPr/>
          </p:nvGrpSpPr>
          <p:grpSpPr>
            <a:xfrm>
              <a:off x="8129350" y="4988725"/>
              <a:ext cx="175013" cy="27000"/>
              <a:chOff x="5662375" y="212375"/>
              <a:chExt cx="175013" cy="27000"/>
            </a:xfrm>
          </p:grpSpPr>
          <p:sp>
            <p:nvSpPr>
              <p:cNvPr id="1187" name="Google Shape;1187;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0" name="Google Shape;1190;p29"/>
            <p:cNvGrpSpPr/>
            <p:nvPr/>
          </p:nvGrpSpPr>
          <p:grpSpPr>
            <a:xfrm>
              <a:off x="8497550" y="3429425"/>
              <a:ext cx="175013" cy="27000"/>
              <a:chOff x="5662375" y="212375"/>
              <a:chExt cx="175013" cy="27000"/>
            </a:xfrm>
          </p:grpSpPr>
          <p:sp>
            <p:nvSpPr>
              <p:cNvPr id="1191" name="Google Shape;1191;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94" name="Google Shape;1194;p29"/>
            <p:cNvCxnSpPr/>
            <p:nvPr/>
          </p:nvCxnSpPr>
          <p:spPr>
            <a:xfrm>
              <a:off x="8407225" y="0"/>
              <a:ext cx="0" cy="2160900"/>
            </a:xfrm>
            <a:prstGeom prst="straightConnector1">
              <a:avLst/>
            </a:prstGeom>
            <a:noFill/>
            <a:ln cap="flat" cmpd="sng" w="9525">
              <a:solidFill>
                <a:srgbClr val="595959"/>
              </a:solidFill>
              <a:prstDash val="solid"/>
              <a:round/>
              <a:headEnd len="med" w="med" type="none"/>
              <a:tailEnd len="med" w="med" type="none"/>
            </a:ln>
          </p:spPr>
        </p:cxnSp>
        <p:cxnSp>
          <p:nvCxnSpPr>
            <p:cNvPr id="1195" name="Google Shape;1195;p29"/>
            <p:cNvCxnSpPr/>
            <p:nvPr/>
          </p:nvCxnSpPr>
          <p:spPr>
            <a:xfrm>
              <a:off x="718025" y="2985634"/>
              <a:ext cx="0" cy="2160900"/>
            </a:xfrm>
            <a:prstGeom prst="straightConnector1">
              <a:avLst/>
            </a:prstGeom>
            <a:noFill/>
            <a:ln cap="flat" cmpd="sng" w="9525">
              <a:solidFill>
                <a:srgbClr val="595959"/>
              </a:solidFill>
              <a:prstDash val="solid"/>
              <a:round/>
              <a:headEnd len="med" w="med" type="none"/>
              <a:tailEnd len="med" w="med" type="none"/>
            </a:ln>
          </p:spPr>
        </p:cxnSp>
        <p:sp>
          <p:nvSpPr>
            <p:cNvPr id="1196" name="Google Shape;1196;p29"/>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9"/>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9"/>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9"/>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0" name="Google Shape;1200;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201" name="Shape 1201"/>
        <p:cNvGrpSpPr/>
        <p:nvPr/>
      </p:nvGrpSpPr>
      <p:grpSpPr>
        <a:xfrm>
          <a:off x="0" y="0"/>
          <a:ext cx="0" cy="0"/>
          <a:chOff x="0" y="0"/>
          <a:chExt cx="0" cy="0"/>
        </a:xfrm>
      </p:grpSpPr>
      <p:sp>
        <p:nvSpPr>
          <p:cNvPr id="1202" name="Google Shape;1202;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03" name="Google Shape;1203;p30"/>
          <p:cNvSpPr/>
          <p:nvPr/>
        </p:nvSpPr>
        <p:spPr>
          <a:xfrm>
            <a:off x="338825" y="4572600"/>
            <a:ext cx="8622000" cy="49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6" name="Shape 116"/>
        <p:cNvGrpSpPr/>
        <p:nvPr/>
      </p:nvGrpSpPr>
      <p:grpSpPr>
        <a:xfrm>
          <a:off x="0" y="0"/>
          <a:ext cx="0" cy="0"/>
          <a:chOff x="0" y="0"/>
          <a:chExt cx="0" cy="0"/>
        </a:xfrm>
      </p:grpSpPr>
      <p:sp>
        <p:nvSpPr>
          <p:cNvPr id="117" name="Google Shape;117;p4"/>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grpSp>
        <p:nvGrpSpPr>
          <p:cNvPr id="118" name="Google Shape;118;p4"/>
          <p:cNvGrpSpPr/>
          <p:nvPr/>
        </p:nvGrpSpPr>
        <p:grpSpPr>
          <a:xfrm>
            <a:off x="4484494" y="4433000"/>
            <a:ext cx="175013" cy="27000"/>
            <a:chOff x="5662375" y="212375"/>
            <a:chExt cx="175013" cy="27000"/>
          </a:xfrm>
        </p:grpSpPr>
        <p:sp>
          <p:nvSpPr>
            <p:cNvPr id="119" name="Google Shape;119;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4"/>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23" name="Google Shape;123;p4"/>
          <p:cNvGrpSpPr/>
          <p:nvPr/>
        </p:nvGrpSpPr>
        <p:grpSpPr>
          <a:xfrm>
            <a:off x="432850" y="0"/>
            <a:ext cx="8278300" cy="5165700"/>
            <a:chOff x="432850" y="0"/>
            <a:chExt cx="8278300" cy="5165700"/>
          </a:xfrm>
        </p:grpSpPr>
        <p:cxnSp>
          <p:nvCxnSpPr>
            <p:cNvPr id="124" name="Google Shape;124;p4"/>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25" name="Google Shape;125;p4"/>
            <p:cNvGrpSpPr/>
            <p:nvPr/>
          </p:nvGrpSpPr>
          <p:grpSpPr>
            <a:xfrm>
              <a:off x="8129350" y="4292175"/>
              <a:ext cx="581800" cy="582350"/>
              <a:chOff x="8064275" y="887850"/>
              <a:chExt cx="581800" cy="582350"/>
            </a:xfrm>
          </p:grpSpPr>
          <p:sp>
            <p:nvSpPr>
              <p:cNvPr id="126" name="Google Shape;126;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 name="Google Shape;132;p4"/>
            <p:cNvGrpSpPr/>
            <p:nvPr/>
          </p:nvGrpSpPr>
          <p:grpSpPr>
            <a:xfrm>
              <a:off x="8274238" y="3720600"/>
              <a:ext cx="292025" cy="292575"/>
              <a:chOff x="7353050" y="316275"/>
              <a:chExt cx="292025" cy="292575"/>
            </a:xfrm>
          </p:grpSpPr>
          <p:sp>
            <p:nvSpPr>
              <p:cNvPr id="133" name="Google Shape;133;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 name="Google Shape;137;p4"/>
            <p:cNvGrpSpPr/>
            <p:nvPr/>
          </p:nvGrpSpPr>
          <p:grpSpPr>
            <a:xfrm>
              <a:off x="8332763" y="3212475"/>
              <a:ext cx="175000" cy="175000"/>
              <a:chOff x="8792300" y="321275"/>
              <a:chExt cx="175000" cy="175000"/>
            </a:xfrm>
          </p:grpSpPr>
          <p:sp>
            <p:nvSpPr>
              <p:cNvPr id="138" name="Google Shape;138;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2" name="Google Shape;142;p4"/>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43" name="Google Shape;143;p4"/>
            <p:cNvGrpSpPr/>
            <p:nvPr/>
          </p:nvGrpSpPr>
          <p:grpSpPr>
            <a:xfrm rot="10800000">
              <a:off x="432850" y="291788"/>
              <a:ext cx="581800" cy="582350"/>
              <a:chOff x="8064275" y="887850"/>
              <a:chExt cx="581800" cy="582350"/>
            </a:xfrm>
          </p:grpSpPr>
          <p:sp>
            <p:nvSpPr>
              <p:cNvPr id="144" name="Google Shape;144;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 name="Google Shape;150;p4"/>
            <p:cNvGrpSpPr/>
            <p:nvPr/>
          </p:nvGrpSpPr>
          <p:grpSpPr>
            <a:xfrm rot="10800000">
              <a:off x="577738" y="1153138"/>
              <a:ext cx="292025" cy="292575"/>
              <a:chOff x="7353050" y="316275"/>
              <a:chExt cx="292025" cy="292575"/>
            </a:xfrm>
          </p:grpSpPr>
          <p:sp>
            <p:nvSpPr>
              <p:cNvPr id="151" name="Google Shape;151;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4"/>
            <p:cNvGrpSpPr/>
            <p:nvPr/>
          </p:nvGrpSpPr>
          <p:grpSpPr>
            <a:xfrm rot="10800000">
              <a:off x="636238" y="1778838"/>
              <a:ext cx="175000" cy="175000"/>
              <a:chOff x="8792300" y="321275"/>
              <a:chExt cx="175000" cy="175000"/>
            </a:xfrm>
          </p:grpSpPr>
          <p:sp>
            <p:nvSpPr>
              <p:cNvPr id="156" name="Google Shape;156;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4"/>
            <p:cNvGrpSpPr/>
            <p:nvPr/>
          </p:nvGrpSpPr>
          <p:grpSpPr>
            <a:xfrm>
              <a:off x="432850" y="2003163"/>
              <a:ext cx="175013" cy="27000"/>
              <a:chOff x="5662375" y="212375"/>
              <a:chExt cx="175013" cy="27000"/>
            </a:xfrm>
          </p:grpSpPr>
          <p:sp>
            <p:nvSpPr>
              <p:cNvPr id="161" name="Google Shape;161;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4"/>
            <p:cNvGrpSpPr/>
            <p:nvPr/>
          </p:nvGrpSpPr>
          <p:grpSpPr>
            <a:xfrm>
              <a:off x="788100" y="208488"/>
              <a:ext cx="175013" cy="27000"/>
              <a:chOff x="5662375" y="212375"/>
              <a:chExt cx="175013" cy="27000"/>
            </a:xfrm>
          </p:grpSpPr>
          <p:sp>
            <p:nvSpPr>
              <p:cNvPr id="165" name="Google Shape;165;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 name="Google Shape;168;p4"/>
            <p:cNvGrpSpPr/>
            <p:nvPr/>
          </p:nvGrpSpPr>
          <p:grpSpPr>
            <a:xfrm>
              <a:off x="8129350" y="4988725"/>
              <a:ext cx="175013" cy="27000"/>
              <a:chOff x="5662375" y="212375"/>
              <a:chExt cx="175013" cy="27000"/>
            </a:xfrm>
          </p:grpSpPr>
          <p:sp>
            <p:nvSpPr>
              <p:cNvPr id="169" name="Google Shape;169;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 name="Google Shape;172;p4"/>
            <p:cNvGrpSpPr/>
            <p:nvPr/>
          </p:nvGrpSpPr>
          <p:grpSpPr>
            <a:xfrm>
              <a:off x="8497550" y="3429425"/>
              <a:ext cx="175013" cy="27000"/>
              <a:chOff x="5662375" y="212375"/>
              <a:chExt cx="175013" cy="27000"/>
            </a:xfrm>
          </p:grpSpPr>
          <p:sp>
            <p:nvSpPr>
              <p:cNvPr id="173" name="Google Shape;173;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6" name="Google Shape;176;p4"/>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77" name="Google Shape;177;p4"/>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78" name="Google Shape;178;p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1204" name="Shape 1204"/>
        <p:cNvGrpSpPr/>
        <p:nvPr/>
      </p:nvGrpSpPr>
      <p:grpSpPr>
        <a:xfrm>
          <a:off x="0" y="0"/>
          <a:ext cx="0" cy="0"/>
          <a:chOff x="0" y="0"/>
          <a:chExt cx="0" cy="0"/>
        </a:xfrm>
      </p:grpSpPr>
      <p:grpSp>
        <p:nvGrpSpPr>
          <p:cNvPr id="1205" name="Google Shape;1205;p31"/>
          <p:cNvGrpSpPr/>
          <p:nvPr/>
        </p:nvGrpSpPr>
        <p:grpSpPr>
          <a:xfrm>
            <a:off x="1349626" y="598417"/>
            <a:ext cx="6453730" cy="3631136"/>
            <a:chOff x="365750" y="1285025"/>
            <a:chExt cx="6934275" cy="3315500"/>
          </a:xfrm>
        </p:grpSpPr>
        <p:sp>
          <p:nvSpPr>
            <p:cNvPr id="1206" name="Google Shape;1206;p31"/>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1"/>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8" name="Google Shape;1208;p31"/>
          <p:cNvSpPr txBox="1"/>
          <p:nvPr>
            <p:ph type="title"/>
          </p:nvPr>
        </p:nvSpPr>
        <p:spPr>
          <a:xfrm>
            <a:off x="2624328" y="1018528"/>
            <a:ext cx="3904500" cy="190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cxnSp>
        <p:nvCxnSpPr>
          <p:cNvPr id="1209" name="Google Shape;1209;p31"/>
          <p:cNvCxnSpPr/>
          <p:nvPr/>
        </p:nvCxnSpPr>
        <p:spPr>
          <a:xfrm rot="10800000">
            <a:off x="5995050" y="226600"/>
            <a:ext cx="1504500" cy="224700"/>
          </a:xfrm>
          <a:prstGeom prst="straightConnector1">
            <a:avLst/>
          </a:prstGeom>
          <a:noFill/>
          <a:ln cap="flat" cmpd="sng" w="9525">
            <a:solidFill>
              <a:srgbClr val="595959"/>
            </a:solidFill>
            <a:prstDash val="solid"/>
            <a:round/>
            <a:headEnd len="med" w="med" type="none"/>
            <a:tailEnd len="med" w="med" type="none"/>
          </a:ln>
        </p:spPr>
      </p:cxnSp>
      <p:cxnSp>
        <p:nvCxnSpPr>
          <p:cNvPr id="1210" name="Google Shape;1210;p31"/>
          <p:cNvCxnSpPr/>
          <p:nvPr/>
        </p:nvCxnSpPr>
        <p:spPr>
          <a:xfrm rot="10800000">
            <a:off x="7512925" y="457850"/>
            <a:ext cx="829500" cy="743400"/>
          </a:xfrm>
          <a:prstGeom prst="straightConnector1">
            <a:avLst/>
          </a:prstGeom>
          <a:noFill/>
          <a:ln cap="flat" cmpd="sng" w="9525">
            <a:solidFill>
              <a:srgbClr val="595959"/>
            </a:solidFill>
            <a:prstDash val="solid"/>
            <a:round/>
            <a:headEnd len="med" w="med" type="none"/>
            <a:tailEnd len="med" w="med" type="none"/>
          </a:ln>
        </p:spPr>
      </p:cxnSp>
      <p:cxnSp>
        <p:nvCxnSpPr>
          <p:cNvPr id="1211" name="Google Shape;1211;p31"/>
          <p:cNvCxnSpPr/>
          <p:nvPr/>
        </p:nvCxnSpPr>
        <p:spPr>
          <a:xfrm flipH="1">
            <a:off x="8348975" y="-6625"/>
            <a:ext cx="796500" cy="1188000"/>
          </a:xfrm>
          <a:prstGeom prst="straightConnector1">
            <a:avLst/>
          </a:prstGeom>
          <a:noFill/>
          <a:ln cap="flat" cmpd="sng" w="9525">
            <a:solidFill>
              <a:srgbClr val="595959"/>
            </a:solidFill>
            <a:prstDash val="solid"/>
            <a:round/>
            <a:headEnd len="med" w="med" type="none"/>
            <a:tailEnd len="med" w="med" type="none"/>
          </a:ln>
        </p:spPr>
      </p:cxnSp>
      <p:grpSp>
        <p:nvGrpSpPr>
          <p:cNvPr id="1212" name="Google Shape;1212;p31"/>
          <p:cNvGrpSpPr/>
          <p:nvPr/>
        </p:nvGrpSpPr>
        <p:grpSpPr>
          <a:xfrm>
            <a:off x="8064275" y="1040250"/>
            <a:ext cx="581800" cy="582350"/>
            <a:chOff x="8064275" y="887850"/>
            <a:chExt cx="581800" cy="582350"/>
          </a:xfrm>
        </p:grpSpPr>
        <p:sp>
          <p:nvSpPr>
            <p:cNvPr id="1213" name="Google Shape;1213;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9" name="Google Shape;1219;p31"/>
          <p:cNvGrpSpPr/>
          <p:nvPr/>
        </p:nvGrpSpPr>
        <p:grpSpPr>
          <a:xfrm>
            <a:off x="7353050" y="316275"/>
            <a:ext cx="292025" cy="292575"/>
            <a:chOff x="7353050" y="316275"/>
            <a:chExt cx="292025" cy="292575"/>
          </a:xfrm>
        </p:grpSpPr>
        <p:sp>
          <p:nvSpPr>
            <p:cNvPr id="1220" name="Google Shape;1220;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4" name="Google Shape;1224;p31"/>
          <p:cNvGrpSpPr/>
          <p:nvPr/>
        </p:nvGrpSpPr>
        <p:grpSpPr>
          <a:xfrm>
            <a:off x="8792300" y="321275"/>
            <a:ext cx="175000" cy="175000"/>
            <a:chOff x="8792300" y="321275"/>
            <a:chExt cx="175000" cy="175000"/>
          </a:xfrm>
        </p:grpSpPr>
        <p:sp>
          <p:nvSpPr>
            <p:cNvPr id="1225" name="Google Shape;1225;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9" name="Google Shape;1229;p31"/>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1"/>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1"/>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1"/>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1"/>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1"/>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5" name="Google Shape;1235;p31"/>
          <p:cNvGrpSpPr/>
          <p:nvPr/>
        </p:nvGrpSpPr>
        <p:grpSpPr>
          <a:xfrm>
            <a:off x="8490050" y="170875"/>
            <a:ext cx="175013" cy="27000"/>
            <a:chOff x="5662375" y="212375"/>
            <a:chExt cx="175013" cy="27000"/>
          </a:xfrm>
        </p:grpSpPr>
        <p:sp>
          <p:nvSpPr>
            <p:cNvPr id="1236" name="Google Shape;1236;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9" name="Google Shape;1239;p31"/>
          <p:cNvGrpSpPr/>
          <p:nvPr/>
        </p:nvGrpSpPr>
        <p:grpSpPr>
          <a:xfrm>
            <a:off x="8678350" y="1658000"/>
            <a:ext cx="175013" cy="27000"/>
            <a:chOff x="5662375" y="212375"/>
            <a:chExt cx="175013" cy="27000"/>
          </a:xfrm>
        </p:grpSpPr>
        <p:sp>
          <p:nvSpPr>
            <p:cNvPr id="1240" name="Google Shape;1240;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3" name="Google Shape;1243;p31"/>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244" name="Google Shape;1244;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245" name="Shape 1245"/>
        <p:cNvGrpSpPr/>
        <p:nvPr/>
      </p:nvGrpSpPr>
      <p:grpSpPr>
        <a:xfrm>
          <a:off x="0" y="0"/>
          <a:ext cx="0" cy="0"/>
          <a:chOff x="0" y="0"/>
          <a:chExt cx="0" cy="0"/>
        </a:xfrm>
      </p:grpSpPr>
      <p:sp>
        <p:nvSpPr>
          <p:cNvPr id="1246" name="Google Shape;1246;p32"/>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247" name="Google Shape;1247;p32"/>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248" name="Google Shape;1248;p32"/>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249" name="Google Shape;1249;p32"/>
          <p:cNvGrpSpPr/>
          <p:nvPr/>
        </p:nvGrpSpPr>
        <p:grpSpPr>
          <a:xfrm>
            <a:off x="432850" y="0"/>
            <a:ext cx="8278300" cy="5165700"/>
            <a:chOff x="432850" y="0"/>
            <a:chExt cx="8278300" cy="5165700"/>
          </a:xfrm>
        </p:grpSpPr>
        <p:cxnSp>
          <p:nvCxnSpPr>
            <p:cNvPr id="1250" name="Google Shape;1250;p32"/>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251" name="Google Shape;1251;p32"/>
            <p:cNvGrpSpPr/>
            <p:nvPr/>
          </p:nvGrpSpPr>
          <p:grpSpPr>
            <a:xfrm>
              <a:off x="8129350" y="4292175"/>
              <a:ext cx="581800" cy="582350"/>
              <a:chOff x="8064275" y="887850"/>
              <a:chExt cx="581800" cy="582350"/>
            </a:xfrm>
          </p:grpSpPr>
          <p:sp>
            <p:nvSpPr>
              <p:cNvPr id="1252" name="Google Shape;1252;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8" name="Google Shape;1258;p32"/>
            <p:cNvGrpSpPr/>
            <p:nvPr/>
          </p:nvGrpSpPr>
          <p:grpSpPr>
            <a:xfrm>
              <a:off x="8274238" y="3720600"/>
              <a:ext cx="292025" cy="292575"/>
              <a:chOff x="7353050" y="316275"/>
              <a:chExt cx="292025" cy="292575"/>
            </a:xfrm>
          </p:grpSpPr>
          <p:sp>
            <p:nvSpPr>
              <p:cNvPr id="1259" name="Google Shape;1259;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3" name="Google Shape;1263;p32"/>
            <p:cNvGrpSpPr/>
            <p:nvPr/>
          </p:nvGrpSpPr>
          <p:grpSpPr>
            <a:xfrm>
              <a:off x="8332763" y="3212475"/>
              <a:ext cx="175000" cy="175000"/>
              <a:chOff x="8792300" y="321275"/>
              <a:chExt cx="175000" cy="175000"/>
            </a:xfrm>
          </p:grpSpPr>
          <p:sp>
            <p:nvSpPr>
              <p:cNvPr id="1264" name="Google Shape;1264;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68" name="Google Shape;1268;p32"/>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269" name="Google Shape;1269;p32"/>
            <p:cNvGrpSpPr/>
            <p:nvPr/>
          </p:nvGrpSpPr>
          <p:grpSpPr>
            <a:xfrm rot="10800000">
              <a:off x="432850" y="291788"/>
              <a:ext cx="581800" cy="582350"/>
              <a:chOff x="8064275" y="887850"/>
              <a:chExt cx="581800" cy="582350"/>
            </a:xfrm>
          </p:grpSpPr>
          <p:sp>
            <p:nvSpPr>
              <p:cNvPr id="1270" name="Google Shape;1270;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6" name="Google Shape;1276;p32"/>
            <p:cNvGrpSpPr/>
            <p:nvPr/>
          </p:nvGrpSpPr>
          <p:grpSpPr>
            <a:xfrm rot="10800000">
              <a:off x="577738" y="1153138"/>
              <a:ext cx="292025" cy="292575"/>
              <a:chOff x="7353050" y="316275"/>
              <a:chExt cx="292025" cy="292575"/>
            </a:xfrm>
          </p:grpSpPr>
          <p:sp>
            <p:nvSpPr>
              <p:cNvPr id="1277" name="Google Shape;1277;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1" name="Google Shape;1281;p32"/>
            <p:cNvGrpSpPr/>
            <p:nvPr/>
          </p:nvGrpSpPr>
          <p:grpSpPr>
            <a:xfrm rot="10800000">
              <a:off x="636238" y="1778838"/>
              <a:ext cx="175000" cy="175000"/>
              <a:chOff x="8792300" y="321275"/>
              <a:chExt cx="175000" cy="175000"/>
            </a:xfrm>
          </p:grpSpPr>
          <p:sp>
            <p:nvSpPr>
              <p:cNvPr id="1282" name="Google Shape;1282;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6" name="Google Shape;1286;p32"/>
            <p:cNvGrpSpPr/>
            <p:nvPr/>
          </p:nvGrpSpPr>
          <p:grpSpPr>
            <a:xfrm>
              <a:off x="432850" y="2003163"/>
              <a:ext cx="175013" cy="27000"/>
              <a:chOff x="5662375" y="212375"/>
              <a:chExt cx="175013" cy="27000"/>
            </a:xfrm>
          </p:grpSpPr>
          <p:sp>
            <p:nvSpPr>
              <p:cNvPr id="1287" name="Google Shape;1287;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0" name="Google Shape;1290;p32"/>
            <p:cNvGrpSpPr/>
            <p:nvPr/>
          </p:nvGrpSpPr>
          <p:grpSpPr>
            <a:xfrm>
              <a:off x="788100" y="208488"/>
              <a:ext cx="175013" cy="27000"/>
              <a:chOff x="5662375" y="212375"/>
              <a:chExt cx="175013" cy="27000"/>
            </a:xfrm>
          </p:grpSpPr>
          <p:sp>
            <p:nvSpPr>
              <p:cNvPr id="1291" name="Google Shape;1291;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4" name="Google Shape;1294;p32"/>
            <p:cNvGrpSpPr/>
            <p:nvPr/>
          </p:nvGrpSpPr>
          <p:grpSpPr>
            <a:xfrm>
              <a:off x="8129350" y="4988725"/>
              <a:ext cx="175013" cy="27000"/>
              <a:chOff x="5662375" y="212375"/>
              <a:chExt cx="175013" cy="27000"/>
            </a:xfrm>
          </p:grpSpPr>
          <p:sp>
            <p:nvSpPr>
              <p:cNvPr id="1295" name="Google Shape;1295;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32"/>
            <p:cNvGrpSpPr/>
            <p:nvPr/>
          </p:nvGrpSpPr>
          <p:grpSpPr>
            <a:xfrm>
              <a:off x="8497550" y="3429425"/>
              <a:ext cx="175013" cy="27000"/>
              <a:chOff x="5662375" y="212375"/>
              <a:chExt cx="175013" cy="27000"/>
            </a:xfrm>
          </p:grpSpPr>
          <p:sp>
            <p:nvSpPr>
              <p:cNvPr id="1299" name="Google Shape;1299;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02" name="Google Shape;1302;p32"/>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303" name="Google Shape;1303;p32"/>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304" name="Google Shape;1304;p32"/>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2"/>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2"/>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2"/>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8" name="Google Shape;1308;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3" name="Shape 183"/>
        <p:cNvGrpSpPr/>
        <p:nvPr/>
      </p:nvGrpSpPr>
      <p:grpSpPr>
        <a:xfrm>
          <a:off x="0" y="0"/>
          <a:ext cx="0" cy="0"/>
          <a:chOff x="0" y="0"/>
          <a:chExt cx="0" cy="0"/>
        </a:xfrm>
      </p:grpSpPr>
      <p:sp>
        <p:nvSpPr>
          <p:cNvPr id="184" name="Google Shape;184;p5"/>
          <p:cNvSpPr txBox="1"/>
          <p:nvPr>
            <p:ph type="title"/>
          </p:nvPr>
        </p:nvSpPr>
        <p:spPr>
          <a:xfrm>
            <a:off x="1833646" y="338325"/>
            <a:ext cx="54768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85" name="Google Shape;185;p5"/>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86" name="Google Shape;186;p5"/>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87" name="Google Shape;187;p5"/>
          <p:cNvSpPr txBox="1"/>
          <p:nvPr>
            <p:ph idx="3" type="subTitle"/>
          </p:nvPr>
        </p:nvSpPr>
        <p:spPr>
          <a:xfrm>
            <a:off x="4956048" y="2221992"/>
            <a:ext cx="2084700" cy="283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8" name="Google Shape;188;p5"/>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9" name="Google Shape;189;p5"/>
          <p:cNvSpPr txBox="1"/>
          <p:nvPr>
            <p:ph hasCustomPrompt="1" idx="5" type="title"/>
          </p:nvPr>
        </p:nvSpPr>
        <p:spPr>
          <a:xfrm>
            <a:off x="2779776"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90" name="Google Shape;190;p5"/>
          <p:cNvSpPr txBox="1"/>
          <p:nvPr>
            <p:ph hasCustomPrompt="1" idx="6" type="title"/>
          </p:nvPr>
        </p:nvSpPr>
        <p:spPr>
          <a:xfrm>
            <a:off x="5641848"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191" name="Google Shape;191;p5"/>
          <p:cNvGrpSpPr/>
          <p:nvPr/>
        </p:nvGrpSpPr>
        <p:grpSpPr>
          <a:xfrm>
            <a:off x="432850" y="0"/>
            <a:ext cx="8278300" cy="5165700"/>
            <a:chOff x="432850" y="0"/>
            <a:chExt cx="8278300" cy="5165700"/>
          </a:xfrm>
        </p:grpSpPr>
        <p:cxnSp>
          <p:nvCxnSpPr>
            <p:cNvPr id="192" name="Google Shape;192;p5"/>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93" name="Google Shape;193;p5"/>
            <p:cNvGrpSpPr/>
            <p:nvPr/>
          </p:nvGrpSpPr>
          <p:grpSpPr>
            <a:xfrm>
              <a:off x="8129350" y="4292175"/>
              <a:ext cx="581800" cy="582350"/>
              <a:chOff x="8064275" y="887850"/>
              <a:chExt cx="581800" cy="582350"/>
            </a:xfrm>
          </p:grpSpPr>
          <p:sp>
            <p:nvSpPr>
              <p:cNvPr id="194" name="Google Shape;194;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5"/>
            <p:cNvGrpSpPr/>
            <p:nvPr/>
          </p:nvGrpSpPr>
          <p:grpSpPr>
            <a:xfrm>
              <a:off x="8274238" y="3720600"/>
              <a:ext cx="292025" cy="292575"/>
              <a:chOff x="7353050" y="316275"/>
              <a:chExt cx="292025" cy="292575"/>
            </a:xfrm>
          </p:grpSpPr>
          <p:sp>
            <p:nvSpPr>
              <p:cNvPr id="201" name="Google Shape;201;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5"/>
            <p:cNvGrpSpPr/>
            <p:nvPr/>
          </p:nvGrpSpPr>
          <p:grpSpPr>
            <a:xfrm>
              <a:off x="8332763" y="3212475"/>
              <a:ext cx="175000" cy="175000"/>
              <a:chOff x="8792300" y="321275"/>
              <a:chExt cx="175000" cy="175000"/>
            </a:xfrm>
          </p:grpSpPr>
          <p:sp>
            <p:nvSpPr>
              <p:cNvPr id="206" name="Google Shape;206;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10" name="Google Shape;210;p5"/>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11" name="Google Shape;211;p5"/>
            <p:cNvGrpSpPr/>
            <p:nvPr/>
          </p:nvGrpSpPr>
          <p:grpSpPr>
            <a:xfrm rot="10800000">
              <a:off x="432850" y="291788"/>
              <a:ext cx="581800" cy="582350"/>
              <a:chOff x="8064275" y="887850"/>
              <a:chExt cx="581800" cy="582350"/>
            </a:xfrm>
          </p:grpSpPr>
          <p:sp>
            <p:nvSpPr>
              <p:cNvPr id="212" name="Google Shape;212;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 name="Google Shape;218;p5"/>
            <p:cNvGrpSpPr/>
            <p:nvPr/>
          </p:nvGrpSpPr>
          <p:grpSpPr>
            <a:xfrm rot="10800000">
              <a:off x="577738" y="1153138"/>
              <a:ext cx="292025" cy="292575"/>
              <a:chOff x="7353050" y="316275"/>
              <a:chExt cx="292025" cy="292575"/>
            </a:xfrm>
          </p:grpSpPr>
          <p:sp>
            <p:nvSpPr>
              <p:cNvPr id="219" name="Google Shape;219;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5"/>
            <p:cNvGrpSpPr/>
            <p:nvPr/>
          </p:nvGrpSpPr>
          <p:grpSpPr>
            <a:xfrm rot="10800000">
              <a:off x="636238" y="1778838"/>
              <a:ext cx="175000" cy="175000"/>
              <a:chOff x="8792300" y="321275"/>
              <a:chExt cx="175000" cy="175000"/>
            </a:xfrm>
          </p:grpSpPr>
          <p:sp>
            <p:nvSpPr>
              <p:cNvPr id="224" name="Google Shape;224;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5"/>
            <p:cNvGrpSpPr/>
            <p:nvPr/>
          </p:nvGrpSpPr>
          <p:grpSpPr>
            <a:xfrm>
              <a:off x="432850" y="2003163"/>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5"/>
            <p:cNvGrpSpPr/>
            <p:nvPr/>
          </p:nvGrpSpPr>
          <p:grpSpPr>
            <a:xfrm>
              <a:off x="788100" y="208488"/>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5"/>
            <p:cNvGrpSpPr/>
            <p:nvPr/>
          </p:nvGrpSpPr>
          <p:grpSpPr>
            <a:xfrm>
              <a:off x="8129350" y="4988725"/>
              <a:ext cx="175013" cy="27000"/>
              <a:chOff x="5662375" y="212375"/>
              <a:chExt cx="175013" cy="27000"/>
            </a:xfrm>
          </p:grpSpPr>
          <p:sp>
            <p:nvSpPr>
              <p:cNvPr id="237" name="Google Shape;237;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5"/>
            <p:cNvGrpSpPr/>
            <p:nvPr/>
          </p:nvGrpSpPr>
          <p:grpSpPr>
            <a:xfrm>
              <a:off x="8497550" y="3429425"/>
              <a:ext cx="175013" cy="27000"/>
              <a:chOff x="5662375" y="212375"/>
              <a:chExt cx="175013" cy="27000"/>
            </a:xfrm>
          </p:grpSpPr>
          <p:sp>
            <p:nvSpPr>
              <p:cNvPr id="241" name="Google Shape;241;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44" name="Google Shape;244;p5"/>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45" name="Google Shape;245;p5"/>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46" name="Google Shape;246;p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 name="Google Shape;250;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1"/>
                </a:solidFill>
                <a:latin typeface="Barlow Semi Condensed Medium"/>
                <a:ea typeface="Barlow Semi Condensed Medium"/>
                <a:cs typeface="Barlow Semi Condensed Medium"/>
                <a:sym typeface="Barlow Semi Condensed Medium"/>
              </a:defRPr>
            </a:lvl1pPr>
            <a:lvl2pPr lvl="1">
              <a:buNone/>
              <a:defRPr>
                <a:solidFill>
                  <a:schemeClr val="accent1"/>
                </a:solidFill>
                <a:latin typeface="Barlow Semi Condensed Medium"/>
                <a:ea typeface="Barlow Semi Condensed Medium"/>
                <a:cs typeface="Barlow Semi Condensed Medium"/>
                <a:sym typeface="Barlow Semi Condensed Medium"/>
              </a:defRPr>
            </a:lvl2pPr>
            <a:lvl3pPr lvl="2">
              <a:buNone/>
              <a:defRPr>
                <a:solidFill>
                  <a:schemeClr val="accent1"/>
                </a:solidFill>
                <a:latin typeface="Barlow Semi Condensed Medium"/>
                <a:ea typeface="Barlow Semi Condensed Medium"/>
                <a:cs typeface="Barlow Semi Condensed Medium"/>
                <a:sym typeface="Barlow Semi Condensed Medium"/>
              </a:defRPr>
            </a:lvl3pPr>
            <a:lvl4pPr lvl="3">
              <a:buNone/>
              <a:defRPr>
                <a:solidFill>
                  <a:schemeClr val="accent1"/>
                </a:solidFill>
                <a:latin typeface="Barlow Semi Condensed Medium"/>
                <a:ea typeface="Barlow Semi Condensed Medium"/>
                <a:cs typeface="Barlow Semi Condensed Medium"/>
                <a:sym typeface="Barlow Semi Condensed Medium"/>
              </a:defRPr>
            </a:lvl4pPr>
            <a:lvl5pPr lvl="4">
              <a:buNone/>
              <a:defRPr>
                <a:solidFill>
                  <a:schemeClr val="accent1"/>
                </a:solidFill>
                <a:latin typeface="Barlow Semi Condensed Medium"/>
                <a:ea typeface="Barlow Semi Condensed Medium"/>
                <a:cs typeface="Barlow Semi Condensed Medium"/>
                <a:sym typeface="Barlow Semi Condensed Medium"/>
              </a:defRPr>
            </a:lvl5pPr>
            <a:lvl6pPr lvl="5">
              <a:buNone/>
              <a:defRPr>
                <a:solidFill>
                  <a:schemeClr val="accent1"/>
                </a:solidFill>
                <a:latin typeface="Barlow Semi Condensed Medium"/>
                <a:ea typeface="Barlow Semi Condensed Medium"/>
                <a:cs typeface="Barlow Semi Condensed Medium"/>
                <a:sym typeface="Barlow Semi Condensed Medium"/>
              </a:defRPr>
            </a:lvl6pPr>
            <a:lvl7pPr lvl="6">
              <a:buNone/>
              <a:defRPr>
                <a:solidFill>
                  <a:schemeClr val="accent1"/>
                </a:solidFill>
                <a:latin typeface="Barlow Semi Condensed Medium"/>
                <a:ea typeface="Barlow Semi Condensed Medium"/>
                <a:cs typeface="Barlow Semi Condensed Medium"/>
                <a:sym typeface="Barlow Semi Condensed Medium"/>
              </a:defRPr>
            </a:lvl7pPr>
            <a:lvl8pPr lvl="7">
              <a:buNone/>
              <a:defRPr>
                <a:solidFill>
                  <a:schemeClr val="accent1"/>
                </a:solidFill>
                <a:latin typeface="Barlow Semi Condensed Medium"/>
                <a:ea typeface="Barlow Semi Condensed Medium"/>
                <a:cs typeface="Barlow Semi Condensed Medium"/>
                <a:sym typeface="Barlow Semi Condensed Medium"/>
              </a:defRPr>
            </a:lvl8pPr>
            <a:lvl9pPr lvl="8">
              <a:buNone/>
              <a:defRPr>
                <a:solidFill>
                  <a:schemeClr val="accent1"/>
                </a:solidFill>
                <a:latin typeface="Barlow Semi Condensed Medium"/>
                <a:ea typeface="Barlow Semi Condensed Medium"/>
                <a:cs typeface="Barlow Semi Condensed Medium"/>
                <a:sym typeface="Barlow Semi Condensed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1" name="Shape 251"/>
        <p:cNvGrpSpPr/>
        <p:nvPr/>
      </p:nvGrpSpPr>
      <p:grpSpPr>
        <a:xfrm>
          <a:off x="0" y="0"/>
          <a:ext cx="0" cy="0"/>
          <a:chOff x="0" y="0"/>
          <a:chExt cx="0" cy="0"/>
        </a:xfrm>
      </p:grpSpPr>
      <p:sp>
        <p:nvSpPr>
          <p:cNvPr id="252" name="Google Shape;252;p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grpSp>
        <p:nvGrpSpPr>
          <p:cNvPr id="253" name="Google Shape;253;p6"/>
          <p:cNvGrpSpPr/>
          <p:nvPr/>
        </p:nvGrpSpPr>
        <p:grpSpPr>
          <a:xfrm>
            <a:off x="432850" y="0"/>
            <a:ext cx="8278300" cy="5165700"/>
            <a:chOff x="432850" y="0"/>
            <a:chExt cx="8278300" cy="5165700"/>
          </a:xfrm>
        </p:grpSpPr>
        <p:cxnSp>
          <p:nvCxnSpPr>
            <p:cNvPr id="254" name="Google Shape;254;p6"/>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55" name="Google Shape;255;p6"/>
            <p:cNvGrpSpPr/>
            <p:nvPr/>
          </p:nvGrpSpPr>
          <p:grpSpPr>
            <a:xfrm>
              <a:off x="8129350" y="4292175"/>
              <a:ext cx="581800" cy="582350"/>
              <a:chOff x="8064275" y="887850"/>
              <a:chExt cx="581800" cy="582350"/>
            </a:xfrm>
          </p:grpSpPr>
          <p:sp>
            <p:nvSpPr>
              <p:cNvPr id="256" name="Google Shape;256;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 name="Google Shape;262;p6"/>
            <p:cNvGrpSpPr/>
            <p:nvPr/>
          </p:nvGrpSpPr>
          <p:grpSpPr>
            <a:xfrm>
              <a:off x="8274238" y="3720600"/>
              <a:ext cx="292025" cy="292575"/>
              <a:chOff x="7353050" y="316275"/>
              <a:chExt cx="292025" cy="292575"/>
            </a:xfrm>
          </p:grpSpPr>
          <p:sp>
            <p:nvSpPr>
              <p:cNvPr id="263" name="Google Shape;263;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 name="Google Shape;267;p6"/>
            <p:cNvGrpSpPr/>
            <p:nvPr/>
          </p:nvGrpSpPr>
          <p:grpSpPr>
            <a:xfrm>
              <a:off x="8332763" y="3212475"/>
              <a:ext cx="175000" cy="175000"/>
              <a:chOff x="8792300" y="321275"/>
              <a:chExt cx="175000" cy="175000"/>
            </a:xfrm>
          </p:grpSpPr>
          <p:sp>
            <p:nvSpPr>
              <p:cNvPr id="268" name="Google Shape;268;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72" name="Google Shape;272;p6"/>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73" name="Google Shape;273;p6"/>
            <p:cNvGrpSpPr/>
            <p:nvPr/>
          </p:nvGrpSpPr>
          <p:grpSpPr>
            <a:xfrm rot="10800000">
              <a:off x="432850" y="291788"/>
              <a:ext cx="581800" cy="582350"/>
              <a:chOff x="8064275" y="887850"/>
              <a:chExt cx="581800" cy="582350"/>
            </a:xfrm>
          </p:grpSpPr>
          <p:sp>
            <p:nvSpPr>
              <p:cNvPr id="274" name="Google Shape;274;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6"/>
            <p:cNvGrpSpPr/>
            <p:nvPr/>
          </p:nvGrpSpPr>
          <p:grpSpPr>
            <a:xfrm rot="10800000">
              <a:off x="577738" y="1153138"/>
              <a:ext cx="292025" cy="292575"/>
              <a:chOff x="7353050" y="316275"/>
              <a:chExt cx="292025" cy="292575"/>
            </a:xfrm>
          </p:grpSpPr>
          <p:sp>
            <p:nvSpPr>
              <p:cNvPr id="281" name="Google Shape;281;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rot="10800000">
              <a:off x="636238" y="1778838"/>
              <a:ext cx="175000" cy="175000"/>
              <a:chOff x="8792300" y="321275"/>
              <a:chExt cx="175000" cy="175000"/>
            </a:xfrm>
          </p:grpSpPr>
          <p:sp>
            <p:nvSpPr>
              <p:cNvPr id="286" name="Google Shape;286;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 name="Google Shape;290;p6"/>
            <p:cNvGrpSpPr/>
            <p:nvPr/>
          </p:nvGrpSpPr>
          <p:grpSpPr>
            <a:xfrm>
              <a:off x="432850" y="2003163"/>
              <a:ext cx="175013" cy="27000"/>
              <a:chOff x="5662375" y="212375"/>
              <a:chExt cx="175013" cy="27000"/>
            </a:xfrm>
          </p:grpSpPr>
          <p:sp>
            <p:nvSpPr>
              <p:cNvPr id="291" name="Google Shape;291;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 name="Google Shape;294;p6"/>
            <p:cNvGrpSpPr/>
            <p:nvPr/>
          </p:nvGrpSpPr>
          <p:grpSpPr>
            <a:xfrm>
              <a:off x="788100" y="208488"/>
              <a:ext cx="175013" cy="27000"/>
              <a:chOff x="5662375" y="212375"/>
              <a:chExt cx="175013" cy="27000"/>
            </a:xfrm>
          </p:grpSpPr>
          <p:sp>
            <p:nvSpPr>
              <p:cNvPr id="295" name="Google Shape;295;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8" name="Google Shape;298;p6"/>
            <p:cNvGrpSpPr/>
            <p:nvPr/>
          </p:nvGrpSpPr>
          <p:grpSpPr>
            <a:xfrm>
              <a:off x="8129350" y="4988725"/>
              <a:ext cx="175013" cy="27000"/>
              <a:chOff x="5662375" y="212375"/>
              <a:chExt cx="175013" cy="27000"/>
            </a:xfrm>
          </p:grpSpPr>
          <p:sp>
            <p:nvSpPr>
              <p:cNvPr id="299" name="Google Shape;299;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 name="Google Shape;302;p6"/>
            <p:cNvGrpSpPr/>
            <p:nvPr/>
          </p:nvGrpSpPr>
          <p:grpSpPr>
            <a:xfrm>
              <a:off x="8497550" y="3429425"/>
              <a:ext cx="175013" cy="27000"/>
              <a:chOff x="5662375" y="212375"/>
              <a:chExt cx="175013" cy="27000"/>
            </a:xfrm>
          </p:grpSpPr>
          <p:sp>
            <p:nvSpPr>
              <p:cNvPr id="303" name="Google Shape;303;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06" name="Google Shape;306;p6"/>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307" name="Google Shape;307;p6"/>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308" name="Google Shape;308;p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2" name="Google Shape;312;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3" name="Shape 313"/>
        <p:cNvGrpSpPr/>
        <p:nvPr/>
      </p:nvGrpSpPr>
      <p:grpSpPr>
        <a:xfrm>
          <a:off x="0" y="0"/>
          <a:ext cx="0" cy="0"/>
          <a:chOff x="0" y="0"/>
          <a:chExt cx="0" cy="0"/>
        </a:xfrm>
      </p:grpSpPr>
      <p:sp>
        <p:nvSpPr>
          <p:cNvPr id="314" name="Google Shape;314;p7"/>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sp>
        <p:nvSpPr>
          <p:cNvPr id="315" name="Google Shape;315;p7"/>
          <p:cNvSpPr txBox="1"/>
          <p:nvPr>
            <p:ph type="title"/>
          </p:nvPr>
        </p:nvSpPr>
        <p:spPr>
          <a:xfrm>
            <a:off x="804672" y="3319272"/>
            <a:ext cx="3291900" cy="4023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16" name="Google Shape;316;p7"/>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317" name="Google Shape;317;p7"/>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318" name="Google Shape;318;p7"/>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319" name="Google Shape;319;p7"/>
          <p:cNvGrpSpPr/>
          <p:nvPr/>
        </p:nvGrpSpPr>
        <p:grpSpPr>
          <a:xfrm flipH="1">
            <a:off x="499400" y="959675"/>
            <a:ext cx="581800" cy="582350"/>
            <a:chOff x="8064275" y="887850"/>
            <a:chExt cx="581800" cy="582350"/>
          </a:xfrm>
        </p:grpSpPr>
        <p:sp>
          <p:nvSpPr>
            <p:cNvPr id="320" name="Google Shape;320;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6" name="Google Shape;326;p7"/>
          <p:cNvGrpSpPr/>
          <p:nvPr/>
        </p:nvGrpSpPr>
        <p:grpSpPr>
          <a:xfrm flipH="1">
            <a:off x="1500400" y="388100"/>
            <a:ext cx="292025" cy="292575"/>
            <a:chOff x="7353050" y="316275"/>
            <a:chExt cx="292025" cy="292575"/>
          </a:xfrm>
        </p:grpSpPr>
        <p:sp>
          <p:nvSpPr>
            <p:cNvPr id="327" name="Google Shape;327;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1" name="Google Shape;331;p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7"/>
          <p:cNvGrpSpPr/>
          <p:nvPr/>
        </p:nvGrpSpPr>
        <p:grpSpPr>
          <a:xfrm flipH="1">
            <a:off x="3527112" y="361100"/>
            <a:ext cx="175013" cy="27000"/>
            <a:chOff x="5662375" y="212375"/>
            <a:chExt cx="175013" cy="27000"/>
          </a:xfrm>
        </p:grpSpPr>
        <p:sp>
          <p:nvSpPr>
            <p:cNvPr id="338" name="Google Shape;338;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 name="Google Shape;341;p7"/>
          <p:cNvGrpSpPr/>
          <p:nvPr/>
        </p:nvGrpSpPr>
        <p:grpSpPr>
          <a:xfrm flipH="1">
            <a:off x="480412" y="242700"/>
            <a:ext cx="175013" cy="27000"/>
            <a:chOff x="5662375" y="212375"/>
            <a:chExt cx="175013" cy="27000"/>
          </a:xfrm>
        </p:grpSpPr>
        <p:sp>
          <p:nvSpPr>
            <p:cNvPr id="342" name="Google Shape;342;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 name="Google Shape;345;p7"/>
          <p:cNvGrpSpPr/>
          <p:nvPr/>
        </p:nvGrpSpPr>
        <p:grpSpPr>
          <a:xfrm flipH="1">
            <a:off x="901712" y="1653625"/>
            <a:ext cx="175013" cy="27000"/>
            <a:chOff x="5662375" y="212375"/>
            <a:chExt cx="175013" cy="27000"/>
          </a:xfrm>
        </p:grpSpPr>
        <p:sp>
          <p:nvSpPr>
            <p:cNvPr id="346" name="Google Shape;346;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49" name="Google Shape;349;p7"/>
          <p:cNvCxnSpPr/>
          <p:nvPr/>
        </p:nvCxnSpPr>
        <p:spPr>
          <a:xfrm rot="10800000">
            <a:off x="7242950" y="278163"/>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350" name="Google Shape;350;p7"/>
          <p:cNvCxnSpPr/>
          <p:nvPr/>
        </p:nvCxnSpPr>
        <p:spPr>
          <a:xfrm flipH="1">
            <a:off x="8400050" y="-23562"/>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351" name="Google Shape;351;p7"/>
          <p:cNvGrpSpPr/>
          <p:nvPr/>
        </p:nvGrpSpPr>
        <p:grpSpPr>
          <a:xfrm>
            <a:off x="8110250" y="509988"/>
            <a:ext cx="581800" cy="582350"/>
            <a:chOff x="8064275" y="887850"/>
            <a:chExt cx="581800" cy="582350"/>
          </a:xfrm>
        </p:grpSpPr>
        <p:sp>
          <p:nvSpPr>
            <p:cNvPr id="352" name="Google Shape;352;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7"/>
          <p:cNvGrpSpPr/>
          <p:nvPr/>
        </p:nvGrpSpPr>
        <p:grpSpPr>
          <a:xfrm>
            <a:off x="7079850" y="153938"/>
            <a:ext cx="292025" cy="292575"/>
            <a:chOff x="7353050" y="316275"/>
            <a:chExt cx="292025" cy="292575"/>
          </a:xfrm>
        </p:grpSpPr>
        <p:sp>
          <p:nvSpPr>
            <p:cNvPr id="359" name="Google Shape;359;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3" name="Google Shape;363;p7"/>
          <p:cNvGrpSpPr/>
          <p:nvPr/>
        </p:nvGrpSpPr>
        <p:grpSpPr>
          <a:xfrm>
            <a:off x="8803925" y="212713"/>
            <a:ext cx="175000" cy="175000"/>
            <a:chOff x="8792300" y="321275"/>
            <a:chExt cx="175000" cy="175000"/>
          </a:xfrm>
        </p:grpSpPr>
        <p:sp>
          <p:nvSpPr>
            <p:cNvPr id="364" name="Google Shape;364;p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 name="Google Shape;368;p7"/>
          <p:cNvGrpSpPr/>
          <p:nvPr/>
        </p:nvGrpSpPr>
        <p:grpSpPr>
          <a:xfrm>
            <a:off x="8536025" y="153938"/>
            <a:ext cx="175013" cy="27000"/>
            <a:chOff x="5662375" y="212375"/>
            <a:chExt cx="175013" cy="27000"/>
          </a:xfrm>
        </p:grpSpPr>
        <p:sp>
          <p:nvSpPr>
            <p:cNvPr id="369" name="Google Shape;369;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2" name="Google Shape;372;p7"/>
          <p:cNvGrpSpPr/>
          <p:nvPr/>
        </p:nvGrpSpPr>
        <p:grpSpPr>
          <a:xfrm rot="10800000">
            <a:off x="1054112" y="3898600"/>
            <a:ext cx="175013" cy="27000"/>
            <a:chOff x="5662375" y="212375"/>
            <a:chExt cx="175013" cy="27000"/>
          </a:xfrm>
        </p:grpSpPr>
        <p:sp>
          <p:nvSpPr>
            <p:cNvPr id="373" name="Google Shape;373;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6" name="Google Shape;376;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7" name="Shape 377"/>
        <p:cNvGrpSpPr/>
        <p:nvPr/>
      </p:nvGrpSpPr>
      <p:grpSpPr>
        <a:xfrm>
          <a:off x="0" y="0"/>
          <a:ext cx="0" cy="0"/>
          <a:chOff x="0" y="0"/>
          <a:chExt cx="0" cy="0"/>
        </a:xfrm>
      </p:grpSpPr>
      <p:grpSp>
        <p:nvGrpSpPr>
          <p:cNvPr id="378" name="Google Shape;378;p8"/>
          <p:cNvGrpSpPr/>
          <p:nvPr/>
        </p:nvGrpSpPr>
        <p:grpSpPr>
          <a:xfrm>
            <a:off x="1349626" y="598417"/>
            <a:ext cx="6453730" cy="3631136"/>
            <a:chOff x="365750" y="1285025"/>
            <a:chExt cx="6934275" cy="3315500"/>
          </a:xfrm>
        </p:grpSpPr>
        <p:sp>
          <p:nvSpPr>
            <p:cNvPr id="379" name="Google Shape;379;p8"/>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1" name="Google Shape;381;p8"/>
          <p:cNvSpPr txBox="1"/>
          <p:nvPr>
            <p:ph type="title"/>
          </p:nvPr>
        </p:nvSpPr>
        <p:spPr>
          <a:xfrm>
            <a:off x="2624328" y="1620753"/>
            <a:ext cx="3904500" cy="190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82" name="Google Shape;382;p8"/>
          <p:cNvGrpSpPr/>
          <p:nvPr/>
        </p:nvGrpSpPr>
        <p:grpSpPr>
          <a:xfrm>
            <a:off x="0" y="-1791025"/>
            <a:ext cx="4889181" cy="2562250"/>
            <a:chOff x="-6867" y="-6625"/>
            <a:chExt cx="9152342" cy="5102050"/>
          </a:xfrm>
        </p:grpSpPr>
        <p:cxnSp>
          <p:nvCxnSpPr>
            <p:cNvPr id="383" name="Google Shape;383;p8"/>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384" name="Google Shape;384;p8"/>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385" name="Google Shape;385;p8"/>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386" name="Google Shape;386;p8"/>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387" name="Google Shape;387;p8"/>
            <p:cNvGrpSpPr/>
            <p:nvPr/>
          </p:nvGrpSpPr>
          <p:grpSpPr>
            <a:xfrm flipH="1">
              <a:off x="1278333" y="4513075"/>
              <a:ext cx="581800" cy="582350"/>
              <a:chOff x="8064275" y="887850"/>
              <a:chExt cx="581800" cy="582350"/>
            </a:xfrm>
          </p:grpSpPr>
          <p:sp>
            <p:nvSpPr>
              <p:cNvPr id="388" name="Google Shape;388;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 name="Google Shape;394;p8"/>
            <p:cNvGrpSpPr/>
            <p:nvPr/>
          </p:nvGrpSpPr>
          <p:grpSpPr>
            <a:xfrm flipH="1">
              <a:off x="2747608" y="4340463"/>
              <a:ext cx="292025" cy="292575"/>
              <a:chOff x="7353050" y="316275"/>
              <a:chExt cx="292025" cy="292575"/>
            </a:xfrm>
          </p:grpSpPr>
          <p:sp>
            <p:nvSpPr>
              <p:cNvPr id="395" name="Google Shape;395;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8"/>
            <p:cNvGrpSpPr/>
            <p:nvPr/>
          </p:nvGrpSpPr>
          <p:grpSpPr>
            <a:xfrm flipH="1">
              <a:off x="171308" y="4315025"/>
              <a:ext cx="175000" cy="175000"/>
              <a:chOff x="8792300" y="321275"/>
              <a:chExt cx="175000" cy="175000"/>
            </a:xfrm>
          </p:grpSpPr>
          <p:sp>
            <p:nvSpPr>
              <p:cNvPr id="400" name="Google Shape;400;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4" name="Google Shape;404;p8"/>
            <p:cNvGrpSpPr/>
            <p:nvPr/>
          </p:nvGrpSpPr>
          <p:grpSpPr>
            <a:xfrm>
              <a:off x="3873197" y="4657550"/>
              <a:ext cx="293111" cy="293388"/>
              <a:chOff x="3164039" y="430875"/>
              <a:chExt cx="293111" cy="293388"/>
            </a:xfrm>
          </p:grpSpPr>
          <p:sp>
            <p:nvSpPr>
              <p:cNvPr id="405" name="Google Shape;405;p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1" name="Google Shape;411;p8"/>
            <p:cNvGrpSpPr/>
            <p:nvPr/>
          </p:nvGrpSpPr>
          <p:grpSpPr>
            <a:xfrm flipH="1">
              <a:off x="242270" y="4142425"/>
              <a:ext cx="175013" cy="27000"/>
              <a:chOff x="5662375" y="212375"/>
              <a:chExt cx="175013" cy="27000"/>
            </a:xfrm>
          </p:grpSpPr>
          <p:sp>
            <p:nvSpPr>
              <p:cNvPr id="412" name="Google Shape;412;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15" name="Google Shape;415;p8"/>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416" name="Google Shape;416;p8"/>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17" name="Google Shape;417;p8"/>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18" name="Google Shape;418;p8"/>
            <p:cNvGrpSpPr/>
            <p:nvPr/>
          </p:nvGrpSpPr>
          <p:grpSpPr>
            <a:xfrm>
              <a:off x="8064275" y="1040250"/>
              <a:ext cx="581800" cy="582350"/>
              <a:chOff x="8064275" y="887850"/>
              <a:chExt cx="581800" cy="582350"/>
            </a:xfrm>
          </p:grpSpPr>
          <p:sp>
            <p:nvSpPr>
              <p:cNvPr id="419" name="Google Shape;419;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5" name="Google Shape;425;p8"/>
            <p:cNvGrpSpPr/>
            <p:nvPr/>
          </p:nvGrpSpPr>
          <p:grpSpPr>
            <a:xfrm>
              <a:off x="7353050" y="316275"/>
              <a:ext cx="292025" cy="292575"/>
              <a:chOff x="7353050" y="316275"/>
              <a:chExt cx="292025" cy="292575"/>
            </a:xfrm>
          </p:grpSpPr>
          <p:sp>
            <p:nvSpPr>
              <p:cNvPr id="426" name="Google Shape;426;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0" name="Google Shape;430;p8"/>
            <p:cNvGrpSpPr/>
            <p:nvPr/>
          </p:nvGrpSpPr>
          <p:grpSpPr>
            <a:xfrm>
              <a:off x="8792300" y="321275"/>
              <a:ext cx="175000" cy="175000"/>
              <a:chOff x="8792300" y="321275"/>
              <a:chExt cx="175000" cy="175000"/>
            </a:xfrm>
          </p:grpSpPr>
          <p:sp>
            <p:nvSpPr>
              <p:cNvPr id="431" name="Google Shape;431;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5" name="Google Shape;435;p8"/>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8"/>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8"/>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8"/>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1" name="Google Shape;441;p8"/>
            <p:cNvGrpSpPr/>
            <p:nvPr/>
          </p:nvGrpSpPr>
          <p:grpSpPr>
            <a:xfrm>
              <a:off x="8490050" y="170875"/>
              <a:ext cx="175013" cy="27000"/>
              <a:chOff x="5662375" y="212375"/>
              <a:chExt cx="175013" cy="27000"/>
            </a:xfrm>
          </p:grpSpPr>
          <p:sp>
            <p:nvSpPr>
              <p:cNvPr id="442" name="Google Shape;442;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 name="Google Shape;445;p8"/>
            <p:cNvGrpSpPr/>
            <p:nvPr/>
          </p:nvGrpSpPr>
          <p:grpSpPr>
            <a:xfrm>
              <a:off x="8678350" y="1658000"/>
              <a:ext cx="175013" cy="27000"/>
              <a:chOff x="5662375" y="212375"/>
              <a:chExt cx="175013" cy="27000"/>
            </a:xfrm>
          </p:grpSpPr>
          <p:sp>
            <p:nvSpPr>
              <p:cNvPr id="446" name="Google Shape;446;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49" name="Google Shape;449;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0" name="Shape 450"/>
        <p:cNvGrpSpPr/>
        <p:nvPr/>
      </p:nvGrpSpPr>
      <p:grpSpPr>
        <a:xfrm>
          <a:off x="0" y="0"/>
          <a:ext cx="0" cy="0"/>
          <a:chOff x="0" y="0"/>
          <a:chExt cx="0" cy="0"/>
        </a:xfrm>
      </p:grpSpPr>
      <p:sp>
        <p:nvSpPr>
          <p:cNvPr id="451" name="Google Shape;451;p9"/>
          <p:cNvSpPr txBox="1"/>
          <p:nvPr>
            <p:ph type="title"/>
          </p:nvPr>
        </p:nvSpPr>
        <p:spPr>
          <a:xfrm>
            <a:off x="896112" y="2039112"/>
            <a:ext cx="3566100" cy="1362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52" name="Google Shape;452;p9"/>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indent="-317500" lvl="1" marL="914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indent="-317500" lvl="2" marL="1371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indent="-317500" lvl="3" marL="1828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indent="-317500" lvl="4" marL="22860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indent="-317500" lvl="5" marL="2743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indent="-317500" lvl="6" marL="3200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indent="-317500" lvl="7" marL="3657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indent="-317500" lvl="8" marL="4114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p:txBody>
      </p:sp>
      <p:cxnSp>
        <p:nvCxnSpPr>
          <p:cNvPr id="453" name="Google Shape;453;p9"/>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454" name="Google Shape;454;p9"/>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55" name="Google Shape;455;p9"/>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56" name="Google Shape;456;p9"/>
          <p:cNvGrpSpPr/>
          <p:nvPr/>
        </p:nvGrpSpPr>
        <p:grpSpPr>
          <a:xfrm flipH="1">
            <a:off x="499400" y="959675"/>
            <a:ext cx="581800" cy="582350"/>
            <a:chOff x="8064275" y="887850"/>
            <a:chExt cx="581800" cy="582350"/>
          </a:xfrm>
        </p:grpSpPr>
        <p:sp>
          <p:nvSpPr>
            <p:cNvPr id="457" name="Google Shape;457;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9"/>
          <p:cNvGrpSpPr/>
          <p:nvPr/>
        </p:nvGrpSpPr>
        <p:grpSpPr>
          <a:xfrm flipH="1">
            <a:off x="1500400" y="388100"/>
            <a:ext cx="292025" cy="292575"/>
            <a:chOff x="7353050" y="316275"/>
            <a:chExt cx="292025" cy="292575"/>
          </a:xfrm>
        </p:grpSpPr>
        <p:sp>
          <p:nvSpPr>
            <p:cNvPr id="464" name="Google Shape;464;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8" name="Google Shape;468;p9"/>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9"/>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9"/>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4" name="Google Shape;474;p9"/>
          <p:cNvGrpSpPr/>
          <p:nvPr/>
        </p:nvGrpSpPr>
        <p:grpSpPr>
          <a:xfrm flipH="1">
            <a:off x="3527112" y="361100"/>
            <a:ext cx="175013" cy="27000"/>
            <a:chOff x="5662375" y="212375"/>
            <a:chExt cx="175013" cy="27000"/>
          </a:xfrm>
        </p:grpSpPr>
        <p:sp>
          <p:nvSpPr>
            <p:cNvPr id="475" name="Google Shape;475;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 name="Google Shape;478;p9"/>
          <p:cNvGrpSpPr/>
          <p:nvPr/>
        </p:nvGrpSpPr>
        <p:grpSpPr>
          <a:xfrm flipH="1">
            <a:off x="480412" y="242700"/>
            <a:ext cx="175013" cy="27000"/>
            <a:chOff x="5662375" y="212375"/>
            <a:chExt cx="175013" cy="27000"/>
          </a:xfrm>
        </p:grpSpPr>
        <p:sp>
          <p:nvSpPr>
            <p:cNvPr id="479" name="Google Shape;479;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2" name="Google Shape;482;p9"/>
          <p:cNvGrpSpPr/>
          <p:nvPr/>
        </p:nvGrpSpPr>
        <p:grpSpPr>
          <a:xfrm flipH="1">
            <a:off x="901712" y="1653625"/>
            <a:ext cx="175013" cy="27000"/>
            <a:chOff x="5662375" y="212375"/>
            <a:chExt cx="175013" cy="27000"/>
          </a:xfrm>
        </p:grpSpPr>
        <p:sp>
          <p:nvSpPr>
            <p:cNvPr id="483" name="Google Shape;483;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6" name="Google Shape;486;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5"/>
                </a:solidFill>
              </a:defRPr>
            </a:lvl1pPr>
            <a:lvl2pPr lvl="1">
              <a:buNone/>
              <a:defRPr>
                <a:solidFill>
                  <a:schemeClr val="accent5"/>
                </a:solidFill>
              </a:defRPr>
            </a:lvl2pPr>
            <a:lvl3pPr lvl="2">
              <a:buNone/>
              <a:defRPr>
                <a:solidFill>
                  <a:schemeClr val="accent5"/>
                </a:solidFill>
              </a:defRPr>
            </a:lvl3pPr>
            <a:lvl4pPr lvl="3">
              <a:buNone/>
              <a:defRPr>
                <a:solidFill>
                  <a:schemeClr val="accent5"/>
                </a:solidFill>
              </a:defRPr>
            </a:lvl4pPr>
            <a:lvl5pPr lvl="4">
              <a:buNone/>
              <a:defRPr>
                <a:solidFill>
                  <a:schemeClr val="accent5"/>
                </a:solidFill>
              </a:defRPr>
            </a:lvl5pPr>
            <a:lvl6pPr lvl="5">
              <a:buNone/>
              <a:defRPr>
                <a:solidFill>
                  <a:schemeClr val="accent5"/>
                </a:solidFill>
              </a:defRPr>
            </a:lvl6pPr>
            <a:lvl7pPr lvl="6">
              <a:buNone/>
              <a:defRPr>
                <a:solidFill>
                  <a:schemeClr val="accent5"/>
                </a:solidFill>
              </a:defRPr>
            </a:lvl7pPr>
            <a:lvl8pPr lvl="7">
              <a:buNone/>
              <a:defRPr>
                <a:solidFill>
                  <a:schemeClr val="accent5"/>
                </a:solidFill>
              </a:defRPr>
            </a:lvl8pPr>
            <a:lvl9pPr lvl="8">
              <a:buNone/>
              <a:defRPr>
                <a:solidFill>
                  <a:schemeClr val="accent5"/>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7" name="Shape 487"/>
        <p:cNvGrpSpPr/>
        <p:nvPr/>
      </p:nvGrpSpPr>
      <p:grpSpPr>
        <a:xfrm>
          <a:off x="0" y="0"/>
          <a:ext cx="0" cy="0"/>
          <a:chOff x="0" y="0"/>
          <a:chExt cx="0" cy="0"/>
        </a:xfrm>
      </p:grpSpPr>
      <p:sp>
        <p:nvSpPr>
          <p:cNvPr id="488" name="Google Shape;488;p10"/>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p:txBody>
      </p:sp>
      <p:sp>
        <p:nvSpPr>
          <p:cNvPr id="489" name="Google Shape;489;p10"/>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490" name="Google Shape;490;p10"/>
          <p:cNvCxnSpPr/>
          <p:nvPr/>
        </p:nvCxnSpPr>
        <p:spPr>
          <a:xfrm>
            <a:off x="590450" y="4340600"/>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491" name="Google Shape;491;p10"/>
          <p:cNvCxnSpPr/>
          <p:nvPr/>
        </p:nvCxnSpPr>
        <p:spPr>
          <a:xfrm flipH="1" rot="10800000">
            <a:off x="7975" y="4332600"/>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492" name="Google Shape;492;p10"/>
          <p:cNvGrpSpPr/>
          <p:nvPr/>
        </p:nvGrpSpPr>
        <p:grpSpPr>
          <a:xfrm flipH="1">
            <a:off x="431725" y="4183775"/>
            <a:ext cx="292025" cy="292575"/>
            <a:chOff x="7353050" y="316275"/>
            <a:chExt cx="292025" cy="292575"/>
          </a:xfrm>
        </p:grpSpPr>
        <p:sp>
          <p:nvSpPr>
            <p:cNvPr id="493" name="Google Shape;493;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10"/>
          <p:cNvGrpSpPr/>
          <p:nvPr/>
        </p:nvGrpSpPr>
        <p:grpSpPr>
          <a:xfrm>
            <a:off x="1646714" y="4616575"/>
            <a:ext cx="293111" cy="293388"/>
            <a:chOff x="3164039" y="430875"/>
            <a:chExt cx="293111" cy="293388"/>
          </a:xfrm>
        </p:grpSpPr>
        <p:sp>
          <p:nvSpPr>
            <p:cNvPr id="498" name="Google Shape;498;p1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04" name="Google Shape;504;p10"/>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505" name="Google Shape;505;p10"/>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506" name="Google Shape;506;p10"/>
          <p:cNvGrpSpPr/>
          <p:nvPr/>
        </p:nvGrpSpPr>
        <p:grpSpPr>
          <a:xfrm>
            <a:off x="8064275" y="526925"/>
            <a:ext cx="581800" cy="582350"/>
            <a:chOff x="8064275" y="887850"/>
            <a:chExt cx="581800" cy="582350"/>
          </a:xfrm>
        </p:grpSpPr>
        <p:sp>
          <p:nvSpPr>
            <p:cNvPr id="507" name="Google Shape;507;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3" name="Google Shape;513;p10"/>
          <p:cNvGrpSpPr/>
          <p:nvPr/>
        </p:nvGrpSpPr>
        <p:grpSpPr>
          <a:xfrm>
            <a:off x="7033875" y="170875"/>
            <a:ext cx="292025" cy="292575"/>
            <a:chOff x="7353050" y="316275"/>
            <a:chExt cx="292025" cy="292575"/>
          </a:xfrm>
        </p:grpSpPr>
        <p:sp>
          <p:nvSpPr>
            <p:cNvPr id="514" name="Google Shape;514;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8" name="Google Shape;518;p10"/>
          <p:cNvGrpSpPr/>
          <p:nvPr/>
        </p:nvGrpSpPr>
        <p:grpSpPr>
          <a:xfrm>
            <a:off x="8757950" y="229650"/>
            <a:ext cx="175000" cy="175000"/>
            <a:chOff x="8792300" y="321275"/>
            <a:chExt cx="175000" cy="175000"/>
          </a:xfrm>
        </p:grpSpPr>
        <p:sp>
          <p:nvSpPr>
            <p:cNvPr id="519" name="Google Shape;519;p1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3" name="Google Shape;523;p10"/>
          <p:cNvGrpSpPr/>
          <p:nvPr/>
        </p:nvGrpSpPr>
        <p:grpSpPr>
          <a:xfrm>
            <a:off x="8490050" y="170875"/>
            <a:ext cx="175013" cy="27000"/>
            <a:chOff x="5662375" y="212375"/>
            <a:chExt cx="175013" cy="27000"/>
          </a:xfrm>
        </p:grpSpPr>
        <p:sp>
          <p:nvSpPr>
            <p:cNvPr id="524" name="Google Shape;524;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10"/>
          <p:cNvGrpSpPr/>
          <p:nvPr/>
        </p:nvGrpSpPr>
        <p:grpSpPr>
          <a:xfrm>
            <a:off x="7916350" y="1124600"/>
            <a:ext cx="175013" cy="27000"/>
            <a:chOff x="5662375" y="212375"/>
            <a:chExt cx="175013" cy="27000"/>
          </a:xfrm>
        </p:grpSpPr>
        <p:sp>
          <p:nvSpPr>
            <p:cNvPr id="528" name="Google Shape;528;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1" name="Google Shape;531;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theme" Target="../theme/theme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p:txBody>
      </p:sp>
      <p:sp>
        <p:nvSpPr>
          <p:cNvPr id="7" name="Google Shape;7;p1"/>
          <p:cNvSpPr/>
          <p:nvPr/>
        </p:nvSpPr>
        <p:spPr>
          <a:xfrm>
            <a:off x="492353" y="4717625"/>
            <a:ext cx="937800" cy="251400"/>
          </a:xfrm>
          <a:prstGeom prst="rect">
            <a:avLst/>
          </a:prstGeom>
          <a:solidFill>
            <a:schemeClr val="lt1"/>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rgbClr val="595959"/>
                </a:solidFill>
                <a:latin typeface="Josefin Sans"/>
                <a:ea typeface="Josefin Sans"/>
                <a:cs typeface="Josefin Sans"/>
                <a:sym typeface="Josefin Sans"/>
              </a:rPr>
              <a:t>Scope</a:t>
            </a:r>
            <a:endParaRPr sz="1300">
              <a:solidFill>
                <a:srgbClr val="595959"/>
              </a:solidFill>
              <a:latin typeface="Josefin Sans"/>
              <a:ea typeface="Josefin Sans"/>
              <a:cs typeface="Josefin Sans"/>
              <a:sym typeface="Josefin Sans"/>
            </a:endParaRPr>
          </a:p>
        </p:txBody>
      </p:sp>
      <p:sp>
        <p:nvSpPr>
          <p:cNvPr id="8" name="Google Shape;8;p1"/>
          <p:cNvSpPr/>
          <p:nvPr/>
        </p:nvSpPr>
        <p:spPr>
          <a:xfrm>
            <a:off x="1558450" y="4717625"/>
            <a:ext cx="1506000" cy="251400"/>
          </a:xfrm>
          <a:prstGeom prst="rect">
            <a:avLst/>
          </a:prstGeom>
          <a:solidFill>
            <a:schemeClr val="lt1"/>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rgbClr val="595959"/>
                </a:solidFill>
                <a:latin typeface="Josefin Sans"/>
                <a:ea typeface="Josefin Sans"/>
                <a:cs typeface="Josefin Sans"/>
                <a:sym typeface="Josefin Sans"/>
              </a:rPr>
              <a:t>Risk Profiles</a:t>
            </a:r>
            <a:endParaRPr sz="1500">
              <a:solidFill>
                <a:srgbClr val="595959"/>
              </a:solidFill>
              <a:latin typeface="Josefin Sans"/>
              <a:ea typeface="Josefin Sans"/>
              <a:cs typeface="Josefin Sans"/>
              <a:sym typeface="Josefin Sans"/>
            </a:endParaRPr>
          </a:p>
        </p:txBody>
      </p:sp>
      <p:sp>
        <p:nvSpPr>
          <p:cNvPr id="9" name="Google Shape;9;p1"/>
          <p:cNvSpPr/>
          <p:nvPr/>
        </p:nvSpPr>
        <p:spPr>
          <a:xfrm>
            <a:off x="5003850" y="4712950"/>
            <a:ext cx="1889100" cy="251400"/>
          </a:xfrm>
          <a:prstGeom prst="rect">
            <a:avLst/>
          </a:prstGeom>
          <a:solidFill>
            <a:schemeClr val="lt1"/>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rgbClr val="595959"/>
                </a:solidFill>
                <a:latin typeface="Josefin Sans"/>
                <a:ea typeface="Josefin Sans"/>
                <a:cs typeface="Josefin Sans"/>
                <a:sym typeface="Josefin Sans"/>
              </a:rPr>
              <a:t>Outcomes &amp; Insights</a:t>
            </a:r>
            <a:endParaRPr sz="1300">
              <a:solidFill>
                <a:srgbClr val="595959"/>
              </a:solidFill>
              <a:latin typeface="Josefin Sans"/>
              <a:ea typeface="Josefin Sans"/>
              <a:cs typeface="Josefin Sans"/>
              <a:sym typeface="Josefin Sans"/>
            </a:endParaRPr>
          </a:p>
        </p:txBody>
      </p:sp>
      <p:sp>
        <p:nvSpPr>
          <p:cNvPr id="10" name="Google Shape;10;p1"/>
          <p:cNvSpPr/>
          <p:nvPr/>
        </p:nvSpPr>
        <p:spPr>
          <a:xfrm>
            <a:off x="3216100" y="4717625"/>
            <a:ext cx="1651200" cy="251400"/>
          </a:xfrm>
          <a:prstGeom prst="rect">
            <a:avLst/>
          </a:prstGeom>
          <a:solidFill>
            <a:schemeClr val="lt1"/>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rgbClr val="595959"/>
                </a:solidFill>
                <a:latin typeface="Josefin Sans"/>
                <a:ea typeface="Josefin Sans"/>
                <a:cs typeface="Josefin Sans"/>
                <a:sym typeface="Josefin Sans"/>
              </a:rPr>
              <a:t>Analysis Process</a:t>
            </a:r>
            <a:endParaRPr sz="1500">
              <a:solidFill>
                <a:srgbClr val="595959"/>
              </a:solidFill>
              <a:latin typeface="Josefin Sans"/>
              <a:ea typeface="Josefin Sans"/>
              <a:cs typeface="Josefin Sans"/>
              <a:sym typeface="Josefin Sans"/>
            </a:endParaRPr>
          </a:p>
        </p:txBody>
      </p:sp>
      <p:sp>
        <p:nvSpPr>
          <p:cNvPr id="11" name="Google Shape;11;p1"/>
          <p:cNvSpPr/>
          <p:nvPr/>
        </p:nvSpPr>
        <p:spPr>
          <a:xfrm>
            <a:off x="7000300" y="4712950"/>
            <a:ext cx="1651200" cy="251400"/>
          </a:xfrm>
          <a:prstGeom prst="rect">
            <a:avLst/>
          </a:prstGeom>
          <a:solidFill>
            <a:schemeClr val="lt1"/>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rgbClr val="595959"/>
                </a:solidFill>
                <a:latin typeface="Josefin Sans"/>
                <a:ea typeface="Josefin Sans"/>
                <a:cs typeface="Josefin Sans"/>
                <a:sym typeface="Josefin Sans"/>
              </a:rPr>
              <a:t>Recommendations</a:t>
            </a:r>
            <a:endParaRPr sz="1300">
              <a:solidFill>
                <a:srgbClr val="595959"/>
              </a:solidFill>
              <a:latin typeface="Josefin Sans"/>
              <a:ea typeface="Josefin Sans"/>
              <a:cs typeface="Josefin Sans"/>
              <a:sym typeface="Josefin Sans"/>
            </a:endParaRPr>
          </a:p>
        </p:txBody>
      </p:sp>
      <p:pic>
        <p:nvPicPr>
          <p:cNvPr id="12" name="Google Shape;12;p1"/>
          <p:cNvPicPr preferRelativeResize="0"/>
          <p:nvPr/>
        </p:nvPicPr>
        <p:blipFill>
          <a:blip r:embed="rId1">
            <a:alphaModFix/>
          </a:blip>
          <a:stretch>
            <a:fillRect/>
          </a:stretch>
        </p:blipFill>
        <p:spPr>
          <a:xfrm>
            <a:off x="8423950" y="101951"/>
            <a:ext cx="649650" cy="649650"/>
          </a:xfrm>
          <a:prstGeom prst="rect">
            <a:avLst/>
          </a:prstGeom>
          <a:noFill/>
          <a:ln>
            <a:noFill/>
          </a:ln>
        </p:spPr>
      </p:pic>
      <p:sp>
        <p:nvSpPr>
          <p:cNvPr id="13" name="Google Shape;13;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accent1"/>
                </a:solidFill>
                <a:latin typeface="Barlow Semi Condensed"/>
                <a:ea typeface="Barlow Semi Condensed"/>
                <a:cs typeface="Barlow Semi Condensed"/>
                <a:sym typeface="Barlow Semi Condensed"/>
              </a:defRPr>
            </a:lvl1pPr>
            <a:lvl2pPr lvl="1" algn="r">
              <a:buNone/>
              <a:defRPr sz="1300">
                <a:solidFill>
                  <a:schemeClr val="accent1"/>
                </a:solidFill>
                <a:latin typeface="Barlow Semi Condensed"/>
                <a:ea typeface="Barlow Semi Condensed"/>
                <a:cs typeface="Barlow Semi Condensed"/>
                <a:sym typeface="Barlow Semi Condensed"/>
              </a:defRPr>
            </a:lvl2pPr>
            <a:lvl3pPr lvl="2" algn="r">
              <a:buNone/>
              <a:defRPr sz="1300">
                <a:solidFill>
                  <a:schemeClr val="accent1"/>
                </a:solidFill>
                <a:latin typeface="Barlow Semi Condensed"/>
                <a:ea typeface="Barlow Semi Condensed"/>
                <a:cs typeface="Barlow Semi Condensed"/>
                <a:sym typeface="Barlow Semi Condensed"/>
              </a:defRPr>
            </a:lvl3pPr>
            <a:lvl4pPr lvl="3" algn="r">
              <a:buNone/>
              <a:defRPr sz="1300">
                <a:solidFill>
                  <a:schemeClr val="accent1"/>
                </a:solidFill>
                <a:latin typeface="Barlow Semi Condensed"/>
                <a:ea typeface="Barlow Semi Condensed"/>
                <a:cs typeface="Barlow Semi Condensed"/>
                <a:sym typeface="Barlow Semi Condensed"/>
              </a:defRPr>
            </a:lvl4pPr>
            <a:lvl5pPr lvl="4" algn="r">
              <a:buNone/>
              <a:defRPr sz="1300">
                <a:solidFill>
                  <a:schemeClr val="accent1"/>
                </a:solidFill>
                <a:latin typeface="Barlow Semi Condensed"/>
                <a:ea typeface="Barlow Semi Condensed"/>
                <a:cs typeface="Barlow Semi Condensed"/>
                <a:sym typeface="Barlow Semi Condensed"/>
              </a:defRPr>
            </a:lvl5pPr>
            <a:lvl6pPr lvl="5" algn="r">
              <a:buNone/>
              <a:defRPr sz="1300">
                <a:solidFill>
                  <a:schemeClr val="accent1"/>
                </a:solidFill>
                <a:latin typeface="Barlow Semi Condensed"/>
                <a:ea typeface="Barlow Semi Condensed"/>
                <a:cs typeface="Barlow Semi Condensed"/>
                <a:sym typeface="Barlow Semi Condensed"/>
              </a:defRPr>
            </a:lvl6pPr>
            <a:lvl7pPr lvl="6" algn="r">
              <a:buNone/>
              <a:defRPr sz="1300">
                <a:solidFill>
                  <a:schemeClr val="accent1"/>
                </a:solidFill>
                <a:latin typeface="Barlow Semi Condensed"/>
                <a:ea typeface="Barlow Semi Condensed"/>
                <a:cs typeface="Barlow Semi Condensed"/>
                <a:sym typeface="Barlow Semi Condensed"/>
              </a:defRPr>
            </a:lvl7pPr>
            <a:lvl8pPr lvl="7" algn="r">
              <a:buNone/>
              <a:defRPr sz="1300">
                <a:solidFill>
                  <a:schemeClr val="accent1"/>
                </a:solidFill>
                <a:latin typeface="Barlow Semi Condensed"/>
                <a:ea typeface="Barlow Semi Condensed"/>
                <a:cs typeface="Barlow Semi Condensed"/>
                <a:sym typeface="Barlow Semi Condensed"/>
              </a:defRPr>
            </a:lvl8pPr>
            <a:lvl9pPr lvl="8" algn="r">
              <a:buNone/>
              <a:defRPr sz="1300">
                <a:solidFill>
                  <a:schemeClr val="accent1"/>
                </a:solidFill>
                <a:latin typeface="Barlow Semi Condensed"/>
                <a:ea typeface="Barlow Semi Condensed"/>
                <a:cs typeface="Barlow Semi Condensed"/>
                <a:sym typeface="Barlow Semi Condense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31.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22.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30.png"/><Relationship Id="rId4" Type="http://schemas.openxmlformats.org/officeDocument/2006/relationships/image" Target="../media/image24.png"/><Relationship Id="rId5"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3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24.png"/><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24.png"/><Relationship Id="rId4" Type="http://schemas.openxmlformats.org/officeDocument/2006/relationships/image" Target="../media/image33.png"/><Relationship Id="rId5"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3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2" name="Shape 1312"/>
        <p:cNvGrpSpPr/>
        <p:nvPr/>
      </p:nvGrpSpPr>
      <p:grpSpPr>
        <a:xfrm>
          <a:off x="0" y="0"/>
          <a:ext cx="0" cy="0"/>
          <a:chOff x="0" y="0"/>
          <a:chExt cx="0" cy="0"/>
        </a:xfrm>
      </p:grpSpPr>
      <p:sp>
        <p:nvSpPr>
          <p:cNvPr id="1313" name="Google Shape;1313;p33"/>
          <p:cNvSpPr txBox="1"/>
          <p:nvPr>
            <p:ph type="ctrTitle"/>
          </p:nvPr>
        </p:nvSpPr>
        <p:spPr>
          <a:xfrm>
            <a:off x="1291044" y="1130075"/>
            <a:ext cx="6561900" cy="1792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t>Lumbago Edge Bank</a:t>
            </a:r>
            <a:endParaRPr sz="5000">
              <a:solidFill>
                <a:schemeClr val="dk2"/>
              </a:solidFill>
            </a:endParaRPr>
          </a:p>
        </p:txBody>
      </p:sp>
      <p:sp>
        <p:nvSpPr>
          <p:cNvPr id="1314" name="Google Shape;1314;p33"/>
          <p:cNvSpPr txBox="1"/>
          <p:nvPr>
            <p:ph idx="1" type="subTitle"/>
          </p:nvPr>
        </p:nvSpPr>
        <p:spPr>
          <a:xfrm>
            <a:off x="865650" y="2975175"/>
            <a:ext cx="7412700" cy="89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300"/>
              <a:t>Investigating Fraud Utilising Advanced Analytical Techniques</a:t>
            </a:r>
            <a:endParaRPr sz="2300">
              <a:solidFill>
                <a:schemeClr val="accent1"/>
              </a:solidFill>
            </a:endParaRPr>
          </a:p>
        </p:txBody>
      </p:sp>
      <p:pic>
        <p:nvPicPr>
          <p:cNvPr id="1315" name="Google Shape;1315;p33"/>
          <p:cNvPicPr preferRelativeResize="0"/>
          <p:nvPr/>
        </p:nvPicPr>
        <p:blipFill>
          <a:blip r:embed="rId3">
            <a:alphaModFix/>
          </a:blip>
          <a:stretch>
            <a:fillRect/>
          </a:stretch>
        </p:blipFill>
        <p:spPr>
          <a:xfrm>
            <a:off x="244300" y="80475"/>
            <a:ext cx="2136899" cy="1202000"/>
          </a:xfrm>
          <a:prstGeom prst="rect">
            <a:avLst/>
          </a:prstGeom>
          <a:noFill/>
          <a:ln>
            <a:noFill/>
          </a:ln>
        </p:spPr>
      </p:pic>
      <p:pic>
        <p:nvPicPr>
          <p:cNvPr id="1316" name="Google Shape;1316;p33"/>
          <p:cNvPicPr preferRelativeResize="0"/>
          <p:nvPr/>
        </p:nvPicPr>
        <p:blipFill>
          <a:blip r:embed="rId4">
            <a:alphaModFix/>
          </a:blip>
          <a:stretch>
            <a:fillRect/>
          </a:stretch>
        </p:blipFill>
        <p:spPr>
          <a:xfrm>
            <a:off x="2641800" y="205288"/>
            <a:ext cx="952375" cy="952375"/>
          </a:xfrm>
          <a:prstGeom prst="rect">
            <a:avLst/>
          </a:prstGeom>
          <a:noFill/>
          <a:ln>
            <a:noFill/>
          </a:ln>
        </p:spPr>
      </p:pic>
      <p:sp>
        <p:nvSpPr>
          <p:cNvPr id="1317" name="Google Shape;1317;p33"/>
          <p:cNvSpPr txBox="1"/>
          <p:nvPr>
            <p:ph idx="1" type="subTitle"/>
          </p:nvPr>
        </p:nvSpPr>
        <p:spPr>
          <a:xfrm>
            <a:off x="1778551" y="3924175"/>
            <a:ext cx="5586900" cy="89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u="sng">
                <a:solidFill>
                  <a:srgbClr val="212121"/>
                </a:solidFill>
              </a:rPr>
              <a:t>VSLAM</a:t>
            </a:r>
            <a:endParaRPr sz="1500" u="sng">
              <a:solidFill>
                <a:srgbClr val="212121"/>
              </a:solidFill>
            </a:endParaRPr>
          </a:p>
          <a:p>
            <a:pPr indent="0" lvl="0" marL="0" rtl="0" algn="ctr">
              <a:spcBef>
                <a:spcPts val="0"/>
              </a:spcBef>
              <a:spcAft>
                <a:spcPts val="0"/>
              </a:spcAft>
              <a:buClr>
                <a:schemeClr val="dk1"/>
              </a:buClr>
              <a:buSzPts val="1100"/>
              <a:buFont typeface="Arial"/>
              <a:buNone/>
            </a:pPr>
            <a:r>
              <a:rPr lang="en" sz="1500">
                <a:solidFill>
                  <a:srgbClr val="212121"/>
                </a:solidFill>
              </a:rPr>
              <a:t>Ananya Balehithlu | Bai Shun Yao | Max Tan Zheyuan </a:t>
            </a:r>
            <a:endParaRPr sz="1500">
              <a:solidFill>
                <a:srgbClr val="212121"/>
              </a:solidFill>
            </a:endParaRPr>
          </a:p>
          <a:p>
            <a:pPr indent="0" lvl="0" marL="0" rtl="0" algn="ctr">
              <a:spcBef>
                <a:spcPts val="0"/>
              </a:spcBef>
              <a:spcAft>
                <a:spcPts val="0"/>
              </a:spcAft>
              <a:buClr>
                <a:schemeClr val="dk1"/>
              </a:buClr>
              <a:buSzPts val="1100"/>
              <a:buFont typeface="Arial"/>
              <a:buNone/>
            </a:pPr>
            <a:r>
              <a:rPr lang="en" sz="1500">
                <a:solidFill>
                  <a:srgbClr val="212121"/>
                </a:solidFill>
              </a:rPr>
              <a:t>Tan Kit Hon, Luke | Vinay Krishnaa Vinod</a:t>
            </a:r>
            <a:endParaRPr sz="1500">
              <a:solidFill>
                <a:srgbClr val="212121"/>
              </a:solidFill>
            </a:endParaRPr>
          </a:p>
        </p:txBody>
      </p:sp>
      <p:sp>
        <p:nvSpPr>
          <p:cNvPr id="1318" name="Google Shape;1318;p33"/>
          <p:cNvSpPr txBox="1"/>
          <p:nvPr>
            <p:ph idx="1" type="subTitle"/>
          </p:nvPr>
        </p:nvSpPr>
        <p:spPr>
          <a:xfrm>
            <a:off x="1022100" y="3566675"/>
            <a:ext cx="7099800" cy="42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212121"/>
                </a:solidFill>
              </a:rPr>
              <a:t>NBS BAC Hackathon</a:t>
            </a:r>
            <a:endParaRPr sz="1500">
              <a:solidFill>
                <a:srgbClr val="212121"/>
              </a:solidFill>
            </a:endParaRPr>
          </a:p>
        </p:txBody>
      </p:sp>
      <p:sp>
        <p:nvSpPr>
          <p:cNvPr id="1319" name="Google Shape;1319;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3" name="Shape 1533"/>
        <p:cNvGrpSpPr/>
        <p:nvPr/>
      </p:nvGrpSpPr>
      <p:grpSpPr>
        <a:xfrm>
          <a:off x="0" y="0"/>
          <a:ext cx="0" cy="0"/>
          <a:chOff x="0" y="0"/>
          <a:chExt cx="0" cy="0"/>
        </a:xfrm>
      </p:grpSpPr>
      <p:sp>
        <p:nvSpPr>
          <p:cNvPr id="1534" name="Google Shape;1534;p42"/>
          <p:cNvSpPr txBox="1"/>
          <p:nvPr>
            <p:ph type="title"/>
          </p:nvPr>
        </p:nvSpPr>
        <p:spPr>
          <a:xfrm>
            <a:off x="2582500" y="2231125"/>
            <a:ext cx="40677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Analysis Process</a:t>
            </a:r>
            <a:endParaRPr sz="4700"/>
          </a:p>
        </p:txBody>
      </p:sp>
      <p:sp>
        <p:nvSpPr>
          <p:cNvPr id="1535" name="Google Shape;1535;p42"/>
          <p:cNvSpPr txBox="1"/>
          <p:nvPr>
            <p:ph idx="2" type="title"/>
          </p:nvPr>
        </p:nvSpPr>
        <p:spPr>
          <a:xfrm>
            <a:off x="2971800" y="11612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536" name="Google Shape;1536;p42"/>
          <p:cNvSpPr/>
          <p:nvPr/>
        </p:nvSpPr>
        <p:spPr>
          <a:xfrm>
            <a:off x="3216100" y="4717625"/>
            <a:ext cx="1651200" cy="2514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chemeClr val="lt1"/>
                </a:solidFill>
                <a:latin typeface="Josefin Sans"/>
                <a:ea typeface="Josefin Sans"/>
                <a:cs typeface="Josefin Sans"/>
                <a:sym typeface="Josefin Sans"/>
              </a:rPr>
              <a:t>Analysis Process</a:t>
            </a:r>
            <a:endParaRPr sz="1500">
              <a:solidFill>
                <a:schemeClr val="lt1"/>
              </a:solidFill>
              <a:latin typeface="Josefin Sans"/>
              <a:ea typeface="Josefin Sans"/>
              <a:cs typeface="Josefin Sans"/>
              <a:sym typeface="Josefin Sans"/>
            </a:endParaRPr>
          </a:p>
        </p:txBody>
      </p:sp>
      <p:sp>
        <p:nvSpPr>
          <p:cNvPr id="1537" name="Google Shape;1537;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1" name="Shape 1541"/>
        <p:cNvGrpSpPr/>
        <p:nvPr/>
      </p:nvGrpSpPr>
      <p:grpSpPr>
        <a:xfrm>
          <a:off x="0" y="0"/>
          <a:ext cx="0" cy="0"/>
          <a:chOff x="0" y="0"/>
          <a:chExt cx="0" cy="0"/>
        </a:xfrm>
      </p:grpSpPr>
      <p:sp>
        <p:nvSpPr>
          <p:cNvPr id="1542" name="Google Shape;1542;p43"/>
          <p:cNvSpPr/>
          <p:nvPr/>
        </p:nvSpPr>
        <p:spPr>
          <a:xfrm>
            <a:off x="2554275" y="164525"/>
            <a:ext cx="5658900" cy="4569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2"/>
                </a:solidFill>
              </a:rPr>
              <a:t>      </a:t>
            </a:r>
            <a:r>
              <a:rPr lang="en" sz="2000">
                <a:solidFill>
                  <a:schemeClr val="dk2"/>
                </a:solidFill>
                <a:latin typeface="Barlow Semi Condensed SemiBold"/>
                <a:ea typeface="Barlow Semi Condensed SemiBold"/>
                <a:cs typeface="Barlow Semi Condensed SemiBold"/>
                <a:sym typeface="Barlow Semi Condensed SemiBold"/>
              </a:rPr>
              <a:t>Original Data</a:t>
            </a:r>
            <a:endParaRPr sz="2000">
              <a:solidFill>
                <a:schemeClr val="dk2"/>
              </a:solidFill>
              <a:latin typeface="Barlow Semi Condensed SemiBold"/>
              <a:ea typeface="Barlow Semi Condensed SemiBold"/>
              <a:cs typeface="Barlow Semi Condensed SemiBold"/>
              <a:sym typeface="Barlow Semi Condensed SemiBold"/>
            </a:endParaRPr>
          </a:p>
        </p:txBody>
      </p:sp>
      <p:sp>
        <p:nvSpPr>
          <p:cNvPr id="1543" name="Google Shape;1543;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44" name="Google Shape;1544;p43"/>
          <p:cNvSpPr/>
          <p:nvPr/>
        </p:nvSpPr>
        <p:spPr>
          <a:xfrm>
            <a:off x="3216100" y="4717625"/>
            <a:ext cx="1651200" cy="2514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chemeClr val="lt1"/>
                </a:solidFill>
                <a:latin typeface="Josefin Sans"/>
                <a:ea typeface="Josefin Sans"/>
                <a:cs typeface="Josefin Sans"/>
                <a:sym typeface="Josefin Sans"/>
              </a:rPr>
              <a:t>Analysis Process</a:t>
            </a:r>
            <a:endParaRPr sz="1500">
              <a:solidFill>
                <a:schemeClr val="lt1"/>
              </a:solidFill>
              <a:latin typeface="Josefin Sans"/>
              <a:ea typeface="Josefin Sans"/>
              <a:cs typeface="Josefin Sans"/>
              <a:sym typeface="Josefin Sans"/>
            </a:endParaRPr>
          </a:p>
        </p:txBody>
      </p:sp>
      <p:sp>
        <p:nvSpPr>
          <p:cNvPr id="1545" name="Google Shape;1545;p43"/>
          <p:cNvSpPr/>
          <p:nvPr/>
        </p:nvSpPr>
        <p:spPr>
          <a:xfrm>
            <a:off x="199300" y="164550"/>
            <a:ext cx="2741700" cy="456900"/>
          </a:xfrm>
          <a:prstGeom prst="homePlate">
            <a:avLst>
              <a:gd fmla="val 50000"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Barlow Semi Condensed SemiBold"/>
                <a:ea typeface="Barlow Semi Condensed SemiBold"/>
                <a:cs typeface="Barlow Semi Condensed SemiBold"/>
                <a:sym typeface="Barlow Semi Condensed SemiBold"/>
              </a:rPr>
              <a:t>Normalising Data</a:t>
            </a:r>
            <a:endParaRPr sz="2500">
              <a:solidFill>
                <a:schemeClr val="lt1"/>
              </a:solidFill>
              <a:latin typeface="Barlow Semi Condensed SemiBold"/>
              <a:ea typeface="Barlow Semi Condensed SemiBold"/>
              <a:cs typeface="Barlow Semi Condensed SemiBold"/>
              <a:sym typeface="Barlow Semi Condensed SemiBold"/>
            </a:endParaRPr>
          </a:p>
        </p:txBody>
      </p:sp>
      <p:sp>
        <p:nvSpPr>
          <p:cNvPr id="1546" name="Google Shape;1546;p43"/>
          <p:cNvSpPr txBox="1"/>
          <p:nvPr/>
        </p:nvSpPr>
        <p:spPr>
          <a:xfrm>
            <a:off x="199300" y="750563"/>
            <a:ext cx="7987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2"/>
                </a:solidFill>
                <a:latin typeface="Barlow Semi Condensed"/>
                <a:ea typeface="Barlow Semi Condensed"/>
                <a:cs typeface="Barlow Semi Condensed"/>
                <a:sym typeface="Barlow Semi Condensed"/>
              </a:rPr>
              <a:t>How data was originally organised:</a:t>
            </a:r>
            <a:endParaRPr b="1" sz="1600">
              <a:solidFill>
                <a:schemeClr val="dk2"/>
              </a:solidFill>
              <a:latin typeface="Barlow Semi Condensed"/>
              <a:ea typeface="Barlow Semi Condensed"/>
              <a:cs typeface="Barlow Semi Condensed"/>
              <a:sym typeface="Barlow Semi Condensed"/>
            </a:endParaRPr>
          </a:p>
        </p:txBody>
      </p:sp>
      <p:sp>
        <p:nvSpPr>
          <p:cNvPr id="1547" name="Google Shape;1547;p43"/>
          <p:cNvSpPr txBox="1"/>
          <p:nvPr/>
        </p:nvSpPr>
        <p:spPr>
          <a:xfrm>
            <a:off x="416850" y="4197625"/>
            <a:ext cx="7987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0000"/>
                </a:solidFill>
                <a:latin typeface="Barlow Semi Condensed SemiBold"/>
                <a:ea typeface="Barlow Semi Condensed SemiBold"/>
                <a:cs typeface="Barlow Semi Condensed SemiBold"/>
                <a:sym typeface="Barlow Semi Condensed SemiBold"/>
              </a:rPr>
              <a:t>There is a need to re-organise data for efficient analysis</a:t>
            </a:r>
            <a:endParaRPr sz="1600">
              <a:solidFill>
                <a:srgbClr val="FF0000"/>
              </a:solidFill>
              <a:latin typeface="Barlow Semi Condensed SemiBold"/>
              <a:ea typeface="Barlow Semi Condensed SemiBold"/>
              <a:cs typeface="Barlow Semi Condensed SemiBold"/>
              <a:sym typeface="Barlow Semi Condensed SemiBold"/>
            </a:endParaRPr>
          </a:p>
        </p:txBody>
      </p:sp>
      <p:pic>
        <p:nvPicPr>
          <p:cNvPr id="1548" name="Google Shape;1548;p43"/>
          <p:cNvPicPr preferRelativeResize="0"/>
          <p:nvPr/>
        </p:nvPicPr>
        <p:blipFill>
          <a:blip r:embed="rId3">
            <a:alphaModFix/>
          </a:blip>
          <a:stretch>
            <a:fillRect/>
          </a:stretch>
        </p:blipFill>
        <p:spPr>
          <a:xfrm>
            <a:off x="886400" y="1286825"/>
            <a:ext cx="2329700" cy="2910799"/>
          </a:xfrm>
          <a:prstGeom prst="rect">
            <a:avLst/>
          </a:prstGeom>
          <a:noFill/>
          <a:ln>
            <a:noFill/>
          </a:ln>
        </p:spPr>
      </p:pic>
      <p:pic>
        <p:nvPicPr>
          <p:cNvPr id="1549" name="Google Shape;1549;p43"/>
          <p:cNvPicPr preferRelativeResize="0"/>
          <p:nvPr/>
        </p:nvPicPr>
        <p:blipFill>
          <a:blip r:embed="rId4">
            <a:alphaModFix/>
          </a:blip>
          <a:stretch>
            <a:fillRect/>
          </a:stretch>
        </p:blipFill>
        <p:spPr>
          <a:xfrm>
            <a:off x="3442092" y="2047100"/>
            <a:ext cx="4886057" cy="2150537"/>
          </a:xfrm>
          <a:prstGeom prst="rect">
            <a:avLst/>
          </a:prstGeom>
          <a:noFill/>
          <a:ln>
            <a:noFill/>
          </a:ln>
        </p:spPr>
      </p:pic>
      <p:pic>
        <p:nvPicPr>
          <p:cNvPr id="1550" name="Google Shape;1550;p43"/>
          <p:cNvPicPr preferRelativeResize="0"/>
          <p:nvPr/>
        </p:nvPicPr>
        <p:blipFill>
          <a:blip r:embed="rId5">
            <a:alphaModFix/>
          </a:blip>
          <a:stretch>
            <a:fillRect/>
          </a:stretch>
        </p:blipFill>
        <p:spPr>
          <a:xfrm>
            <a:off x="3399044" y="750569"/>
            <a:ext cx="3036750" cy="2041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4" name="Shape 1554"/>
        <p:cNvGrpSpPr/>
        <p:nvPr/>
      </p:nvGrpSpPr>
      <p:grpSpPr>
        <a:xfrm>
          <a:off x="0" y="0"/>
          <a:ext cx="0" cy="0"/>
          <a:chOff x="0" y="0"/>
          <a:chExt cx="0" cy="0"/>
        </a:xfrm>
      </p:grpSpPr>
      <p:sp>
        <p:nvSpPr>
          <p:cNvPr id="1555" name="Google Shape;1555;p44"/>
          <p:cNvSpPr/>
          <p:nvPr/>
        </p:nvSpPr>
        <p:spPr>
          <a:xfrm>
            <a:off x="2554275" y="164525"/>
            <a:ext cx="5658900" cy="4569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t>     </a:t>
            </a:r>
            <a:r>
              <a:rPr lang="en" sz="2000">
                <a:solidFill>
                  <a:schemeClr val="dk2"/>
                </a:solidFill>
              </a:rPr>
              <a:t> </a:t>
            </a:r>
            <a:r>
              <a:rPr lang="en" sz="2000">
                <a:solidFill>
                  <a:schemeClr val="dk2"/>
                </a:solidFill>
                <a:latin typeface="Barlow Semi Condensed SemiBold"/>
                <a:ea typeface="Barlow Semi Condensed SemiBold"/>
                <a:cs typeface="Barlow Semi Condensed SemiBold"/>
                <a:sym typeface="Barlow Semi Condensed SemiBold"/>
              </a:rPr>
              <a:t>Decomposing Data (Normalisation)</a:t>
            </a:r>
            <a:endParaRPr sz="2000"/>
          </a:p>
        </p:txBody>
      </p:sp>
      <p:sp>
        <p:nvSpPr>
          <p:cNvPr id="1556" name="Google Shape;1556;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57" name="Google Shape;1557;p44"/>
          <p:cNvSpPr/>
          <p:nvPr/>
        </p:nvSpPr>
        <p:spPr>
          <a:xfrm>
            <a:off x="3216100" y="4717625"/>
            <a:ext cx="1651200" cy="2514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chemeClr val="lt1"/>
                </a:solidFill>
                <a:latin typeface="Josefin Sans"/>
                <a:ea typeface="Josefin Sans"/>
                <a:cs typeface="Josefin Sans"/>
                <a:sym typeface="Josefin Sans"/>
              </a:rPr>
              <a:t>Analysis Process</a:t>
            </a:r>
            <a:endParaRPr sz="1500">
              <a:solidFill>
                <a:schemeClr val="lt1"/>
              </a:solidFill>
              <a:latin typeface="Josefin Sans"/>
              <a:ea typeface="Josefin Sans"/>
              <a:cs typeface="Josefin Sans"/>
              <a:sym typeface="Josefin Sans"/>
            </a:endParaRPr>
          </a:p>
        </p:txBody>
      </p:sp>
      <p:sp>
        <p:nvSpPr>
          <p:cNvPr id="1558" name="Google Shape;1558;p44"/>
          <p:cNvSpPr/>
          <p:nvPr/>
        </p:nvSpPr>
        <p:spPr>
          <a:xfrm>
            <a:off x="199300" y="164550"/>
            <a:ext cx="2741700" cy="456900"/>
          </a:xfrm>
          <a:prstGeom prst="homePlate">
            <a:avLst>
              <a:gd fmla="val 50000"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Barlow Semi Condensed SemiBold"/>
                <a:ea typeface="Barlow Semi Condensed SemiBold"/>
                <a:cs typeface="Barlow Semi Condensed SemiBold"/>
                <a:sym typeface="Barlow Semi Condensed SemiBold"/>
              </a:rPr>
              <a:t>Normalising Data</a:t>
            </a:r>
            <a:endParaRPr sz="2500">
              <a:solidFill>
                <a:schemeClr val="lt1"/>
              </a:solidFill>
              <a:latin typeface="Barlow Semi Condensed SemiBold"/>
              <a:ea typeface="Barlow Semi Condensed SemiBold"/>
              <a:cs typeface="Barlow Semi Condensed SemiBold"/>
              <a:sym typeface="Barlow Semi Condensed SemiBold"/>
            </a:endParaRPr>
          </a:p>
        </p:txBody>
      </p:sp>
      <p:pic>
        <p:nvPicPr>
          <p:cNvPr id="1559" name="Google Shape;1559;p44"/>
          <p:cNvPicPr preferRelativeResize="0"/>
          <p:nvPr/>
        </p:nvPicPr>
        <p:blipFill>
          <a:blip r:embed="rId3">
            <a:alphaModFix/>
          </a:blip>
          <a:stretch>
            <a:fillRect/>
          </a:stretch>
        </p:blipFill>
        <p:spPr>
          <a:xfrm>
            <a:off x="6350300" y="698500"/>
            <a:ext cx="1240900" cy="1550424"/>
          </a:xfrm>
          <a:prstGeom prst="rect">
            <a:avLst/>
          </a:prstGeom>
          <a:noFill/>
          <a:ln>
            <a:noFill/>
          </a:ln>
        </p:spPr>
      </p:pic>
      <p:sp>
        <p:nvSpPr>
          <p:cNvPr id="1560" name="Google Shape;1560;p44"/>
          <p:cNvSpPr/>
          <p:nvPr/>
        </p:nvSpPr>
        <p:spPr>
          <a:xfrm>
            <a:off x="6696400" y="2399600"/>
            <a:ext cx="728400" cy="505800"/>
          </a:xfrm>
          <a:prstGeom prst="down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C3B1"/>
              </a:solidFill>
            </a:endParaRPr>
          </a:p>
        </p:txBody>
      </p:sp>
      <p:pic>
        <p:nvPicPr>
          <p:cNvPr id="1561" name="Google Shape;1561;p44"/>
          <p:cNvPicPr preferRelativeResize="0"/>
          <p:nvPr/>
        </p:nvPicPr>
        <p:blipFill>
          <a:blip r:embed="rId4">
            <a:alphaModFix/>
          </a:blip>
          <a:stretch>
            <a:fillRect/>
          </a:stretch>
        </p:blipFill>
        <p:spPr>
          <a:xfrm>
            <a:off x="5434513" y="3056075"/>
            <a:ext cx="3252176" cy="1359075"/>
          </a:xfrm>
          <a:prstGeom prst="rect">
            <a:avLst/>
          </a:prstGeom>
          <a:noFill/>
          <a:ln>
            <a:noFill/>
          </a:ln>
        </p:spPr>
      </p:pic>
      <p:sp>
        <p:nvSpPr>
          <p:cNvPr id="1562" name="Google Shape;1562;p44"/>
          <p:cNvSpPr txBox="1"/>
          <p:nvPr/>
        </p:nvSpPr>
        <p:spPr>
          <a:xfrm>
            <a:off x="7521575" y="2371650"/>
            <a:ext cx="14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1"/>
                </a:solidFill>
                <a:latin typeface="Barlow Semi Condensed Medium"/>
                <a:ea typeface="Barlow Semi Condensed Medium"/>
                <a:cs typeface="Barlow Semi Condensed Medium"/>
                <a:sym typeface="Barlow Semi Condensed Medium"/>
              </a:rPr>
              <a:t>Normalisation</a:t>
            </a:r>
            <a:endParaRPr>
              <a:solidFill>
                <a:schemeClr val="accent1"/>
              </a:solidFill>
              <a:latin typeface="Barlow Semi Condensed Medium"/>
              <a:ea typeface="Barlow Semi Condensed Medium"/>
              <a:cs typeface="Barlow Semi Condensed Medium"/>
              <a:sym typeface="Barlow Semi Condensed Medium"/>
            </a:endParaRPr>
          </a:p>
        </p:txBody>
      </p:sp>
      <p:sp>
        <p:nvSpPr>
          <p:cNvPr id="1563" name="Google Shape;1563;p44"/>
          <p:cNvSpPr/>
          <p:nvPr/>
        </p:nvSpPr>
        <p:spPr>
          <a:xfrm>
            <a:off x="256775" y="780025"/>
            <a:ext cx="4877400" cy="3936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Barlow Semi Condensed Medium"/>
                <a:ea typeface="Barlow Semi Condensed Medium"/>
                <a:cs typeface="Barlow Semi Condensed Medium"/>
                <a:sym typeface="Barlow Semi Condensed Medium"/>
              </a:rPr>
              <a:t>Process</a:t>
            </a:r>
            <a:endParaRPr sz="1600">
              <a:latin typeface="Barlow Semi Condensed Medium"/>
              <a:ea typeface="Barlow Semi Condensed Medium"/>
              <a:cs typeface="Barlow Semi Condensed Medium"/>
              <a:sym typeface="Barlow Semi Condensed Medium"/>
            </a:endParaRPr>
          </a:p>
        </p:txBody>
      </p:sp>
      <p:sp>
        <p:nvSpPr>
          <p:cNvPr id="1564" name="Google Shape;1564;p44"/>
          <p:cNvSpPr/>
          <p:nvPr/>
        </p:nvSpPr>
        <p:spPr>
          <a:xfrm>
            <a:off x="275775" y="1302925"/>
            <a:ext cx="4877400" cy="684600"/>
          </a:xfrm>
          <a:prstGeom prst="roundRect">
            <a:avLst>
              <a:gd fmla="val 16667" name="adj"/>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330200" lvl="0" marL="457200" rtl="0" algn="l">
              <a:spcBef>
                <a:spcPts val="0"/>
              </a:spcBef>
              <a:spcAft>
                <a:spcPts val="0"/>
              </a:spcAft>
              <a:buClr>
                <a:schemeClr val="accent1"/>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Identify important attributes</a:t>
            </a:r>
            <a:endParaRPr sz="1600">
              <a:solidFill>
                <a:schemeClr val="dk2"/>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accent1"/>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Remove redundant data</a:t>
            </a:r>
            <a:endParaRPr/>
          </a:p>
        </p:txBody>
      </p:sp>
      <p:sp>
        <p:nvSpPr>
          <p:cNvPr id="1565" name="Google Shape;1565;p44"/>
          <p:cNvSpPr/>
          <p:nvPr/>
        </p:nvSpPr>
        <p:spPr>
          <a:xfrm>
            <a:off x="256775" y="2116825"/>
            <a:ext cx="4877400" cy="3936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Barlow Semi Condensed Medium"/>
                <a:ea typeface="Barlow Semi Condensed Medium"/>
                <a:cs typeface="Barlow Semi Condensed Medium"/>
                <a:sym typeface="Barlow Semi Condensed Medium"/>
              </a:rPr>
              <a:t>Allows us to:</a:t>
            </a:r>
            <a:endParaRPr>
              <a:latin typeface="Barlow Semi Condensed Medium"/>
              <a:ea typeface="Barlow Semi Condensed Medium"/>
              <a:cs typeface="Barlow Semi Condensed Medium"/>
              <a:sym typeface="Barlow Semi Condensed Medium"/>
            </a:endParaRPr>
          </a:p>
        </p:txBody>
      </p:sp>
      <p:sp>
        <p:nvSpPr>
          <p:cNvPr id="1566" name="Google Shape;1566;p44"/>
          <p:cNvSpPr/>
          <p:nvPr/>
        </p:nvSpPr>
        <p:spPr>
          <a:xfrm>
            <a:off x="275775" y="2603325"/>
            <a:ext cx="4877400" cy="2001000"/>
          </a:xfrm>
          <a:prstGeom prst="roundRect">
            <a:avLst>
              <a:gd fmla="val 16667" name="adj"/>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330200" lvl="0" marL="457200" rtl="0" algn="l">
              <a:spcBef>
                <a:spcPts val="0"/>
              </a:spcBef>
              <a:spcAft>
                <a:spcPts val="0"/>
              </a:spcAft>
              <a:buClr>
                <a:schemeClr val="accent1"/>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Conduct</a:t>
            </a:r>
            <a:r>
              <a:rPr lang="en" sz="1600">
                <a:solidFill>
                  <a:schemeClr val="dk2"/>
                </a:solidFill>
                <a:latin typeface="Barlow Semi Condensed"/>
                <a:ea typeface="Barlow Semi Condensed"/>
                <a:cs typeface="Barlow Semi Condensed"/>
                <a:sym typeface="Barlow Semi Condensed"/>
              </a:rPr>
              <a:t> </a:t>
            </a:r>
            <a:r>
              <a:rPr lang="en" sz="1600" u="sng">
                <a:solidFill>
                  <a:schemeClr val="dk2"/>
                </a:solidFill>
                <a:latin typeface="Barlow Semi Condensed"/>
                <a:ea typeface="Barlow Semi Condensed"/>
                <a:cs typeface="Barlow Semi Condensed"/>
                <a:sym typeface="Barlow Semi Condensed"/>
              </a:rPr>
              <a:t>multi-faceted analysis</a:t>
            </a:r>
            <a:r>
              <a:rPr lang="en" sz="1600">
                <a:solidFill>
                  <a:schemeClr val="dk2"/>
                </a:solidFill>
                <a:latin typeface="Barlow Semi Condensed"/>
                <a:ea typeface="Barlow Semi Condensed"/>
                <a:cs typeface="Barlow Semi Condensed"/>
                <a:sym typeface="Barlow Semi Condensed"/>
              </a:rPr>
              <a:t> on the same set of data</a:t>
            </a:r>
            <a:endParaRPr sz="1600">
              <a:solidFill>
                <a:schemeClr val="dk2"/>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accent1"/>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Flag out </a:t>
            </a:r>
            <a:r>
              <a:rPr lang="en" sz="1600" u="sng">
                <a:solidFill>
                  <a:schemeClr val="dk2"/>
                </a:solidFill>
                <a:latin typeface="Barlow Semi Condensed"/>
                <a:ea typeface="Barlow Semi Condensed"/>
                <a:cs typeface="Barlow Semi Condensed"/>
                <a:sym typeface="Barlow Semi Condensed"/>
              </a:rPr>
              <a:t>invalid entries</a:t>
            </a:r>
            <a:r>
              <a:rPr lang="en" sz="1600">
                <a:solidFill>
                  <a:schemeClr val="dk2"/>
                </a:solidFill>
                <a:latin typeface="Barlow Semi Condensed"/>
                <a:ea typeface="Barlow Semi Condensed"/>
                <a:cs typeface="Barlow Semi Condensed"/>
                <a:sym typeface="Barlow Semi Condensed"/>
              </a:rPr>
              <a:t> (Good starting point for analysis)</a:t>
            </a:r>
            <a:endParaRPr sz="1600">
              <a:solidFill>
                <a:schemeClr val="dk2"/>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accent1"/>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Explicitly present </a:t>
            </a:r>
            <a:r>
              <a:rPr lang="en" sz="1600" u="sng">
                <a:solidFill>
                  <a:schemeClr val="dk2"/>
                </a:solidFill>
                <a:latin typeface="Barlow Semi Condensed"/>
                <a:ea typeface="Barlow Semi Condensed"/>
                <a:cs typeface="Barlow Semi Condensed"/>
                <a:sym typeface="Barlow Semi Condensed"/>
              </a:rPr>
              <a:t>association </a:t>
            </a:r>
            <a:r>
              <a:rPr lang="en" sz="1600">
                <a:solidFill>
                  <a:schemeClr val="dk2"/>
                </a:solidFill>
                <a:latin typeface="Barlow Semi Condensed"/>
                <a:ea typeface="Barlow Semi Condensed"/>
                <a:cs typeface="Barlow Semi Condensed"/>
                <a:sym typeface="Barlow Semi Condensed"/>
              </a:rPr>
              <a:t>→ decomposition of data does </a:t>
            </a:r>
            <a:r>
              <a:rPr lang="en" sz="1600" u="sng">
                <a:solidFill>
                  <a:schemeClr val="dk2"/>
                </a:solidFill>
                <a:latin typeface="Barlow Semi Condensed"/>
                <a:ea typeface="Barlow Semi Condensed"/>
                <a:cs typeface="Barlow Semi Condensed"/>
                <a:sym typeface="Barlow Semi Condensed"/>
              </a:rPr>
              <a:t>not </a:t>
            </a:r>
            <a:r>
              <a:rPr lang="en" sz="1600">
                <a:solidFill>
                  <a:schemeClr val="dk2"/>
                </a:solidFill>
                <a:latin typeface="Barlow Semi Condensed"/>
                <a:ea typeface="Barlow Semi Condensed"/>
                <a:cs typeface="Barlow Semi Condensed"/>
                <a:sym typeface="Barlow Semi Condensed"/>
              </a:rPr>
              <a:t>mean we will lose association</a:t>
            </a:r>
            <a:endParaRPr sz="1600">
              <a:solidFill>
                <a:schemeClr val="dk2"/>
              </a:solidFill>
              <a:latin typeface="Barlow Semi Condensed"/>
              <a:ea typeface="Barlow Semi Condensed"/>
              <a:cs typeface="Barlow Semi Condensed"/>
              <a:sym typeface="Barlow Semi Condensed"/>
            </a:endParaRPr>
          </a:p>
        </p:txBody>
      </p:sp>
      <p:sp>
        <p:nvSpPr>
          <p:cNvPr id="1567" name="Google Shape;1567;p44"/>
          <p:cNvSpPr txBox="1"/>
          <p:nvPr/>
        </p:nvSpPr>
        <p:spPr>
          <a:xfrm>
            <a:off x="7723500" y="1296450"/>
            <a:ext cx="124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Many columns, Messy</a:t>
            </a:r>
            <a:endParaRPr>
              <a:latin typeface="Barlow Semi Condensed"/>
              <a:ea typeface="Barlow Semi Condensed"/>
              <a:cs typeface="Barlow Semi Condensed"/>
              <a:sym typeface="Barlow Semi Condensed"/>
            </a:endParaRPr>
          </a:p>
        </p:txBody>
      </p:sp>
      <p:sp>
        <p:nvSpPr>
          <p:cNvPr id="1568" name="Google Shape;1568;p44"/>
          <p:cNvSpPr txBox="1"/>
          <p:nvPr/>
        </p:nvSpPr>
        <p:spPr>
          <a:xfrm>
            <a:off x="5764550" y="4272550"/>
            <a:ext cx="199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Clean, organised data</a:t>
            </a:r>
            <a:endParaRPr>
              <a:latin typeface="Barlow Semi Condensed"/>
              <a:ea typeface="Barlow Semi Condensed"/>
              <a:cs typeface="Barlow Semi Condensed"/>
              <a:sym typeface="Barlow Semi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2" name="Shape 1572"/>
        <p:cNvGrpSpPr/>
        <p:nvPr/>
      </p:nvGrpSpPr>
      <p:grpSpPr>
        <a:xfrm>
          <a:off x="0" y="0"/>
          <a:ext cx="0" cy="0"/>
          <a:chOff x="0" y="0"/>
          <a:chExt cx="0" cy="0"/>
        </a:xfrm>
      </p:grpSpPr>
      <p:sp>
        <p:nvSpPr>
          <p:cNvPr id="1573" name="Google Shape;1573;p45"/>
          <p:cNvSpPr/>
          <p:nvPr/>
        </p:nvSpPr>
        <p:spPr>
          <a:xfrm>
            <a:off x="860925" y="3529900"/>
            <a:ext cx="2797800" cy="8070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74" name="Google Shape;1574;p45"/>
          <p:cNvPicPr preferRelativeResize="0"/>
          <p:nvPr/>
        </p:nvPicPr>
        <p:blipFill>
          <a:blip r:embed="rId3">
            <a:alphaModFix/>
          </a:blip>
          <a:stretch>
            <a:fillRect/>
          </a:stretch>
        </p:blipFill>
        <p:spPr>
          <a:xfrm>
            <a:off x="4372301" y="2120325"/>
            <a:ext cx="3984474" cy="2377525"/>
          </a:xfrm>
          <a:prstGeom prst="rect">
            <a:avLst/>
          </a:prstGeom>
          <a:noFill/>
          <a:ln>
            <a:noFill/>
          </a:ln>
        </p:spPr>
      </p:pic>
      <p:sp>
        <p:nvSpPr>
          <p:cNvPr id="1575" name="Google Shape;1575;p45"/>
          <p:cNvSpPr/>
          <p:nvPr/>
        </p:nvSpPr>
        <p:spPr>
          <a:xfrm>
            <a:off x="2554275" y="164525"/>
            <a:ext cx="5658900" cy="4569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Barlow Semi Condensed SemiBold"/>
                <a:ea typeface="Barlow Semi Condensed SemiBold"/>
                <a:cs typeface="Barlow Semi Condensed SemiBold"/>
                <a:sym typeface="Barlow Semi Condensed SemiBold"/>
              </a:rPr>
              <a:t>        Normalised Data (Re-organised)</a:t>
            </a:r>
            <a:endParaRPr sz="2000">
              <a:solidFill>
                <a:schemeClr val="dk2"/>
              </a:solidFill>
              <a:latin typeface="Barlow Semi Condensed SemiBold"/>
              <a:ea typeface="Barlow Semi Condensed SemiBold"/>
              <a:cs typeface="Barlow Semi Condensed SemiBold"/>
              <a:sym typeface="Barlow Semi Condensed SemiBold"/>
            </a:endParaRPr>
          </a:p>
        </p:txBody>
      </p:sp>
      <p:sp>
        <p:nvSpPr>
          <p:cNvPr id="1576" name="Google Shape;1576;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77" name="Google Shape;1577;p45"/>
          <p:cNvSpPr/>
          <p:nvPr/>
        </p:nvSpPr>
        <p:spPr>
          <a:xfrm>
            <a:off x="3216100" y="4717625"/>
            <a:ext cx="1651200" cy="2514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chemeClr val="lt1"/>
                </a:solidFill>
                <a:latin typeface="Josefin Sans"/>
                <a:ea typeface="Josefin Sans"/>
                <a:cs typeface="Josefin Sans"/>
                <a:sym typeface="Josefin Sans"/>
              </a:rPr>
              <a:t>Analysis Process</a:t>
            </a:r>
            <a:endParaRPr sz="1500">
              <a:solidFill>
                <a:schemeClr val="lt1"/>
              </a:solidFill>
              <a:latin typeface="Josefin Sans"/>
              <a:ea typeface="Josefin Sans"/>
              <a:cs typeface="Josefin Sans"/>
              <a:sym typeface="Josefin Sans"/>
            </a:endParaRPr>
          </a:p>
        </p:txBody>
      </p:sp>
      <p:sp>
        <p:nvSpPr>
          <p:cNvPr id="1578" name="Google Shape;1578;p45"/>
          <p:cNvSpPr/>
          <p:nvPr/>
        </p:nvSpPr>
        <p:spPr>
          <a:xfrm>
            <a:off x="199300" y="164550"/>
            <a:ext cx="2741700" cy="456900"/>
          </a:xfrm>
          <a:prstGeom prst="homePlate">
            <a:avLst>
              <a:gd fmla="val 50000"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Barlow Semi Condensed SemiBold"/>
                <a:ea typeface="Barlow Semi Condensed SemiBold"/>
                <a:cs typeface="Barlow Semi Condensed SemiBold"/>
                <a:sym typeface="Barlow Semi Condensed SemiBold"/>
              </a:rPr>
              <a:t>Normalising Data</a:t>
            </a:r>
            <a:endParaRPr sz="2500">
              <a:solidFill>
                <a:schemeClr val="lt1"/>
              </a:solidFill>
              <a:latin typeface="Barlow Semi Condensed SemiBold"/>
              <a:ea typeface="Barlow Semi Condensed SemiBold"/>
              <a:cs typeface="Barlow Semi Condensed SemiBold"/>
              <a:sym typeface="Barlow Semi Condensed SemiBold"/>
            </a:endParaRPr>
          </a:p>
        </p:txBody>
      </p:sp>
      <p:sp>
        <p:nvSpPr>
          <p:cNvPr id="1579" name="Google Shape;1579;p45"/>
          <p:cNvSpPr txBox="1"/>
          <p:nvPr/>
        </p:nvSpPr>
        <p:spPr>
          <a:xfrm>
            <a:off x="913525" y="3607975"/>
            <a:ext cx="26802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Now analysis can be performed on the respective tables.</a:t>
            </a:r>
            <a:endParaRPr sz="1600">
              <a:solidFill>
                <a:schemeClr val="dk2"/>
              </a:solidFill>
              <a:latin typeface="Barlow Semi Condensed Medium"/>
              <a:ea typeface="Barlow Semi Condensed Medium"/>
              <a:cs typeface="Barlow Semi Condensed Medium"/>
              <a:sym typeface="Barlow Semi Condensed Medium"/>
            </a:endParaRPr>
          </a:p>
        </p:txBody>
      </p:sp>
      <p:pic>
        <p:nvPicPr>
          <p:cNvPr id="1580" name="Google Shape;1580;p45"/>
          <p:cNvPicPr preferRelativeResize="0"/>
          <p:nvPr/>
        </p:nvPicPr>
        <p:blipFill>
          <a:blip r:embed="rId4">
            <a:alphaModFix/>
          </a:blip>
          <a:stretch>
            <a:fillRect/>
          </a:stretch>
        </p:blipFill>
        <p:spPr>
          <a:xfrm>
            <a:off x="5573225" y="677921"/>
            <a:ext cx="2680225" cy="1918129"/>
          </a:xfrm>
          <a:prstGeom prst="rect">
            <a:avLst/>
          </a:prstGeom>
          <a:noFill/>
          <a:ln>
            <a:noFill/>
          </a:ln>
        </p:spPr>
      </p:pic>
      <p:pic>
        <p:nvPicPr>
          <p:cNvPr id="1581" name="Google Shape;1581;p45"/>
          <p:cNvPicPr preferRelativeResize="0"/>
          <p:nvPr/>
        </p:nvPicPr>
        <p:blipFill>
          <a:blip r:embed="rId5">
            <a:alphaModFix/>
          </a:blip>
          <a:stretch>
            <a:fillRect/>
          </a:stretch>
        </p:blipFill>
        <p:spPr>
          <a:xfrm>
            <a:off x="309325" y="927975"/>
            <a:ext cx="4840023" cy="20853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5" name="Shape 1585"/>
        <p:cNvGrpSpPr/>
        <p:nvPr/>
      </p:nvGrpSpPr>
      <p:grpSpPr>
        <a:xfrm>
          <a:off x="0" y="0"/>
          <a:ext cx="0" cy="0"/>
          <a:chOff x="0" y="0"/>
          <a:chExt cx="0" cy="0"/>
        </a:xfrm>
      </p:grpSpPr>
      <p:grpSp>
        <p:nvGrpSpPr>
          <p:cNvPr id="1586" name="Google Shape;1586;p46"/>
          <p:cNvGrpSpPr/>
          <p:nvPr/>
        </p:nvGrpSpPr>
        <p:grpSpPr>
          <a:xfrm>
            <a:off x="1821226" y="1594553"/>
            <a:ext cx="5594436" cy="2282280"/>
            <a:chOff x="399425" y="238125"/>
            <a:chExt cx="6810025" cy="5187000"/>
          </a:xfrm>
        </p:grpSpPr>
        <p:sp>
          <p:nvSpPr>
            <p:cNvPr id="1587" name="Google Shape;1587;p46"/>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46"/>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9" name="Google Shape;1589;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590" name="Google Shape;1590;p46"/>
          <p:cNvGrpSpPr/>
          <p:nvPr/>
        </p:nvGrpSpPr>
        <p:grpSpPr>
          <a:xfrm>
            <a:off x="480338" y="334364"/>
            <a:ext cx="3071321" cy="2282280"/>
            <a:chOff x="399425" y="238125"/>
            <a:chExt cx="6810025" cy="5187000"/>
          </a:xfrm>
        </p:grpSpPr>
        <p:sp>
          <p:nvSpPr>
            <p:cNvPr id="1591" name="Google Shape;1591;p46"/>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46"/>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3" name="Google Shape;1593;p46"/>
          <p:cNvSpPr txBox="1"/>
          <p:nvPr>
            <p:ph idx="4294967295" type="title"/>
          </p:nvPr>
        </p:nvSpPr>
        <p:spPr>
          <a:xfrm>
            <a:off x="675325" y="849113"/>
            <a:ext cx="2386200" cy="125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Disruptive Actors</a:t>
            </a:r>
            <a:endParaRPr/>
          </a:p>
        </p:txBody>
      </p:sp>
      <p:pic>
        <p:nvPicPr>
          <p:cNvPr id="1594" name="Google Shape;1594;p46"/>
          <p:cNvPicPr preferRelativeResize="0"/>
          <p:nvPr/>
        </p:nvPicPr>
        <p:blipFill>
          <a:blip r:embed="rId3">
            <a:alphaModFix amt="79000"/>
          </a:blip>
          <a:stretch>
            <a:fillRect/>
          </a:stretch>
        </p:blipFill>
        <p:spPr>
          <a:xfrm>
            <a:off x="3061527" y="1054202"/>
            <a:ext cx="809750" cy="842625"/>
          </a:xfrm>
          <a:prstGeom prst="rect">
            <a:avLst/>
          </a:prstGeom>
          <a:noFill/>
          <a:ln>
            <a:noFill/>
          </a:ln>
        </p:spPr>
      </p:pic>
      <p:sp>
        <p:nvSpPr>
          <p:cNvPr id="1595" name="Google Shape;1595;p46"/>
          <p:cNvSpPr txBox="1"/>
          <p:nvPr/>
        </p:nvSpPr>
        <p:spPr>
          <a:xfrm>
            <a:off x="2741825" y="2036725"/>
            <a:ext cx="42651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2"/>
                </a:solidFill>
                <a:latin typeface="Barlow Semi Condensed"/>
                <a:ea typeface="Barlow Semi Condensed"/>
                <a:cs typeface="Barlow Semi Condensed"/>
                <a:sym typeface="Barlow Semi Condensed"/>
              </a:rPr>
              <a:t>Proposed Checks &amp; Rules</a:t>
            </a:r>
            <a:endParaRPr b="1" sz="1600">
              <a:solidFill>
                <a:schemeClr val="dk2"/>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dk2"/>
              </a:buClr>
              <a:buSzPts val="1600"/>
              <a:buFont typeface="Barlow Semi Condensed"/>
              <a:buAutoNum type="arabicPeriod"/>
            </a:pPr>
            <a:r>
              <a:rPr lang="en" sz="1600">
                <a:solidFill>
                  <a:schemeClr val="dk2"/>
                </a:solidFill>
                <a:latin typeface="Barlow Semi Condensed"/>
                <a:ea typeface="Barlow Semi Condensed"/>
                <a:cs typeface="Barlow Semi Condensed"/>
                <a:sym typeface="Barlow Semi Condensed"/>
              </a:rPr>
              <a:t>Invalid transaction IDs (Credit Card Data)</a:t>
            </a:r>
            <a:endParaRPr sz="1600">
              <a:solidFill>
                <a:schemeClr val="dk2"/>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dk2"/>
              </a:buClr>
              <a:buSzPts val="1600"/>
              <a:buFont typeface="Barlow Semi Condensed"/>
              <a:buAutoNum type="arabicPeriod"/>
            </a:pPr>
            <a:r>
              <a:rPr lang="en" sz="1600">
                <a:solidFill>
                  <a:schemeClr val="dk2"/>
                </a:solidFill>
                <a:latin typeface="Barlow Semi Condensed"/>
                <a:ea typeface="Barlow Semi Condensed"/>
                <a:cs typeface="Barlow Semi Condensed"/>
                <a:sym typeface="Barlow Semi Condensed"/>
              </a:rPr>
              <a:t>Invalid employee numbers (Credit Card Data)</a:t>
            </a:r>
            <a:endParaRPr sz="1600">
              <a:solidFill>
                <a:schemeClr val="dk2"/>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dk2"/>
              </a:buClr>
              <a:buSzPts val="1600"/>
              <a:buFont typeface="Barlow Semi Condensed"/>
              <a:buAutoNum type="arabicPeriod"/>
            </a:pPr>
            <a:r>
              <a:rPr lang="en" sz="1600">
                <a:solidFill>
                  <a:schemeClr val="dk2"/>
                </a:solidFill>
                <a:latin typeface="Barlow Semi Condensed"/>
                <a:ea typeface="Barlow Semi Condensed"/>
                <a:cs typeface="Barlow Semi Condensed"/>
                <a:sym typeface="Barlow Semi Condensed"/>
              </a:rPr>
              <a:t>Invalid tax codes (Credit Card Data)</a:t>
            </a:r>
            <a:endParaRPr sz="1600">
              <a:solidFill>
                <a:schemeClr val="dk2"/>
              </a:solidFill>
              <a:latin typeface="Barlow Semi Condensed"/>
              <a:ea typeface="Barlow Semi Condensed"/>
              <a:cs typeface="Barlow Semi Condensed"/>
              <a:sym typeface="Barlow Semi Condensed"/>
            </a:endParaRPr>
          </a:p>
        </p:txBody>
      </p:sp>
      <p:sp>
        <p:nvSpPr>
          <p:cNvPr id="1596" name="Google Shape;1596;p46"/>
          <p:cNvSpPr/>
          <p:nvPr/>
        </p:nvSpPr>
        <p:spPr>
          <a:xfrm>
            <a:off x="3216100" y="4717625"/>
            <a:ext cx="1651200" cy="2514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chemeClr val="lt1"/>
                </a:solidFill>
                <a:latin typeface="Josefin Sans"/>
                <a:ea typeface="Josefin Sans"/>
                <a:cs typeface="Josefin Sans"/>
                <a:sym typeface="Josefin Sans"/>
              </a:rPr>
              <a:t>Analysis Process</a:t>
            </a:r>
            <a:endParaRPr sz="1500">
              <a:solidFill>
                <a:schemeClr val="lt1"/>
              </a:solidFill>
              <a:latin typeface="Josefin Sans"/>
              <a:ea typeface="Josefin Sans"/>
              <a:cs typeface="Josefin Sans"/>
              <a:sym typeface="Josefin Sans"/>
            </a:endParaRPr>
          </a:p>
        </p:txBody>
      </p:sp>
      <p:grpSp>
        <p:nvGrpSpPr>
          <p:cNvPr id="1597" name="Google Shape;1597;p46"/>
          <p:cNvGrpSpPr/>
          <p:nvPr/>
        </p:nvGrpSpPr>
        <p:grpSpPr>
          <a:xfrm>
            <a:off x="356213" y="1594538"/>
            <a:ext cx="656561" cy="2501400"/>
            <a:chOff x="288563" y="1321038"/>
            <a:chExt cx="656561" cy="2501400"/>
          </a:xfrm>
        </p:grpSpPr>
        <p:cxnSp>
          <p:nvCxnSpPr>
            <p:cNvPr id="1598" name="Google Shape;1598;p46"/>
            <p:cNvCxnSpPr/>
            <p:nvPr/>
          </p:nvCxnSpPr>
          <p:spPr>
            <a:xfrm>
              <a:off x="616816" y="1321038"/>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599" name="Google Shape;1599;p46"/>
            <p:cNvGrpSpPr/>
            <p:nvPr/>
          </p:nvGrpSpPr>
          <p:grpSpPr>
            <a:xfrm rot="10800000">
              <a:off x="288563" y="1612213"/>
              <a:ext cx="656561" cy="582350"/>
              <a:chOff x="8064275" y="887850"/>
              <a:chExt cx="581800" cy="582350"/>
            </a:xfrm>
          </p:grpSpPr>
          <p:sp>
            <p:nvSpPr>
              <p:cNvPr id="1600" name="Google Shape;1600;p4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4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4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4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6" name="Google Shape;1606;p46"/>
            <p:cNvGrpSpPr/>
            <p:nvPr/>
          </p:nvGrpSpPr>
          <p:grpSpPr>
            <a:xfrm rot="10800000">
              <a:off x="452069" y="2473563"/>
              <a:ext cx="329550" cy="292575"/>
              <a:chOff x="7353050" y="316275"/>
              <a:chExt cx="292025" cy="292575"/>
            </a:xfrm>
          </p:grpSpPr>
          <p:sp>
            <p:nvSpPr>
              <p:cNvPr id="1607" name="Google Shape;1607;p4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1" name="Google Shape;1611;p46"/>
            <p:cNvGrpSpPr/>
            <p:nvPr/>
          </p:nvGrpSpPr>
          <p:grpSpPr>
            <a:xfrm rot="10800000">
              <a:off x="518086" y="3099263"/>
              <a:ext cx="197488" cy="175000"/>
              <a:chOff x="8792300" y="321275"/>
              <a:chExt cx="175000" cy="175000"/>
            </a:xfrm>
          </p:grpSpPr>
          <p:sp>
            <p:nvSpPr>
              <p:cNvPr id="1612" name="Google Shape;1612;p4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4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4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6" name="Google Shape;1616;p46"/>
            <p:cNvGrpSpPr/>
            <p:nvPr/>
          </p:nvGrpSpPr>
          <p:grpSpPr>
            <a:xfrm>
              <a:off x="288563" y="3323588"/>
              <a:ext cx="197502" cy="27000"/>
              <a:chOff x="5662375" y="212375"/>
              <a:chExt cx="175013" cy="27000"/>
            </a:xfrm>
          </p:grpSpPr>
          <p:sp>
            <p:nvSpPr>
              <p:cNvPr id="1617" name="Google Shape;1617;p4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0" name="Google Shape;1620;p46"/>
            <p:cNvGrpSpPr/>
            <p:nvPr/>
          </p:nvGrpSpPr>
          <p:grpSpPr>
            <a:xfrm>
              <a:off x="689463" y="1528913"/>
              <a:ext cx="197502" cy="27000"/>
              <a:chOff x="5662375" y="212375"/>
              <a:chExt cx="175013" cy="27000"/>
            </a:xfrm>
          </p:grpSpPr>
          <p:sp>
            <p:nvSpPr>
              <p:cNvPr id="1621" name="Google Shape;1621;p4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7" name="Shape 1627"/>
        <p:cNvGrpSpPr/>
        <p:nvPr/>
      </p:nvGrpSpPr>
      <p:grpSpPr>
        <a:xfrm>
          <a:off x="0" y="0"/>
          <a:ext cx="0" cy="0"/>
          <a:chOff x="0" y="0"/>
          <a:chExt cx="0" cy="0"/>
        </a:xfrm>
      </p:grpSpPr>
      <p:sp>
        <p:nvSpPr>
          <p:cNvPr id="1628" name="Google Shape;1628;p47"/>
          <p:cNvSpPr/>
          <p:nvPr/>
        </p:nvSpPr>
        <p:spPr>
          <a:xfrm>
            <a:off x="126600" y="1291198"/>
            <a:ext cx="4268700" cy="25611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47"/>
          <p:cNvSpPr/>
          <p:nvPr/>
        </p:nvSpPr>
        <p:spPr>
          <a:xfrm>
            <a:off x="2554275" y="164525"/>
            <a:ext cx="5658900" cy="4569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Barlow Semi Condensed SemiBold"/>
                <a:ea typeface="Barlow Semi Condensed SemiBold"/>
                <a:cs typeface="Barlow Semi Condensed SemiBold"/>
                <a:sym typeface="Barlow Semi Condensed SemiBold"/>
              </a:rPr>
              <a:t>         </a:t>
            </a:r>
            <a:r>
              <a:rPr lang="en" sz="1800">
                <a:solidFill>
                  <a:schemeClr val="dk2"/>
                </a:solidFill>
                <a:latin typeface="Barlow Semi Condensed SemiBold"/>
                <a:ea typeface="Barlow Semi Condensed SemiBold"/>
                <a:cs typeface="Barlow Semi Condensed SemiBold"/>
                <a:sym typeface="Barlow Semi Condensed SemiBold"/>
              </a:rPr>
              <a:t>Rule 1: Invalid Transaction IDs</a:t>
            </a:r>
            <a:endParaRPr sz="1800">
              <a:solidFill>
                <a:schemeClr val="dk2"/>
              </a:solidFill>
              <a:latin typeface="Barlow Semi Condensed SemiBold"/>
              <a:ea typeface="Barlow Semi Condensed SemiBold"/>
              <a:cs typeface="Barlow Semi Condensed SemiBold"/>
              <a:sym typeface="Barlow Semi Condensed SemiBold"/>
            </a:endParaRPr>
          </a:p>
        </p:txBody>
      </p:sp>
      <p:sp>
        <p:nvSpPr>
          <p:cNvPr id="1630" name="Google Shape;1630;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31" name="Google Shape;1631;p47"/>
          <p:cNvSpPr/>
          <p:nvPr/>
        </p:nvSpPr>
        <p:spPr>
          <a:xfrm>
            <a:off x="199300" y="164550"/>
            <a:ext cx="2741700" cy="456900"/>
          </a:xfrm>
          <a:prstGeom prst="homePlate">
            <a:avLst>
              <a:gd fmla="val 50000"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Barlow Semi Condensed SemiBold"/>
                <a:ea typeface="Barlow Semi Condensed SemiBold"/>
                <a:cs typeface="Barlow Semi Condensed SemiBold"/>
                <a:sym typeface="Barlow Semi Condensed SemiBold"/>
              </a:rPr>
              <a:t>Disruptive Actors</a:t>
            </a:r>
            <a:endParaRPr sz="2500">
              <a:solidFill>
                <a:schemeClr val="lt1"/>
              </a:solidFill>
              <a:latin typeface="Barlow Semi Condensed SemiBold"/>
              <a:ea typeface="Barlow Semi Condensed SemiBold"/>
              <a:cs typeface="Barlow Semi Condensed SemiBold"/>
              <a:sym typeface="Barlow Semi Condensed SemiBold"/>
            </a:endParaRPr>
          </a:p>
        </p:txBody>
      </p:sp>
      <p:sp>
        <p:nvSpPr>
          <p:cNvPr id="1632" name="Google Shape;1632;p47"/>
          <p:cNvSpPr/>
          <p:nvPr/>
        </p:nvSpPr>
        <p:spPr>
          <a:xfrm>
            <a:off x="3216100" y="4717625"/>
            <a:ext cx="1651200" cy="2514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chemeClr val="lt1"/>
                </a:solidFill>
                <a:latin typeface="Josefin Sans"/>
                <a:ea typeface="Josefin Sans"/>
                <a:cs typeface="Josefin Sans"/>
                <a:sym typeface="Josefin Sans"/>
              </a:rPr>
              <a:t>Analysis Process</a:t>
            </a:r>
            <a:endParaRPr sz="1500">
              <a:solidFill>
                <a:schemeClr val="lt1"/>
              </a:solidFill>
              <a:latin typeface="Josefin Sans"/>
              <a:ea typeface="Josefin Sans"/>
              <a:cs typeface="Josefin Sans"/>
              <a:sym typeface="Josefin Sans"/>
            </a:endParaRPr>
          </a:p>
        </p:txBody>
      </p:sp>
      <p:pic>
        <p:nvPicPr>
          <p:cNvPr id="1633" name="Google Shape;1633;p47"/>
          <p:cNvPicPr preferRelativeResize="0"/>
          <p:nvPr/>
        </p:nvPicPr>
        <p:blipFill>
          <a:blip r:embed="rId3">
            <a:alphaModFix/>
          </a:blip>
          <a:stretch>
            <a:fillRect/>
          </a:stretch>
        </p:blipFill>
        <p:spPr>
          <a:xfrm>
            <a:off x="2244740" y="1831972"/>
            <a:ext cx="548700" cy="548700"/>
          </a:xfrm>
          <a:prstGeom prst="rect">
            <a:avLst/>
          </a:prstGeom>
          <a:noFill/>
          <a:ln>
            <a:noFill/>
          </a:ln>
        </p:spPr>
      </p:pic>
      <p:sp>
        <p:nvSpPr>
          <p:cNvPr id="1634" name="Google Shape;1634;p47"/>
          <p:cNvSpPr txBox="1"/>
          <p:nvPr/>
        </p:nvSpPr>
        <p:spPr>
          <a:xfrm>
            <a:off x="2780540" y="1716810"/>
            <a:ext cx="16512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latin typeface="Barlow Semi Condensed"/>
                <a:ea typeface="Barlow Semi Condensed"/>
                <a:cs typeface="Barlow Semi Condensed"/>
                <a:sym typeface="Barlow Semi Condensed"/>
              </a:rPr>
              <a:t>Flagged</a:t>
            </a:r>
            <a:endParaRPr u="sng">
              <a:latin typeface="Barlow Semi Condensed"/>
              <a:ea typeface="Barlow Semi Condensed"/>
              <a:cs typeface="Barlow Semi Condensed"/>
              <a:sym typeface="Barlow Semi Condensed"/>
            </a:endParaRPr>
          </a:p>
          <a:p>
            <a:pPr indent="0" lvl="0" marL="0" rtl="0" algn="ctr">
              <a:spcBef>
                <a:spcPts val="0"/>
              </a:spcBef>
              <a:spcAft>
                <a:spcPts val="0"/>
              </a:spcAft>
              <a:buNone/>
            </a:pPr>
            <a:r>
              <a:rPr lang="en">
                <a:latin typeface="Barlow Semi Condensed"/>
                <a:ea typeface="Barlow Semi Condensed"/>
                <a:cs typeface="Barlow Semi Condensed"/>
                <a:sym typeface="Barlow Semi Condensed"/>
              </a:rPr>
              <a:t>Example: “NA”, “Q1”, “inv2976”</a:t>
            </a:r>
            <a:endParaRPr>
              <a:latin typeface="Barlow Semi Condensed"/>
              <a:ea typeface="Barlow Semi Condensed"/>
              <a:cs typeface="Barlow Semi Condensed"/>
              <a:sym typeface="Barlow Semi Condensed"/>
            </a:endParaRPr>
          </a:p>
        </p:txBody>
      </p:sp>
      <p:sp>
        <p:nvSpPr>
          <p:cNvPr id="1635" name="Google Shape;1635;p47"/>
          <p:cNvSpPr txBox="1"/>
          <p:nvPr/>
        </p:nvSpPr>
        <p:spPr>
          <a:xfrm>
            <a:off x="563990" y="2887897"/>
            <a:ext cx="33939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FF0000"/>
                </a:solidFill>
                <a:latin typeface="Barlow Semi Condensed"/>
                <a:ea typeface="Barlow Semi Condensed"/>
                <a:cs typeface="Barlow Semi Condensed"/>
                <a:sym typeface="Barlow Semi Condensed"/>
              </a:rPr>
              <a:t>Total amount lost:  </a:t>
            </a:r>
            <a:r>
              <a:rPr lang="en" sz="2300">
                <a:solidFill>
                  <a:srgbClr val="FF0000"/>
                </a:solidFill>
                <a:latin typeface="Fjalla One"/>
                <a:ea typeface="Fjalla One"/>
                <a:cs typeface="Fjalla One"/>
                <a:sym typeface="Fjalla One"/>
              </a:rPr>
              <a:t>$ 4,715,186.84</a:t>
            </a:r>
            <a:endParaRPr>
              <a:solidFill>
                <a:srgbClr val="FF0000"/>
              </a:solidFill>
            </a:endParaRPr>
          </a:p>
        </p:txBody>
      </p:sp>
      <p:sp>
        <p:nvSpPr>
          <p:cNvPr id="1636" name="Google Shape;1636;p47"/>
          <p:cNvSpPr txBox="1"/>
          <p:nvPr/>
        </p:nvSpPr>
        <p:spPr>
          <a:xfrm>
            <a:off x="242550" y="1716813"/>
            <a:ext cx="2098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Barlow Semi Condensed"/>
                <a:ea typeface="Barlow Semi Condensed"/>
                <a:cs typeface="Barlow Semi Condensed"/>
                <a:sym typeface="Barlow Semi Condensed"/>
              </a:rPr>
              <a:t>Invalid </a:t>
            </a:r>
            <a:r>
              <a:rPr lang="en">
                <a:solidFill>
                  <a:schemeClr val="dk2"/>
                </a:solidFill>
                <a:latin typeface="Barlow Semi Condensed"/>
                <a:ea typeface="Barlow Semi Condensed"/>
                <a:cs typeface="Barlow Semi Condensed"/>
                <a:sym typeface="Barlow Semi Condensed"/>
              </a:rPr>
              <a:t>transaction IDs are:</a:t>
            </a:r>
            <a:endParaRPr>
              <a:solidFill>
                <a:schemeClr val="dk2"/>
              </a:solidFill>
              <a:latin typeface="Barlow Semi Condensed"/>
              <a:ea typeface="Barlow Semi Condensed"/>
              <a:cs typeface="Barlow Semi Condensed"/>
              <a:sym typeface="Barlow Semi Condensed"/>
            </a:endParaRPr>
          </a:p>
          <a:p>
            <a:pPr indent="-317500" lvl="0" marL="457200" rtl="0" algn="l">
              <a:spcBef>
                <a:spcPts val="0"/>
              </a:spcBef>
              <a:spcAft>
                <a:spcPts val="0"/>
              </a:spcAft>
              <a:buClr>
                <a:schemeClr val="dk2"/>
              </a:buClr>
              <a:buSzPts val="1400"/>
              <a:buFont typeface="Barlow Semi Condensed"/>
              <a:buChar char="●"/>
            </a:pPr>
            <a:r>
              <a:rPr lang="en">
                <a:solidFill>
                  <a:schemeClr val="dk2"/>
                </a:solidFill>
                <a:latin typeface="Barlow Semi Condensed"/>
                <a:ea typeface="Barlow Semi Condensed"/>
                <a:cs typeface="Barlow Semi Condensed"/>
                <a:sym typeface="Barlow Semi Condensed"/>
              </a:rPr>
              <a:t>Non-numeric</a:t>
            </a:r>
            <a:endParaRPr>
              <a:solidFill>
                <a:schemeClr val="dk2"/>
              </a:solidFill>
              <a:latin typeface="Barlow Semi Condensed"/>
              <a:ea typeface="Barlow Semi Condensed"/>
              <a:cs typeface="Barlow Semi Condensed"/>
              <a:sym typeface="Barlow Semi Condensed"/>
            </a:endParaRPr>
          </a:p>
          <a:p>
            <a:pPr indent="-317500" lvl="0" marL="457200" rtl="0" algn="l">
              <a:spcBef>
                <a:spcPts val="0"/>
              </a:spcBef>
              <a:spcAft>
                <a:spcPts val="0"/>
              </a:spcAft>
              <a:buClr>
                <a:schemeClr val="dk2"/>
              </a:buClr>
              <a:buSzPts val="1400"/>
              <a:buFont typeface="Barlow Semi Condensed"/>
              <a:buChar char="●"/>
            </a:pPr>
            <a:r>
              <a:rPr lang="en">
                <a:solidFill>
                  <a:schemeClr val="dk2"/>
                </a:solidFill>
                <a:latin typeface="Barlow Semi Condensed"/>
                <a:ea typeface="Barlow Semi Condensed"/>
                <a:cs typeface="Barlow Semi Condensed"/>
                <a:sym typeface="Barlow Semi Condensed"/>
              </a:rPr>
              <a:t>Zero/NA</a:t>
            </a:r>
            <a:endParaRPr/>
          </a:p>
        </p:txBody>
      </p:sp>
      <p:sp>
        <p:nvSpPr>
          <p:cNvPr id="1637" name="Google Shape;1637;p47"/>
          <p:cNvSpPr txBox="1"/>
          <p:nvPr/>
        </p:nvSpPr>
        <p:spPr>
          <a:xfrm>
            <a:off x="563990" y="2518997"/>
            <a:ext cx="3393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Invalid Transaction IDs found: </a:t>
            </a:r>
            <a:r>
              <a:rPr b="1" lang="en" sz="1600">
                <a:solidFill>
                  <a:schemeClr val="dk2"/>
                </a:solidFill>
                <a:latin typeface="Barlow Semi Condensed"/>
                <a:ea typeface="Barlow Semi Condensed"/>
                <a:cs typeface="Barlow Semi Condensed"/>
                <a:sym typeface="Barlow Semi Condensed"/>
              </a:rPr>
              <a:t>11,342 </a:t>
            </a:r>
            <a:endParaRPr b="1">
              <a:solidFill>
                <a:schemeClr val="dk2"/>
              </a:solidFill>
            </a:endParaRPr>
          </a:p>
        </p:txBody>
      </p:sp>
      <p:pic>
        <p:nvPicPr>
          <p:cNvPr id="1638" name="Google Shape;1638;p47"/>
          <p:cNvPicPr preferRelativeResize="0"/>
          <p:nvPr/>
        </p:nvPicPr>
        <p:blipFill>
          <a:blip r:embed="rId4">
            <a:alphaModFix/>
          </a:blip>
          <a:stretch>
            <a:fillRect/>
          </a:stretch>
        </p:blipFill>
        <p:spPr>
          <a:xfrm>
            <a:off x="4584140" y="873588"/>
            <a:ext cx="4407461" cy="33963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2" name="Shape 1642"/>
        <p:cNvGrpSpPr/>
        <p:nvPr/>
      </p:nvGrpSpPr>
      <p:grpSpPr>
        <a:xfrm>
          <a:off x="0" y="0"/>
          <a:ext cx="0" cy="0"/>
          <a:chOff x="0" y="0"/>
          <a:chExt cx="0" cy="0"/>
        </a:xfrm>
      </p:grpSpPr>
      <p:sp>
        <p:nvSpPr>
          <p:cNvPr id="1643" name="Google Shape;1643;p48"/>
          <p:cNvSpPr/>
          <p:nvPr/>
        </p:nvSpPr>
        <p:spPr>
          <a:xfrm>
            <a:off x="2554275" y="164525"/>
            <a:ext cx="5658900" cy="4569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Barlow Semi Condensed SemiBold"/>
                <a:ea typeface="Barlow Semi Condensed SemiBold"/>
                <a:cs typeface="Barlow Semi Condensed SemiBold"/>
                <a:sym typeface="Barlow Semi Condensed SemiBold"/>
              </a:rPr>
              <a:t>         </a:t>
            </a:r>
            <a:r>
              <a:rPr lang="en" sz="1800">
                <a:solidFill>
                  <a:schemeClr val="dk2"/>
                </a:solidFill>
                <a:latin typeface="Barlow Semi Condensed SemiBold"/>
                <a:ea typeface="Barlow Semi Condensed SemiBold"/>
                <a:cs typeface="Barlow Semi Condensed SemiBold"/>
                <a:sym typeface="Barlow Semi Condensed SemiBold"/>
              </a:rPr>
              <a:t>Rule 2: Invalid Employee Numbers</a:t>
            </a:r>
            <a:r>
              <a:rPr lang="en" sz="1800">
                <a:solidFill>
                  <a:schemeClr val="dk2"/>
                </a:solidFill>
                <a:latin typeface="Barlow Semi Condensed SemiBold"/>
                <a:ea typeface="Barlow Semi Condensed SemiBold"/>
                <a:cs typeface="Barlow Semi Condensed SemiBold"/>
                <a:sym typeface="Barlow Semi Condensed SemiBold"/>
              </a:rPr>
              <a:t>         </a:t>
            </a:r>
            <a:endParaRPr sz="1800">
              <a:solidFill>
                <a:schemeClr val="dk2"/>
              </a:solidFill>
              <a:latin typeface="Barlow Semi Condensed SemiBold"/>
              <a:ea typeface="Barlow Semi Condensed SemiBold"/>
              <a:cs typeface="Barlow Semi Condensed SemiBold"/>
              <a:sym typeface="Barlow Semi Condensed SemiBold"/>
            </a:endParaRPr>
          </a:p>
        </p:txBody>
      </p:sp>
      <p:sp>
        <p:nvSpPr>
          <p:cNvPr id="1644" name="Google Shape;1644;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45" name="Google Shape;1645;p48"/>
          <p:cNvSpPr/>
          <p:nvPr/>
        </p:nvSpPr>
        <p:spPr>
          <a:xfrm>
            <a:off x="199300" y="164550"/>
            <a:ext cx="2741700" cy="456900"/>
          </a:xfrm>
          <a:prstGeom prst="homePlate">
            <a:avLst>
              <a:gd fmla="val 50000"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Barlow Semi Condensed SemiBold"/>
                <a:ea typeface="Barlow Semi Condensed SemiBold"/>
                <a:cs typeface="Barlow Semi Condensed SemiBold"/>
                <a:sym typeface="Barlow Semi Condensed SemiBold"/>
              </a:rPr>
              <a:t>Disruptive Actors</a:t>
            </a:r>
            <a:endParaRPr sz="2500">
              <a:solidFill>
                <a:schemeClr val="lt1"/>
              </a:solidFill>
              <a:latin typeface="Barlow Semi Condensed SemiBold"/>
              <a:ea typeface="Barlow Semi Condensed SemiBold"/>
              <a:cs typeface="Barlow Semi Condensed SemiBold"/>
              <a:sym typeface="Barlow Semi Condensed SemiBold"/>
            </a:endParaRPr>
          </a:p>
        </p:txBody>
      </p:sp>
      <p:sp>
        <p:nvSpPr>
          <p:cNvPr id="1646" name="Google Shape;1646;p48"/>
          <p:cNvSpPr txBox="1"/>
          <p:nvPr/>
        </p:nvSpPr>
        <p:spPr>
          <a:xfrm>
            <a:off x="5018800" y="3659688"/>
            <a:ext cx="378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Barlow Semi Condensed"/>
                <a:ea typeface="Barlow Semi Condensed"/>
                <a:cs typeface="Barlow Semi Condensed"/>
                <a:sym typeface="Barlow Semi Condensed"/>
              </a:rPr>
              <a:t>Examples of invalid employee numbers from Credit Card Dataset</a:t>
            </a:r>
            <a:endParaRPr i="1">
              <a:latin typeface="Barlow Semi Condensed"/>
              <a:ea typeface="Barlow Semi Condensed"/>
              <a:cs typeface="Barlow Semi Condensed"/>
              <a:sym typeface="Barlow Semi Condensed"/>
            </a:endParaRPr>
          </a:p>
        </p:txBody>
      </p:sp>
      <p:pic>
        <p:nvPicPr>
          <p:cNvPr id="1647" name="Google Shape;1647;p48"/>
          <p:cNvPicPr preferRelativeResize="0"/>
          <p:nvPr/>
        </p:nvPicPr>
        <p:blipFill>
          <a:blip r:embed="rId3">
            <a:alphaModFix/>
          </a:blip>
          <a:stretch>
            <a:fillRect/>
          </a:stretch>
        </p:blipFill>
        <p:spPr>
          <a:xfrm>
            <a:off x="4921950" y="1074825"/>
            <a:ext cx="3729650" cy="2433075"/>
          </a:xfrm>
          <a:prstGeom prst="rect">
            <a:avLst/>
          </a:prstGeom>
          <a:noFill/>
          <a:ln>
            <a:noFill/>
          </a:ln>
        </p:spPr>
      </p:pic>
      <p:sp>
        <p:nvSpPr>
          <p:cNvPr id="1648" name="Google Shape;1648;p48"/>
          <p:cNvSpPr/>
          <p:nvPr/>
        </p:nvSpPr>
        <p:spPr>
          <a:xfrm>
            <a:off x="3216100" y="4717625"/>
            <a:ext cx="1651200" cy="2514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chemeClr val="lt1"/>
                </a:solidFill>
                <a:latin typeface="Josefin Sans"/>
                <a:ea typeface="Josefin Sans"/>
                <a:cs typeface="Josefin Sans"/>
                <a:sym typeface="Josefin Sans"/>
              </a:rPr>
              <a:t>Analysis Process</a:t>
            </a:r>
            <a:endParaRPr sz="1500">
              <a:solidFill>
                <a:schemeClr val="lt1"/>
              </a:solidFill>
              <a:latin typeface="Josefin Sans"/>
              <a:ea typeface="Josefin Sans"/>
              <a:cs typeface="Josefin Sans"/>
              <a:sym typeface="Josefin Sans"/>
            </a:endParaRPr>
          </a:p>
        </p:txBody>
      </p:sp>
      <p:sp>
        <p:nvSpPr>
          <p:cNvPr id="1649" name="Google Shape;1649;p48"/>
          <p:cNvSpPr/>
          <p:nvPr/>
        </p:nvSpPr>
        <p:spPr>
          <a:xfrm>
            <a:off x="300075" y="1291198"/>
            <a:ext cx="4268700" cy="25611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50" name="Google Shape;1650;p48"/>
          <p:cNvPicPr preferRelativeResize="0"/>
          <p:nvPr/>
        </p:nvPicPr>
        <p:blipFill>
          <a:blip r:embed="rId4">
            <a:alphaModFix/>
          </a:blip>
          <a:stretch>
            <a:fillRect/>
          </a:stretch>
        </p:blipFill>
        <p:spPr>
          <a:xfrm>
            <a:off x="2229340" y="1876334"/>
            <a:ext cx="548700" cy="548700"/>
          </a:xfrm>
          <a:prstGeom prst="rect">
            <a:avLst/>
          </a:prstGeom>
          <a:noFill/>
          <a:ln>
            <a:noFill/>
          </a:ln>
        </p:spPr>
      </p:pic>
      <p:sp>
        <p:nvSpPr>
          <p:cNvPr id="1651" name="Google Shape;1651;p48"/>
          <p:cNvSpPr txBox="1"/>
          <p:nvPr/>
        </p:nvSpPr>
        <p:spPr>
          <a:xfrm>
            <a:off x="2850740" y="1818959"/>
            <a:ext cx="1651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latin typeface="Barlow Semi Condensed"/>
                <a:ea typeface="Barlow Semi Condensed"/>
                <a:cs typeface="Barlow Semi Condensed"/>
                <a:sym typeface="Barlow Semi Condensed"/>
              </a:rPr>
              <a:t>Flagged</a:t>
            </a:r>
            <a:endParaRPr u="sng">
              <a:latin typeface="Barlow Semi Condensed"/>
              <a:ea typeface="Barlow Semi Condensed"/>
              <a:cs typeface="Barlow Semi Condensed"/>
              <a:sym typeface="Barlow Semi Condensed"/>
            </a:endParaRPr>
          </a:p>
          <a:p>
            <a:pPr indent="0" lvl="0" marL="0" rtl="0" algn="ctr">
              <a:spcBef>
                <a:spcPts val="0"/>
              </a:spcBef>
              <a:spcAft>
                <a:spcPts val="0"/>
              </a:spcAft>
              <a:buNone/>
            </a:pPr>
            <a:r>
              <a:rPr lang="en">
                <a:latin typeface="Barlow Semi Condensed"/>
                <a:ea typeface="Barlow Semi Condensed"/>
                <a:cs typeface="Barlow Semi Condensed"/>
                <a:sym typeface="Barlow Semi Condensed"/>
              </a:rPr>
              <a:t>Example: “02186A”</a:t>
            </a:r>
            <a:endParaRPr>
              <a:latin typeface="Barlow Semi Condensed"/>
              <a:ea typeface="Barlow Semi Condensed"/>
              <a:cs typeface="Barlow Semi Condensed"/>
              <a:sym typeface="Barlow Semi Condensed"/>
            </a:endParaRPr>
          </a:p>
        </p:txBody>
      </p:sp>
      <p:sp>
        <p:nvSpPr>
          <p:cNvPr id="1652" name="Google Shape;1652;p48"/>
          <p:cNvSpPr txBox="1"/>
          <p:nvPr/>
        </p:nvSpPr>
        <p:spPr>
          <a:xfrm>
            <a:off x="806740" y="2920459"/>
            <a:ext cx="33939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FF0000"/>
                </a:solidFill>
                <a:latin typeface="Barlow Semi Condensed"/>
                <a:ea typeface="Barlow Semi Condensed"/>
                <a:cs typeface="Barlow Semi Condensed"/>
                <a:sym typeface="Barlow Semi Condensed"/>
              </a:rPr>
              <a:t>Total amount lost:  </a:t>
            </a:r>
            <a:r>
              <a:rPr lang="en" sz="2300">
                <a:solidFill>
                  <a:srgbClr val="FF0000"/>
                </a:solidFill>
                <a:latin typeface="Fjalla One"/>
                <a:ea typeface="Fjalla One"/>
                <a:cs typeface="Fjalla One"/>
                <a:sym typeface="Fjalla One"/>
              </a:rPr>
              <a:t>$ 1978.28</a:t>
            </a:r>
            <a:endParaRPr sz="2300">
              <a:solidFill>
                <a:srgbClr val="FF0000"/>
              </a:solidFill>
              <a:latin typeface="Fjalla One"/>
              <a:ea typeface="Fjalla One"/>
              <a:cs typeface="Fjalla One"/>
              <a:sym typeface="Fjalla One"/>
            </a:endParaRPr>
          </a:p>
        </p:txBody>
      </p:sp>
      <p:sp>
        <p:nvSpPr>
          <p:cNvPr id="1653" name="Google Shape;1653;p48"/>
          <p:cNvSpPr txBox="1"/>
          <p:nvPr/>
        </p:nvSpPr>
        <p:spPr>
          <a:xfrm>
            <a:off x="406475" y="1742750"/>
            <a:ext cx="2295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Barlow Semi Condensed"/>
                <a:ea typeface="Barlow Semi Condensed"/>
                <a:cs typeface="Barlow Semi Condensed"/>
                <a:sym typeface="Barlow Semi Condensed"/>
              </a:rPr>
              <a:t>Invalid </a:t>
            </a:r>
            <a:r>
              <a:rPr lang="en">
                <a:solidFill>
                  <a:schemeClr val="dk2"/>
                </a:solidFill>
                <a:latin typeface="Barlow Semi Condensed"/>
                <a:ea typeface="Barlow Semi Condensed"/>
                <a:cs typeface="Barlow Semi Condensed"/>
                <a:sym typeface="Barlow Semi Condensed"/>
              </a:rPr>
              <a:t>employee numbers are:</a:t>
            </a:r>
            <a:endParaRPr>
              <a:solidFill>
                <a:schemeClr val="dk2"/>
              </a:solidFill>
              <a:latin typeface="Barlow Semi Condensed"/>
              <a:ea typeface="Barlow Semi Condensed"/>
              <a:cs typeface="Barlow Semi Condensed"/>
              <a:sym typeface="Barlow Semi Condensed"/>
            </a:endParaRPr>
          </a:p>
          <a:p>
            <a:pPr indent="-317500" lvl="0" marL="457200" rtl="0" algn="l">
              <a:spcBef>
                <a:spcPts val="0"/>
              </a:spcBef>
              <a:spcAft>
                <a:spcPts val="0"/>
              </a:spcAft>
              <a:buClr>
                <a:schemeClr val="dk2"/>
              </a:buClr>
              <a:buSzPts val="1400"/>
              <a:buFont typeface="Barlow Semi Condensed"/>
              <a:buChar char="●"/>
            </a:pPr>
            <a:r>
              <a:rPr lang="en">
                <a:solidFill>
                  <a:schemeClr val="dk2"/>
                </a:solidFill>
                <a:latin typeface="Barlow Semi Condensed"/>
                <a:ea typeface="Barlow Semi Condensed"/>
                <a:cs typeface="Barlow Semi Condensed"/>
                <a:sym typeface="Barlow Semi Condensed"/>
              </a:rPr>
              <a:t>Non-numeric</a:t>
            </a:r>
            <a:endParaRPr>
              <a:solidFill>
                <a:schemeClr val="dk2"/>
              </a:solidFill>
              <a:latin typeface="Barlow Semi Condensed"/>
              <a:ea typeface="Barlow Semi Condensed"/>
              <a:cs typeface="Barlow Semi Condensed"/>
              <a:sym typeface="Barlow Semi Condensed"/>
            </a:endParaRPr>
          </a:p>
          <a:p>
            <a:pPr indent="-317500" lvl="0" marL="457200" rtl="0" algn="l">
              <a:spcBef>
                <a:spcPts val="0"/>
              </a:spcBef>
              <a:spcAft>
                <a:spcPts val="0"/>
              </a:spcAft>
              <a:buClr>
                <a:schemeClr val="dk2"/>
              </a:buClr>
              <a:buSzPts val="1400"/>
              <a:buFont typeface="Barlow Semi Condensed"/>
              <a:buChar char="●"/>
            </a:pPr>
            <a:r>
              <a:rPr lang="en">
                <a:solidFill>
                  <a:schemeClr val="dk2"/>
                </a:solidFill>
                <a:latin typeface="Barlow Semi Condensed"/>
                <a:ea typeface="Barlow Semi Condensed"/>
                <a:cs typeface="Barlow Semi Condensed"/>
                <a:sym typeface="Barlow Semi Condensed"/>
              </a:rPr>
              <a:t>Zero/NA</a:t>
            </a:r>
            <a:endParaRPr/>
          </a:p>
        </p:txBody>
      </p:sp>
      <p:sp>
        <p:nvSpPr>
          <p:cNvPr id="1654" name="Google Shape;1654;p48"/>
          <p:cNvSpPr txBox="1"/>
          <p:nvPr/>
        </p:nvSpPr>
        <p:spPr>
          <a:xfrm>
            <a:off x="733250" y="2551550"/>
            <a:ext cx="3540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2"/>
                </a:solidFill>
                <a:latin typeface="Barlow Semi Condensed"/>
                <a:ea typeface="Barlow Semi Condensed"/>
                <a:cs typeface="Barlow Semi Condensed"/>
                <a:sym typeface="Barlow Semi Condensed"/>
              </a:rPr>
              <a:t>3 </a:t>
            </a:r>
            <a:r>
              <a:rPr lang="en" sz="1600">
                <a:solidFill>
                  <a:schemeClr val="dk2"/>
                </a:solidFill>
                <a:latin typeface="Barlow Semi Condensed"/>
                <a:ea typeface="Barlow Semi Condensed"/>
                <a:cs typeface="Barlow Semi Condensed"/>
                <a:sym typeface="Barlow Semi Condensed"/>
              </a:rPr>
              <a:t>instances of invalid Employee Numbers</a:t>
            </a:r>
            <a:endParaRPr b="1">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8" name="Shape 1658"/>
        <p:cNvGrpSpPr/>
        <p:nvPr/>
      </p:nvGrpSpPr>
      <p:grpSpPr>
        <a:xfrm>
          <a:off x="0" y="0"/>
          <a:ext cx="0" cy="0"/>
          <a:chOff x="0" y="0"/>
          <a:chExt cx="0" cy="0"/>
        </a:xfrm>
      </p:grpSpPr>
      <p:sp>
        <p:nvSpPr>
          <p:cNvPr id="1659" name="Google Shape;1659;p49"/>
          <p:cNvSpPr/>
          <p:nvPr/>
        </p:nvSpPr>
        <p:spPr>
          <a:xfrm>
            <a:off x="615450" y="1291200"/>
            <a:ext cx="7913100" cy="25611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49"/>
          <p:cNvSpPr/>
          <p:nvPr/>
        </p:nvSpPr>
        <p:spPr>
          <a:xfrm>
            <a:off x="2554275" y="164525"/>
            <a:ext cx="5658900" cy="4569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Barlow Semi Condensed SemiBold"/>
                <a:ea typeface="Barlow Semi Condensed SemiBold"/>
                <a:cs typeface="Barlow Semi Condensed SemiBold"/>
                <a:sym typeface="Barlow Semi Condensed SemiBold"/>
              </a:rPr>
              <a:t>   </a:t>
            </a:r>
            <a:r>
              <a:rPr lang="en" sz="1800">
                <a:solidFill>
                  <a:schemeClr val="dk2"/>
                </a:solidFill>
                <a:latin typeface="Barlow Semi Condensed SemiBold"/>
                <a:ea typeface="Barlow Semi Condensed SemiBold"/>
                <a:cs typeface="Barlow Semi Condensed SemiBold"/>
                <a:sym typeface="Barlow Semi Condensed SemiBold"/>
              </a:rPr>
              <a:t>       </a:t>
            </a:r>
            <a:r>
              <a:rPr lang="en" sz="1800">
                <a:solidFill>
                  <a:schemeClr val="dk2"/>
                </a:solidFill>
                <a:latin typeface="Barlow Semi Condensed SemiBold"/>
                <a:ea typeface="Barlow Semi Condensed SemiBold"/>
                <a:cs typeface="Barlow Semi Condensed SemiBold"/>
                <a:sym typeface="Barlow Semi Condensed SemiBold"/>
              </a:rPr>
              <a:t>Rule 3: Invalid Tax Codes</a:t>
            </a:r>
            <a:r>
              <a:rPr lang="en" sz="1800">
                <a:solidFill>
                  <a:schemeClr val="dk2"/>
                </a:solidFill>
                <a:latin typeface="Barlow Semi Condensed SemiBold"/>
                <a:ea typeface="Barlow Semi Condensed SemiBold"/>
                <a:cs typeface="Barlow Semi Condensed SemiBold"/>
                <a:sym typeface="Barlow Semi Condensed SemiBold"/>
              </a:rPr>
              <a:t>         </a:t>
            </a:r>
            <a:endParaRPr sz="1800">
              <a:solidFill>
                <a:schemeClr val="dk2"/>
              </a:solidFill>
              <a:latin typeface="Barlow Semi Condensed SemiBold"/>
              <a:ea typeface="Barlow Semi Condensed SemiBold"/>
              <a:cs typeface="Barlow Semi Condensed SemiBold"/>
              <a:sym typeface="Barlow Semi Condensed SemiBold"/>
            </a:endParaRPr>
          </a:p>
        </p:txBody>
      </p:sp>
      <p:sp>
        <p:nvSpPr>
          <p:cNvPr id="1661" name="Google Shape;1661;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62" name="Google Shape;1662;p49"/>
          <p:cNvSpPr/>
          <p:nvPr/>
        </p:nvSpPr>
        <p:spPr>
          <a:xfrm>
            <a:off x="199300" y="164550"/>
            <a:ext cx="2741700" cy="456900"/>
          </a:xfrm>
          <a:prstGeom prst="homePlate">
            <a:avLst>
              <a:gd fmla="val 50000"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Barlow Semi Condensed SemiBold"/>
                <a:ea typeface="Barlow Semi Condensed SemiBold"/>
                <a:cs typeface="Barlow Semi Condensed SemiBold"/>
                <a:sym typeface="Barlow Semi Condensed SemiBold"/>
              </a:rPr>
              <a:t>Disruptive Actors</a:t>
            </a:r>
            <a:endParaRPr sz="2500">
              <a:solidFill>
                <a:schemeClr val="lt1"/>
              </a:solidFill>
              <a:latin typeface="Barlow Semi Condensed SemiBold"/>
              <a:ea typeface="Barlow Semi Condensed SemiBold"/>
              <a:cs typeface="Barlow Semi Condensed SemiBold"/>
              <a:sym typeface="Barlow Semi Condensed SemiBold"/>
            </a:endParaRPr>
          </a:p>
        </p:txBody>
      </p:sp>
      <p:sp>
        <p:nvSpPr>
          <p:cNvPr id="1663" name="Google Shape;1663;p49"/>
          <p:cNvSpPr txBox="1"/>
          <p:nvPr/>
        </p:nvSpPr>
        <p:spPr>
          <a:xfrm>
            <a:off x="875450" y="1720650"/>
            <a:ext cx="43077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Nature of valid tax codes</a:t>
            </a:r>
            <a:endParaRPr sz="1600">
              <a:solidFill>
                <a:schemeClr val="dk2"/>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dk2"/>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P0, P1 or P2</a:t>
            </a:r>
            <a:endParaRPr sz="1600">
              <a:solidFill>
                <a:schemeClr val="dk2"/>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dk2"/>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Tax code can be left blank if transaction status is “UNSUBMITTED”</a:t>
            </a:r>
            <a:endParaRPr sz="1600">
              <a:solidFill>
                <a:schemeClr val="dk2"/>
              </a:solidFill>
              <a:latin typeface="Barlow Semi Condensed"/>
              <a:ea typeface="Barlow Semi Condensed"/>
              <a:cs typeface="Barlow Semi Condensed"/>
              <a:sym typeface="Barlow Semi Condensed"/>
            </a:endParaRPr>
          </a:p>
        </p:txBody>
      </p:sp>
      <p:sp>
        <p:nvSpPr>
          <p:cNvPr id="1664" name="Google Shape;1664;p49"/>
          <p:cNvSpPr/>
          <p:nvPr/>
        </p:nvSpPr>
        <p:spPr>
          <a:xfrm>
            <a:off x="3216100" y="4717625"/>
            <a:ext cx="1651200" cy="2514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chemeClr val="lt1"/>
                </a:solidFill>
                <a:latin typeface="Josefin Sans"/>
                <a:ea typeface="Josefin Sans"/>
                <a:cs typeface="Josefin Sans"/>
                <a:sym typeface="Josefin Sans"/>
              </a:rPr>
              <a:t>Analysis Process</a:t>
            </a:r>
            <a:endParaRPr sz="1500">
              <a:solidFill>
                <a:schemeClr val="lt1"/>
              </a:solidFill>
              <a:latin typeface="Josefin Sans"/>
              <a:ea typeface="Josefin Sans"/>
              <a:cs typeface="Josefin Sans"/>
              <a:sym typeface="Josefin Sans"/>
            </a:endParaRPr>
          </a:p>
        </p:txBody>
      </p:sp>
      <p:sp>
        <p:nvSpPr>
          <p:cNvPr id="1665" name="Google Shape;1665;p49"/>
          <p:cNvSpPr txBox="1"/>
          <p:nvPr/>
        </p:nvSpPr>
        <p:spPr>
          <a:xfrm>
            <a:off x="3190415" y="2991760"/>
            <a:ext cx="3393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0000"/>
                </a:solidFill>
                <a:latin typeface="Barlow Semi Condensed"/>
                <a:ea typeface="Barlow Semi Condensed"/>
                <a:cs typeface="Barlow Semi Condensed"/>
                <a:sym typeface="Barlow Semi Condensed"/>
              </a:rPr>
              <a:t>No Invalid Tax Codes Found</a:t>
            </a:r>
            <a:endParaRPr b="1" sz="2300">
              <a:solidFill>
                <a:srgbClr val="FF0000"/>
              </a:solidFill>
              <a:latin typeface="Fjalla One"/>
              <a:ea typeface="Fjalla One"/>
              <a:cs typeface="Fjalla One"/>
              <a:sym typeface="Fjalla On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9" name="Shape 1669"/>
        <p:cNvGrpSpPr/>
        <p:nvPr/>
      </p:nvGrpSpPr>
      <p:grpSpPr>
        <a:xfrm>
          <a:off x="0" y="0"/>
          <a:ext cx="0" cy="0"/>
          <a:chOff x="0" y="0"/>
          <a:chExt cx="0" cy="0"/>
        </a:xfrm>
      </p:grpSpPr>
      <p:grpSp>
        <p:nvGrpSpPr>
          <p:cNvPr id="1670" name="Google Shape;1670;p50"/>
          <p:cNvGrpSpPr/>
          <p:nvPr/>
        </p:nvGrpSpPr>
        <p:grpSpPr>
          <a:xfrm>
            <a:off x="1821244" y="1594550"/>
            <a:ext cx="5445977" cy="2232485"/>
            <a:chOff x="399425" y="238125"/>
            <a:chExt cx="6810025" cy="5187000"/>
          </a:xfrm>
        </p:grpSpPr>
        <p:sp>
          <p:nvSpPr>
            <p:cNvPr id="1671" name="Google Shape;1671;p50"/>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0"/>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3" name="Google Shape;1673;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674" name="Google Shape;1674;p50"/>
          <p:cNvGrpSpPr/>
          <p:nvPr/>
        </p:nvGrpSpPr>
        <p:grpSpPr>
          <a:xfrm>
            <a:off x="480338" y="334364"/>
            <a:ext cx="3071321" cy="2282280"/>
            <a:chOff x="399425" y="238125"/>
            <a:chExt cx="6810025" cy="5187000"/>
          </a:xfrm>
        </p:grpSpPr>
        <p:sp>
          <p:nvSpPr>
            <p:cNvPr id="1675" name="Google Shape;1675;p50"/>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50"/>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7" name="Google Shape;1677;p50"/>
          <p:cNvSpPr txBox="1"/>
          <p:nvPr>
            <p:ph idx="4294967295" type="title"/>
          </p:nvPr>
        </p:nvSpPr>
        <p:spPr>
          <a:xfrm>
            <a:off x="675325" y="849113"/>
            <a:ext cx="2386200" cy="125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Ghost</a:t>
            </a:r>
            <a:endParaRPr/>
          </a:p>
          <a:p>
            <a:pPr indent="0" lvl="0" marL="0" rtl="0" algn="ctr">
              <a:spcBef>
                <a:spcPts val="0"/>
              </a:spcBef>
              <a:spcAft>
                <a:spcPts val="0"/>
              </a:spcAft>
              <a:buNone/>
            </a:pPr>
            <a:r>
              <a:rPr lang="en"/>
              <a:t>Actors</a:t>
            </a:r>
            <a:endParaRPr/>
          </a:p>
        </p:txBody>
      </p:sp>
      <p:sp>
        <p:nvSpPr>
          <p:cNvPr id="1678" name="Google Shape;1678;p50"/>
          <p:cNvSpPr txBox="1"/>
          <p:nvPr/>
        </p:nvSpPr>
        <p:spPr>
          <a:xfrm>
            <a:off x="2597688" y="1926150"/>
            <a:ext cx="3893100" cy="13545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b="1" lang="en" sz="1600">
                <a:solidFill>
                  <a:schemeClr val="dk2"/>
                </a:solidFill>
                <a:latin typeface="Barlow Semi Condensed"/>
                <a:ea typeface="Barlow Semi Condensed"/>
                <a:cs typeface="Barlow Semi Condensed"/>
                <a:sym typeface="Barlow Semi Condensed"/>
              </a:rPr>
              <a:t>Proposed Checks &amp; Rules</a:t>
            </a:r>
            <a:endParaRPr b="1" sz="1600">
              <a:solidFill>
                <a:schemeClr val="dk2"/>
              </a:solidFill>
              <a:latin typeface="Barlow Semi Condensed"/>
              <a:ea typeface="Barlow Semi Condensed"/>
              <a:cs typeface="Barlow Semi Condensed"/>
              <a:sym typeface="Barlow Semi Condensed"/>
            </a:endParaRPr>
          </a:p>
          <a:p>
            <a:pPr indent="-323850" lvl="0" marL="457200" rtl="0" algn="l">
              <a:spcBef>
                <a:spcPts val="0"/>
              </a:spcBef>
              <a:spcAft>
                <a:spcPts val="0"/>
              </a:spcAft>
              <a:buClr>
                <a:schemeClr val="dk2"/>
              </a:buClr>
              <a:buSzPts val="1500"/>
              <a:buFont typeface="Barlow Semi Condensed"/>
              <a:buAutoNum type="arabicPeriod"/>
            </a:pPr>
            <a:r>
              <a:rPr lang="en" sz="1500">
                <a:solidFill>
                  <a:schemeClr val="dk2"/>
                </a:solidFill>
                <a:latin typeface="Barlow Semi Condensed"/>
                <a:ea typeface="Barlow Semi Condensed"/>
                <a:cs typeface="Barlow Semi Condensed"/>
                <a:sym typeface="Barlow Semi Condensed"/>
              </a:rPr>
              <a:t>Duplicate rows (Credit Card Data)</a:t>
            </a:r>
            <a:endParaRPr sz="1500">
              <a:solidFill>
                <a:schemeClr val="dk2"/>
              </a:solidFill>
              <a:latin typeface="Barlow Semi Condensed"/>
              <a:ea typeface="Barlow Semi Condensed"/>
              <a:cs typeface="Barlow Semi Condensed"/>
              <a:sym typeface="Barlow Semi Condensed"/>
            </a:endParaRPr>
          </a:p>
          <a:p>
            <a:pPr indent="-323850" lvl="0" marL="457200" rtl="0" algn="l">
              <a:spcBef>
                <a:spcPts val="0"/>
              </a:spcBef>
              <a:spcAft>
                <a:spcPts val="0"/>
              </a:spcAft>
              <a:buClr>
                <a:schemeClr val="dk2"/>
              </a:buClr>
              <a:buSzPts val="1500"/>
              <a:buFont typeface="Barlow Semi Condensed"/>
              <a:buAutoNum type="arabicPeriod"/>
            </a:pPr>
            <a:r>
              <a:rPr lang="en" sz="1500">
                <a:solidFill>
                  <a:schemeClr val="dk2"/>
                </a:solidFill>
                <a:latin typeface="Barlow Semi Condensed"/>
                <a:ea typeface="Barlow Semi Condensed"/>
                <a:cs typeface="Barlow Semi Condensed"/>
                <a:sym typeface="Barlow Semi Condensed"/>
              </a:rPr>
              <a:t>Fake vendors (Accounts Payable Data)</a:t>
            </a:r>
            <a:endParaRPr sz="1500">
              <a:solidFill>
                <a:schemeClr val="dk2"/>
              </a:solidFill>
              <a:latin typeface="Barlow Semi Condensed"/>
              <a:ea typeface="Barlow Semi Condensed"/>
              <a:cs typeface="Barlow Semi Condensed"/>
              <a:sym typeface="Barlow Semi Condensed"/>
            </a:endParaRPr>
          </a:p>
          <a:p>
            <a:pPr indent="-323850" lvl="0" marL="457200" rtl="0" algn="l">
              <a:spcBef>
                <a:spcPts val="0"/>
              </a:spcBef>
              <a:spcAft>
                <a:spcPts val="0"/>
              </a:spcAft>
              <a:buClr>
                <a:schemeClr val="dk2"/>
              </a:buClr>
              <a:buSzPts val="1500"/>
              <a:buFont typeface="Barlow Semi Condensed"/>
              <a:buAutoNum type="arabicPeriod"/>
            </a:pPr>
            <a:r>
              <a:rPr lang="en" sz="1500">
                <a:solidFill>
                  <a:schemeClr val="dk2"/>
                </a:solidFill>
                <a:latin typeface="Barlow Semi Condensed"/>
                <a:ea typeface="Barlow Semi Condensed"/>
                <a:cs typeface="Barlow Semi Condensed"/>
                <a:sym typeface="Barlow Semi Condensed"/>
              </a:rPr>
              <a:t>Sharing of bank accounts between employees</a:t>
            </a:r>
            <a:endParaRPr sz="1500">
              <a:solidFill>
                <a:schemeClr val="dk2"/>
              </a:solidFill>
              <a:latin typeface="Barlow Semi Condensed"/>
              <a:ea typeface="Barlow Semi Condensed"/>
              <a:cs typeface="Barlow Semi Condensed"/>
              <a:sym typeface="Barlow Semi Condensed"/>
            </a:endParaRPr>
          </a:p>
        </p:txBody>
      </p:sp>
      <p:sp>
        <p:nvSpPr>
          <p:cNvPr id="1679" name="Google Shape;1679;p50"/>
          <p:cNvSpPr/>
          <p:nvPr/>
        </p:nvSpPr>
        <p:spPr>
          <a:xfrm>
            <a:off x="3216100" y="4717625"/>
            <a:ext cx="1651200" cy="2514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chemeClr val="lt1"/>
                </a:solidFill>
                <a:latin typeface="Josefin Sans"/>
                <a:ea typeface="Josefin Sans"/>
                <a:cs typeface="Josefin Sans"/>
                <a:sym typeface="Josefin Sans"/>
              </a:rPr>
              <a:t>Analysis Process</a:t>
            </a:r>
            <a:endParaRPr sz="1500">
              <a:solidFill>
                <a:schemeClr val="lt1"/>
              </a:solidFill>
              <a:latin typeface="Josefin Sans"/>
              <a:ea typeface="Josefin Sans"/>
              <a:cs typeface="Josefin Sans"/>
              <a:sym typeface="Josefin Sans"/>
            </a:endParaRPr>
          </a:p>
        </p:txBody>
      </p:sp>
      <p:grpSp>
        <p:nvGrpSpPr>
          <p:cNvPr id="1680" name="Google Shape;1680;p50"/>
          <p:cNvGrpSpPr/>
          <p:nvPr/>
        </p:nvGrpSpPr>
        <p:grpSpPr>
          <a:xfrm>
            <a:off x="356213" y="1594538"/>
            <a:ext cx="656561" cy="2501400"/>
            <a:chOff x="288563" y="1321038"/>
            <a:chExt cx="656561" cy="2501400"/>
          </a:xfrm>
        </p:grpSpPr>
        <p:cxnSp>
          <p:nvCxnSpPr>
            <p:cNvPr id="1681" name="Google Shape;1681;p50"/>
            <p:cNvCxnSpPr/>
            <p:nvPr/>
          </p:nvCxnSpPr>
          <p:spPr>
            <a:xfrm>
              <a:off x="616816" y="1321038"/>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82" name="Google Shape;1682;p50"/>
            <p:cNvGrpSpPr/>
            <p:nvPr/>
          </p:nvGrpSpPr>
          <p:grpSpPr>
            <a:xfrm rot="10800000">
              <a:off x="288563" y="1612213"/>
              <a:ext cx="656561" cy="582350"/>
              <a:chOff x="8064275" y="887850"/>
              <a:chExt cx="581800" cy="582350"/>
            </a:xfrm>
          </p:grpSpPr>
          <p:sp>
            <p:nvSpPr>
              <p:cNvPr id="1683" name="Google Shape;1683;p5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5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5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5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5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5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9" name="Google Shape;1689;p50"/>
            <p:cNvGrpSpPr/>
            <p:nvPr/>
          </p:nvGrpSpPr>
          <p:grpSpPr>
            <a:xfrm rot="10800000">
              <a:off x="452069" y="2473563"/>
              <a:ext cx="329550" cy="292575"/>
              <a:chOff x="7353050" y="316275"/>
              <a:chExt cx="292025" cy="292575"/>
            </a:xfrm>
          </p:grpSpPr>
          <p:sp>
            <p:nvSpPr>
              <p:cNvPr id="1690" name="Google Shape;1690;p5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5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5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5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4" name="Google Shape;1694;p50"/>
            <p:cNvGrpSpPr/>
            <p:nvPr/>
          </p:nvGrpSpPr>
          <p:grpSpPr>
            <a:xfrm rot="10800000">
              <a:off x="518086" y="3099263"/>
              <a:ext cx="197488" cy="175000"/>
              <a:chOff x="8792300" y="321275"/>
              <a:chExt cx="175000" cy="175000"/>
            </a:xfrm>
          </p:grpSpPr>
          <p:sp>
            <p:nvSpPr>
              <p:cNvPr id="1695" name="Google Shape;1695;p5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5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5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5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9" name="Google Shape;1699;p50"/>
            <p:cNvGrpSpPr/>
            <p:nvPr/>
          </p:nvGrpSpPr>
          <p:grpSpPr>
            <a:xfrm>
              <a:off x="288563" y="3323588"/>
              <a:ext cx="197502" cy="27000"/>
              <a:chOff x="5662375" y="212375"/>
              <a:chExt cx="175013" cy="27000"/>
            </a:xfrm>
          </p:grpSpPr>
          <p:sp>
            <p:nvSpPr>
              <p:cNvPr id="1700" name="Google Shape;1700;p5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5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3" name="Google Shape;1703;p50"/>
            <p:cNvGrpSpPr/>
            <p:nvPr/>
          </p:nvGrpSpPr>
          <p:grpSpPr>
            <a:xfrm>
              <a:off x="689463" y="1528913"/>
              <a:ext cx="197502" cy="27000"/>
              <a:chOff x="5662375" y="212375"/>
              <a:chExt cx="175013" cy="27000"/>
            </a:xfrm>
          </p:grpSpPr>
          <p:sp>
            <p:nvSpPr>
              <p:cNvPr id="1704" name="Google Shape;1704;p5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5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5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07" name="Google Shape;1707;p50"/>
          <p:cNvGrpSpPr/>
          <p:nvPr/>
        </p:nvGrpSpPr>
        <p:grpSpPr>
          <a:xfrm>
            <a:off x="3115271" y="971443"/>
            <a:ext cx="970614" cy="954699"/>
            <a:chOff x="2140225" y="2318650"/>
            <a:chExt cx="307975" cy="295600"/>
          </a:xfrm>
        </p:grpSpPr>
        <p:sp>
          <p:nvSpPr>
            <p:cNvPr id="1708" name="Google Shape;1708;p50"/>
            <p:cNvSpPr/>
            <p:nvPr/>
          </p:nvSpPr>
          <p:spPr>
            <a:xfrm>
              <a:off x="2281200" y="2353025"/>
              <a:ext cx="104000" cy="121300"/>
            </a:xfrm>
            <a:custGeom>
              <a:rect b="b" l="l" r="r" t="t"/>
              <a:pathLst>
                <a:path extrusionOk="0" h="4852" w="4160">
                  <a:moveTo>
                    <a:pt x="2080" y="662"/>
                  </a:moveTo>
                  <a:cubicBezTo>
                    <a:pt x="2490" y="662"/>
                    <a:pt x="2805" y="977"/>
                    <a:pt x="2805" y="1386"/>
                  </a:cubicBezTo>
                  <a:cubicBezTo>
                    <a:pt x="2805" y="1764"/>
                    <a:pt x="2490" y="2079"/>
                    <a:pt x="2080" y="2079"/>
                  </a:cubicBezTo>
                  <a:cubicBezTo>
                    <a:pt x="1702" y="2079"/>
                    <a:pt x="1387" y="1764"/>
                    <a:pt x="1387" y="1386"/>
                  </a:cubicBezTo>
                  <a:cubicBezTo>
                    <a:pt x="1387" y="977"/>
                    <a:pt x="1702" y="662"/>
                    <a:pt x="2080" y="662"/>
                  </a:cubicBezTo>
                  <a:close/>
                  <a:moveTo>
                    <a:pt x="2080" y="2773"/>
                  </a:moveTo>
                  <a:cubicBezTo>
                    <a:pt x="2836" y="2773"/>
                    <a:pt x="3466" y="3403"/>
                    <a:pt x="3466" y="4127"/>
                  </a:cubicBezTo>
                  <a:lnTo>
                    <a:pt x="662" y="4127"/>
                  </a:lnTo>
                  <a:cubicBezTo>
                    <a:pt x="662" y="3403"/>
                    <a:pt x="1293" y="2773"/>
                    <a:pt x="2080" y="2773"/>
                  </a:cubicBezTo>
                  <a:close/>
                  <a:moveTo>
                    <a:pt x="2112" y="0"/>
                  </a:moveTo>
                  <a:cubicBezTo>
                    <a:pt x="1387" y="0"/>
                    <a:pt x="757" y="630"/>
                    <a:pt x="757" y="1386"/>
                  </a:cubicBezTo>
                  <a:cubicBezTo>
                    <a:pt x="757" y="1733"/>
                    <a:pt x="915" y="2079"/>
                    <a:pt x="1135" y="2332"/>
                  </a:cubicBezTo>
                  <a:cubicBezTo>
                    <a:pt x="505" y="2678"/>
                    <a:pt x="64" y="3340"/>
                    <a:pt x="64" y="4127"/>
                  </a:cubicBezTo>
                  <a:lnTo>
                    <a:pt x="64" y="4505"/>
                  </a:lnTo>
                  <a:cubicBezTo>
                    <a:pt x="1" y="4694"/>
                    <a:pt x="158" y="4852"/>
                    <a:pt x="347" y="4852"/>
                  </a:cubicBezTo>
                  <a:lnTo>
                    <a:pt x="3813" y="4852"/>
                  </a:lnTo>
                  <a:cubicBezTo>
                    <a:pt x="4002" y="4852"/>
                    <a:pt x="4160" y="4694"/>
                    <a:pt x="4160" y="4505"/>
                  </a:cubicBezTo>
                  <a:lnTo>
                    <a:pt x="4160" y="4127"/>
                  </a:lnTo>
                  <a:cubicBezTo>
                    <a:pt x="4160" y="3340"/>
                    <a:pt x="3750" y="2678"/>
                    <a:pt x="3120" y="2332"/>
                  </a:cubicBezTo>
                  <a:cubicBezTo>
                    <a:pt x="3340" y="2079"/>
                    <a:pt x="3498" y="1733"/>
                    <a:pt x="3498" y="1386"/>
                  </a:cubicBezTo>
                  <a:cubicBezTo>
                    <a:pt x="3498" y="630"/>
                    <a:pt x="2868" y="0"/>
                    <a:pt x="21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50"/>
            <p:cNvSpPr/>
            <p:nvPr/>
          </p:nvSpPr>
          <p:spPr>
            <a:xfrm>
              <a:off x="2140225" y="2318650"/>
              <a:ext cx="307975" cy="295600"/>
            </a:xfrm>
            <a:custGeom>
              <a:rect b="b" l="l" r="r" t="t"/>
              <a:pathLst>
                <a:path extrusionOk="0" h="11824" w="12319">
                  <a:moveTo>
                    <a:pt x="7712" y="682"/>
                  </a:moveTo>
                  <a:cubicBezTo>
                    <a:pt x="8607" y="682"/>
                    <a:pt x="9499" y="1029"/>
                    <a:pt x="10177" y="1690"/>
                  </a:cubicBezTo>
                  <a:cubicBezTo>
                    <a:pt x="11468" y="2982"/>
                    <a:pt x="11531" y="5187"/>
                    <a:pt x="10177" y="6573"/>
                  </a:cubicBezTo>
                  <a:cubicBezTo>
                    <a:pt x="9500" y="7266"/>
                    <a:pt x="8627" y="7590"/>
                    <a:pt x="7754" y="7590"/>
                  </a:cubicBezTo>
                  <a:cubicBezTo>
                    <a:pt x="6839" y="7590"/>
                    <a:pt x="5923" y="7234"/>
                    <a:pt x="5230" y="6573"/>
                  </a:cubicBezTo>
                  <a:cubicBezTo>
                    <a:pt x="3939" y="5282"/>
                    <a:pt x="3876" y="3045"/>
                    <a:pt x="5325" y="1659"/>
                  </a:cubicBezTo>
                  <a:cubicBezTo>
                    <a:pt x="6001" y="997"/>
                    <a:pt x="6858" y="682"/>
                    <a:pt x="7712" y="682"/>
                  </a:cubicBezTo>
                  <a:close/>
                  <a:moveTo>
                    <a:pt x="4128" y="6258"/>
                  </a:moveTo>
                  <a:cubicBezTo>
                    <a:pt x="4285" y="6573"/>
                    <a:pt x="4537" y="6857"/>
                    <a:pt x="4758" y="7078"/>
                  </a:cubicBezTo>
                  <a:cubicBezTo>
                    <a:pt x="5010" y="7330"/>
                    <a:pt x="5293" y="7550"/>
                    <a:pt x="5577" y="7708"/>
                  </a:cubicBezTo>
                  <a:lnTo>
                    <a:pt x="5136" y="8180"/>
                  </a:lnTo>
                  <a:cubicBezTo>
                    <a:pt x="5073" y="8243"/>
                    <a:pt x="4978" y="8275"/>
                    <a:pt x="4888" y="8275"/>
                  </a:cubicBezTo>
                  <a:cubicBezTo>
                    <a:pt x="4797" y="8275"/>
                    <a:pt x="4710" y="8243"/>
                    <a:pt x="4663" y="8180"/>
                  </a:cubicBezTo>
                  <a:lnTo>
                    <a:pt x="3655" y="7204"/>
                  </a:lnTo>
                  <a:cubicBezTo>
                    <a:pt x="3498" y="7078"/>
                    <a:pt x="3498" y="6857"/>
                    <a:pt x="3655" y="6731"/>
                  </a:cubicBezTo>
                  <a:lnTo>
                    <a:pt x="4128" y="6258"/>
                  </a:lnTo>
                  <a:close/>
                  <a:moveTo>
                    <a:pt x="3403" y="7960"/>
                  </a:moveTo>
                  <a:lnTo>
                    <a:pt x="3876" y="8432"/>
                  </a:lnTo>
                  <a:lnTo>
                    <a:pt x="3309" y="8968"/>
                  </a:lnTo>
                  <a:lnTo>
                    <a:pt x="2836" y="8495"/>
                  </a:lnTo>
                  <a:lnTo>
                    <a:pt x="3403" y="7960"/>
                  </a:lnTo>
                  <a:close/>
                  <a:moveTo>
                    <a:pt x="2363" y="8968"/>
                  </a:moveTo>
                  <a:lnTo>
                    <a:pt x="2836" y="9440"/>
                  </a:lnTo>
                  <a:lnTo>
                    <a:pt x="1292" y="10984"/>
                  </a:lnTo>
                  <a:cubicBezTo>
                    <a:pt x="1245" y="11047"/>
                    <a:pt x="1158" y="11079"/>
                    <a:pt x="1068" y="11079"/>
                  </a:cubicBezTo>
                  <a:cubicBezTo>
                    <a:pt x="977" y="11079"/>
                    <a:pt x="883" y="11047"/>
                    <a:pt x="820" y="10984"/>
                  </a:cubicBezTo>
                  <a:cubicBezTo>
                    <a:pt x="725" y="10858"/>
                    <a:pt x="725" y="10669"/>
                    <a:pt x="820" y="10512"/>
                  </a:cubicBezTo>
                  <a:lnTo>
                    <a:pt x="2363" y="8968"/>
                  </a:lnTo>
                  <a:close/>
                  <a:moveTo>
                    <a:pt x="7731" y="1"/>
                  </a:moveTo>
                  <a:cubicBezTo>
                    <a:pt x="6669" y="1"/>
                    <a:pt x="5604" y="403"/>
                    <a:pt x="4789" y="1218"/>
                  </a:cubicBezTo>
                  <a:cubicBezTo>
                    <a:pt x="3592" y="2446"/>
                    <a:pt x="3309" y="4179"/>
                    <a:pt x="3844" y="5628"/>
                  </a:cubicBezTo>
                  <a:lnTo>
                    <a:pt x="3182" y="6290"/>
                  </a:lnTo>
                  <a:cubicBezTo>
                    <a:pt x="2867" y="6605"/>
                    <a:pt x="2804" y="7078"/>
                    <a:pt x="2993" y="7487"/>
                  </a:cubicBezTo>
                  <a:lnTo>
                    <a:pt x="410" y="10071"/>
                  </a:lnTo>
                  <a:cubicBezTo>
                    <a:pt x="0" y="10480"/>
                    <a:pt x="0" y="11142"/>
                    <a:pt x="410" y="11520"/>
                  </a:cubicBezTo>
                  <a:cubicBezTo>
                    <a:pt x="580" y="11721"/>
                    <a:pt x="826" y="11823"/>
                    <a:pt x="1081" y="11823"/>
                  </a:cubicBezTo>
                  <a:cubicBezTo>
                    <a:pt x="1345" y="11823"/>
                    <a:pt x="1619" y="11713"/>
                    <a:pt x="1828" y="11488"/>
                  </a:cubicBezTo>
                  <a:lnTo>
                    <a:pt x="4411" y="8905"/>
                  </a:lnTo>
                  <a:cubicBezTo>
                    <a:pt x="4565" y="8976"/>
                    <a:pt x="4727" y="9011"/>
                    <a:pt x="4887" y="9011"/>
                  </a:cubicBezTo>
                  <a:cubicBezTo>
                    <a:pt x="5153" y="9011"/>
                    <a:pt x="5411" y="8913"/>
                    <a:pt x="5608" y="8716"/>
                  </a:cubicBezTo>
                  <a:lnTo>
                    <a:pt x="6270" y="8023"/>
                  </a:lnTo>
                  <a:cubicBezTo>
                    <a:pt x="6736" y="8205"/>
                    <a:pt x="7231" y="8296"/>
                    <a:pt x="7729" y="8296"/>
                  </a:cubicBezTo>
                  <a:cubicBezTo>
                    <a:pt x="8781" y="8296"/>
                    <a:pt x="9847" y="7890"/>
                    <a:pt x="10681" y="7078"/>
                  </a:cubicBezTo>
                  <a:cubicBezTo>
                    <a:pt x="12319" y="5439"/>
                    <a:pt x="12287" y="2793"/>
                    <a:pt x="10681" y="1218"/>
                  </a:cubicBezTo>
                  <a:cubicBezTo>
                    <a:pt x="9873" y="410"/>
                    <a:pt x="8804" y="1"/>
                    <a:pt x="7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3" name="Shape 1713"/>
        <p:cNvGrpSpPr/>
        <p:nvPr/>
      </p:nvGrpSpPr>
      <p:grpSpPr>
        <a:xfrm>
          <a:off x="0" y="0"/>
          <a:ext cx="0" cy="0"/>
          <a:chOff x="0" y="0"/>
          <a:chExt cx="0" cy="0"/>
        </a:xfrm>
      </p:grpSpPr>
      <p:sp>
        <p:nvSpPr>
          <p:cNvPr id="1714" name="Google Shape;1714;p51"/>
          <p:cNvSpPr/>
          <p:nvPr/>
        </p:nvSpPr>
        <p:spPr>
          <a:xfrm>
            <a:off x="201975" y="814425"/>
            <a:ext cx="8794200" cy="9990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51"/>
          <p:cNvSpPr/>
          <p:nvPr/>
        </p:nvSpPr>
        <p:spPr>
          <a:xfrm>
            <a:off x="2554275" y="164525"/>
            <a:ext cx="5658900" cy="4569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Barlow Semi Condensed SemiBold"/>
                <a:ea typeface="Barlow Semi Condensed SemiBold"/>
                <a:cs typeface="Barlow Semi Condensed SemiBold"/>
                <a:sym typeface="Barlow Semi Condensed SemiBold"/>
              </a:rPr>
              <a:t>          </a:t>
            </a:r>
            <a:r>
              <a:rPr lang="en" sz="1800">
                <a:solidFill>
                  <a:schemeClr val="dk2"/>
                </a:solidFill>
                <a:latin typeface="Barlow Semi Condensed SemiBold"/>
                <a:ea typeface="Barlow Semi Condensed SemiBold"/>
                <a:cs typeface="Barlow Semi Condensed SemiBold"/>
                <a:sym typeface="Barlow Semi Condensed SemiBold"/>
              </a:rPr>
              <a:t>Rule 1: Duplicate rows</a:t>
            </a:r>
            <a:r>
              <a:rPr lang="en" sz="1800">
                <a:latin typeface="Barlow Semi Condensed SemiBold"/>
                <a:ea typeface="Barlow Semi Condensed SemiBold"/>
                <a:cs typeface="Barlow Semi Condensed SemiBold"/>
                <a:sym typeface="Barlow Semi Condensed SemiBold"/>
              </a:rPr>
              <a:t>         </a:t>
            </a:r>
            <a:endParaRPr sz="1800">
              <a:latin typeface="Barlow Semi Condensed SemiBold"/>
              <a:ea typeface="Barlow Semi Condensed SemiBold"/>
              <a:cs typeface="Barlow Semi Condensed SemiBold"/>
              <a:sym typeface="Barlow Semi Condensed SemiBold"/>
            </a:endParaRPr>
          </a:p>
        </p:txBody>
      </p:sp>
      <p:sp>
        <p:nvSpPr>
          <p:cNvPr id="1716" name="Google Shape;1716;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17" name="Google Shape;1717;p51"/>
          <p:cNvSpPr/>
          <p:nvPr/>
        </p:nvSpPr>
        <p:spPr>
          <a:xfrm>
            <a:off x="199300" y="164550"/>
            <a:ext cx="2741700" cy="456900"/>
          </a:xfrm>
          <a:prstGeom prst="homePlate">
            <a:avLst>
              <a:gd fmla="val 50000"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Barlow Semi Condensed SemiBold"/>
                <a:ea typeface="Barlow Semi Condensed SemiBold"/>
                <a:cs typeface="Barlow Semi Condensed SemiBold"/>
                <a:sym typeface="Barlow Semi Condensed SemiBold"/>
              </a:rPr>
              <a:t>Ghost </a:t>
            </a:r>
            <a:r>
              <a:rPr lang="en" sz="2500">
                <a:solidFill>
                  <a:schemeClr val="lt1"/>
                </a:solidFill>
                <a:latin typeface="Barlow Semi Condensed SemiBold"/>
                <a:ea typeface="Barlow Semi Condensed SemiBold"/>
                <a:cs typeface="Barlow Semi Condensed SemiBold"/>
                <a:sym typeface="Barlow Semi Condensed SemiBold"/>
              </a:rPr>
              <a:t>Actors</a:t>
            </a:r>
            <a:endParaRPr sz="2500">
              <a:solidFill>
                <a:schemeClr val="lt1"/>
              </a:solidFill>
              <a:latin typeface="Barlow Semi Condensed SemiBold"/>
              <a:ea typeface="Barlow Semi Condensed SemiBold"/>
              <a:cs typeface="Barlow Semi Condensed SemiBold"/>
              <a:sym typeface="Barlow Semi Condensed SemiBold"/>
            </a:endParaRPr>
          </a:p>
        </p:txBody>
      </p:sp>
      <p:sp>
        <p:nvSpPr>
          <p:cNvPr id="1718" name="Google Shape;1718;p51"/>
          <p:cNvSpPr txBox="1"/>
          <p:nvPr/>
        </p:nvSpPr>
        <p:spPr>
          <a:xfrm>
            <a:off x="199275" y="898275"/>
            <a:ext cx="87996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Rows that are 100% alike in all attributes are indicative of invalid/unauthorised transactions.</a:t>
            </a:r>
            <a:endParaRPr sz="1600">
              <a:solidFill>
                <a:schemeClr val="dk2"/>
              </a:solidFill>
              <a:latin typeface="Barlow Semi Condensed"/>
              <a:ea typeface="Barlow Semi Condensed"/>
              <a:cs typeface="Barlow Semi Condensed"/>
              <a:sym typeface="Barlow Semi Condensed"/>
            </a:endParaRPr>
          </a:p>
          <a:p>
            <a:pPr indent="0" lvl="0" marL="0" rtl="0" algn="ctr">
              <a:spcBef>
                <a:spcPts val="0"/>
              </a:spcBef>
              <a:spcAft>
                <a:spcPts val="0"/>
              </a:spcAft>
              <a:buNone/>
            </a:pPr>
            <a:r>
              <a:t/>
            </a:r>
            <a:endParaRPr sz="1000">
              <a:solidFill>
                <a:schemeClr val="dk2"/>
              </a:solidFill>
              <a:latin typeface="Barlow Semi Condensed"/>
              <a:ea typeface="Barlow Semi Condensed"/>
              <a:cs typeface="Barlow Semi Condensed"/>
              <a:sym typeface="Barlow Semi Condensed"/>
            </a:endParaRPr>
          </a:p>
          <a:p>
            <a:pPr indent="0" lvl="0" marL="0" rtl="0" algn="ctr">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The same transactions are </a:t>
            </a:r>
            <a:r>
              <a:rPr lang="en" sz="1600" u="sng">
                <a:solidFill>
                  <a:schemeClr val="dk2"/>
                </a:solidFill>
                <a:latin typeface="Barlow Semi Condensed"/>
                <a:ea typeface="Barlow Semi Condensed"/>
                <a:cs typeface="Barlow Semi Condensed"/>
                <a:sym typeface="Barlow Semi Condensed"/>
              </a:rPr>
              <a:t>charged multiple times.</a:t>
            </a:r>
            <a:r>
              <a:rPr lang="en" sz="1600">
                <a:solidFill>
                  <a:schemeClr val="dk2"/>
                </a:solidFill>
                <a:latin typeface="Barlow Semi Condensed"/>
                <a:ea typeface="Barlow Semi Condensed"/>
                <a:cs typeface="Barlow Semi Condensed"/>
                <a:sym typeface="Barlow Semi Condensed"/>
              </a:rPr>
              <a:t> This could indicate </a:t>
            </a:r>
            <a:r>
              <a:rPr lang="en" sz="1600" u="sng">
                <a:solidFill>
                  <a:schemeClr val="dk2"/>
                </a:solidFill>
                <a:latin typeface="Barlow Semi Condensed"/>
                <a:ea typeface="Barlow Semi Condensed"/>
                <a:cs typeface="Barlow Semi Condensed"/>
                <a:sym typeface="Barlow Semi Condensed"/>
              </a:rPr>
              <a:t>cash flow to dummy actors</a:t>
            </a:r>
            <a:endParaRPr sz="1600" u="sng">
              <a:solidFill>
                <a:schemeClr val="dk2"/>
              </a:solidFill>
              <a:latin typeface="Barlow Semi Condensed"/>
              <a:ea typeface="Barlow Semi Condensed"/>
              <a:cs typeface="Barlow Semi Condensed"/>
              <a:sym typeface="Barlow Semi Condensed"/>
            </a:endParaRPr>
          </a:p>
        </p:txBody>
      </p:sp>
      <p:sp>
        <p:nvSpPr>
          <p:cNvPr id="1719" name="Google Shape;1719;p51"/>
          <p:cNvSpPr txBox="1"/>
          <p:nvPr/>
        </p:nvSpPr>
        <p:spPr>
          <a:xfrm>
            <a:off x="2853300" y="4133350"/>
            <a:ext cx="34374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highlight>
                  <a:srgbClr val="FFFFFF"/>
                </a:highlight>
                <a:latin typeface="Barlow Semi Condensed"/>
                <a:ea typeface="Barlow Semi Condensed"/>
                <a:cs typeface="Barlow Semi Condensed"/>
                <a:sym typeface="Barlow Semi Condensed"/>
              </a:rPr>
              <a:t>Total Amount Lost:</a:t>
            </a:r>
            <a:r>
              <a:rPr lang="en" sz="2300">
                <a:solidFill>
                  <a:srgbClr val="FF0000"/>
                </a:solidFill>
                <a:highlight>
                  <a:srgbClr val="FFFFFF"/>
                </a:highlight>
                <a:latin typeface="Barlow Semi Condensed"/>
                <a:ea typeface="Barlow Semi Condensed"/>
                <a:cs typeface="Barlow Semi Condensed"/>
                <a:sym typeface="Barlow Semi Condensed"/>
              </a:rPr>
              <a:t> </a:t>
            </a:r>
            <a:r>
              <a:rPr b="1" lang="en" sz="2100">
                <a:solidFill>
                  <a:srgbClr val="FF0000"/>
                </a:solidFill>
                <a:highlight>
                  <a:srgbClr val="FFFFFF"/>
                </a:highlight>
                <a:latin typeface="Barlow Semi Condensed"/>
                <a:ea typeface="Barlow Semi Condensed"/>
                <a:cs typeface="Barlow Semi Condensed"/>
                <a:sym typeface="Barlow Semi Condensed"/>
              </a:rPr>
              <a:t>$ 205,786.48</a:t>
            </a:r>
            <a:endParaRPr b="1" sz="2100">
              <a:solidFill>
                <a:srgbClr val="FF0000"/>
              </a:solidFill>
              <a:latin typeface="Barlow Semi Condensed"/>
              <a:ea typeface="Barlow Semi Condensed"/>
              <a:cs typeface="Barlow Semi Condensed"/>
              <a:sym typeface="Barlow Semi Condensed"/>
            </a:endParaRPr>
          </a:p>
        </p:txBody>
      </p:sp>
      <p:sp>
        <p:nvSpPr>
          <p:cNvPr id="1720" name="Google Shape;1720;p51"/>
          <p:cNvSpPr/>
          <p:nvPr/>
        </p:nvSpPr>
        <p:spPr>
          <a:xfrm>
            <a:off x="3216100" y="4717625"/>
            <a:ext cx="1651200" cy="2514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chemeClr val="lt1"/>
                </a:solidFill>
                <a:latin typeface="Josefin Sans"/>
                <a:ea typeface="Josefin Sans"/>
                <a:cs typeface="Josefin Sans"/>
                <a:sym typeface="Josefin Sans"/>
              </a:rPr>
              <a:t>Analysis Process</a:t>
            </a:r>
            <a:endParaRPr sz="1500">
              <a:solidFill>
                <a:schemeClr val="lt1"/>
              </a:solidFill>
              <a:latin typeface="Josefin Sans"/>
              <a:ea typeface="Josefin Sans"/>
              <a:cs typeface="Josefin Sans"/>
              <a:sym typeface="Josefin Sans"/>
            </a:endParaRPr>
          </a:p>
        </p:txBody>
      </p:sp>
      <p:pic>
        <p:nvPicPr>
          <p:cNvPr id="1721" name="Google Shape;1721;p51"/>
          <p:cNvPicPr preferRelativeResize="0"/>
          <p:nvPr/>
        </p:nvPicPr>
        <p:blipFill>
          <a:blip r:embed="rId3">
            <a:alphaModFix/>
          </a:blip>
          <a:stretch>
            <a:fillRect/>
          </a:stretch>
        </p:blipFill>
        <p:spPr>
          <a:xfrm>
            <a:off x="1853075" y="1892888"/>
            <a:ext cx="2655663" cy="2254273"/>
          </a:xfrm>
          <a:prstGeom prst="rect">
            <a:avLst/>
          </a:prstGeom>
          <a:noFill/>
          <a:ln>
            <a:noFill/>
          </a:ln>
        </p:spPr>
      </p:pic>
      <p:pic>
        <p:nvPicPr>
          <p:cNvPr id="1722" name="Google Shape;1722;p51"/>
          <p:cNvPicPr preferRelativeResize="0"/>
          <p:nvPr/>
        </p:nvPicPr>
        <p:blipFill>
          <a:blip r:embed="rId4">
            <a:alphaModFix/>
          </a:blip>
          <a:stretch>
            <a:fillRect/>
          </a:stretch>
        </p:blipFill>
        <p:spPr>
          <a:xfrm>
            <a:off x="4620074" y="1892925"/>
            <a:ext cx="2670839" cy="2267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grpSp>
        <p:nvGrpSpPr>
          <p:cNvPr id="1324" name="Google Shape;1324;p34"/>
          <p:cNvGrpSpPr/>
          <p:nvPr/>
        </p:nvGrpSpPr>
        <p:grpSpPr>
          <a:xfrm>
            <a:off x="771071" y="1222725"/>
            <a:ext cx="3059744" cy="2781788"/>
            <a:chOff x="399425" y="238125"/>
            <a:chExt cx="6810025" cy="5187000"/>
          </a:xfrm>
        </p:grpSpPr>
        <p:sp>
          <p:nvSpPr>
            <p:cNvPr id="1325" name="Google Shape;1325;p34"/>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4"/>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7" name="Google Shape;1327;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Barlow Semi Condensed"/>
                <a:ea typeface="Barlow Semi Condensed"/>
                <a:cs typeface="Barlow Semi Condensed"/>
                <a:sym typeface="Barlow Semi Condensed"/>
              </a:rPr>
              <a:t>‹#›</a:t>
            </a:fld>
            <a:endParaRPr>
              <a:latin typeface="Barlow Semi Condensed"/>
              <a:ea typeface="Barlow Semi Condensed"/>
              <a:cs typeface="Barlow Semi Condensed"/>
              <a:sym typeface="Barlow Semi Condensed"/>
            </a:endParaRPr>
          </a:p>
        </p:txBody>
      </p:sp>
      <p:grpSp>
        <p:nvGrpSpPr>
          <p:cNvPr id="1328" name="Google Shape;1328;p34"/>
          <p:cNvGrpSpPr/>
          <p:nvPr/>
        </p:nvGrpSpPr>
        <p:grpSpPr>
          <a:xfrm>
            <a:off x="4084447" y="1148024"/>
            <a:ext cx="635100" cy="734640"/>
            <a:chOff x="731647" y="573573"/>
            <a:chExt cx="635100" cy="734640"/>
          </a:xfrm>
        </p:grpSpPr>
        <p:grpSp>
          <p:nvGrpSpPr>
            <p:cNvPr id="1329" name="Google Shape;1329;p34"/>
            <p:cNvGrpSpPr/>
            <p:nvPr/>
          </p:nvGrpSpPr>
          <p:grpSpPr>
            <a:xfrm>
              <a:off x="731647" y="573573"/>
              <a:ext cx="635100" cy="635100"/>
              <a:chOff x="917231" y="750460"/>
              <a:chExt cx="635100" cy="635100"/>
            </a:xfrm>
          </p:grpSpPr>
          <p:sp>
            <p:nvSpPr>
              <p:cNvPr id="1330" name="Google Shape;1330;p34"/>
              <p:cNvSpPr/>
              <p:nvPr/>
            </p:nvSpPr>
            <p:spPr>
              <a:xfrm>
                <a:off x="917231" y="750460"/>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4"/>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2" name="Google Shape;1332;p34"/>
            <p:cNvGrpSpPr/>
            <p:nvPr/>
          </p:nvGrpSpPr>
          <p:grpSpPr>
            <a:xfrm>
              <a:off x="961679" y="1281213"/>
              <a:ext cx="175013" cy="27000"/>
              <a:chOff x="5662375" y="212375"/>
              <a:chExt cx="175013" cy="27000"/>
            </a:xfrm>
          </p:grpSpPr>
          <p:sp>
            <p:nvSpPr>
              <p:cNvPr id="1333" name="Google Shape;1333;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334" name="Google Shape;1334;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335" name="Google Shape;1335;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1336" name="Google Shape;1336;p34"/>
          <p:cNvGrpSpPr/>
          <p:nvPr/>
        </p:nvGrpSpPr>
        <p:grpSpPr>
          <a:xfrm>
            <a:off x="4084447" y="2224911"/>
            <a:ext cx="635100" cy="733490"/>
            <a:chOff x="731647" y="1650460"/>
            <a:chExt cx="635100" cy="733490"/>
          </a:xfrm>
        </p:grpSpPr>
        <p:grpSp>
          <p:nvGrpSpPr>
            <p:cNvPr id="1337" name="Google Shape;1337;p34"/>
            <p:cNvGrpSpPr/>
            <p:nvPr/>
          </p:nvGrpSpPr>
          <p:grpSpPr>
            <a:xfrm>
              <a:off x="731647" y="1650460"/>
              <a:ext cx="635100" cy="635100"/>
              <a:chOff x="917231" y="1827973"/>
              <a:chExt cx="635100" cy="635100"/>
            </a:xfrm>
          </p:grpSpPr>
          <p:sp>
            <p:nvSpPr>
              <p:cNvPr id="1338" name="Google Shape;1338;p34"/>
              <p:cNvSpPr/>
              <p:nvPr/>
            </p:nvSpPr>
            <p:spPr>
              <a:xfrm>
                <a:off x="917231" y="1827973"/>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4"/>
              <p:cNvSpPr/>
              <p:nvPr/>
            </p:nvSpPr>
            <p:spPr>
              <a:xfrm>
                <a:off x="1001931" y="1912710"/>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0" name="Google Shape;1340;p34"/>
            <p:cNvGrpSpPr/>
            <p:nvPr/>
          </p:nvGrpSpPr>
          <p:grpSpPr>
            <a:xfrm>
              <a:off x="961679" y="2356951"/>
              <a:ext cx="175013" cy="27000"/>
              <a:chOff x="5662375" y="212375"/>
              <a:chExt cx="175013" cy="27000"/>
            </a:xfrm>
          </p:grpSpPr>
          <p:sp>
            <p:nvSpPr>
              <p:cNvPr id="1341" name="Google Shape;1341;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342" name="Google Shape;1342;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343" name="Google Shape;1343;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1344" name="Google Shape;1344;p34"/>
          <p:cNvGrpSpPr/>
          <p:nvPr/>
        </p:nvGrpSpPr>
        <p:grpSpPr>
          <a:xfrm>
            <a:off x="4084447" y="3302727"/>
            <a:ext cx="635100" cy="734984"/>
            <a:chOff x="731647" y="2728277"/>
            <a:chExt cx="635100" cy="734984"/>
          </a:xfrm>
        </p:grpSpPr>
        <p:grpSp>
          <p:nvGrpSpPr>
            <p:cNvPr id="1345" name="Google Shape;1345;p34"/>
            <p:cNvGrpSpPr/>
            <p:nvPr/>
          </p:nvGrpSpPr>
          <p:grpSpPr>
            <a:xfrm>
              <a:off x="731647" y="2728277"/>
              <a:ext cx="635100" cy="635100"/>
              <a:chOff x="917231" y="2905502"/>
              <a:chExt cx="635100" cy="635100"/>
            </a:xfrm>
          </p:grpSpPr>
          <p:sp>
            <p:nvSpPr>
              <p:cNvPr id="1346" name="Google Shape;1346;p34"/>
              <p:cNvSpPr/>
              <p:nvPr/>
            </p:nvSpPr>
            <p:spPr>
              <a:xfrm>
                <a:off x="917231" y="2905502"/>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4"/>
              <p:cNvSpPr/>
              <p:nvPr/>
            </p:nvSpPr>
            <p:spPr>
              <a:xfrm>
                <a:off x="1001931" y="2990252"/>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34"/>
            <p:cNvGrpSpPr/>
            <p:nvPr/>
          </p:nvGrpSpPr>
          <p:grpSpPr>
            <a:xfrm>
              <a:off x="961679" y="3436260"/>
              <a:ext cx="175013" cy="27000"/>
              <a:chOff x="5662375" y="212375"/>
              <a:chExt cx="175013" cy="27000"/>
            </a:xfrm>
          </p:grpSpPr>
          <p:sp>
            <p:nvSpPr>
              <p:cNvPr id="1349" name="Google Shape;1349;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350" name="Google Shape;1350;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351" name="Google Shape;1351;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1352" name="Google Shape;1352;p34"/>
          <p:cNvGrpSpPr/>
          <p:nvPr/>
        </p:nvGrpSpPr>
        <p:grpSpPr>
          <a:xfrm>
            <a:off x="4084447" y="4304926"/>
            <a:ext cx="635100" cy="734704"/>
            <a:chOff x="731647" y="3806675"/>
            <a:chExt cx="635100" cy="734704"/>
          </a:xfrm>
        </p:grpSpPr>
        <p:grpSp>
          <p:nvGrpSpPr>
            <p:cNvPr id="1353" name="Google Shape;1353;p34"/>
            <p:cNvGrpSpPr/>
            <p:nvPr/>
          </p:nvGrpSpPr>
          <p:grpSpPr>
            <a:xfrm>
              <a:off x="731647" y="3806675"/>
              <a:ext cx="635100" cy="635100"/>
              <a:chOff x="917231" y="3983097"/>
              <a:chExt cx="635100" cy="635100"/>
            </a:xfrm>
          </p:grpSpPr>
          <p:sp>
            <p:nvSpPr>
              <p:cNvPr id="1354" name="Google Shape;1354;p34"/>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4"/>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6" name="Google Shape;1356;p34"/>
            <p:cNvGrpSpPr/>
            <p:nvPr/>
          </p:nvGrpSpPr>
          <p:grpSpPr>
            <a:xfrm>
              <a:off x="961679" y="4514379"/>
              <a:ext cx="175013" cy="27000"/>
              <a:chOff x="5662375" y="212375"/>
              <a:chExt cx="175013" cy="27000"/>
            </a:xfrm>
          </p:grpSpPr>
          <p:sp>
            <p:nvSpPr>
              <p:cNvPr id="1357" name="Google Shape;1357;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358" name="Google Shape;1358;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359" name="Google Shape;1359;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sp>
        <p:nvSpPr>
          <p:cNvPr id="1360" name="Google Shape;1360;p34"/>
          <p:cNvSpPr txBox="1"/>
          <p:nvPr>
            <p:ph idx="1" type="subTitle"/>
          </p:nvPr>
        </p:nvSpPr>
        <p:spPr>
          <a:xfrm>
            <a:off x="5017008" y="1329843"/>
            <a:ext cx="2615100" cy="57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Barlow Semi Condensed"/>
                <a:ea typeface="Barlow Semi Condensed"/>
                <a:cs typeface="Barlow Semi Condensed"/>
                <a:sym typeface="Barlow Semi Condensed"/>
              </a:rPr>
              <a:t>Actors we are looking out for</a:t>
            </a:r>
            <a:endParaRPr sz="1600">
              <a:latin typeface="Barlow Semi Condensed"/>
              <a:ea typeface="Barlow Semi Condensed"/>
              <a:cs typeface="Barlow Semi Condensed"/>
              <a:sym typeface="Barlow Semi Condensed"/>
            </a:endParaRPr>
          </a:p>
        </p:txBody>
      </p:sp>
      <p:sp>
        <p:nvSpPr>
          <p:cNvPr id="1361" name="Google Shape;1361;p34"/>
          <p:cNvSpPr txBox="1"/>
          <p:nvPr>
            <p:ph idx="2" type="subTitle"/>
          </p:nvPr>
        </p:nvSpPr>
        <p:spPr>
          <a:xfrm>
            <a:off x="5017008" y="1156619"/>
            <a:ext cx="2615100" cy="384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Risk Profiles</a:t>
            </a:r>
            <a:endParaRPr sz="1800">
              <a:solidFill>
                <a:schemeClr val="accent1"/>
              </a:solidFill>
              <a:latin typeface="Barlow Semi Condensed Medium"/>
              <a:ea typeface="Barlow Semi Condensed Medium"/>
              <a:cs typeface="Barlow Semi Condensed Medium"/>
              <a:sym typeface="Barlow Semi Condensed Medium"/>
            </a:endParaRPr>
          </a:p>
        </p:txBody>
      </p:sp>
      <p:sp>
        <p:nvSpPr>
          <p:cNvPr id="1362" name="Google Shape;1362;p34"/>
          <p:cNvSpPr txBox="1"/>
          <p:nvPr>
            <p:ph idx="3" type="subTitle"/>
          </p:nvPr>
        </p:nvSpPr>
        <p:spPr>
          <a:xfrm>
            <a:off x="5017008" y="2083211"/>
            <a:ext cx="2615100" cy="384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Analysis Process</a:t>
            </a:r>
            <a:endParaRPr sz="1800">
              <a:solidFill>
                <a:schemeClr val="accent1"/>
              </a:solidFill>
              <a:latin typeface="Barlow Semi Condensed Medium"/>
              <a:ea typeface="Barlow Semi Condensed Medium"/>
              <a:cs typeface="Barlow Semi Condensed Medium"/>
              <a:sym typeface="Barlow Semi Condensed Medium"/>
            </a:endParaRPr>
          </a:p>
        </p:txBody>
      </p:sp>
      <p:sp>
        <p:nvSpPr>
          <p:cNvPr id="1363" name="Google Shape;1363;p34"/>
          <p:cNvSpPr txBox="1"/>
          <p:nvPr>
            <p:ph idx="4" type="subTitle"/>
          </p:nvPr>
        </p:nvSpPr>
        <p:spPr>
          <a:xfrm>
            <a:off x="5017008" y="2366675"/>
            <a:ext cx="2615100" cy="57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latin typeface="Barlow Semi Condensed"/>
                <a:ea typeface="Barlow Semi Condensed"/>
                <a:cs typeface="Barlow Semi Condensed"/>
                <a:sym typeface="Barlow Semi Condensed"/>
              </a:rPr>
              <a:t>How we can identify these actors</a:t>
            </a:r>
            <a:endParaRPr sz="1600">
              <a:latin typeface="Barlow Semi Condensed"/>
              <a:ea typeface="Barlow Semi Condensed"/>
              <a:cs typeface="Barlow Semi Condensed"/>
              <a:sym typeface="Barlow Semi Condensed"/>
            </a:endParaRPr>
          </a:p>
        </p:txBody>
      </p:sp>
      <p:sp>
        <p:nvSpPr>
          <p:cNvPr id="1364" name="Google Shape;1364;p34"/>
          <p:cNvSpPr txBox="1"/>
          <p:nvPr>
            <p:ph idx="5" type="subTitle"/>
          </p:nvPr>
        </p:nvSpPr>
        <p:spPr>
          <a:xfrm>
            <a:off x="5017008" y="3162203"/>
            <a:ext cx="2615100" cy="384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Outcomes &amp; Insights</a:t>
            </a:r>
            <a:endParaRPr sz="1800">
              <a:solidFill>
                <a:schemeClr val="accent1"/>
              </a:solidFill>
              <a:latin typeface="Barlow Semi Condensed Medium"/>
              <a:ea typeface="Barlow Semi Condensed Medium"/>
              <a:cs typeface="Barlow Semi Condensed Medium"/>
              <a:sym typeface="Barlow Semi Condensed Medium"/>
            </a:endParaRPr>
          </a:p>
        </p:txBody>
      </p:sp>
      <p:sp>
        <p:nvSpPr>
          <p:cNvPr id="1365" name="Google Shape;1365;p34"/>
          <p:cNvSpPr txBox="1"/>
          <p:nvPr>
            <p:ph idx="6" type="subTitle"/>
          </p:nvPr>
        </p:nvSpPr>
        <p:spPr>
          <a:xfrm>
            <a:off x="5017008" y="3445667"/>
            <a:ext cx="2615100" cy="57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latin typeface="Barlow Semi Condensed"/>
                <a:ea typeface="Barlow Semi Condensed"/>
                <a:cs typeface="Barlow Semi Condensed"/>
                <a:sym typeface="Barlow Semi Condensed"/>
              </a:rPr>
              <a:t>The impact these actors make</a:t>
            </a:r>
            <a:endParaRPr sz="1600">
              <a:latin typeface="Barlow Semi Condensed"/>
              <a:ea typeface="Barlow Semi Condensed"/>
              <a:cs typeface="Barlow Semi Condensed"/>
              <a:sym typeface="Barlow Semi Condensed"/>
            </a:endParaRPr>
          </a:p>
        </p:txBody>
      </p:sp>
      <p:sp>
        <p:nvSpPr>
          <p:cNvPr id="1366" name="Google Shape;1366;p34"/>
          <p:cNvSpPr txBox="1"/>
          <p:nvPr>
            <p:ph idx="7" type="subTitle"/>
          </p:nvPr>
        </p:nvSpPr>
        <p:spPr>
          <a:xfrm>
            <a:off x="5017008" y="4164995"/>
            <a:ext cx="2615100" cy="384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Recommendations</a:t>
            </a:r>
            <a:endParaRPr sz="1800">
              <a:solidFill>
                <a:schemeClr val="accent1"/>
              </a:solidFill>
              <a:latin typeface="Barlow Semi Condensed Medium"/>
              <a:ea typeface="Barlow Semi Condensed Medium"/>
              <a:cs typeface="Barlow Semi Condensed Medium"/>
              <a:sym typeface="Barlow Semi Condensed Medium"/>
            </a:endParaRPr>
          </a:p>
        </p:txBody>
      </p:sp>
      <p:sp>
        <p:nvSpPr>
          <p:cNvPr id="1367" name="Google Shape;1367;p34"/>
          <p:cNvSpPr txBox="1"/>
          <p:nvPr>
            <p:ph idx="8" type="subTitle"/>
          </p:nvPr>
        </p:nvSpPr>
        <p:spPr>
          <a:xfrm>
            <a:off x="5017008" y="4448459"/>
            <a:ext cx="2615100" cy="57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latin typeface="Barlow Semi Condensed"/>
                <a:ea typeface="Barlow Semi Condensed"/>
                <a:cs typeface="Barlow Semi Condensed"/>
                <a:sym typeface="Barlow Semi Condensed"/>
              </a:rPr>
              <a:t>How we can deal with these actors</a:t>
            </a:r>
            <a:endParaRPr sz="1600">
              <a:latin typeface="Barlow Semi Condensed"/>
              <a:ea typeface="Barlow Semi Condensed"/>
              <a:cs typeface="Barlow Semi Condensed"/>
              <a:sym typeface="Barlow Semi Condensed"/>
            </a:endParaRPr>
          </a:p>
        </p:txBody>
      </p:sp>
      <p:sp>
        <p:nvSpPr>
          <p:cNvPr id="1368" name="Google Shape;1368;p34"/>
          <p:cNvSpPr txBox="1"/>
          <p:nvPr>
            <p:ph idx="4294967295" type="title"/>
          </p:nvPr>
        </p:nvSpPr>
        <p:spPr>
          <a:xfrm>
            <a:off x="4187696" y="1265207"/>
            <a:ext cx="457200" cy="34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02</a:t>
            </a:r>
            <a:endParaRPr sz="1800">
              <a:solidFill>
                <a:schemeClr val="lt1"/>
              </a:solidFill>
            </a:endParaRPr>
          </a:p>
        </p:txBody>
      </p:sp>
      <p:sp>
        <p:nvSpPr>
          <p:cNvPr id="1369" name="Google Shape;1369;p34"/>
          <p:cNvSpPr txBox="1"/>
          <p:nvPr>
            <p:ph idx="4294967295" type="title"/>
          </p:nvPr>
        </p:nvSpPr>
        <p:spPr>
          <a:xfrm>
            <a:off x="4187696" y="2344199"/>
            <a:ext cx="457200" cy="34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03</a:t>
            </a:r>
            <a:endParaRPr sz="1800">
              <a:solidFill>
                <a:schemeClr val="lt1"/>
              </a:solidFill>
            </a:endParaRPr>
          </a:p>
        </p:txBody>
      </p:sp>
      <p:sp>
        <p:nvSpPr>
          <p:cNvPr id="1370" name="Google Shape;1370;p34"/>
          <p:cNvSpPr txBox="1"/>
          <p:nvPr>
            <p:ph idx="4294967295" type="title"/>
          </p:nvPr>
        </p:nvSpPr>
        <p:spPr>
          <a:xfrm>
            <a:off x="4187696" y="3423191"/>
            <a:ext cx="457200" cy="34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04</a:t>
            </a:r>
            <a:endParaRPr sz="1800">
              <a:solidFill>
                <a:schemeClr val="lt1"/>
              </a:solidFill>
            </a:endParaRPr>
          </a:p>
        </p:txBody>
      </p:sp>
      <p:sp>
        <p:nvSpPr>
          <p:cNvPr id="1371" name="Google Shape;1371;p34"/>
          <p:cNvSpPr txBox="1"/>
          <p:nvPr>
            <p:ph idx="4294967295" type="title"/>
          </p:nvPr>
        </p:nvSpPr>
        <p:spPr>
          <a:xfrm>
            <a:off x="4187696" y="4425983"/>
            <a:ext cx="457200" cy="34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05</a:t>
            </a:r>
            <a:endParaRPr sz="1800">
              <a:solidFill>
                <a:schemeClr val="lt1"/>
              </a:solidFill>
            </a:endParaRPr>
          </a:p>
        </p:txBody>
      </p:sp>
      <p:grpSp>
        <p:nvGrpSpPr>
          <p:cNvPr id="1372" name="Google Shape;1372;p34"/>
          <p:cNvGrpSpPr/>
          <p:nvPr/>
        </p:nvGrpSpPr>
        <p:grpSpPr>
          <a:xfrm>
            <a:off x="4084447" y="111199"/>
            <a:ext cx="635100" cy="734640"/>
            <a:chOff x="731647" y="573573"/>
            <a:chExt cx="635100" cy="734640"/>
          </a:xfrm>
        </p:grpSpPr>
        <p:grpSp>
          <p:nvGrpSpPr>
            <p:cNvPr id="1373" name="Google Shape;1373;p34"/>
            <p:cNvGrpSpPr/>
            <p:nvPr/>
          </p:nvGrpSpPr>
          <p:grpSpPr>
            <a:xfrm>
              <a:off x="731647" y="573573"/>
              <a:ext cx="635100" cy="635100"/>
              <a:chOff x="917231" y="750460"/>
              <a:chExt cx="635100" cy="635100"/>
            </a:xfrm>
          </p:grpSpPr>
          <p:sp>
            <p:nvSpPr>
              <p:cNvPr id="1374" name="Google Shape;1374;p34"/>
              <p:cNvSpPr/>
              <p:nvPr/>
            </p:nvSpPr>
            <p:spPr>
              <a:xfrm>
                <a:off x="917231" y="750460"/>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4"/>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6" name="Google Shape;1376;p34"/>
            <p:cNvGrpSpPr/>
            <p:nvPr/>
          </p:nvGrpSpPr>
          <p:grpSpPr>
            <a:xfrm>
              <a:off x="961679" y="1281213"/>
              <a:ext cx="175013" cy="27000"/>
              <a:chOff x="5662375" y="212375"/>
              <a:chExt cx="175013" cy="27000"/>
            </a:xfrm>
          </p:grpSpPr>
          <p:sp>
            <p:nvSpPr>
              <p:cNvPr id="1377" name="Google Shape;1377;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378" name="Google Shape;1378;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379" name="Google Shape;1379;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sp>
        <p:nvSpPr>
          <p:cNvPr id="1380" name="Google Shape;1380;p34"/>
          <p:cNvSpPr txBox="1"/>
          <p:nvPr>
            <p:ph idx="9" type="subTitle"/>
          </p:nvPr>
        </p:nvSpPr>
        <p:spPr>
          <a:xfrm>
            <a:off x="5017000" y="293026"/>
            <a:ext cx="3258000" cy="57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Barlow Semi Condensed"/>
                <a:ea typeface="Barlow Semi Condensed"/>
                <a:cs typeface="Barlow Semi Condensed"/>
                <a:sym typeface="Barlow Semi Condensed"/>
              </a:rPr>
              <a:t>Situational analysis &amp; interpretation</a:t>
            </a:r>
            <a:endParaRPr sz="1600">
              <a:latin typeface="Barlow Semi Condensed"/>
              <a:ea typeface="Barlow Semi Condensed"/>
              <a:cs typeface="Barlow Semi Condensed"/>
              <a:sym typeface="Barlow Semi Condensed"/>
            </a:endParaRPr>
          </a:p>
        </p:txBody>
      </p:sp>
      <p:sp>
        <p:nvSpPr>
          <p:cNvPr id="1381" name="Google Shape;1381;p34"/>
          <p:cNvSpPr txBox="1"/>
          <p:nvPr>
            <p:ph idx="13" type="subTitle"/>
          </p:nvPr>
        </p:nvSpPr>
        <p:spPr>
          <a:xfrm>
            <a:off x="5017008" y="119794"/>
            <a:ext cx="2615100" cy="384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Scope</a:t>
            </a:r>
            <a:endParaRPr sz="1800">
              <a:solidFill>
                <a:schemeClr val="accent1"/>
              </a:solidFill>
              <a:latin typeface="Barlow Semi Condensed Medium"/>
              <a:ea typeface="Barlow Semi Condensed Medium"/>
              <a:cs typeface="Barlow Semi Condensed Medium"/>
              <a:sym typeface="Barlow Semi Condensed Medium"/>
            </a:endParaRPr>
          </a:p>
        </p:txBody>
      </p:sp>
      <p:sp>
        <p:nvSpPr>
          <p:cNvPr id="1382" name="Google Shape;1382;p34"/>
          <p:cNvSpPr txBox="1"/>
          <p:nvPr>
            <p:ph idx="4294967295" type="title"/>
          </p:nvPr>
        </p:nvSpPr>
        <p:spPr>
          <a:xfrm>
            <a:off x="4187696" y="228382"/>
            <a:ext cx="457200" cy="34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01</a:t>
            </a:r>
            <a:endParaRPr sz="1800">
              <a:solidFill>
                <a:schemeClr val="lt1"/>
              </a:solidFill>
            </a:endParaRPr>
          </a:p>
        </p:txBody>
      </p:sp>
      <p:sp>
        <p:nvSpPr>
          <p:cNvPr id="1383" name="Google Shape;1383;p34"/>
          <p:cNvSpPr txBox="1"/>
          <p:nvPr>
            <p:ph idx="4294967295" type="title"/>
          </p:nvPr>
        </p:nvSpPr>
        <p:spPr>
          <a:xfrm>
            <a:off x="1039124" y="2188841"/>
            <a:ext cx="2615100" cy="57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Table of Contents</a:t>
            </a:r>
            <a:endParaRPr/>
          </a:p>
        </p:txBody>
      </p:sp>
      <p:grpSp>
        <p:nvGrpSpPr>
          <p:cNvPr id="1384" name="Google Shape;1384;p34"/>
          <p:cNvGrpSpPr/>
          <p:nvPr/>
        </p:nvGrpSpPr>
        <p:grpSpPr>
          <a:xfrm>
            <a:off x="113408" y="0"/>
            <a:ext cx="1101875" cy="4173175"/>
            <a:chOff x="7407058" y="0"/>
            <a:chExt cx="1101875" cy="4173175"/>
          </a:xfrm>
        </p:grpSpPr>
        <p:cxnSp>
          <p:nvCxnSpPr>
            <p:cNvPr id="1385" name="Google Shape;1385;p34"/>
            <p:cNvCxnSpPr/>
            <p:nvPr/>
          </p:nvCxnSpPr>
          <p:spPr>
            <a:xfrm rot="5400000">
              <a:off x="7269708" y="3324550"/>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1386" name="Google Shape;1386;p34"/>
            <p:cNvCxnSpPr/>
            <p:nvPr/>
          </p:nvCxnSpPr>
          <p:spPr>
            <a:xfrm flipH="1" rot="-5400000">
              <a:off x="7181408" y="2082400"/>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1387" name="Google Shape;1387;p34"/>
            <p:cNvCxnSpPr/>
            <p:nvPr/>
          </p:nvCxnSpPr>
          <p:spPr>
            <a:xfrm rot="5400000">
              <a:off x="7232433" y="736375"/>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1388" name="Google Shape;1388;p34"/>
            <p:cNvCxnSpPr/>
            <p:nvPr/>
          </p:nvCxnSpPr>
          <p:spPr>
            <a:xfrm rot="5400000">
              <a:off x="8168433" y="-6660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1389" name="Google Shape;1389;p34"/>
            <p:cNvGrpSpPr/>
            <p:nvPr/>
          </p:nvGrpSpPr>
          <p:grpSpPr>
            <a:xfrm flipH="1" rot="5400000">
              <a:off x="7407333" y="1284925"/>
              <a:ext cx="581800" cy="582350"/>
              <a:chOff x="8064275" y="887850"/>
              <a:chExt cx="581800" cy="582350"/>
            </a:xfrm>
          </p:grpSpPr>
          <p:sp>
            <p:nvSpPr>
              <p:cNvPr id="1390" name="Google Shape;1390;p3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6" name="Google Shape;1396;p34"/>
            <p:cNvGrpSpPr/>
            <p:nvPr/>
          </p:nvGrpSpPr>
          <p:grpSpPr>
            <a:xfrm flipH="1" rot="5400000">
              <a:off x="7869720" y="2754200"/>
              <a:ext cx="292025" cy="292575"/>
              <a:chOff x="7353050" y="316275"/>
              <a:chExt cx="292025" cy="292575"/>
            </a:xfrm>
          </p:grpSpPr>
          <p:sp>
            <p:nvSpPr>
              <p:cNvPr id="1397" name="Google Shape;1397;p3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1" name="Google Shape;1401;p34"/>
            <p:cNvGrpSpPr/>
            <p:nvPr/>
          </p:nvGrpSpPr>
          <p:grpSpPr>
            <a:xfrm flipH="1" rot="5400000">
              <a:off x="8012458" y="178175"/>
              <a:ext cx="175000" cy="175000"/>
              <a:chOff x="8792300" y="321275"/>
              <a:chExt cx="175000" cy="175000"/>
            </a:xfrm>
          </p:grpSpPr>
          <p:sp>
            <p:nvSpPr>
              <p:cNvPr id="1402" name="Google Shape;1402;p3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34"/>
            <p:cNvGrpSpPr/>
            <p:nvPr/>
          </p:nvGrpSpPr>
          <p:grpSpPr>
            <a:xfrm rot="5400000">
              <a:off x="7551683" y="3879926"/>
              <a:ext cx="293111" cy="293388"/>
              <a:chOff x="3164039" y="430875"/>
              <a:chExt cx="293111" cy="293388"/>
            </a:xfrm>
          </p:grpSpPr>
          <p:sp>
            <p:nvSpPr>
              <p:cNvPr id="1407" name="Google Shape;1407;p3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13" name="Google Shape;1413;p34"/>
          <p:cNvGrpSpPr/>
          <p:nvPr/>
        </p:nvGrpSpPr>
        <p:grpSpPr>
          <a:xfrm>
            <a:off x="8215863" y="2678167"/>
            <a:ext cx="292025" cy="1902000"/>
            <a:chOff x="3135588" y="1949479"/>
            <a:chExt cx="292025" cy="1902000"/>
          </a:xfrm>
        </p:grpSpPr>
        <p:cxnSp>
          <p:nvCxnSpPr>
            <p:cNvPr id="1414" name="Google Shape;1414;p34"/>
            <p:cNvCxnSpPr/>
            <p:nvPr/>
          </p:nvCxnSpPr>
          <p:spPr>
            <a:xfrm>
              <a:off x="3281600" y="1949479"/>
              <a:ext cx="0" cy="1902000"/>
            </a:xfrm>
            <a:prstGeom prst="straightConnector1">
              <a:avLst/>
            </a:prstGeom>
            <a:noFill/>
            <a:ln cap="flat" cmpd="sng" w="9525">
              <a:solidFill>
                <a:schemeClr val="dk1"/>
              </a:solidFill>
              <a:prstDash val="solid"/>
              <a:round/>
              <a:headEnd len="med" w="med" type="none"/>
              <a:tailEnd len="med" w="med" type="none"/>
            </a:ln>
          </p:spPr>
        </p:cxnSp>
        <p:grpSp>
          <p:nvGrpSpPr>
            <p:cNvPr id="1415" name="Google Shape;1415;p34"/>
            <p:cNvGrpSpPr/>
            <p:nvPr/>
          </p:nvGrpSpPr>
          <p:grpSpPr>
            <a:xfrm rot="10800000">
              <a:off x="3135588" y="2665379"/>
              <a:ext cx="292025" cy="292575"/>
              <a:chOff x="7353050" y="316275"/>
              <a:chExt cx="292025" cy="292575"/>
            </a:xfrm>
          </p:grpSpPr>
          <p:sp>
            <p:nvSpPr>
              <p:cNvPr id="1416" name="Google Shape;1416;p3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6" name="Shape 1726"/>
        <p:cNvGrpSpPr/>
        <p:nvPr/>
      </p:nvGrpSpPr>
      <p:grpSpPr>
        <a:xfrm>
          <a:off x="0" y="0"/>
          <a:ext cx="0" cy="0"/>
          <a:chOff x="0" y="0"/>
          <a:chExt cx="0" cy="0"/>
        </a:xfrm>
      </p:grpSpPr>
      <p:sp>
        <p:nvSpPr>
          <p:cNvPr id="1727" name="Google Shape;1727;p52"/>
          <p:cNvSpPr/>
          <p:nvPr/>
        </p:nvSpPr>
        <p:spPr>
          <a:xfrm>
            <a:off x="201975" y="952200"/>
            <a:ext cx="8794200" cy="6234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52"/>
          <p:cNvSpPr/>
          <p:nvPr/>
        </p:nvSpPr>
        <p:spPr>
          <a:xfrm>
            <a:off x="2554275" y="164525"/>
            <a:ext cx="5658900" cy="4569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Barlow Semi Condensed SemiBold"/>
                <a:ea typeface="Barlow Semi Condensed SemiBold"/>
                <a:cs typeface="Barlow Semi Condensed SemiBold"/>
                <a:sym typeface="Barlow Semi Condensed SemiBold"/>
              </a:rPr>
              <a:t>          </a:t>
            </a:r>
            <a:r>
              <a:rPr lang="en" sz="1800">
                <a:solidFill>
                  <a:schemeClr val="dk2"/>
                </a:solidFill>
                <a:latin typeface="Barlow Semi Condensed SemiBold"/>
                <a:ea typeface="Barlow Semi Condensed SemiBold"/>
                <a:cs typeface="Barlow Semi Condensed SemiBold"/>
                <a:sym typeface="Barlow Semi Condensed SemiBold"/>
              </a:rPr>
              <a:t>Rule 2: </a:t>
            </a:r>
            <a:r>
              <a:rPr lang="en" sz="1800">
                <a:solidFill>
                  <a:schemeClr val="dk2"/>
                </a:solidFill>
                <a:latin typeface="Barlow Semi Condensed SemiBold"/>
                <a:ea typeface="Barlow Semi Condensed SemiBold"/>
                <a:cs typeface="Barlow Semi Condensed SemiBold"/>
                <a:sym typeface="Barlow Semi Condensed SemiBold"/>
              </a:rPr>
              <a:t>Unlikely</a:t>
            </a:r>
            <a:r>
              <a:rPr lang="en" sz="1800">
                <a:solidFill>
                  <a:schemeClr val="dk2"/>
                </a:solidFill>
                <a:latin typeface="Barlow Semi Condensed SemiBold"/>
                <a:ea typeface="Barlow Semi Condensed SemiBold"/>
                <a:cs typeface="Barlow Semi Condensed SemiBold"/>
                <a:sym typeface="Barlow Semi Condensed SemiBold"/>
              </a:rPr>
              <a:t> Vendor Bank Accounts</a:t>
            </a:r>
            <a:endParaRPr sz="1800">
              <a:latin typeface="Barlow Semi Condensed SemiBold"/>
              <a:ea typeface="Barlow Semi Condensed SemiBold"/>
              <a:cs typeface="Barlow Semi Condensed SemiBold"/>
              <a:sym typeface="Barlow Semi Condensed SemiBold"/>
            </a:endParaRPr>
          </a:p>
        </p:txBody>
      </p:sp>
      <p:sp>
        <p:nvSpPr>
          <p:cNvPr id="1729" name="Google Shape;1729;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30" name="Google Shape;1730;p52"/>
          <p:cNvSpPr/>
          <p:nvPr/>
        </p:nvSpPr>
        <p:spPr>
          <a:xfrm>
            <a:off x="199300" y="164550"/>
            <a:ext cx="2741700" cy="456900"/>
          </a:xfrm>
          <a:prstGeom prst="homePlate">
            <a:avLst>
              <a:gd fmla="val 50000"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Barlow Semi Condensed SemiBold"/>
                <a:ea typeface="Barlow Semi Condensed SemiBold"/>
                <a:cs typeface="Barlow Semi Condensed SemiBold"/>
                <a:sym typeface="Barlow Semi Condensed SemiBold"/>
              </a:rPr>
              <a:t>Ghost Actors</a:t>
            </a:r>
            <a:endParaRPr sz="2500">
              <a:solidFill>
                <a:schemeClr val="lt1"/>
              </a:solidFill>
              <a:latin typeface="Barlow Semi Condensed SemiBold"/>
              <a:ea typeface="Barlow Semi Condensed SemiBold"/>
              <a:cs typeface="Barlow Semi Condensed SemiBold"/>
              <a:sym typeface="Barlow Semi Condensed SemiBold"/>
            </a:endParaRPr>
          </a:p>
        </p:txBody>
      </p:sp>
      <p:sp>
        <p:nvSpPr>
          <p:cNvPr id="1731" name="Google Shape;1731;p52"/>
          <p:cNvSpPr txBox="1"/>
          <p:nvPr/>
        </p:nvSpPr>
        <p:spPr>
          <a:xfrm>
            <a:off x="199275" y="952200"/>
            <a:ext cx="87996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Some vendor </a:t>
            </a:r>
            <a:r>
              <a:rPr lang="en" sz="1600">
                <a:solidFill>
                  <a:schemeClr val="dk2"/>
                </a:solidFill>
                <a:latin typeface="Barlow Semi Condensed"/>
                <a:ea typeface="Barlow Semi Condensed"/>
                <a:cs typeface="Barlow Semi Condensed"/>
                <a:sym typeface="Barlow Semi Condensed"/>
              </a:rPr>
              <a:t>have</a:t>
            </a:r>
            <a:r>
              <a:rPr lang="en" sz="1600">
                <a:solidFill>
                  <a:schemeClr val="dk2"/>
                </a:solidFill>
                <a:latin typeface="Barlow Semi Condensed"/>
                <a:ea typeface="Barlow Semi Condensed"/>
                <a:cs typeface="Barlow Semi Condensed"/>
                <a:sym typeface="Barlow Semi Condensed"/>
              </a:rPr>
              <a:t> unlikely bank accounts listed, </a:t>
            </a:r>
            <a:br>
              <a:rPr lang="en" sz="1600">
                <a:solidFill>
                  <a:schemeClr val="dk2"/>
                </a:solidFill>
                <a:latin typeface="Barlow Semi Condensed"/>
                <a:ea typeface="Barlow Semi Condensed"/>
                <a:cs typeface="Barlow Semi Condensed"/>
                <a:sym typeface="Barlow Semi Condensed"/>
              </a:rPr>
            </a:br>
            <a:r>
              <a:rPr lang="en" sz="1600">
                <a:solidFill>
                  <a:schemeClr val="dk2"/>
                </a:solidFill>
                <a:latin typeface="Barlow Semi Condensed"/>
                <a:ea typeface="Barlow Semi Condensed"/>
                <a:cs typeface="Barlow Semi Condensed"/>
                <a:sym typeface="Barlow Semi Condensed"/>
              </a:rPr>
              <a:t>suggesting that </a:t>
            </a:r>
            <a:r>
              <a:rPr lang="en" sz="1600">
                <a:solidFill>
                  <a:schemeClr val="dk2"/>
                </a:solidFill>
                <a:latin typeface="Barlow Semi Condensed"/>
                <a:ea typeface="Barlow Semi Condensed"/>
                <a:cs typeface="Barlow Semi Condensed"/>
                <a:sym typeface="Barlow Semi Condensed"/>
              </a:rPr>
              <a:t>money</a:t>
            </a:r>
            <a:r>
              <a:rPr lang="en" sz="1600">
                <a:solidFill>
                  <a:schemeClr val="dk2"/>
                </a:solidFill>
                <a:latin typeface="Barlow Semi Condensed"/>
                <a:ea typeface="Barlow Semi Condensed"/>
                <a:cs typeface="Barlow Semi Condensed"/>
                <a:sym typeface="Barlow Semi Condensed"/>
              </a:rPr>
              <a:t> could have been siphoned away as false payments .</a:t>
            </a:r>
            <a:endParaRPr sz="1600">
              <a:solidFill>
                <a:schemeClr val="dk2"/>
              </a:solidFill>
              <a:latin typeface="Barlow Semi Condensed"/>
              <a:ea typeface="Barlow Semi Condensed"/>
              <a:cs typeface="Barlow Semi Condensed"/>
              <a:sym typeface="Barlow Semi Condensed"/>
            </a:endParaRPr>
          </a:p>
        </p:txBody>
      </p:sp>
      <p:sp>
        <p:nvSpPr>
          <p:cNvPr id="1732" name="Google Shape;1732;p52"/>
          <p:cNvSpPr/>
          <p:nvPr/>
        </p:nvSpPr>
        <p:spPr>
          <a:xfrm>
            <a:off x="3216100" y="4717625"/>
            <a:ext cx="1651200" cy="2514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chemeClr val="lt1"/>
                </a:solidFill>
                <a:latin typeface="Josefin Sans"/>
                <a:ea typeface="Josefin Sans"/>
                <a:cs typeface="Josefin Sans"/>
                <a:sym typeface="Josefin Sans"/>
              </a:rPr>
              <a:t>Analysis Process</a:t>
            </a:r>
            <a:endParaRPr sz="1500">
              <a:solidFill>
                <a:schemeClr val="lt1"/>
              </a:solidFill>
              <a:latin typeface="Josefin Sans"/>
              <a:ea typeface="Josefin Sans"/>
              <a:cs typeface="Josefin Sans"/>
              <a:sym typeface="Josefin Sans"/>
            </a:endParaRPr>
          </a:p>
        </p:txBody>
      </p:sp>
      <p:pic>
        <p:nvPicPr>
          <p:cNvPr id="1733" name="Google Shape;1733;p52"/>
          <p:cNvPicPr preferRelativeResize="0"/>
          <p:nvPr/>
        </p:nvPicPr>
        <p:blipFill>
          <a:blip r:embed="rId3">
            <a:alphaModFix/>
          </a:blip>
          <a:stretch>
            <a:fillRect/>
          </a:stretch>
        </p:blipFill>
        <p:spPr>
          <a:xfrm>
            <a:off x="2245438" y="1916850"/>
            <a:ext cx="4707277" cy="2599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7" name="Shape 1737"/>
        <p:cNvGrpSpPr/>
        <p:nvPr/>
      </p:nvGrpSpPr>
      <p:grpSpPr>
        <a:xfrm>
          <a:off x="0" y="0"/>
          <a:ext cx="0" cy="0"/>
          <a:chOff x="0" y="0"/>
          <a:chExt cx="0" cy="0"/>
        </a:xfrm>
      </p:grpSpPr>
      <p:sp>
        <p:nvSpPr>
          <p:cNvPr id="1738" name="Google Shape;1738;p53"/>
          <p:cNvSpPr/>
          <p:nvPr/>
        </p:nvSpPr>
        <p:spPr>
          <a:xfrm>
            <a:off x="615450" y="731475"/>
            <a:ext cx="7913100" cy="4731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53"/>
          <p:cNvSpPr/>
          <p:nvPr/>
        </p:nvSpPr>
        <p:spPr>
          <a:xfrm>
            <a:off x="2554275" y="164525"/>
            <a:ext cx="5658900" cy="4569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Barlow Semi Condensed SemiBold"/>
                <a:ea typeface="Barlow Semi Condensed SemiBold"/>
                <a:cs typeface="Barlow Semi Condensed SemiBold"/>
                <a:sym typeface="Barlow Semi Condensed SemiBold"/>
              </a:rPr>
              <a:t>          </a:t>
            </a:r>
            <a:r>
              <a:rPr lang="en" sz="1800">
                <a:solidFill>
                  <a:schemeClr val="dk2"/>
                </a:solidFill>
                <a:latin typeface="Barlow Semi Condensed SemiBold"/>
                <a:ea typeface="Barlow Semi Condensed SemiBold"/>
                <a:cs typeface="Barlow Semi Condensed SemiBold"/>
                <a:sym typeface="Barlow Semi Condensed SemiBold"/>
              </a:rPr>
              <a:t>Rule 3: Sharing of Bank Accounts </a:t>
            </a:r>
            <a:r>
              <a:rPr lang="en" sz="1800">
                <a:latin typeface="Barlow Semi Condensed SemiBold"/>
                <a:ea typeface="Barlow Semi Condensed SemiBold"/>
                <a:cs typeface="Barlow Semi Condensed SemiBold"/>
                <a:sym typeface="Barlow Semi Condensed SemiBold"/>
              </a:rPr>
              <a:t>        </a:t>
            </a:r>
            <a:endParaRPr sz="1800">
              <a:latin typeface="Barlow Semi Condensed SemiBold"/>
              <a:ea typeface="Barlow Semi Condensed SemiBold"/>
              <a:cs typeface="Barlow Semi Condensed SemiBold"/>
              <a:sym typeface="Barlow Semi Condensed SemiBold"/>
            </a:endParaRPr>
          </a:p>
        </p:txBody>
      </p:sp>
      <p:sp>
        <p:nvSpPr>
          <p:cNvPr id="1740" name="Google Shape;1740;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41" name="Google Shape;1741;p53"/>
          <p:cNvSpPr/>
          <p:nvPr/>
        </p:nvSpPr>
        <p:spPr>
          <a:xfrm>
            <a:off x="199300" y="164550"/>
            <a:ext cx="2741700" cy="456900"/>
          </a:xfrm>
          <a:prstGeom prst="homePlate">
            <a:avLst>
              <a:gd fmla="val 50000"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Barlow Semi Condensed SemiBold"/>
                <a:ea typeface="Barlow Semi Condensed SemiBold"/>
                <a:cs typeface="Barlow Semi Condensed SemiBold"/>
                <a:sym typeface="Barlow Semi Condensed SemiBold"/>
              </a:rPr>
              <a:t>Ghost Actors</a:t>
            </a:r>
            <a:endParaRPr sz="2500">
              <a:solidFill>
                <a:schemeClr val="lt1"/>
              </a:solidFill>
              <a:latin typeface="Barlow Semi Condensed SemiBold"/>
              <a:ea typeface="Barlow Semi Condensed SemiBold"/>
              <a:cs typeface="Barlow Semi Condensed SemiBold"/>
              <a:sym typeface="Barlow Semi Condensed SemiBold"/>
            </a:endParaRPr>
          </a:p>
        </p:txBody>
      </p:sp>
      <p:sp>
        <p:nvSpPr>
          <p:cNvPr id="1742" name="Google Shape;1742;p53"/>
          <p:cNvSpPr txBox="1"/>
          <p:nvPr/>
        </p:nvSpPr>
        <p:spPr>
          <a:xfrm>
            <a:off x="613040" y="752475"/>
            <a:ext cx="7917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u="sng">
                <a:solidFill>
                  <a:schemeClr val="dk2"/>
                </a:solidFill>
                <a:latin typeface="Barlow Semi Condensed"/>
                <a:ea typeface="Barlow Semi Condensed"/>
                <a:cs typeface="Barlow Semi Condensed"/>
                <a:sym typeface="Barlow Semi Condensed"/>
              </a:rPr>
              <a:t>4 Employees</a:t>
            </a:r>
            <a:r>
              <a:rPr lang="en" sz="1600">
                <a:solidFill>
                  <a:schemeClr val="dk2"/>
                </a:solidFill>
                <a:latin typeface="Barlow Semi Condensed"/>
                <a:ea typeface="Barlow Semi Condensed"/>
                <a:cs typeface="Barlow Semi Condensed"/>
                <a:sym typeface="Barlow Semi Condensed"/>
              </a:rPr>
              <a:t> have been found to share </a:t>
            </a:r>
            <a:r>
              <a:rPr lang="en" sz="1600" u="sng">
                <a:solidFill>
                  <a:schemeClr val="dk2"/>
                </a:solidFill>
                <a:latin typeface="Barlow Semi Condensed"/>
                <a:ea typeface="Barlow Semi Condensed"/>
                <a:cs typeface="Barlow Semi Condensed"/>
                <a:sym typeface="Barlow Semi Condensed"/>
              </a:rPr>
              <a:t>2 bank </a:t>
            </a:r>
            <a:r>
              <a:rPr lang="en" sz="1600" u="sng">
                <a:solidFill>
                  <a:schemeClr val="dk2"/>
                </a:solidFill>
                <a:latin typeface="Barlow Semi Condensed"/>
                <a:ea typeface="Barlow Semi Condensed"/>
                <a:cs typeface="Barlow Semi Condensed"/>
                <a:sym typeface="Barlow Semi Condensed"/>
              </a:rPr>
              <a:t>accounts</a:t>
            </a:r>
            <a:r>
              <a:rPr lang="en" sz="1600">
                <a:solidFill>
                  <a:schemeClr val="dk2"/>
                </a:solidFill>
                <a:latin typeface="Barlow Semi Condensed"/>
                <a:ea typeface="Barlow Semi Condensed"/>
                <a:cs typeface="Barlow Semi Condensed"/>
                <a:sym typeface="Barlow Semi Condensed"/>
              </a:rPr>
              <a:t>. The Employee IDs are:  </a:t>
            </a:r>
            <a:endParaRPr sz="1600">
              <a:solidFill>
                <a:schemeClr val="dk2"/>
              </a:solidFill>
              <a:latin typeface="Barlow Semi Condensed"/>
              <a:ea typeface="Barlow Semi Condensed"/>
              <a:cs typeface="Barlow Semi Condensed"/>
              <a:sym typeface="Barlow Semi Condensed"/>
            </a:endParaRPr>
          </a:p>
        </p:txBody>
      </p:sp>
      <p:sp>
        <p:nvSpPr>
          <p:cNvPr id="1743" name="Google Shape;1743;p53"/>
          <p:cNvSpPr txBox="1"/>
          <p:nvPr/>
        </p:nvSpPr>
        <p:spPr>
          <a:xfrm>
            <a:off x="1171350" y="4101325"/>
            <a:ext cx="28647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highlight>
                  <a:srgbClr val="FFFFFF"/>
                </a:highlight>
                <a:latin typeface="Barlow Semi Condensed"/>
                <a:ea typeface="Barlow Semi Condensed"/>
                <a:cs typeface="Barlow Semi Condensed"/>
                <a:sym typeface="Barlow Semi Condensed"/>
              </a:rPr>
              <a:t>Total Amount Lost:</a:t>
            </a:r>
            <a:r>
              <a:rPr lang="en" sz="2300">
                <a:solidFill>
                  <a:srgbClr val="FF0000"/>
                </a:solidFill>
                <a:highlight>
                  <a:srgbClr val="FFFFFF"/>
                </a:highlight>
                <a:latin typeface="Barlow Semi Condensed"/>
                <a:ea typeface="Barlow Semi Condensed"/>
                <a:cs typeface="Barlow Semi Condensed"/>
                <a:sym typeface="Barlow Semi Condensed"/>
              </a:rPr>
              <a:t> </a:t>
            </a:r>
            <a:r>
              <a:rPr b="1" lang="en" sz="2300">
                <a:solidFill>
                  <a:srgbClr val="FF0000"/>
                </a:solidFill>
                <a:highlight>
                  <a:srgbClr val="FFFFFF"/>
                </a:highlight>
                <a:latin typeface="Barlow Semi Condensed"/>
                <a:ea typeface="Barlow Semi Condensed"/>
                <a:cs typeface="Barlow Semi Condensed"/>
                <a:sym typeface="Barlow Semi Condensed"/>
              </a:rPr>
              <a:t>$ 2744.37</a:t>
            </a:r>
            <a:endParaRPr b="1" sz="2300">
              <a:solidFill>
                <a:srgbClr val="FF0000"/>
              </a:solidFill>
              <a:latin typeface="Barlow Semi Condensed"/>
              <a:ea typeface="Barlow Semi Condensed"/>
              <a:cs typeface="Barlow Semi Condensed"/>
              <a:sym typeface="Barlow Semi Condensed"/>
            </a:endParaRPr>
          </a:p>
        </p:txBody>
      </p:sp>
      <p:sp>
        <p:nvSpPr>
          <p:cNvPr id="1744" name="Google Shape;1744;p53"/>
          <p:cNvSpPr/>
          <p:nvPr/>
        </p:nvSpPr>
        <p:spPr>
          <a:xfrm>
            <a:off x="3216100" y="4717625"/>
            <a:ext cx="1651200" cy="2514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chemeClr val="lt1"/>
                </a:solidFill>
                <a:latin typeface="Josefin Sans"/>
                <a:ea typeface="Josefin Sans"/>
                <a:cs typeface="Josefin Sans"/>
                <a:sym typeface="Josefin Sans"/>
              </a:rPr>
              <a:t>Analysis Process</a:t>
            </a:r>
            <a:endParaRPr sz="1500">
              <a:solidFill>
                <a:schemeClr val="lt1"/>
              </a:solidFill>
              <a:latin typeface="Josefin Sans"/>
              <a:ea typeface="Josefin Sans"/>
              <a:cs typeface="Josefin Sans"/>
              <a:sym typeface="Josefin Sans"/>
            </a:endParaRPr>
          </a:p>
        </p:txBody>
      </p:sp>
      <p:sp>
        <p:nvSpPr>
          <p:cNvPr id="1745" name="Google Shape;1745;p53"/>
          <p:cNvSpPr/>
          <p:nvPr/>
        </p:nvSpPr>
        <p:spPr>
          <a:xfrm>
            <a:off x="615450" y="1314600"/>
            <a:ext cx="3780300" cy="3936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20186/20186A</a:t>
            </a:r>
            <a:endParaRPr/>
          </a:p>
        </p:txBody>
      </p:sp>
      <p:sp>
        <p:nvSpPr>
          <p:cNvPr id="1746" name="Google Shape;1746;p53"/>
          <p:cNvSpPr/>
          <p:nvPr/>
        </p:nvSpPr>
        <p:spPr>
          <a:xfrm>
            <a:off x="4748250" y="1314625"/>
            <a:ext cx="3780300" cy="3936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33876</a:t>
            </a:r>
            <a:r>
              <a:rPr lang="en"/>
              <a:t>/454690</a:t>
            </a:r>
            <a:endParaRPr/>
          </a:p>
        </p:txBody>
      </p:sp>
      <p:sp>
        <p:nvSpPr>
          <p:cNvPr id="1747" name="Google Shape;1747;p53"/>
          <p:cNvSpPr txBox="1"/>
          <p:nvPr/>
        </p:nvSpPr>
        <p:spPr>
          <a:xfrm>
            <a:off x="975150" y="1715425"/>
            <a:ext cx="3060900" cy="21858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Barlow Semi Condensed"/>
              <a:buChar char="●"/>
            </a:pPr>
            <a:r>
              <a:rPr lang="en" sz="1300">
                <a:latin typeface="Barlow Semi Condensed"/>
                <a:ea typeface="Barlow Semi Condensed"/>
                <a:cs typeface="Barlow Semi Condensed"/>
                <a:sym typeface="Barlow Semi Condensed"/>
              </a:rPr>
              <a:t>Sharing Employee POC details</a:t>
            </a:r>
            <a:endParaRPr sz="1300">
              <a:latin typeface="Barlow Semi Condensed"/>
              <a:ea typeface="Barlow Semi Condensed"/>
              <a:cs typeface="Barlow Semi Condensed"/>
              <a:sym typeface="Barlow Semi Condensed"/>
            </a:endParaRPr>
          </a:p>
          <a:p>
            <a:pPr indent="-311150" lvl="0" marL="457200" rtl="0" algn="l">
              <a:spcBef>
                <a:spcPts val="0"/>
              </a:spcBef>
              <a:spcAft>
                <a:spcPts val="0"/>
              </a:spcAft>
              <a:buSzPts val="1300"/>
              <a:buFont typeface="Barlow Semi Condensed"/>
              <a:buChar char="●"/>
            </a:pPr>
            <a:r>
              <a:rPr lang="en" sz="1300">
                <a:latin typeface="Barlow Semi Condensed"/>
                <a:ea typeface="Barlow Semi Condensed"/>
                <a:cs typeface="Barlow Semi Condensed"/>
                <a:sym typeface="Barlow Semi Condensed"/>
              </a:rPr>
              <a:t>Continuity in work terms between 2 IDs</a:t>
            </a:r>
            <a:endParaRPr sz="1300">
              <a:latin typeface="Barlow Semi Condensed"/>
              <a:ea typeface="Barlow Semi Condensed"/>
              <a:cs typeface="Barlow Semi Condensed"/>
              <a:sym typeface="Barlow Semi Condensed"/>
            </a:endParaRPr>
          </a:p>
          <a:p>
            <a:pPr indent="-311150" lvl="0" marL="457200" rtl="0" algn="l">
              <a:spcBef>
                <a:spcPts val="0"/>
              </a:spcBef>
              <a:spcAft>
                <a:spcPts val="0"/>
              </a:spcAft>
              <a:buSzPts val="1300"/>
              <a:buFont typeface="Barlow Semi Condensed"/>
              <a:buChar char="●"/>
            </a:pPr>
            <a:r>
              <a:rPr lang="en" sz="1300">
                <a:latin typeface="Barlow Semi Condensed"/>
                <a:ea typeface="Barlow Semi Condensed"/>
                <a:cs typeface="Barlow Semi Condensed"/>
                <a:sym typeface="Barlow Semi Condensed"/>
              </a:rPr>
              <a:t>Country field from Singapore to Hong Kong</a:t>
            </a:r>
            <a:endParaRPr sz="1300">
              <a:latin typeface="Barlow Semi Condensed"/>
              <a:ea typeface="Barlow Semi Condensed"/>
              <a:cs typeface="Barlow Semi Condensed"/>
              <a:sym typeface="Barlow Semi Condensed"/>
            </a:endParaRPr>
          </a:p>
          <a:p>
            <a:pPr indent="-311150" lvl="0" marL="457200" rtl="0" algn="l">
              <a:spcBef>
                <a:spcPts val="0"/>
              </a:spcBef>
              <a:spcAft>
                <a:spcPts val="0"/>
              </a:spcAft>
              <a:buSzPts val="1300"/>
              <a:buFont typeface="Barlow Semi Condensed"/>
              <a:buChar char="●"/>
            </a:pPr>
            <a:r>
              <a:rPr lang="en" sz="1300">
                <a:latin typeface="Barlow Semi Condensed"/>
                <a:ea typeface="Barlow Semi Condensed"/>
                <a:cs typeface="Barlow Semi Condensed"/>
                <a:sym typeface="Barlow Semi Condensed"/>
              </a:rPr>
              <a:t>$776.09 spending as </a:t>
            </a:r>
            <a:r>
              <a:rPr i="1" lang="en" sz="1300">
                <a:latin typeface="Barlow Semi Condensed"/>
                <a:ea typeface="Barlow Semi Condensed"/>
                <a:cs typeface="Barlow Semi Condensed"/>
                <a:sym typeface="Barlow Semi Condensed"/>
              </a:rPr>
              <a:t>‘186’ a</a:t>
            </a:r>
            <a:r>
              <a:rPr lang="en" sz="1300">
                <a:latin typeface="Barlow Semi Condensed"/>
                <a:ea typeface="Barlow Semi Condensed"/>
                <a:cs typeface="Barlow Semi Condensed"/>
                <a:sym typeface="Barlow Semi Condensed"/>
              </a:rPr>
              <a:t>nd $1978.28 spending as</a:t>
            </a:r>
            <a:r>
              <a:rPr i="1" lang="en" sz="1300">
                <a:latin typeface="Barlow Semi Condensed"/>
                <a:ea typeface="Barlow Semi Condensed"/>
                <a:cs typeface="Barlow Semi Condensed"/>
                <a:sym typeface="Barlow Semi Condensed"/>
              </a:rPr>
              <a:t> ‘186A’ →</a:t>
            </a:r>
            <a:r>
              <a:rPr lang="en" sz="1300">
                <a:latin typeface="Barlow Semi Condensed"/>
                <a:ea typeface="Barlow Semi Condensed"/>
                <a:cs typeface="Barlow Semi Condensed"/>
                <a:sym typeface="Barlow Semi Condensed"/>
              </a:rPr>
              <a:t> </a:t>
            </a:r>
            <a:r>
              <a:rPr lang="en" sz="1300" u="sng">
                <a:latin typeface="Barlow Semi Condensed"/>
                <a:ea typeface="Barlow Semi Condensed"/>
                <a:cs typeface="Barlow Semi Condensed"/>
                <a:sym typeface="Barlow Semi Condensed"/>
              </a:rPr>
              <a:t>spread out</a:t>
            </a:r>
            <a:endParaRPr sz="1300" u="sng">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300">
              <a:latin typeface="Barlow Semi Condensed"/>
              <a:ea typeface="Barlow Semi Condensed"/>
              <a:cs typeface="Barlow Semi Condensed"/>
              <a:sym typeface="Barlow Semi Condensed"/>
            </a:endParaRPr>
          </a:p>
          <a:p>
            <a:pPr indent="0" lvl="0" marL="0" rtl="0" algn="ctr">
              <a:spcBef>
                <a:spcPts val="0"/>
              </a:spcBef>
              <a:spcAft>
                <a:spcPts val="0"/>
              </a:spcAft>
              <a:buNone/>
            </a:pPr>
            <a:r>
              <a:rPr lang="en" sz="1300">
                <a:latin typeface="Barlow Semi Condensed Medium"/>
                <a:ea typeface="Barlow Semi Condensed Medium"/>
                <a:cs typeface="Barlow Semi Condensed Medium"/>
                <a:sym typeface="Barlow Semi Condensed Medium"/>
              </a:rPr>
              <a:t>Conclusion</a:t>
            </a:r>
            <a:r>
              <a:rPr lang="en" sz="1300">
                <a:latin typeface="Barlow Semi Condensed"/>
                <a:ea typeface="Barlow Semi Condensed"/>
                <a:cs typeface="Barlow Semi Condensed"/>
                <a:sym typeface="Barlow Semi Condensed"/>
              </a:rPr>
              <a:t>: Inter-company transfer - </a:t>
            </a:r>
            <a:r>
              <a:rPr lang="en" sz="1300" u="sng">
                <a:latin typeface="Barlow Semi Condensed"/>
                <a:ea typeface="Barlow Semi Condensed"/>
                <a:cs typeface="Barlow Semi Condensed"/>
                <a:sym typeface="Barlow Semi Condensed"/>
              </a:rPr>
              <a:t>Ghost Employee ID</a:t>
            </a:r>
            <a:endParaRPr sz="1300" u="sng">
              <a:latin typeface="Barlow Semi Condensed"/>
              <a:ea typeface="Barlow Semi Condensed"/>
              <a:cs typeface="Barlow Semi Condensed"/>
              <a:sym typeface="Barlow Semi Condensed"/>
            </a:endParaRPr>
          </a:p>
        </p:txBody>
      </p:sp>
      <p:sp>
        <p:nvSpPr>
          <p:cNvPr id="1748" name="Google Shape;1748;p53"/>
          <p:cNvSpPr txBox="1"/>
          <p:nvPr/>
        </p:nvSpPr>
        <p:spPr>
          <a:xfrm>
            <a:off x="5107950" y="1715425"/>
            <a:ext cx="3375900" cy="21858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Barlow Semi Condensed"/>
              <a:buChar char="●"/>
            </a:pPr>
            <a:r>
              <a:rPr lang="en" sz="1300">
                <a:latin typeface="Barlow Semi Condensed"/>
                <a:ea typeface="Barlow Semi Condensed"/>
                <a:cs typeface="Barlow Semi Condensed"/>
                <a:sym typeface="Barlow Semi Condensed"/>
              </a:rPr>
              <a:t>Sharing Employee POC details</a:t>
            </a:r>
            <a:endParaRPr sz="1300">
              <a:latin typeface="Barlow Semi Condensed"/>
              <a:ea typeface="Barlow Semi Condensed"/>
              <a:cs typeface="Barlow Semi Condensed"/>
              <a:sym typeface="Barlow Semi Condensed"/>
            </a:endParaRPr>
          </a:p>
          <a:p>
            <a:pPr indent="-311150" lvl="0" marL="457200" rtl="0" algn="l">
              <a:spcBef>
                <a:spcPts val="0"/>
              </a:spcBef>
              <a:spcAft>
                <a:spcPts val="0"/>
              </a:spcAft>
              <a:buSzPts val="1300"/>
              <a:buFont typeface="Barlow Semi Condensed"/>
              <a:buChar char="●"/>
            </a:pPr>
            <a:r>
              <a:rPr lang="en" sz="1300">
                <a:latin typeface="Barlow Semi Condensed"/>
                <a:ea typeface="Barlow Semi Condensed"/>
                <a:cs typeface="Barlow Semi Condensed"/>
                <a:sym typeface="Barlow Semi Condensed"/>
              </a:rPr>
              <a:t>No continuity in work terms</a:t>
            </a:r>
            <a:endParaRPr sz="1300">
              <a:latin typeface="Barlow Semi Condensed"/>
              <a:ea typeface="Barlow Semi Condensed"/>
              <a:cs typeface="Barlow Semi Condensed"/>
              <a:sym typeface="Barlow Semi Condensed"/>
            </a:endParaRPr>
          </a:p>
          <a:p>
            <a:pPr indent="-311150" lvl="0" marL="457200" rtl="0" algn="l">
              <a:spcBef>
                <a:spcPts val="0"/>
              </a:spcBef>
              <a:spcAft>
                <a:spcPts val="0"/>
              </a:spcAft>
              <a:buSzPts val="1300"/>
              <a:buFont typeface="Barlow Semi Condensed"/>
              <a:buChar char="●"/>
            </a:pPr>
            <a:r>
              <a:rPr lang="en" sz="1300" u="sng">
                <a:latin typeface="Barlow Semi Condensed"/>
                <a:ea typeface="Barlow Semi Condensed"/>
                <a:cs typeface="Barlow Semi Condensed"/>
                <a:sym typeface="Barlow Semi Condensed"/>
              </a:rPr>
              <a:t>No credit card records</a:t>
            </a:r>
            <a:r>
              <a:rPr lang="en" sz="1300">
                <a:latin typeface="Barlow Semi Condensed"/>
                <a:ea typeface="Barlow Semi Condensed"/>
                <a:cs typeface="Barlow Semi Condensed"/>
                <a:sym typeface="Barlow Semi Condensed"/>
              </a:rPr>
              <a:t> as </a:t>
            </a:r>
            <a:r>
              <a:rPr i="1" lang="en" sz="1300">
                <a:latin typeface="Barlow Semi Condensed"/>
                <a:ea typeface="Barlow Semi Condensed"/>
                <a:cs typeface="Barlow Semi Condensed"/>
                <a:sym typeface="Barlow Semi Condensed"/>
              </a:rPr>
              <a:t>‘454690’</a:t>
            </a:r>
            <a:endParaRPr i="1" sz="1300">
              <a:latin typeface="Barlow Semi Condensed"/>
              <a:ea typeface="Barlow Semi Condensed"/>
              <a:cs typeface="Barlow Semi Condensed"/>
              <a:sym typeface="Barlow Semi Condensed"/>
            </a:endParaRPr>
          </a:p>
          <a:p>
            <a:pPr indent="-311150" lvl="0" marL="457200" rtl="0" algn="l">
              <a:spcBef>
                <a:spcPts val="0"/>
              </a:spcBef>
              <a:spcAft>
                <a:spcPts val="0"/>
              </a:spcAft>
              <a:buSzPts val="1300"/>
              <a:buFont typeface="Barlow Semi Condensed"/>
              <a:buChar char="●"/>
            </a:pPr>
            <a:r>
              <a:rPr lang="en" sz="1300">
                <a:latin typeface="Barlow Semi Condensed"/>
                <a:ea typeface="Barlow Semi Condensed"/>
                <a:cs typeface="Barlow Semi Condensed"/>
                <a:sym typeface="Barlow Semi Condensed"/>
              </a:rPr>
              <a:t>Bank account and mobile number are same</a:t>
            </a:r>
            <a:endParaRPr sz="1300">
              <a:latin typeface="Barlow Semi Condensed"/>
              <a:ea typeface="Barlow Semi Condensed"/>
              <a:cs typeface="Barlow Semi Condensed"/>
              <a:sym typeface="Barlow Semi Condensed"/>
            </a:endParaRPr>
          </a:p>
          <a:p>
            <a:pPr indent="-311150" lvl="0" marL="457200" rtl="0" algn="l">
              <a:spcBef>
                <a:spcPts val="0"/>
              </a:spcBef>
              <a:spcAft>
                <a:spcPts val="0"/>
              </a:spcAft>
              <a:buSzPts val="1300"/>
              <a:buFont typeface="Barlow Semi Condensed"/>
              <a:buChar char="●"/>
            </a:pPr>
            <a:r>
              <a:rPr lang="en" sz="1300">
                <a:latin typeface="Barlow Semi Condensed"/>
                <a:ea typeface="Barlow Semi Condensed"/>
                <a:cs typeface="Barlow Semi Condensed"/>
                <a:sym typeface="Barlow Semi Condensed"/>
              </a:rPr>
              <a:t>Country field Singapore while address is US</a:t>
            </a:r>
            <a:endParaRPr sz="1300">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300">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sz="1300">
                <a:latin typeface="Barlow Semi Condensed Medium"/>
                <a:ea typeface="Barlow Semi Condensed Medium"/>
                <a:cs typeface="Barlow Semi Condensed Medium"/>
                <a:sym typeface="Barlow Semi Condensed Medium"/>
              </a:rPr>
              <a:t>Conclusion</a:t>
            </a:r>
            <a:r>
              <a:rPr lang="en" sz="1300">
                <a:latin typeface="Barlow Semi Condensed"/>
                <a:ea typeface="Barlow Semi Condensed"/>
                <a:cs typeface="Barlow Semi Condensed"/>
                <a:sym typeface="Barlow Semi Condensed"/>
              </a:rPr>
              <a:t>: </a:t>
            </a:r>
            <a:r>
              <a:rPr lang="en" sz="1300" u="sng">
                <a:latin typeface="Barlow Semi Condensed"/>
                <a:ea typeface="Barlow Semi Condensed"/>
                <a:cs typeface="Barlow Semi Condensed"/>
                <a:sym typeface="Barlow Semi Condensed"/>
              </a:rPr>
              <a:t>Suspicious Employee</a:t>
            </a:r>
            <a:r>
              <a:rPr lang="en" sz="1300">
                <a:latin typeface="Barlow Semi Condensed"/>
                <a:ea typeface="Barlow Semi Condensed"/>
                <a:cs typeface="Barlow Semi Condensed"/>
                <a:sym typeface="Barlow Semi Condensed"/>
              </a:rPr>
              <a:t> with credit card</a:t>
            </a:r>
            <a:endParaRPr sz="1300">
              <a:latin typeface="Barlow Semi Condensed"/>
              <a:ea typeface="Barlow Semi Condensed"/>
              <a:cs typeface="Barlow Semi Condensed"/>
              <a:sym typeface="Barlow Semi Condensed"/>
            </a:endParaRPr>
          </a:p>
          <a:p>
            <a:pPr indent="0" lvl="0" marL="0" rtl="0" algn="ctr">
              <a:spcBef>
                <a:spcPts val="0"/>
              </a:spcBef>
              <a:spcAft>
                <a:spcPts val="0"/>
              </a:spcAft>
              <a:buNone/>
            </a:pPr>
            <a:r>
              <a:rPr lang="en" sz="1300">
                <a:latin typeface="Barlow Semi Condensed"/>
                <a:ea typeface="Barlow Semi Condensed"/>
                <a:cs typeface="Barlow Semi Condensed"/>
                <a:sym typeface="Barlow Semi Condensed"/>
              </a:rPr>
              <a:t>transactions</a:t>
            </a:r>
            <a:endParaRPr sz="1300">
              <a:latin typeface="Barlow Semi Condensed"/>
              <a:ea typeface="Barlow Semi Condensed"/>
              <a:cs typeface="Barlow Semi Condensed"/>
              <a:sym typeface="Barlow Semi Condensed"/>
            </a:endParaRPr>
          </a:p>
        </p:txBody>
      </p:sp>
      <p:sp>
        <p:nvSpPr>
          <p:cNvPr id="1749" name="Google Shape;1749;p53"/>
          <p:cNvSpPr txBox="1"/>
          <p:nvPr/>
        </p:nvSpPr>
        <p:spPr>
          <a:xfrm>
            <a:off x="5388450" y="4101325"/>
            <a:ext cx="27417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highlight>
                  <a:schemeClr val="lt1"/>
                </a:highlight>
                <a:latin typeface="Barlow Semi Condensed"/>
                <a:ea typeface="Barlow Semi Condensed"/>
                <a:cs typeface="Barlow Semi Condensed"/>
                <a:sym typeface="Barlow Semi Condensed"/>
              </a:rPr>
              <a:t>Total Amount Lost:</a:t>
            </a:r>
            <a:r>
              <a:rPr lang="en" sz="2300">
                <a:solidFill>
                  <a:srgbClr val="FF0000"/>
                </a:solidFill>
                <a:highlight>
                  <a:schemeClr val="lt1"/>
                </a:highlight>
                <a:latin typeface="Barlow Semi Condensed"/>
                <a:ea typeface="Barlow Semi Condensed"/>
                <a:cs typeface="Barlow Semi Condensed"/>
                <a:sym typeface="Barlow Semi Condensed"/>
              </a:rPr>
              <a:t> </a:t>
            </a:r>
            <a:r>
              <a:rPr b="1" lang="en" sz="2300">
                <a:solidFill>
                  <a:srgbClr val="FF0000"/>
                </a:solidFill>
                <a:highlight>
                  <a:schemeClr val="lt1"/>
                </a:highlight>
                <a:latin typeface="Barlow Semi Condensed"/>
                <a:ea typeface="Barlow Semi Condensed"/>
                <a:cs typeface="Barlow Semi Condensed"/>
                <a:sym typeface="Barlow Semi Condensed"/>
              </a:rPr>
              <a:t>$ 11,011.99</a:t>
            </a:r>
            <a:endParaRPr b="1" sz="2300">
              <a:solidFill>
                <a:srgbClr val="FF0000"/>
              </a:solidFill>
              <a:latin typeface="Fjalla One"/>
              <a:ea typeface="Fjalla One"/>
              <a:cs typeface="Fjalla One"/>
              <a:sym typeface="Fjalla On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grpSp>
        <p:nvGrpSpPr>
          <p:cNvPr id="1754" name="Google Shape;1754;p54"/>
          <p:cNvGrpSpPr/>
          <p:nvPr/>
        </p:nvGrpSpPr>
        <p:grpSpPr>
          <a:xfrm>
            <a:off x="1668860" y="1439126"/>
            <a:ext cx="6290420" cy="3278703"/>
            <a:chOff x="399425" y="238125"/>
            <a:chExt cx="6810025" cy="5187000"/>
          </a:xfrm>
        </p:grpSpPr>
        <p:sp>
          <p:nvSpPr>
            <p:cNvPr id="1755" name="Google Shape;1755;p54"/>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54"/>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7" name="Google Shape;1757;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758" name="Google Shape;1758;p54"/>
          <p:cNvGrpSpPr/>
          <p:nvPr/>
        </p:nvGrpSpPr>
        <p:grpSpPr>
          <a:xfrm>
            <a:off x="480338" y="105764"/>
            <a:ext cx="3071321" cy="2282280"/>
            <a:chOff x="399425" y="238125"/>
            <a:chExt cx="6810025" cy="5187000"/>
          </a:xfrm>
        </p:grpSpPr>
        <p:sp>
          <p:nvSpPr>
            <p:cNvPr id="1759" name="Google Shape;1759;p54"/>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54"/>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1" name="Google Shape;1761;p54"/>
          <p:cNvSpPr txBox="1"/>
          <p:nvPr>
            <p:ph idx="4294967295" type="title"/>
          </p:nvPr>
        </p:nvSpPr>
        <p:spPr>
          <a:xfrm>
            <a:off x="675325" y="620513"/>
            <a:ext cx="2386200" cy="125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Malicious</a:t>
            </a:r>
            <a:endParaRPr/>
          </a:p>
          <a:p>
            <a:pPr indent="0" lvl="0" marL="0" rtl="0" algn="ctr">
              <a:spcBef>
                <a:spcPts val="0"/>
              </a:spcBef>
              <a:spcAft>
                <a:spcPts val="0"/>
              </a:spcAft>
              <a:buNone/>
            </a:pPr>
            <a:r>
              <a:rPr lang="en"/>
              <a:t>Actors</a:t>
            </a:r>
            <a:endParaRPr/>
          </a:p>
        </p:txBody>
      </p:sp>
      <p:sp>
        <p:nvSpPr>
          <p:cNvPr id="1762" name="Google Shape;1762;p54"/>
          <p:cNvSpPr txBox="1"/>
          <p:nvPr/>
        </p:nvSpPr>
        <p:spPr>
          <a:xfrm>
            <a:off x="2363425" y="1488175"/>
            <a:ext cx="5199900" cy="26475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b="1" lang="en" sz="1600">
                <a:solidFill>
                  <a:schemeClr val="dk2"/>
                </a:solidFill>
                <a:latin typeface="Barlow Semi Condensed"/>
                <a:ea typeface="Barlow Semi Condensed"/>
                <a:cs typeface="Barlow Semi Condensed"/>
                <a:sym typeface="Barlow Semi Condensed"/>
              </a:rPr>
              <a:t>Proposed Checks &amp; Rules</a:t>
            </a:r>
            <a:endParaRPr b="1" sz="1600">
              <a:solidFill>
                <a:schemeClr val="dk2"/>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dk2"/>
              </a:buClr>
              <a:buSzPts val="1600"/>
              <a:buFont typeface="Barlow Semi Condensed"/>
              <a:buAutoNum type="arabicPeriod"/>
            </a:pPr>
            <a:r>
              <a:rPr lang="en" sz="1600">
                <a:solidFill>
                  <a:schemeClr val="dk2"/>
                </a:solidFill>
                <a:latin typeface="Barlow Semi Condensed"/>
                <a:ea typeface="Barlow Semi Condensed"/>
                <a:cs typeface="Barlow Semi Condensed"/>
                <a:sym typeface="Barlow Semi Condensed"/>
              </a:rPr>
              <a:t>Employees making transactions during leave (Credit Card Data)</a:t>
            </a:r>
            <a:endParaRPr sz="1600">
              <a:solidFill>
                <a:schemeClr val="dk2"/>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dk2"/>
              </a:buClr>
              <a:buSzPts val="1600"/>
              <a:buFont typeface="Barlow Semi Condensed"/>
              <a:buAutoNum type="arabicPeriod"/>
            </a:pPr>
            <a:r>
              <a:rPr lang="en" sz="1600">
                <a:solidFill>
                  <a:schemeClr val="dk2"/>
                </a:solidFill>
                <a:latin typeface="Barlow Semi Condensed"/>
                <a:ea typeface="Barlow Semi Condensed"/>
                <a:cs typeface="Barlow Semi Condensed"/>
                <a:sym typeface="Barlow Semi Condensed"/>
              </a:rPr>
              <a:t>Negative amounts  (Credit Card Data)</a:t>
            </a:r>
            <a:endParaRPr sz="1600">
              <a:solidFill>
                <a:schemeClr val="dk2"/>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dk2"/>
              </a:buClr>
              <a:buSzPts val="1600"/>
              <a:buFont typeface="Barlow Semi Condensed"/>
              <a:buAutoNum type="arabicPeriod"/>
            </a:pPr>
            <a:r>
              <a:rPr lang="en" sz="1600">
                <a:solidFill>
                  <a:schemeClr val="dk2"/>
                </a:solidFill>
                <a:latin typeface="Barlow Semi Condensed"/>
                <a:ea typeface="Barlow Semi Condensed"/>
                <a:cs typeface="Barlow Semi Condensed"/>
                <a:sym typeface="Barlow Semi Condensed"/>
              </a:rPr>
              <a:t>Amounts should tally with each other (Credit Card Data)</a:t>
            </a:r>
            <a:endParaRPr sz="1600">
              <a:solidFill>
                <a:schemeClr val="dk2"/>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dk2"/>
              </a:buClr>
              <a:buSzPts val="1600"/>
              <a:buFont typeface="Barlow Semi Condensed"/>
              <a:buAutoNum type="arabicPeriod"/>
            </a:pPr>
            <a:r>
              <a:rPr lang="en" sz="1600">
                <a:solidFill>
                  <a:schemeClr val="dk2"/>
                </a:solidFill>
                <a:latin typeface="Barlow Semi Condensed"/>
                <a:ea typeface="Barlow Semi Condensed"/>
                <a:cs typeface="Barlow Semi Condensed"/>
                <a:sym typeface="Barlow Semi Condensed"/>
              </a:rPr>
              <a:t>Payments to discontinued/deactivated vendors (Accounts Payable)</a:t>
            </a:r>
            <a:endParaRPr sz="1600">
              <a:solidFill>
                <a:schemeClr val="dk2"/>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dk2"/>
              </a:buClr>
              <a:buSzPts val="1600"/>
              <a:buFont typeface="Barlow Semi Condensed"/>
              <a:buAutoNum type="arabicPeriod"/>
            </a:pPr>
            <a:r>
              <a:rPr lang="en" sz="1600">
                <a:solidFill>
                  <a:schemeClr val="dk2"/>
                </a:solidFill>
                <a:latin typeface="Barlow Semi Condensed"/>
                <a:ea typeface="Barlow Semi Condensed"/>
                <a:cs typeface="Barlow Semi Condensed"/>
                <a:sym typeface="Barlow Semi Condensed"/>
              </a:rPr>
              <a:t>Overpayments to vendors (Accounts Payable)</a:t>
            </a:r>
            <a:endParaRPr sz="1600">
              <a:solidFill>
                <a:schemeClr val="dk2"/>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dk2"/>
              </a:buClr>
              <a:buSzPts val="1600"/>
              <a:buFont typeface="Barlow Semi Condensed"/>
              <a:buAutoNum type="arabicPeriod"/>
            </a:pPr>
            <a:r>
              <a:rPr lang="en" sz="1600">
                <a:solidFill>
                  <a:schemeClr val="dk2"/>
                </a:solidFill>
                <a:latin typeface="Barlow Semi Condensed"/>
                <a:ea typeface="Barlow Semi Condensed"/>
                <a:cs typeface="Barlow Semi Condensed"/>
                <a:sym typeface="Barlow Semi Condensed"/>
              </a:rPr>
              <a:t>Embezzlement by employees who have already left Lumbargo</a:t>
            </a:r>
            <a:endParaRPr sz="1600">
              <a:solidFill>
                <a:schemeClr val="dk2"/>
              </a:solidFill>
              <a:latin typeface="Barlow Semi Condensed"/>
              <a:ea typeface="Barlow Semi Condensed"/>
              <a:cs typeface="Barlow Semi Condensed"/>
              <a:sym typeface="Barlow Semi Condensed"/>
            </a:endParaRPr>
          </a:p>
        </p:txBody>
      </p:sp>
      <p:sp>
        <p:nvSpPr>
          <p:cNvPr id="1763" name="Google Shape;1763;p54"/>
          <p:cNvSpPr/>
          <p:nvPr/>
        </p:nvSpPr>
        <p:spPr>
          <a:xfrm>
            <a:off x="3216100" y="4717625"/>
            <a:ext cx="1651200" cy="2514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chemeClr val="lt1"/>
                </a:solidFill>
                <a:latin typeface="Josefin Sans"/>
                <a:ea typeface="Josefin Sans"/>
                <a:cs typeface="Josefin Sans"/>
                <a:sym typeface="Josefin Sans"/>
              </a:rPr>
              <a:t>Analysis Process</a:t>
            </a:r>
            <a:endParaRPr sz="1500">
              <a:solidFill>
                <a:schemeClr val="lt1"/>
              </a:solidFill>
              <a:latin typeface="Josefin Sans"/>
              <a:ea typeface="Josefin Sans"/>
              <a:cs typeface="Josefin Sans"/>
              <a:sym typeface="Josefin Sans"/>
            </a:endParaRPr>
          </a:p>
        </p:txBody>
      </p:sp>
      <p:grpSp>
        <p:nvGrpSpPr>
          <p:cNvPr id="1764" name="Google Shape;1764;p54"/>
          <p:cNvGrpSpPr/>
          <p:nvPr/>
        </p:nvGrpSpPr>
        <p:grpSpPr>
          <a:xfrm>
            <a:off x="356213" y="1594538"/>
            <a:ext cx="656561" cy="2501400"/>
            <a:chOff x="288563" y="1321038"/>
            <a:chExt cx="656561" cy="2501400"/>
          </a:xfrm>
        </p:grpSpPr>
        <p:cxnSp>
          <p:nvCxnSpPr>
            <p:cNvPr id="1765" name="Google Shape;1765;p54"/>
            <p:cNvCxnSpPr/>
            <p:nvPr/>
          </p:nvCxnSpPr>
          <p:spPr>
            <a:xfrm>
              <a:off x="616816" y="1321038"/>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766" name="Google Shape;1766;p54"/>
            <p:cNvGrpSpPr/>
            <p:nvPr/>
          </p:nvGrpSpPr>
          <p:grpSpPr>
            <a:xfrm rot="10800000">
              <a:off x="288563" y="1612213"/>
              <a:ext cx="656561" cy="582350"/>
              <a:chOff x="8064275" y="887850"/>
              <a:chExt cx="581800" cy="582350"/>
            </a:xfrm>
          </p:grpSpPr>
          <p:sp>
            <p:nvSpPr>
              <p:cNvPr id="1767" name="Google Shape;1767;p5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5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5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5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5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5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3" name="Google Shape;1773;p54"/>
            <p:cNvGrpSpPr/>
            <p:nvPr/>
          </p:nvGrpSpPr>
          <p:grpSpPr>
            <a:xfrm rot="10800000">
              <a:off x="452069" y="2473563"/>
              <a:ext cx="329550" cy="292575"/>
              <a:chOff x="7353050" y="316275"/>
              <a:chExt cx="292025" cy="292575"/>
            </a:xfrm>
          </p:grpSpPr>
          <p:sp>
            <p:nvSpPr>
              <p:cNvPr id="1774" name="Google Shape;1774;p5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5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5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5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8" name="Google Shape;1778;p54"/>
            <p:cNvGrpSpPr/>
            <p:nvPr/>
          </p:nvGrpSpPr>
          <p:grpSpPr>
            <a:xfrm rot="10800000">
              <a:off x="518086" y="3099263"/>
              <a:ext cx="197488" cy="175000"/>
              <a:chOff x="8792300" y="321275"/>
              <a:chExt cx="175000" cy="175000"/>
            </a:xfrm>
          </p:grpSpPr>
          <p:sp>
            <p:nvSpPr>
              <p:cNvPr id="1779" name="Google Shape;1779;p5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5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5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5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3" name="Google Shape;1783;p54"/>
            <p:cNvGrpSpPr/>
            <p:nvPr/>
          </p:nvGrpSpPr>
          <p:grpSpPr>
            <a:xfrm>
              <a:off x="288563" y="3323588"/>
              <a:ext cx="197502" cy="27000"/>
              <a:chOff x="5662375" y="212375"/>
              <a:chExt cx="175013" cy="27000"/>
            </a:xfrm>
          </p:grpSpPr>
          <p:sp>
            <p:nvSpPr>
              <p:cNvPr id="1784" name="Google Shape;1784;p5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5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5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7" name="Google Shape;1787;p54"/>
            <p:cNvGrpSpPr/>
            <p:nvPr/>
          </p:nvGrpSpPr>
          <p:grpSpPr>
            <a:xfrm>
              <a:off x="689463" y="1528913"/>
              <a:ext cx="197502" cy="27000"/>
              <a:chOff x="5662375" y="212375"/>
              <a:chExt cx="175013" cy="27000"/>
            </a:xfrm>
          </p:grpSpPr>
          <p:sp>
            <p:nvSpPr>
              <p:cNvPr id="1788" name="Google Shape;1788;p5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5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5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91" name="Google Shape;1791;p54"/>
          <p:cNvGrpSpPr/>
          <p:nvPr/>
        </p:nvGrpSpPr>
        <p:grpSpPr>
          <a:xfrm>
            <a:off x="3303065" y="753306"/>
            <a:ext cx="829200" cy="811062"/>
            <a:chOff x="-13994901" y="1639700"/>
            <a:chExt cx="354450" cy="351825"/>
          </a:xfrm>
        </p:grpSpPr>
        <p:sp>
          <p:nvSpPr>
            <p:cNvPr id="1792" name="Google Shape;1792;p54"/>
            <p:cNvSpPr/>
            <p:nvPr/>
          </p:nvSpPr>
          <p:spPr>
            <a:xfrm>
              <a:off x="-13776875" y="1888525"/>
              <a:ext cx="104775" cy="37625"/>
            </a:xfrm>
            <a:custGeom>
              <a:rect b="b" l="l" r="r" t="t"/>
              <a:pathLst>
                <a:path extrusionOk="0" h="1505" w="4191">
                  <a:moveTo>
                    <a:pt x="442" y="0"/>
                  </a:moveTo>
                  <a:cubicBezTo>
                    <a:pt x="339" y="0"/>
                    <a:pt x="237" y="40"/>
                    <a:pt x="158" y="118"/>
                  </a:cubicBezTo>
                  <a:cubicBezTo>
                    <a:pt x="1" y="276"/>
                    <a:pt x="1" y="559"/>
                    <a:pt x="158" y="717"/>
                  </a:cubicBezTo>
                  <a:cubicBezTo>
                    <a:pt x="725" y="1253"/>
                    <a:pt x="1418" y="1505"/>
                    <a:pt x="2112" y="1505"/>
                  </a:cubicBezTo>
                  <a:cubicBezTo>
                    <a:pt x="2805" y="1505"/>
                    <a:pt x="3498" y="1221"/>
                    <a:pt x="4033" y="717"/>
                  </a:cubicBezTo>
                  <a:cubicBezTo>
                    <a:pt x="4191" y="559"/>
                    <a:pt x="4191" y="276"/>
                    <a:pt x="4033" y="118"/>
                  </a:cubicBezTo>
                  <a:cubicBezTo>
                    <a:pt x="3955" y="40"/>
                    <a:pt x="3844" y="0"/>
                    <a:pt x="3734" y="0"/>
                  </a:cubicBezTo>
                  <a:cubicBezTo>
                    <a:pt x="3624" y="0"/>
                    <a:pt x="3514" y="40"/>
                    <a:pt x="3435" y="118"/>
                  </a:cubicBezTo>
                  <a:cubicBezTo>
                    <a:pt x="3057" y="496"/>
                    <a:pt x="2568" y="685"/>
                    <a:pt x="2080" y="685"/>
                  </a:cubicBezTo>
                  <a:cubicBezTo>
                    <a:pt x="1592" y="685"/>
                    <a:pt x="1103" y="496"/>
                    <a:pt x="725" y="118"/>
                  </a:cubicBezTo>
                  <a:cubicBezTo>
                    <a:pt x="647" y="40"/>
                    <a:pt x="544" y="0"/>
                    <a:pt x="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54"/>
            <p:cNvSpPr/>
            <p:nvPr/>
          </p:nvSpPr>
          <p:spPr>
            <a:xfrm>
              <a:off x="-13994901" y="1639700"/>
              <a:ext cx="354450" cy="351825"/>
            </a:xfrm>
            <a:custGeom>
              <a:rect b="b" l="l" r="r" t="t"/>
              <a:pathLst>
                <a:path extrusionOk="0" h="14073" w="14178">
                  <a:moveTo>
                    <a:pt x="8412" y="998"/>
                  </a:moveTo>
                  <a:lnTo>
                    <a:pt x="8412" y="4085"/>
                  </a:lnTo>
                  <a:cubicBezTo>
                    <a:pt x="7467" y="3959"/>
                    <a:pt x="6585" y="3739"/>
                    <a:pt x="5671" y="3361"/>
                  </a:cubicBezTo>
                  <a:cubicBezTo>
                    <a:pt x="5625" y="3349"/>
                    <a:pt x="5574" y="3342"/>
                    <a:pt x="5523" y="3342"/>
                  </a:cubicBezTo>
                  <a:cubicBezTo>
                    <a:pt x="5434" y="3342"/>
                    <a:pt x="5341" y="3364"/>
                    <a:pt x="5261" y="3424"/>
                  </a:cubicBezTo>
                  <a:cubicBezTo>
                    <a:pt x="5167" y="3487"/>
                    <a:pt x="5072" y="3613"/>
                    <a:pt x="5072" y="3770"/>
                  </a:cubicBezTo>
                  <a:lnTo>
                    <a:pt x="5072" y="6669"/>
                  </a:lnTo>
                  <a:cubicBezTo>
                    <a:pt x="4957" y="6656"/>
                    <a:pt x="4841" y="6650"/>
                    <a:pt x="4724" y="6650"/>
                  </a:cubicBezTo>
                  <a:cubicBezTo>
                    <a:pt x="3979" y="6650"/>
                    <a:pt x="3223" y="6912"/>
                    <a:pt x="2678" y="7456"/>
                  </a:cubicBezTo>
                  <a:cubicBezTo>
                    <a:pt x="2520" y="7614"/>
                    <a:pt x="2520" y="7898"/>
                    <a:pt x="2678" y="8055"/>
                  </a:cubicBezTo>
                  <a:cubicBezTo>
                    <a:pt x="2757" y="8134"/>
                    <a:pt x="2867" y="8173"/>
                    <a:pt x="2977" y="8173"/>
                  </a:cubicBezTo>
                  <a:cubicBezTo>
                    <a:pt x="3088" y="8173"/>
                    <a:pt x="3198" y="8134"/>
                    <a:pt x="3277" y="8055"/>
                  </a:cubicBezTo>
                  <a:cubicBezTo>
                    <a:pt x="3639" y="7692"/>
                    <a:pt x="4132" y="7497"/>
                    <a:pt x="4627" y="7497"/>
                  </a:cubicBezTo>
                  <a:cubicBezTo>
                    <a:pt x="4776" y="7497"/>
                    <a:pt x="4926" y="7514"/>
                    <a:pt x="5072" y="7551"/>
                  </a:cubicBezTo>
                  <a:lnTo>
                    <a:pt x="5072" y="8654"/>
                  </a:lnTo>
                  <a:cubicBezTo>
                    <a:pt x="5072" y="9032"/>
                    <a:pt x="5104" y="9441"/>
                    <a:pt x="5198" y="9788"/>
                  </a:cubicBezTo>
                  <a:cubicBezTo>
                    <a:pt x="5041" y="9819"/>
                    <a:pt x="4852" y="9914"/>
                    <a:pt x="4631" y="9945"/>
                  </a:cubicBezTo>
                  <a:cubicBezTo>
                    <a:pt x="2489" y="9473"/>
                    <a:pt x="914" y="7551"/>
                    <a:pt x="914" y="5346"/>
                  </a:cubicBezTo>
                  <a:lnTo>
                    <a:pt x="914" y="998"/>
                  </a:lnTo>
                  <a:lnTo>
                    <a:pt x="945" y="998"/>
                  </a:lnTo>
                  <a:cubicBezTo>
                    <a:pt x="2111" y="1408"/>
                    <a:pt x="3434" y="1628"/>
                    <a:pt x="4694" y="1628"/>
                  </a:cubicBezTo>
                  <a:cubicBezTo>
                    <a:pt x="5954" y="1628"/>
                    <a:pt x="7246" y="1439"/>
                    <a:pt x="8412" y="998"/>
                  </a:cubicBezTo>
                  <a:close/>
                  <a:moveTo>
                    <a:pt x="13421" y="4369"/>
                  </a:moveTo>
                  <a:lnTo>
                    <a:pt x="13421" y="8654"/>
                  </a:lnTo>
                  <a:cubicBezTo>
                    <a:pt x="13421" y="10890"/>
                    <a:pt x="11846" y="12812"/>
                    <a:pt x="9672" y="13285"/>
                  </a:cubicBezTo>
                  <a:cubicBezTo>
                    <a:pt x="7530" y="12812"/>
                    <a:pt x="5986" y="10859"/>
                    <a:pt x="5986" y="8654"/>
                  </a:cubicBezTo>
                  <a:lnTo>
                    <a:pt x="5986" y="4369"/>
                  </a:lnTo>
                  <a:cubicBezTo>
                    <a:pt x="7215" y="4779"/>
                    <a:pt x="8475" y="4999"/>
                    <a:pt x="9672" y="4999"/>
                  </a:cubicBezTo>
                  <a:cubicBezTo>
                    <a:pt x="10932" y="4936"/>
                    <a:pt x="12192" y="4747"/>
                    <a:pt x="13421" y="4369"/>
                  </a:cubicBezTo>
                  <a:close/>
                  <a:moveTo>
                    <a:pt x="430" y="1"/>
                  </a:moveTo>
                  <a:cubicBezTo>
                    <a:pt x="348" y="1"/>
                    <a:pt x="263" y="16"/>
                    <a:pt x="189" y="53"/>
                  </a:cubicBezTo>
                  <a:cubicBezTo>
                    <a:pt x="95" y="147"/>
                    <a:pt x="0" y="273"/>
                    <a:pt x="0" y="431"/>
                  </a:cubicBezTo>
                  <a:lnTo>
                    <a:pt x="0" y="5346"/>
                  </a:lnTo>
                  <a:cubicBezTo>
                    <a:pt x="126" y="7929"/>
                    <a:pt x="2016" y="10260"/>
                    <a:pt x="4600" y="10764"/>
                  </a:cubicBezTo>
                  <a:lnTo>
                    <a:pt x="4757" y="10764"/>
                  </a:lnTo>
                  <a:cubicBezTo>
                    <a:pt x="5009" y="10733"/>
                    <a:pt x="5230" y="10670"/>
                    <a:pt x="5482" y="10575"/>
                  </a:cubicBezTo>
                  <a:cubicBezTo>
                    <a:pt x="6144" y="12340"/>
                    <a:pt x="7687" y="13726"/>
                    <a:pt x="9578" y="14072"/>
                  </a:cubicBezTo>
                  <a:lnTo>
                    <a:pt x="9735" y="14072"/>
                  </a:lnTo>
                  <a:cubicBezTo>
                    <a:pt x="12318" y="13568"/>
                    <a:pt x="14177" y="11237"/>
                    <a:pt x="14177" y="8622"/>
                  </a:cubicBezTo>
                  <a:lnTo>
                    <a:pt x="14177" y="3770"/>
                  </a:lnTo>
                  <a:cubicBezTo>
                    <a:pt x="14177" y="3644"/>
                    <a:pt x="14114" y="3487"/>
                    <a:pt x="13988" y="3424"/>
                  </a:cubicBezTo>
                  <a:cubicBezTo>
                    <a:pt x="13908" y="3364"/>
                    <a:pt x="13816" y="3342"/>
                    <a:pt x="13727" y="3342"/>
                  </a:cubicBezTo>
                  <a:cubicBezTo>
                    <a:pt x="13675" y="3342"/>
                    <a:pt x="13625" y="3349"/>
                    <a:pt x="13579" y="3361"/>
                  </a:cubicBezTo>
                  <a:cubicBezTo>
                    <a:pt x="12318" y="3896"/>
                    <a:pt x="10995" y="4117"/>
                    <a:pt x="9609" y="4117"/>
                  </a:cubicBezTo>
                  <a:lnTo>
                    <a:pt x="9231" y="4117"/>
                  </a:lnTo>
                  <a:lnTo>
                    <a:pt x="9231" y="431"/>
                  </a:lnTo>
                  <a:cubicBezTo>
                    <a:pt x="9231" y="305"/>
                    <a:pt x="9136" y="147"/>
                    <a:pt x="9010" y="53"/>
                  </a:cubicBezTo>
                  <a:cubicBezTo>
                    <a:pt x="8955" y="16"/>
                    <a:pt x="8878" y="1"/>
                    <a:pt x="8799" y="1"/>
                  </a:cubicBezTo>
                  <a:cubicBezTo>
                    <a:pt x="8742" y="1"/>
                    <a:pt x="8685" y="8"/>
                    <a:pt x="8632" y="21"/>
                  </a:cubicBezTo>
                  <a:cubicBezTo>
                    <a:pt x="7372" y="525"/>
                    <a:pt x="5986" y="777"/>
                    <a:pt x="4600" y="777"/>
                  </a:cubicBezTo>
                  <a:cubicBezTo>
                    <a:pt x="3245" y="777"/>
                    <a:pt x="1859" y="494"/>
                    <a:pt x="599" y="21"/>
                  </a:cubicBezTo>
                  <a:cubicBezTo>
                    <a:pt x="546" y="8"/>
                    <a:pt x="489" y="1"/>
                    <a:pt x="4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54"/>
            <p:cNvSpPr/>
            <p:nvPr/>
          </p:nvSpPr>
          <p:spPr>
            <a:xfrm>
              <a:off x="-13923375" y="1723125"/>
              <a:ext cx="64625" cy="40925"/>
            </a:xfrm>
            <a:custGeom>
              <a:rect b="b" l="l" r="r" t="t"/>
              <a:pathLst>
                <a:path extrusionOk="0" h="1637" w="2585">
                  <a:moveTo>
                    <a:pt x="2113" y="1"/>
                  </a:moveTo>
                  <a:cubicBezTo>
                    <a:pt x="2061" y="1"/>
                    <a:pt x="2008" y="9"/>
                    <a:pt x="1954" y="24"/>
                  </a:cubicBezTo>
                  <a:lnTo>
                    <a:pt x="284" y="843"/>
                  </a:lnTo>
                  <a:cubicBezTo>
                    <a:pt x="64" y="969"/>
                    <a:pt x="1" y="1221"/>
                    <a:pt x="64" y="1410"/>
                  </a:cubicBezTo>
                  <a:cubicBezTo>
                    <a:pt x="156" y="1548"/>
                    <a:pt x="316" y="1636"/>
                    <a:pt x="469" y="1636"/>
                  </a:cubicBezTo>
                  <a:cubicBezTo>
                    <a:pt x="525" y="1636"/>
                    <a:pt x="580" y="1624"/>
                    <a:pt x="631" y="1599"/>
                  </a:cubicBezTo>
                  <a:lnTo>
                    <a:pt x="2332" y="780"/>
                  </a:lnTo>
                  <a:cubicBezTo>
                    <a:pt x="2521" y="654"/>
                    <a:pt x="2584" y="433"/>
                    <a:pt x="2521" y="244"/>
                  </a:cubicBezTo>
                  <a:cubicBezTo>
                    <a:pt x="2426" y="77"/>
                    <a:pt x="2276" y="1"/>
                    <a:pt x="21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54"/>
            <p:cNvSpPr/>
            <p:nvPr/>
          </p:nvSpPr>
          <p:spPr>
            <a:xfrm>
              <a:off x="-13798125" y="1805500"/>
              <a:ext cx="66175" cy="41575"/>
            </a:xfrm>
            <a:custGeom>
              <a:rect b="b" l="l" r="r" t="t"/>
              <a:pathLst>
                <a:path extrusionOk="0" h="1663" w="2647">
                  <a:moveTo>
                    <a:pt x="504" y="0"/>
                  </a:moveTo>
                  <a:cubicBezTo>
                    <a:pt x="350" y="0"/>
                    <a:pt x="188" y="94"/>
                    <a:pt x="95" y="257"/>
                  </a:cubicBezTo>
                  <a:cubicBezTo>
                    <a:pt x="0" y="446"/>
                    <a:pt x="95" y="667"/>
                    <a:pt x="315" y="793"/>
                  </a:cubicBezTo>
                  <a:lnTo>
                    <a:pt x="1953" y="1612"/>
                  </a:lnTo>
                  <a:cubicBezTo>
                    <a:pt x="2006" y="1647"/>
                    <a:pt x="2064" y="1663"/>
                    <a:pt x="2122" y="1663"/>
                  </a:cubicBezTo>
                  <a:cubicBezTo>
                    <a:pt x="2273" y="1663"/>
                    <a:pt x="2430" y="1559"/>
                    <a:pt x="2521" y="1423"/>
                  </a:cubicBezTo>
                  <a:cubicBezTo>
                    <a:pt x="2647" y="1234"/>
                    <a:pt x="2521" y="982"/>
                    <a:pt x="2300" y="887"/>
                  </a:cubicBezTo>
                  <a:lnTo>
                    <a:pt x="662" y="37"/>
                  </a:lnTo>
                  <a:cubicBezTo>
                    <a:pt x="612" y="12"/>
                    <a:pt x="559" y="0"/>
                    <a:pt x="5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54"/>
            <p:cNvSpPr/>
            <p:nvPr/>
          </p:nvSpPr>
          <p:spPr>
            <a:xfrm>
              <a:off x="-13714650" y="1805825"/>
              <a:ext cx="63825" cy="41250"/>
            </a:xfrm>
            <a:custGeom>
              <a:rect b="b" l="l" r="r" t="t"/>
              <a:pathLst>
                <a:path extrusionOk="0" h="1650" w="2553">
                  <a:moveTo>
                    <a:pt x="2068" y="1"/>
                  </a:moveTo>
                  <a:cubicBezTo>
                    <a:pt x="2018" y="1"/>
                    <a:pt x="1968" y="9"/>
                    <a:pt x="1922" y="24"/>
                  </a:cubicBezTo>
                  <a:lnTo>
                    <a:pt x="284" y="874"/>
                  </a:lnTo>
                  <a:cubicBezTo>
                    <a:pt x="64" y="969"/>
                    <a:pt x="1" y="1221"/>
                    <a:pt x="64" y="1410"/>
                  </a:cubicBezTo>
                  <a:cubicBezTo>
                    <a:pt x="132" y="1546"/>
                    <a:pt x="298" y="1650"/>
                    <a:pt x="456" y="1650"/>
                  </a:cubicBezTo>
                  <a:cubicBezTo>
                    <a:pt x="518" y="1650"/>
                    <a:pt x="578" y="1634"/>
                    <a:pt x="631" y="1599"/>
                  </a:cubicBezTo>
                  <a:lnTo>
                    <a:pt x="2269" y="780"/>
                  </a:lnTo>
                  <a:cubicBezTo>
                    <a:pt x="2490" y="654"/>
                    <a:pt x="2553" y="433"/>
                    <a:pt x="2490" y="244"/>
                  </a:cubicBezTo>
                  <a:cubicBezTo>
                    <a:pt x="2394" y="77"/>
                    <a:pt x="2226" y="1"/>
                    <a:pt x="20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0" name="Shape 1800"/>
        <p:cNvGrpSpPr/>
        <p:nvPr/>
      </p:nvGrpSpPr>
      <p:grpSpPr>
        <a:xfrm>
          <a:off x="0" y="0"/>
          <a:ext cx="0" cy="0"/>
          <a:chOff x="0" y="0"/>
          <a:chExt cx="0" cy="0"/>
        </a:xfrm>
      </p:grpSpPr>
      <p:sp>
        <p:nvSpPr>
          <p:cNvPr id="1801" name="Google Shape;1801;p55"/>
          <p:cNvSpPr/>
          <p:nvPr/>
        </p:nvSpPr>
        <p:spPr>
          <a:xfrm>
            <a:off x="2554275" y="164525"/>
            <a:ext cx="5658900" cy="4569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1800">
                <a:latin typeface="Barlow Semi Condensed SemiBold"/>
                <a:ea typeface="Barlow Semi Condensed SemiBold"/>
                <a:cs typeface="Barlow Semi Condensed SemiBold"/>
                <a:sym typeface="Barlow Semi Condensed SemiBold"/>
              </a:rPr>
              <a:t>  </a:t>
            </a:r>
            <a:r>
              <a:rPr lang="en" sz="1800">
                <a:solidFill>
                  <a:schemeClr val="dk2"/>
                </a:solidFill>
                <a:latin typeface="Barlow Semi Condensed SemiBold"/>
                <a:ea typeface="Barlow Semi Condensed SemiBold"/>
                <a:cs typeface="Barlow Semi Condensed SemiBold"/>
                <a:sym typeface="Barlow Semi Condensed SemiBold"/>
              </a:rPr>
              <a:t>Rule 1: Employees making transactions during leave</a:t>
            </a:r>
            <a:r>
              <a:rPr lang="en" sz="1800">
                <a:latin typeface="Barlow Semi Condensed SemiBold"/>
                <a:ea typeface="Barlow Semi Condensed SemiBold"/>
                <a:cs typeface="Barlow Semi Condensed SemiBold"/>
                <a:sym typeface="Barlow Semi Condensed SemiBold"/>
              </a:rPr>
              <a:t>         </a:t>
            </a:r>
            <a:endParaRPr/>
          </a:p>
        </p:txBody>
      </p:sp>
      <p:sp>
        <p:nvSpPr>
          <p:cNvPr id="1802" name="Google Shape;1802;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03" name="Google Shape;1803;p55"/>
          <p:cNvSpPr/>
          <p:nvPr/>
        </p:nvSpPr>
        <p:spPr>
          <a:xfrm>
            <a:off x="199300" y="164550"/>
            <a:ext cx="2741700" cy="456900"/>
          </a:xfrm>
          <a:prstGeom prst="homePlate">
            <a:avLst>
              <a:gd fmla="val 50000"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Barlow Semi Condensed SemiBold"/>
                <a:ea typeface="Barlow Semi Condensed SemiBold"/>
                <a:cs typeface="Barlow Semi Condensed SemiBold"/>
                <a:sym typeface="Barlow Semi Condensed SemiBold"/>
              </a:rPr>
              <a:t>Malicious </a:t>
            </a:r>
            <a:r>
              <a:rPr lang="en" sz="2500">
                <a:solidFill>
                  <a:schemeClr val="lt1"/>
                </a:solidFill>
                <a:latin typeface="Barlow Semi Condensed SemiBold"/>
                <a:ea typeface="Barlow Semi Condensed SemiBold"/>
                <a:cs typeface="Barlow Semi Condensed SemiBold"/>
                <a:sym typeface="Barlow Semi Condensed SemiBold"/>
              </a:rPr>
              <a:t>Actors</a:t>
            </a:r>
            <a:endParaRPr sz="2500">
              <a:solidFill>
                <a:schemeClr val="lt1"/>
              </a:solidFill>
              <a:latin typeface="Barlow Semi Condensed SemiBold"/>
              <a:ea typeface="Barlow Semi Condensed SemiBold"/>
              <a:cs typeface="Barlow Semi Condensed SemiBold"/>
              <a:sym typeface="Barlow Semi Condensed SemiBold"/>
            </a:endParaRPr>
          </a:p>
        </p:txBody>
      </p:sp>
      <p:sp>
        <p:nvSpPr>
          <p:cNvPr id="1804" name="Google Shape;1804;p55"/>
          <p:cNvSpPr txBox="1"/>
          <p:nvPr/>
        </p:nvSpPr>
        <p:spPr>
          <a:xfrm>
            <a:off x="199300" y="1863750"/>
            <a:ext cx="36405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Invalid transaction if</a:t>
            </a:r>
            <a:r>
              <a:rPr lang="en" sz="1600">
                <a:solidFill>
                  <a:schemeClr val="dk2"/>
                </a:solidFill>
                <a:latin typeface="Barlow Semi Condensed"/>
                <a:ea typeface="Barlow Semi Condensed"/>
                <a:cs typeface="Barlow Semi Condensed"/>
                <a:sym typeface="Barlow Semi Condensed"/>
              </a:rPr>
              <a:t>:</a:t>
            </a:r>
            <a:endParaRPr sz="1600">
              <a:solidFill>
                <a:schemeClr val="dk2"/>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dk2"/>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Employee on leave</a:t>
            </a:r>
            <a:endParaRPr sz="1600">
              <a:solidFill>
                <a:schemeClr val="dk2"/>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dk2"/>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Employee makes transaction during leave period</a:t>
            </a:r>
            <a:endParaRPr sz="1600">
              <a:solidFill>
                <a:schemeClr val="dk2"/>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dk2"/>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Duplicated records are </a:t>
            </a:r>
            <a:r>
              <a:rPr lang="en" sz="1600">
                <a:solidFill>
                  <a:schemeClr val="dk2"/>
                </a:solidFill>
                <a:latin typeface="Barlow Semi Condensed"/>
                <a:ea typeface="Barlow Semi Condensed"/>
                <a:cs typeface="Barlow Semi Condensed"/>
                <a:sym typeface="Barlow Semi Condensed"/>
              </a:rPr>
              <a:t>aggregated to 1 record loss</a:t>
            </a:r>
            <a:endParaRPr sz="1600">
              <a:solidFill>
                <a:schemeClr val="dk2"/>
              </a:solidFill>
              <a:latin typeface="Barlow Semi Condensed"/>
              <a:ea typeface="Barlow Semi Condensed"/>
              <a:cs typeface="Barlow Semi Condensed"/>
              <a:sym typeface="Barlow Semi Condensed"/>
            </a:endParaRPr>
          </a:p>
        </p:txBody>
      </p:sp>
      <p:sp>
        <p:nvSpPr>
          <p:cNvPr id="1805" name="Google Shape;1805;p55"/>
          <p:cNvSpPr txBox="1"/>
          <p:nvPr/>
        </p:nvSpPr>
        <p:spPr>
          <a:xfrm>
            <a:off x="4609900" y="3185150"/>
            <a:ext cx="425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Barlow Semi Condensed"/>
                <a:ea typeface="Barlow Semi Condensed"/>
                <a:cs typeface="Barlow Semi Condensed"/>
                <a:sym typeface="Barlow Semi Condensed"/>
              </a:rPr>
              <a:t>Examples of employees making transactions during leave</a:t>
            </a:r>
            <a:endParaRPr i="1">
              <a:latin typeface="Barlow Semi Condensed"/>
              <a:ea typeface="Barlow Semi Condensed"/>
              <a:cs typeface="Barlow Semi Condensed"/>
              <a:sym typeface="Barlow Semi Condensed"/>
            </a:endParaRPr>
          </a:p>
        </p:txBody>
      </p:sp>
      <p:sp>
        <p:nvSpPr>
          <p:cNvPr id="1806" name="Google Shape;1806;p55"/>
          <p:cNvSpPr/>
          <p:nvPr/>
        </p:nvSpPr>
        <p:spPr>
          <a:xfrm>
            <a:off x="3216100" y="4717625"/>
            <a:ext cx="1651200" cy="2514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chemeClr val="lt1"/>
                </a:solidFill>
                <a:latin typeface="Josefin Sans"/>
                <a:ea typeface="Josefin Sans"/>
                <a:cs typeface="Josefin Sans"/>
                <a:sym typeface="Josefin Sans"/>
              </a:rPr>
              <a:t>Analysis Process</a:t>
            </a:r>
            <a:endParaRPr sz="1500">
              <a:solidFill>
                <a:schemeClr val="lt1"/>
              </a:solidFill>
              <a:latin typeface="Josefin Sans"/>
              <a:ea typeface="Josefin Sans"/>
              <a:cs typeface="Josefin Sans"/>
              <a:sym typeface="Josefin Sans"/>
            </a:endParaRPr>
          </a:p>
        </p:txBody>
      </p:sp>
      <p:pic>
        <p:nvPicPr>
          <p:cNvPr id="1807" name="Google Shape;1807;p55"/>
          <p:cNvPicPr preferRelativeResize="0"/>
          <p:nvPr/>
        </p:nvPicPr>
        <p:blipFill>
          <a:blip r:embed="rId3">
            <a:alphaModFix/>
          </a:blip>
          <a:stretch>
            <a:fillRect/>
          </a:stretch>
        </p:blipFill>
        <p:spPr>
          <a:xfrm>
            <a:off x="4012474" y="1654646"/>
            <a:ext cx="4970126" cy="1530500"/>
          </a:xfrm>
          <a:prstGeom prst="rect">
            <a:avLst/>
          </a:prstGeom>
          <a:noFill/>
          <a:ln>
            <a:noFill/>
          </a:ln>
        </p:spPr>
      </p:pic>
      <p:sp>
        <p:nvSpPr>
          <p:cNvPr id="1808" name="Google Shape;1808;p55"/>
          <p:cNvSpPr txBox="1"/>
          <p:nvPr/>
        </p:nvSpPr>
        <p:spPr>
          <a:xfrm>
            <a:off x="4693863" y="4368100"/>
            <a:ext cx="4260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Barlow Semi Condensed"/>
                <a:ea typeface="Barlow Semi Condensed"/>
                <a:cs typeface="Barlow Semi Condensed"/>
                <a:sym typeface="Barlow Semi Condensed"/>
              </a:rPr>
              <a:t>*Rules performed on datasets with disruptive and ghost actors removed</a:t>
            </a:r>
            <a:endParaRPr i="1" sz="1100">
              <a:latin typeface="Barlow Semi Condensed"/>
              <a:ea typeface="Barlow Semi Condensed"/>
              <a:cs typeface="Barlow Semi Condensed"/>
              <a:sym typeface="Barlow Semi Condensed"/>
            </a:endParaRPr>
          </a:p>
        </p:txBody>
      </p:sp>
      <p:sp>
        <p:nvSpPr>
          <p:cNvPr id="1809" name="Google Shape;1809;p55"/>
          <p:cNvSpPr txBox="1"/>
          <p:nvPr/>
        </p:nvSpPr>
        <p:spPr>
          <a:xfrm>
            <a:off x="427050" y="3585338"/>
            <a:ext cx="33993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highlight>
                  <a:schemeClr val="lt1"/>
                </a:highlight>
                <a:latin typeface="Barlow Semi Condensed"/>
                <a:ea typeface="Barlow Semi Condensed"/>
                <a:cs typeface="Barlow Semi Condensed"/>
                <a:sym typeface="Barlow Semi Condensed"/>
              </a:rPr>
              <a:t>Total Amount Lost:</a:t>
            </a:r>
            <a:r>
              <a:rPr lang="en" sz="2300">
                <a:solidFill>
                  <a:srgbClr val="FF0000"/>
                </a:solidFill>
                <a:highlight>
                  <a:schemeClr val="lt1"/>
                </a:highlight>
                <a:latin typeface="Barlow Semi Condensed"/>
                <a:ea typeface="Barlow Semi Condensed"/>
                <a:cs typeface="Barlow Semi Condensed"/>
                <a:sym typeface="Barlow Semi Condensed"/>
              </a:rPr>
              <a:t> </a:t>
            </a:r>
            <a:r>
              <a:rPr b="1" lang="en" sz="2300">
                <a:solidFill>
                  <a:srgbClr val="FF0000"/>
                </a:solidFill>
                <a:highlight>
                  <a:schemeClr val="lt1"/>
                </a:highlight>
                <a:latin typeface="Barlow Semi Condensed"/>
                <a:ea typeface="Barlow Semi Condensed"/>
                <a:cs typeface="Barlow Semi Condensed"/>
                <a:sym typeface="Barlow Semi Condensed"/>
              </a:rPr>
              <a:t>$ 530,097.97</a:t>
            </a:r>
            <a:endParaRPr b="1" sz="2300">
              <a:solidFill>
                <a:srgbClr val="FF0000"/>
              </a:solidFill>
              <a:latin typeface="Fjalla One"/>
              <a:ea typeface="Fjalla One"/>
              <a:cs typeface="Fjalla One"/>
              <a:sym typeface="Fjalla One"/>
            </a:endParaRPr>
          </a:p>
        </p:txBody>
      </p:sp>
      <p:sp>
        <p:nvSpPr>
          <p:cNvPr id="1810" name="Google Shape;1810;p55"/>
          <p:cNvSpPr/>
          <p:nvPr/>
        </p:nvSpPr>
        <p:spPr>
          <a:xfrm>
            <a:off x="174900" y="826338"/>
            <a:ext cx="8794200" cy="6234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55"/>
          <p:cNvSpPr txBox="1"/>
          <p:nvPr/>
        </p:nvSpPr>
        <p:spPr>
          <a:xfrm>
            <a:off x="613040" y="772650"/>
            <a:ext cx="7917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Credit card transactions are being recorded </a:t>
            </a:r>
            <a:r>
              <a:rPr lang="en" sz="1600" u="sng">
                <a:solidFill>
                  <a:schemeClr val="dk2"/>
                </a:solidFill>
                <a:latin typeface="Barlow Semi Condensed"/>
                <a:ea typeface="Barlow Semi Condensed"/>
                <a:cs typeface="Barlow Semi Condensed"/>
                <a:sym typeface="Barlow Semi Condensed"/>
              </a:rPr>
              <a:t>while employees are on annual leave</a:t>
            </a:r>
            <a:r>
              <a:rPr lang="en" sz="1600">
                <a:solidFill>
                  <a:schemeClr val="dk2"/>
                </a:solidFill>
                <a:latin typeface="Barlow Semi Condensed"/>
                <a:ea typeface="Barlow Semi Condensed"/>
                <a:cs typeface="Barlow Semi Condensed"/>
                <a:sym typeface="Barlow Semi Condensed"/>
              </a:rPr>
              <a:t>. </a:t>
            </a:r>
            <a:endParaRPr sz="1600">
              <a:solidFill>
                <a:schemeClr val="dk2"/>
              </a:solidFill>
              <a:latin typeface="Barlow Semi Condensed"/>
              <a:ea typeface="Barlow Semi Condensed"/>
              <a:cs typeface="Barlow Semi Condensed"/>
              <a:sym typeface="Barlow Semi Condensed"/>
            </a:endParaRPr>
          </a:p>
          <a:p>
            <a:pPr indent="0" lvl="0" marL="0" rtl="0" algn="ctr">
              <a:spcBef>
                <a:spcPts val="0"/>
              </a:spcBef>
              <a:spcAft>
                <a:spcPts val="0"/>
              </a:spcAft>
              <a:buNone/>
            </a:pPr>
            <a:r>
              <a:rPr lang="en" sz="1600" u="sng">
                <a:solidFill>
                  <a:schemeClr val="dk2"/>
                </a:solidFill>
                <a:latin typeface="Barlow Semi Condensed"/>
                <a:ea typeface="Barlow Semi Condensed"/>
                <a:cs typeface="Barlow Semi Condensed"/>
                <a:sym typeface="Barlow Semi Condensed"/>
              </a:rPr>
              <a:t>Represents a </a:t>
            </a:r>
            <a:r>
              <a:rPr lang="en" sz="1600" u="sng">
                <a:solidFill>
                  <a:schemeClr val="dk2"/>
                </a:solidFill>
                <a:latin typeface="Barlow Semi Condensed"/>
                <a:ea typeface="Barlow Semi Condensed"/>
                <a:cs typeface="Barlow Semi Condensed"/>
                <a:sym typeface="Barlow Semi Condensed"/>
              </a:rPr>
              <a:t>misappropriation</a:t>
            </a:r>
            <a:r>
              <a:rPr lang="en" sz="1600">
                <a:solidFill>
                  <a:schemeClr val="dk2"/>
                </a:solidFill>
                <a:latin typeface="Barlow Semi Condensed"/>
                <a:ea typeface="Barlow Semi Condensed"/>
                <a:cs typeface="Barlow Semi Condensed"/>
                <a:sym typeface="Barlow Semi Condensed"/>
              </a:rPr>
              <a:t> of corporate credit card funds for </a:t>
            </a:r>
            <a:r>
              <a:rPr lang="en" sz="1600" u="sng">
                <a:solidFill>
                  <a:schemeClr val="dk2"/>
                </a:solidFill>
                <a:latin typeface="Barlow Semi Condensed"/>
                <a:ea typeface="Barlow Semi Condensed"/>
                <a:cs typeface="Barlow Semi Condensed"/>
                <a:sym typeface="Barlow Semi Condensed"/>
              </a:rPr>
              <a:t>personal expenses</a:t>
            </a:r>
            <a:endParaRPr sz="1600" u="sng">
              <a:solidFill>
                <a:schemeClr val="dk2"/>
              </a:solidFill>
              <a:latin typeface="Barlow Semi Condensed"/>
              <a:ea typeface="Barlow Semi Condensed"/>
              <a:cs typeface="Barlow Semi Condensed"/>
              <a:sym typeface="Barlow Semi Condense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5" name="Shape 1815"/>
        <p:cNvGrpSpPr/>
        <p:nvPr/>
      </p:nvGrpSpPr>
      <p:grpSpPr>
        <a:xfrm>
          <a:off x="0" y="0"/>
          <a:ext cx="0" cy="0"/>
          <a:chOff x="0" y="0"/>
          <a:chExt cx="0" cy="0"/>
        </a:xfrm>
      </p:grpSpPr>
      <p:sp>
        <p:nvSpPr>
          <p:cNvPr id="1816" name="Google Shape;1816;p56"/>
          <p:cNvSpPr/>
          <p:nvPr/>
        </p:nvSpPr>
        <p:spPr>
          <a:xfrm>
            <a:off x="2554275" y="164525"/>
            <a:ext cx="5658900" cy="4569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1800">
                <a:latin typeface="Barlow Semi Condensed SemiBold"/>
                <a:ea typeface="Barlow Semi Condensed SemiBold"/>
                <a:cs typeface="Barlow Semi Condensed SemiBold"/>
                <a:sym typeface="Barlow Semi Condensed SemiBold"/>
              </a:rPr>
              <a:t> </a:t>
            </a:r>
            <a:r>
              <a:rPr lang="en" sz="1800">
                <a:solidFill>
                  <a:schemeClr val="dk2"/>
                </a:solidFill>
                <a:latin typeface="Barlow Semi Condensed SemiBold"/>
                <a:ea typeface="Barlow Semi Condensed SemiBold"/>
                <a:cs typeface="Barlow Semi Condensed SemiBold"/>
                <a:sym typeface="Barlow Semi Condensed SemiBold"/>
              </a:rPr>
              <a:t>Rule 2: Negative Transaction Amounts</a:t>
            </a:r>
            <a:r>
              <a:rPr lang="en" sz="1800">
                <a:latin typeface="Barlow Semi Condensed SemiBold"/>
                <a:ea typeface="Barlow Semi Condensed SemiBold"/>
                <a:cs typeface="Barlow Semi Condensed SemiBold"/>
                <a:sym typeface="Barlow Semi Condensed SemiBold"/>
              </a:rPr>
              <a:t>    </a:t>
            </a:r>
            <a:endParaRPr/>
          </a:p>
        </p:txBody>
      </p:sp>
      <p:sp>
        <p:nvSpPr>
          <p:cNvPr id="1817" name="Google Shape;1817;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18" name="Google Shape;1818;p56"/>
          <p:cNvSpPr/>
          <p:nvPr/>
        </p:nvSpPr>
        <p:spPr>
          <a:xfrm>
            <a:off x="199300" y="164550"/>
            <a:ext cx="2741700" cy="456900"/>
          </a:xfrm>
          <a:prstGeom prst="homePlate">
            <a:avLst>
              <a:gd fmla="val 50000"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Barlow Semi Condensed SemiBold"/>
                <a:ea typeface="Barlow Semi Condensed SemiBold"/>
                <a:cs typeface="Barlow Semi Condensed SemiBold"/>
                <a:sym typeface="Barlow Semi Condensed SemiBold"/>
              </a:rPr>
              <a:t>Malicious </a:t>
            </a:r>
            <a:r>
              <a:rPr lang="en" sz="2500">
                <a:solidFill>
                  <a:schemeClr val="lt1"/>
                </a:solidFill>
                <a:latin typeface="Barlow Semi Condensed SemiBold"/>
                <a:ea typeface="Barlow Semi Condensed SemiBold"/>
                <a:cs typeface="Barlow Semi Condensed SemiBold"/>
                <a:sym typeface="Barlow Semi Condensed SemiBold"/>
              </a:rPr>
              <a:t>Actors</a:t>
            </a:r>
            <a:endParaRPr sz="2500">
              <a:solidFill>
                <a:schemeClr val="lt1"/>
              </a:solidFill>
              <a:latin typeface="Barlow Semi Condensed SemiBold"/>
              <a:ea typeface="Barlow Semi Condensed SemiBold"/>
              <a:cs typeface="Barlow Semi Condensed SemiBold"/>
              <a:sym typeface="Barlow Semi Condensed SemiBold"/>
            </a:endParaRPr>
          </a:p>
        </p:txBody>
      </p:sp>
      <p:sp>
        <p:nvSpPr>
          <p:cNvPr id="1819" name="Google Shape;1819;p56"/>
          <p:cNvSpPr txBox="1"/>
          <p:nvPr/>
        </p:nvSpPr>
        <p:spPr>
          <a:xfrm>
            <a:off x="427050" y="2055850"/>
            <a:ext cx="4307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Identified as negative if:</a:t>
            </a:r>
            <a:endParaRPr sz="1600">
              <a:solidFill>
                <a:schemeClr val="dk2"/>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dk2"/>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Expense amount is negative</a:t>
            </a:r>
            <a:endParaRPr sz="1600">
              <a:solidFill>
                <a:schemeClr val="dk2"/>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dk2"/>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Sum of net and tax amount is negative</a:t>
            </a:r>
            <a:endParaRPr sz="1600">
              <a:solidFill>
                <a:schemeClr val="dk2"/>
              </a:solidFill>
              <a:latin typeface="Barlow Semi Condensed"/>
              <a:ea typeface="Barlow Semi Condensed"/>
              <a:cs typeface="Barlow Semi Condensed"/>
              <a:sym typeface="Barlow Semi Condensed"/>
            </a:endParaRPr>
          </a:p>
        </p:txBody>
      </p:sp>
      <p:sp>
        <p:nvSpPr>
          <p:cNvPr id="1820" name="Google Shape;1820;p56"/>
          <p:cNvSpPr/>
          <p:nvPr/>
        </p:nvSpPr>
        <p:spPr>
          <a:xfrm>
            <a:off x="3216100" y="4717625"/>
            <a:ext cx="1651200" cy="2514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chemeClr val="lt1"/>
                </a:solidFill>
                <a:latin typeface="Josefin Sans"/>
                <a:ea typeface="Josefin Sans"/>
                <a:cs typeface="Josefin Sans"/>
                <a:sym typeface="Josefin Sans"/>
              </a:rPr>
              <a:t>Analysis Process</a:t>
            </a:r>
            <a:endParaRPr sz="1500">
              <a:solidFill>
                <a:schemeClr val="lt1"/>
              </a:solidFill>
              <a:latin typeface="Josefin Sans"/>
              <a:ea typeface="Josefin Sans"/>
              <a:cs typeface="Josefin Sans"/>
              <a:sym typeface="Josefin Sans"/>
            </a:endParaRPr>
          </a:p>
        </p:txBody>
      </p:sp>
      <p:sp>
        <p:nvSpPr>
          <p:cNvPr id="1821" name="Google Shape;1821;p56"/>
          <p:cNvSpPr txBox="1"/>
          <p:nvPr/>
        </p:nvSpPr>
        <p:spPr>
          <a:xfrm>
            <a:off x="5631300" y="3723950"/>
            <a:ext cx="314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Barlow Semi Condensed"/>
                <a:ea typeface="Barlow Semi Condensed"/>
                <a:cs typeface="Barlow Semi Condensed"/>
                <a:sym typeface="Barlow Semi Condensed"/>
              </a:rPr>
              <a:t>Examples of negative amounts</a:t>
            </a:r>
            <a:endParaRPr i="1">
              <a:latin typeface="Barlow Semi Condensed"/>
              <a:ea typeface="Barlow Semi Condensed"/>
              <a:cs typeface="Barlow Semi Condensed"/>
              <a:sym typeface="Barlow Semi Condensed"/>
            </a:endParaRPr>
          </a:p>
        </p:txBody>
      </p:sp>
      <p:pic>
        <p:nvPicPr>
          <p:cNvPr id="1822" name="Google Shape;1822;p56"/>
          <p:cNvPicPr preferRelativeResize="0"/>
          <p:nvPr/>
        </p:nvPicPr>
        <p:blipFill>
          <a:blip r:embed="rId3">
            <a:alphaModFix/>
          </a:blip>
          <a:stretch>
            <a:fillRect/>
          </a:stretch>
        </p:blipFill>
        <p:spPr>
          <a:xfrm>
            <a:off x="4745513" y="1465013"/>
            <a:ext cx="3942383" cy="2258925"/>
          </a:xfrm>
          <a:prstGeom prst="rect">
            <a:avLst/>
          </a:prstGeom>
          <a:noFill/>
          <a:ln>
            <a:noFill/>
          </a:ln>
        </p:spPr>
      </p:pic>
      <p:sp>
        <p:nvSpPr>
          <p:cNvPr id="1823" name="Google Shape;1823;p56"/>
          <p:cNvSpPr txBox="1"/>
          <p:nvPr/>
        </p:nvSpPr>
        <p:spPr>
          <a:xfrm>
            <a:off x="4693863" y="4368100"/>
            <a:ext cx="4260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Barlow Semi Condensed"/>
                <a:ea typeface="Barlow Semi Condensed"/>
                <a:cs typeface="Barlow Semi Condensed"/>
                <a:sym typeface="Barlow Semi Condensed"/>
              </a:rPr>
              <a:t>*Rules performed on datasets with disruptive and ghost actors removed</a:t>
            </a:r>
            <a:endParaRPr i="1" sz="1100">
              <a:latin typeface="Barlow Semi Condensed"/>
              <a:ea typeface="Barlow Semi Condensed"/>
              <a:cs typeface="Barlow Semi Condensed"/>
              <a:sym typeface="Barlow Semi Condensed"/>
            </a:endParaRPr>
          </a:p>
        </p:txBody>
      </p:sp>
      <p:sp>
        <p:nvSpPr>
          <p:cNvPr id="1824" name="Google Shape;1824;p56"/>
          <p:cNvSpPr txBox="1"/>
          <p:nvPr/>
        </p:nvSpPr>
        <p:spPr>
          <a:xfrm>
            <a:off x="427050" y="3579025"/>
            <a:ext cx="33993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highlight>
                  <a:schemeClr val="lt1"/>
                </a:highlight>
                <a:latin typeface="Barlow Semi Condensed"/>
                <a:ea typeface="Barlow Semi Condensed"/>
                <a:cs typeface="Barlow Semi Condensed"/>
                <a:sym typeface="Barlow Semi Condensed"/>
              </a:rPr>
              <a:t>Total Amount Lost:</a:t>
            </a:r>
            <a:r>
              <a:rPr lang="en" sz="2300">
                <a:solidFill>
                  <a:srgbClr val="FF0000"/>
                </a:solidFill>
                <a:highlight>
                  <a:schemeClr val="lt1"/>
                </a:highlight>
                <a:latin typeface="Barlow Semi Condensed"/>
                <a:ea typeface="Barlow Semi Condensed"/>
                <a:cs typeface="Barlow Semi Condensed"/>
                <a:sym typeface="Barlow Semi Condensed"/>
              </a:rPr>
              <a:t> </a:t>
            </a:r>
            <a:r>
              <a:rPr b="1" lang="en" sz="2300">
                <a:solidFill>
                  <a:srgbClr val="FF0000"/>
                </a:solidFill>
                <a:highlight>
                  <a:schemeClr val="lt1"/>
                </a:highlight>
                <a:latin typeface="Barlow Semi Condensed"/>
                <a:ea typeface="Barlow Semi Condensed"/>
                <a:cs typeface="Barlow Semi Condensed"/>
                <a:sym typeface="Barlow Semi Condensed"/>
              </a:rPr>
              <a:t>$ </a:t>
            </a:r>
            <a:r>
              <a:rPr b="1" lang="en" sz="2300">
                <a:solidFill>
                  <a:srgbClr val="FF0000"/>
                </a:solidFill>
                <a:highlight>
                  <a:schemeClr val="lt1"/>
                </a:highlight>
                <a:latin typeface="Barlow Semi Condensed"/>
                <a:ea typeface="Barlow Semi Condensed"/>
                <a:cs typeface="Barlow Semi Condensed"/>
                <a:sym typeface="Barlow Semi Condensed"/>
              </a:rPr>
              <a:t>158,065.98</a:t>
            </a:r>
            <a:endParaRPr b="1" sz="2300">
              <a:solidFill>
                <a:srgbClr val="FF0000"/>
              </a:solidFill>
              <a:latin typeface="Fjalla One"/>
              <a:ea typeface="Fjalla One"/>
              <a:cs typeface="Fjalla One"/>
              <a:sym typeface="Fjalla One"/>
            </a:endParaRPr>
          </a:p>
        </p:txBody>
      </p:sp>
      <p:sp>
        <p:nvSpPr>
          <p:cNvPr id="1825" name="Google Shape;1825;p56"/>
          <p:cNvSpPr/>
          <p:nvPr/>
        </p:nvSpPr>
        <p:spPr>
          <a:xfrm>
            <a:off x="174900" y="805457"/>
            <a:ext cx="8794200" cy="6234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56"/>
          <p:cNvSpPr txBox="1"/>
          <p:nvPr/>
        </p:nvSpPr>
        <p:spPr>
          <a:xfrm>
            <a:off x="613040" y="772650"/>
            <a:ext cx="7917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Some transactions have been recorded with </a:t>
            </a:r>
            <a:r>
              <a:rPr lang="en" sz="1600" u="sng">
                <a:solidFill>
                  <a:schemeClr val="dk2"/>
                </a:solidFill>
                <a:latin typeface="Barlow Semi Condensed"/>
                <a:ea typeface="Barlow Semi Condensed"/>
                <a:cs typeface="Barlow Semi Condensed"/>
                <a:sym typeface="Barlow Semi Condensed"/>
              </a:rPr>
              <a:t>negative expense amounts</a:t>
            </a:r>
            <a:r>
              <a:rPr lang="en" sz="1600">
                <a:solidFill>
                  <a:schemeClr val="dk2"/>
                </a:solidFill>
                <a:latin typeface="Barlow Semi Condensed"/>
                <a:ea typeface="Barlow Semi Condensed"/>
                <a:cs typeface="Barlow Semi Condensed"/>
                <a:sym typeface="Barlow Semi Condensed"/>
              </a:rPr>
              <a:t>. </a:t>
            </a:r>
            <a:endParaRPr sz="1600">
              <a:solidFill>
                <a:schemeClr val="dk2"/>
              </a:solidFill>
              <a:latin typeface="Barlow Semi Condensed"/>
              <a:ea typeface="Barlow Semi Condensed"/>
              <a:cs typeface="Barlow Semi Condensed"/>
              <a:sym typeface="Barlow Semi Condensed"/>
            </a:endParaRPr>
          </a:p>
          <a:p>
            <a:pPr indent="0" lvl="0" marL="0" rtl="0" algn="ctr">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These are dangerous as they can </a:t>
            </a:r>
            <a:r>
              <a:rPr lang="en" sz="1600" u="sng">
                <a:solidFill>
                  <a:schemeClr val="dk2"/>
                </a:solidFill>
                <a:latin typeface="Barlow Semi Condensed"/>
                <a:ea typeface="Barlow Semi Condensed"/>
                <a:cs typeface="Barlow Semi Condensed"/>
                <a:sym typeface="Barlow Semi Condensed"/>
              </a:rPr>
              <a:t>hide </a:t>
            </a:r>
            <a:r>
              <a:rPr lang="en" sz="1600" u="sng">
                <a:solidFill>
                  <a:schemeClr val="dk2"/>
                </a:solidFill>
                <a:latin typeface="Barlow Semi Condensed"/>
                <a:ea typeface="Barlow Semi Condensed"/>
                <a:cs typeface="Barlow Semi Condensed"/>
                <a:sym typeface="Barlow Semi Condensed"/>
              </a:rPr>
              <a:t>fraudulent</a:t>
            </a:r>
            <a:r>
              <a:rPr lang="en" sz="1600" u="sng">
                <a:solidFill>
                  <a:schemeClr val="dk2"/>
                </a:solidFill>
                <a:latin typeface="Barlow Semi Condensed"/>
                <a:ea typeface="Barlow Semi Condensed"/>
                <a:cs typeface="Barlow Semi Condensed"/>
                <a:sym typeface="Barlow Semi Condensed"/>
              </a:rPr>
              <a:t> transactions</a:t>
            </a:r>
            <a:r>
              <a:rPr lang="en" sz="1600">
                <a:solidFill>
                  <a:schemeClr val="dk2"/>
                </a:solidFill>
                <a:latin typeface="Barlow Semi Condensed"/>
                <a:ea typeface="Barlow Semi Condensed"/>
                <a:cs typeface="Barlow Semi Condensed"/>
                <a:sym typeface="Barlow Semi Condensed"/>
              </a:rPr>
              <a:t> to be viewed as accounting errors.</a:t>
            </a:r>
            <a:endParaRPr sz="1600">
              <a:solidFill>
                <a:schemeClr val="dk2"/>
              </a:solidFill>
              <a:latin typeface="Barlow Semi Condensed"/>
              <a:ea typeface="Barlow Semi Condensed"/>
              <a:cs typeface="Barlow Semi Condensed"/>
              <a:sym typeface="Barlow Semi Condense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0" name="Shape 1830"/>
        <p:cNvGrpSpPr/>
        <p:nvPr/>
      </p:nvGrpSpPr>
      <p:grpSpPr>
        <a:xfrm>
          <a:off x="0" y="0"/>
          <a:ext cx="0" cy="0"/>
          <a:chOff x="0" y="0"/>
          <a:chExt cx="0" cy="0"/>
        </a:xfrm>
      </p:grpSpPr>
      <p:sp>
        <p:nvSpPr>
          <p:cNvPr id="1831" name="Google Shape;1831;p57"/>
          <p:cNvSpPr/>
          <p:nvPr/>
        </p:nvSpPr>
        <p:spPr>
          <a:xfrm>
            <a:off x="2554275" y="164525"/>
            <a:ext cx="5658900" cy="4569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1800">
                <a:solidFill>
                  <a:schemeClr val="dk2"/>
                </a:solidFill>
                <a:latin typeface="Barlow Semi Condensed SemiBold"/>
                <a:ea typeface="Barlow Semi Condensed SemiBold"/>
                <a:cs typeface="Barlow Semi Condensed SemiBold"/>
                <a:sym typeface="Barlow Semi Condensed SemiBold"/>
              </a:rPr>
              <a:t>Rule 3: Amounts should tally with each other</a:t>
            </a:r>
            <a:endParaRPr sz="1800">
              <a:solidFill>
                <a:schemeClr val="dk2"/>
              </a:solidFill>
              <a:latin typeface="Barlow Semi Condensed SemiBold"/>
              <a:ea typeface="Barlow Semi Condensed SemiBold"/>
              <a:cs typeface="Barlow Semi Condensed SemiBold"/>
              <a:sym typeface="Barlow Semi Condensed SemiBold"/>
            </a:endParaRPr>
          </a:p>
        </p:txBody>
      </p:sp>
      <p:sp>
        <p:nvSpPr>
          <p:cNvPr id="1832" name="Google Shape;1832;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33" name="Google Shape;1833;p57"/>
          <p:cNvSpPr/>
          <p:nvPr/>
        </p:nvSpPr>
        <p:spPr>
          <a:xfrm>
            <a:off x="199300" y="164550"/>
            <a:ext cx="2741700" cy="456900"/>
          </a:xfrm>
          <a:prstGeom prst="homePlate">
            <a:avLst>
              <a:gd fmla="val 50000"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Barlow Semi Condensed SemiBold"/>
                <a:ea typeface="Barlow Semi Condensed SemiBold"/>
                <a:cs typeface="Barlow Semi Condensed SemiBold"/>
                <a:sym typeface="Barlow Semi Condensed SemiBold"/>
              </a:rPr>
              <a:t>Malicious Actors</a:t>
            </a:r>
            <a:endParaRPr sz="2500">
              <a:solidFill>
                <a:schemeClr val="lt1"/>
              </a:solidFill>
              <a:latin typeface="Barlow Semi Condensed SemiBold"/>
              <a:ea typeface="Barlow Semi Condensed SemiBold"/>
              <a:cs typeface="Barlow Semi Condensed SemiBold"/>
              <a:sym typeface="Barlow Semi Condensed SemiBold"/>
            </a:endParaRPr>
          </a:p>
        </p:txBody>
      </p:sp>
      <p:sp>
        <p:nvSpPr>
          <p:cNvPr id="1834" name="Google Shape;1834;p57"/>
          <p:cNvSpPr txBox="1"/>
          <p:nvPr/>
        </p:nvSpPr>
        <p:spPr>
          <a:xfrm>
            <a:off x="2418150" y="1533050"/>
            <a:ext cx="43077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Valid transactions should adhere to this formula if its status is anything but “UNSUBMITTED”:</a:t>
            </a:r>
            <a:endParaRPr sz="1600">
              <a:solidFill>
                <a:schemeClr val="dk2"/>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a:p>
            <a:pPr indent="0" lvl="0" marL="0" rtl="0" algn="ctr">
              <a:spcBef>
                <a:spcPts val="0"/>
              </a:spcBef>
              <a:spcAft>
                <a:spcPts val="0"/>
              </a:spcAft>
              <a:buNone/>
            </a:pPr>
            <a:r>
              <a:rPr b="1" lang="en" sz="1600" u="sng">
                <a:solidFill>
                  <a:schemeClr val="dk2"/>
                </a:solidFill>
                <a:latin typeface="Barlow Semi Condensed"/>
                <a:ea typeface="Barlow Semi Condensed"/>
                <a:cs typeface="Barlow Semi Condensed"/>
                <a:sym typeface="Barlow Semi Condensed"/>
              </a:rPr>
              <a:t>Expense amount = net amount + tax amount</a:t>
            </a:r>
            <a:endParaRPr b="1" sz="1600" u="sng">
              <a:solidFill>
                <a:schemeClr val="dk2"/>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Transactions that do not adhere are flagged out</a:t>
            </a:r>
            <a:endParaRPr sz="1600">
              <a:solidFill>
                <a:schemeClr val="dk2"/>
              </a:solidFill>
              <a:latin typeface="Barlow Semi Condensed"/>
              <a:ea typeface="Barlow Semi Condensed"/>
              <a:cs typeface="Barlow Semi Condensed"/>
              <a:sym typeface="Barlow Semi Condensed"/>
            </a:endParaRPr>
          </a:p>
        </p:txBody>
      </p:sp>
      <p:sp>
        <p:nvSpPr>
          <p:cNvPr id="1835" name="Google Shape;1835;p57"/>
          <p:cNvSpPr txBox="1"/>
          <p:nvPr/>
        </p:nvSpPr>
        <p:spPr>
          <a:xfrm>
            <a:off x="3712200" y="3339450"/>
            <a:ext cx="17196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solidFill>
                  <a:srgbClr val="FF0000"/>
                </a:solidFill>
                <a:highlight>
                  <a:srgbClr val="FFFFFF"/>
                </a:highlight>
                <a:latin typeface="Fjalla One"/>
                <a:ea typeface="Fjalla One"/>
                <a:cs typeface="Fjalla One"/>
                <a:sym typeface="Fjalla One"/>
              </a:rPr>
              <a:t>No findings*</a:t>
            </a:r>
            <a:endParaRPr sz="2300">
              <a:solidFill>
                <a:srgbClr val="FF0000"/>
              </a:solidFill>
              <a:latin typeface="Fjalla One"/>
              <a:ea typeface="Fjalla One"/>
              <a:cs typeface="Fjalla One"/>
              <a:sym typeface="Fjalla One"/>
            </a:endParaRPr>
          </a:p>
        </p:txBody>
      </p:sp>
      <p:sp>
        <p:nvSpPr>
          <p:cNvPr id="1836" name="Google Shape;1836;p57"/>
          <p:cNvSpPr/>
          <p:nvPr/>
        </p:nvSpPr>
        <p:spPr>
          <a:xfrm>
            <a:off x="3216100" y="4717625"/>
            <a:ext cx="1651200" cy="2514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chemeClr val="lt1"/>
                </a:solidFill>
                <a:latin typeface="Josefin Sans"/>
                <a:ea typeface="Josefin Sans"/>
                <a:cs typeface="Josefin Sans"/>
                <a:sym typeface="Josefin Sans"/>
              </a:rPr>
              <a:t>Analysis Process</a:t>
            </a:r>
            <a:endParaRPr sz="1500">
              <a:solidFill>
                <a:schemeClr val="lt1"/>
              </a:solidFill>
              <a:latin typeface="Josefin Sans"/>
              <a:ea typeface="Josefin Sans"/>
              <a:cs typeface="Josefin Sans"/>
              <a:sym typeface="Josefin Sans"/>
            </a:endParaRPr>
          </a:p>
        </p:txBody>
      </p:sp>
      <p:sp>
        <p:nvSpPr>
          <p:cNvPr id="1837" name="Google Shape;1837;p57"/>
          <p:cNvSpPr txBox="1"/>
          <p:nvPr/>
        </p:nvSpPr>
        <p:spPr>
          <a:xfrm>
            <a:off x="4693863" y="4368100"/>
            <a:ext cx="4260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Barlow Semi Condensed"/>
                <a:ea typeface="Barlow Semi Condensed"/>
                <a:cs typeface="Barlow Semi Condensed"/>
                <a:sym typeface="Barlow Semi Condensed"/>
              </a:rPr>
              <a:t>*Rules performed on datasets with disruptive and ghost actors removed</a:t>
            </a:r>
            <a:endParaRPr i="1" sz="1100">
              <a:latin typeface="Barlow Semi Condensed"/>
              <a:ea typeface="Barlow Semi Condensed"/>
              <a:cs typeface="Barlow Semi Condensed"/>
              <a:sym typeface="Barlow Semi Condensed"/>
            </a:endParaRPr>
          </a:p>
        </p:txBody>
      </p:sp>
      <p:sp>
        <p:nvSpPr>
          <p:cNvPr id="1838" name="Google Shape;1838;p57"/>
          <p:cNvSpPr/>
          <p:nvPr/>
        </p:nvSpPr>
        <p:spPr>
          <a:xfrm>
            <a:off x="174900" y="765538"/>
            <a:ext cx="8794200" cy="6234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57"/>
          <p:cNvSpPr txBox="1"/>
          <p:nvPr/>
        </p:nvSpPr>
        <p:spPr>
          <a:xfrm>
            <a:off x="613040" y="817050"/>
            <a:ext cx="7917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Checking the validity of transactions through accounting formula check</a:t>
            </a:r>
            <a:r>
              <a:rPr lang="en" sz="1600">
                <a:solidFill>
                  <a:schemeClr val="dk2"/>
                </a:solidFill>
                <a:latin typeface="Barlow Semi Condensed"/>
                <a:ea typeface="Barlow Semi Condensed"/>
                <a:cs typeface="Barlow Semi Condensed"/>
                <a:sym typeface="Barlow Semi Condensed"/>
              </a:rPr>
              <a:t>.</a:t>
            </a:r>
            <a:endParaRPr sz="1600">
              <a:solidFill>
                <a:schemeClr val="dk2"/>
              </a:solidFill>
              <a:latin typeface="Barlow Semi Condensed"/>
              <a:ea typeface="Barlow Semi Condensed"/>
              <a:cs typeface="Barlow Semi Condensed"/>
              <a:sym typeface="Barlow Semi Condense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3" name="Shape 1843"/>
        <p:cNvGrpSpPr/>
        <p:nvPr/>
      </p:nvGrpSpPr>
      <p:grpSpPr>
        <a:xfrm>
          <a:off x="0" y="0"/>
          <a:ext cx="0" cy="0"/>
          <a:chOff x="0" y="0"/>
          <a:chExt cx="0" cy="0"/>
        </a:xfrm>
      </p:grpSpPr>
      <p:sp>
        <p:nvSpPr>
          <p:cNvPr id="1844" name="Google Shape;1844;p58"/>
          <p:cNvSpPr/>
          <p:nvPr/>
        </p:nvSpPr>
        <p:spPr>
          <a:xfrm>
            <a:off x="2554275" y="164525"/>
            <a:ext cx="5658900" cy="4569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1800">
                <a:solidFill>
                  <a:schemeClr val="dk2"/>
                </a:solidFill>
                <a:latin typeface="Barlow Semi Condensed SemiBold"/>
                <a:ea typeface="Barlow Semi Condensed SemiBold"/>
                <a:cs typeface="Barlow Semi Condensed SemiBold"/>
                <a:sym typeface="Barlow Semi Condensed SemiBold"/>
              </a:rPr>
              <a:t>Rule 4: Payments to discontinued/deactivated vendors</a:t>
            </a:r>
            <a:endParaRPr/>
          </a:p>
        </p:txBody>
      </p:sp>
      <p:sp>
        <p:nvSpPr>
          <p:cNvPr id="1845" name="Google Shape;1845;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46" name="Google Shape;1846;p58"/>
          <p:cNvSpPr/>
          <p:nvPr/>
        </p:nvSpPr>
        <p:spPr>
          <a:xfrm>
            <a:off x="199300" y="164550"/>
            <a:ext cx="2741700" cy="456900"/>
          </a:xfrm>
          <a:prstGeom prst="homePlate">
            <a:avLst>
              <a:gd fmla="val 50000"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Barlow Semi Condensed SemiBold"/>
                <a:ea typeface="Barlow Semi Condensed SemiBold"/>
                <a:cs typeface="Barlow Semi Condensed SemiBold"/>
                <a:sym typeface="Barlow Semi Condensed SemiBold"/>
              </a:rPr>
              <a:t>Malicious Actors</a:t>
            </a:r>
            <a:endParaRPr sz="2500">
              <a:solidFill>
                <a:schemeClr val="lt1"/>
              </a:solidFill>
              <a:latin typeface="Barlow Semi Condensed SemiBold"/>
              <a:ea typeface="Barlow Semi Condensed SemiBold"/>
              <a:cs typeface="Barlow Semi Condensed SemiBold"/>
              <a:sym typeface="Barlow Semi Condensed SemiBold"/>
            </a:endParaRPr>
          </a:p>
        </p:txBody>
      </p:sp>
      <p:sp>
        <p:nvSpPr>
          <p:cNvPr id="1847" name="Google Shape;1847;p58"/>
          <p:cNvSpPr txBox="1"/>
          <p:nvPr/>
        </p:nvSpPr>
        <p:spPr>
          <a:xfrm>
            <a:off x="427050" y="1124850"/>
            <a:ext cx="3640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Some vendors have received </a:t>
            </a:r>
            <a:r>
              <a:rPr lang="en" sz="1600">
                <a:solidFill>
                  <a:schemeClr val="dk2"/>
                </a:solidFill>
                <a:latin typeface="Barlow Semi Condensed"/>
                <a:ea typeface="Barlow Semi Condensed"/>
                <a:cs typeface="Barlow Semi Condensed"/>
                <a:sym typeface="Barlow Semi Condensed"/>
              </a:rPr>
              <a:t>payments</a:t>
            </a:r>
            <a:r>
              <a:rPr lang="en" sz="1600">
                <a:solidFill>
                  <a:schemeClr val="dk2"/>
                </a:solidFill>
                <a:latin typeface="Barlow Semi Condensed"/>
                <a:ea typeface="Barlow Semi Condensed"/>
                <a:cs typeface="Barlow Semi Condensed"/>
                <a:sym typeface="Barlow Semi Condensed"/>
              </a:rPr>
              <a:t> even </a:t>
            </a:r>
            <a:r>
              <a:rPr lang="en" sz="1600">
                <a:solidFill>
                  <a:schemeClr val="dk2"/>
                </a:solidFill>
                <a:latin typeface="Barlow Semi Condensed"/>
                <a:ea typeface="Barlow Semi Condensed"/>
                <a:cs typeface="Barlow Semi Condensed"/>
                <a:sym typeface="Barlow Semi Condensed"/>
              </a:rPr>
              <a:t>though</a:t>
            </a:r>
            <a:r>
              <a:rPr lang="en" sz="1600">
                <a:solidFill>
                  <a:schemeClr val="dk2"/>
                </a:solidFill>
                <a:latin typeface="Barlow Semi Condensed"/>
                <a:ea typeface="Barlow Semi Condensed"/>
                <a:cs typeface="Barlow Semi Condensed"/>
                <a:sym typeface="Barlow Semi Condensed"/>
              </a:rPr>
              <a:t> they are listed as discontinued or deactivated. </a:t>
            </a:r>
            <a:endParaRPr sz="1600">
              <a:solidFill>
                <a:schemeClr val="dk2"/>
              </a:solidFill>
              <a:latin typeface="Barlow Semi Condensed"/>
              <a:ea typeface="Barlow Semi Condensed"/>
              <a:cs typeface="Barlow Semi Condensed"/>
              <a:sym typeface="Barlow Semi Condensed"/>
            </a:endParaRPr>
          </a:p>
        </p:txBody>
      </p:sp>
      <p:sp>
        <p:nvSpPr>
          <p:cNvPr id="1848" name="Google Shape;1848;p58"/>
          <p:cNvSpPr/>
          <p:nvPr/>
        </p:nvSpPr>
        <p:spPr>
          <a:xfrm>
            <a:off x="3216100" y="4717625"/>
            <a:ext cx="1651200" cy="2514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chemeClr val="lt1"/>
                </a:solidFill>
                <a:latin typeface="Josefin Sans"/>
                <a:ea typeface="Josefin Sans"/>
                <a:cs typeface="Josefin Sans"/>
                <a:sym typeface="Josefin Sans"/>
              </a:rPr>
              <a:t>Analysis Process</a:t>
            </a:r>
            <a:endParaRPr sz="1500">
              <a:solidFill>
                <a:schemeClr val="lt1"/>
              </a:solidFill>
              <a:latin typeface="Josefin Sans"/>
              <a:ea typeface="Josefin Sans"/>
              <a:cs typeface="Josefin Sans"/>
              <a:sym typeface="Josefin Sans"/>
            </a:endParaRPr>
          </a:p>
        </p:txBody>
      </p:sp>
      <p:pic>
        <p:nvPicPr>
          <p:cNvPr id="1849" name="Google Shape;1849;p58"/>
          <p:cNvPicPr preferRelativeResize="0"/>
          <p:nvPr/>
        </p:nvPicPr>
        <p:blipFill>
          <a:blip r:embed="rId3">
            <a:alphaModFix/>
          </a:blip>
          <a:stretch>
            <a:fillRect/>
          </a:stretch>
        </p:blipFill>
        <p:spPr>
          <a:xfrm>
            <a:off x="4546525" y="1262063"/>
            <a:ext cx="3829050" cy="2619375"/>
          </a:xfrm>
          <a:prstGeom prst="rect">
            <a:avLst/>
          </a:prstGeom>
          <a:noFill/>
          <a:ln>
            <a:noFill/>
          </a:ln>
        </p:spPr>
      </p:pic>
      <p:sp>
        <p:nvSpPr>
          <p:cNvPr id="1850" name="Google Shape;1850;p58"/>
          <p:cNvSpPr txBox="1"/>
          <p:nvPr/>
        </p:nvSpPr>
        <p:spPr>
          <a:xfrm>
            <a:off x="819750" y="3649713"/>
            <a:ext cx="33993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highlight>
                  <a:schemeClr val="lt1"/>
                </a:highlight>
                <a:latin typeface="Barlow Semi Condensed"/>
                <a:ea typeface="Barlow Semi Condensed"/>
                <a:cs typeface="Barlow Semi Condensed"/>
                <a:sym typeface="Barlow Semi Condensed"/>
              </a:rPr>
              <a:t>Total Amount Lost:</a:t>
            </a:r>
            <a:r>
              <a:rPr lang="en" sz="2300">
                <a:solidFill>
                  <a:srgbClr val="FF0000"/>
                </a:solidFill>
                <a:highlight>
                  <a:schemeClr val="lt1"/>
                </a:highlight>
                <a:latin typeface="Barlow Semi Condensed"/>
                <a:ea typeface="Barlow Semi Condensed"/>
                <a:cs typeface="Barlow Semi Condensed"/>
                <a:sym typeface="Barlow Semi Condensed"/>
              </a:rPr>
              <a:t> </a:t>
            </a:r>
            <a:r>
              <a:rPr b="1" lang="en" sz="2300">
                <a:solidFill>
                  <a:srgbClr val="FF0000"/>
                </a:solidFill>
                <a:highlight>
                  <a:schemeClr val="lt1"/>
                </a:highlight>
                <a:latin typeface="Barlow Semi Condensed"/>
                <a:ea typeface="Barlow Semi Condensed"/>
                <a:cs typeface="Barlow Semi Condensed"/>
                <a:sym typeface="Barlow Semi Condensed"/>
              </a:rPr>
              <a:t>$ 14,445,195.10</a:t>
            </a:r>
            <a:endParaRPr b="1" sz="2300">
              <a:solidFill>
                <a:srgbClr val="FF0000"/>
              </a:solidFill>
              <a:latin typeface="Fjalla One"/>
              <a:ea typeface="Fjalla One"/>
              <a:cs typeface="Fjalla One"/>
              <a:sym typeface="Fjalla On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4" name="Shape 1854"/>
        <p:cNvGrpSpPr/>
        <p:nvPr/>
      </p:nvGrpSpPr>
      <p:grpSpPr>
        <a:xfrm>
          <a:off x="0" y="0"/>
          <a:ext cx="0" cy="0"/>
          <a:chOff x="0" y="0"/>
          <a:chExt cx="0" cy="0"/>
        </a:xfrm>
      </p:grpSpPr>
      <p:sp>
        <p:nvSpPr>
          <p:cNvPr id="1855" name="Google Shape;1855;p59"/>
          <p:cNvSpPr txBox="1"/>
          <p:nvPr/>
        </p:nvSpPr>
        <p:spPr>
          <a:xfrm>
            <a:off x="427050" y="1124850"/>
            <a:ext cx="36405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Some amounts that were under Accounts Payable Payments did not tally with the amounts  that were owed to those vendors.</a:t>
            </a:r>
            <a:endParaRPr sz="1600">
              <a:solidFill>
                <a:schemeClr val="dk2"/>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Fraud can occur if the bank is paying more than what is owed to the vendors.</a:t>
            </a:r>
            <a:endParaRPr sz="1600">
              <a:solidFill>
                <a:schemeClr val="dk2"/>
              </a:solidFill>
              <a:latin typeface="Barlow Semi Condensed"/>
              <a:ea typeface="Barlow Semi Condensed"/>
              <a:cs typeface="Barlow Semi Condensed"/>
              <a:sym typeface="Barlow Semi Condensed"/>
            </a:endParaRPr>
          </a:p>
        </p:txBody>
      </p:sp>
      <p:sp>
        <p:nvSpPr>
          <p:cNvPr id="1856" name="Google Shape;1856;p59"/>
          <p:cNvSpPr/>
          <p:nvPr/>
        </p:nvSpPr>
        <p:spPr>
          <a:xfrm>
            <a:off x="2554275" y="164525"/>
            <a:ext cx="5658900" cy="4569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a:t>    </a:t>
            </a:r>
            <a:r>
              <a:rPr lang="en" sz="1800">
                <a:solidFill>
                  <a:schemeClr val="dk2"/>
                </a:solidFill>
                <a:latin typeface="Barlow Semi Condensed SemiBold"/>
                <a:ea typeface="Barlow Semi Condensed SemiBold"/>
                <a:cs typeface="Barlow Semi Condensed SemiBold"/>
                <a:sym typeface="Barlow Semi Condensed SemiBold"/>
              </a:rPr>
              <a:t>Rule 5: Overpayments to vendors</a:t>
            </a:r>
            <a:endParaRPr/>
          </a:p>
        </p:txBody>
      </p:sp>
      <p:sp>
        <p:nvSpPr>
          <p:cNvPr id="1857" name="Google Shape;1857;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58" name="Google Shape;1858;p59"/>
          <p:cNvSpPr/>
          <p:nvPr/>
        </p:nvSpPr>
        <p:spPr>
          <a:xfrm>
            <a:off x="199300" y="164550"/>
            <a:ext cx="2741700" cy="456900"/>
          </a:xfrm>
          <a:prstGeom prst="homePlate">
            <a:avLst>
              <a:gd fmla="val 50000"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Barlow Semi Condensed SemiBold"/>
                <a:ea typeface="Barlow Semi Condensed SemiBold"/>
                <a:cs typeface="Barlow Semi Condensed SemiBold"/>
                <a:sym typeface="Barlow Semi Condensed SemiBold"/>
              </a:rPr>
              <a:t>Malicious </a:t>
            </a:r>
            <a:r>
              <a:rPr lang="en" sz="2500">
                <a:solidFill>
                  <a:schemeClr val="lt1"/>
                </a:solidFill>
                <a:latin typeface="Barlow Semi Condensed SemiBold"/>
                <a:ea typeface="Barlow Semi Condensed SemiBold"/>
                <a:cs typeface="Barlow Semi Condensed SemiBold"/>
                <a:sym typeface="Barlow Semi Condensed SemiBold"/>
              </a:rPr>
              <a:t>Actors</a:t>
            </a:r>
            <a:endParaRPr sz="2500">
              <a:solidFill>
                <a:schemeClr val="lt1"/>
              </a:solidFill>
              <a:latin typeface="Barlow Semi Condensed SemiBold"/>
              <a:ea typeface="Barlow Semi Condensed SemiBold"/>
              <a:cs typeface="Barlow Semi Condensed SemiBold"/>
              <a:sym typeface="Barlow Semi Condensed SemiBold"/>
            </a:endParaRPr>
          </a:p>
        </p:txBody>
      </p:sp>
      <p:sp>
        <p:nvSpPr>
          <p:cNvPr id="1859" name="Google Shape;1859;p59"/>
          <p:cNvSpPr/>
          <p:nvPr/>
        </p:nvSpPr>
        <p:spPr>
          <a:xfrm>
            <a:off x="3216100" y="4717625"/>
            <a:ext cx="1651200" cy="2514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chemeClr val="lt1"/>
                </a:solidFill>
                <a:latin typeface="Josefin Sans"/>
                <a:ea typeface="Josefin Sans"/>
                <a:cs typeface="Josefin Sans"/>
                <a:sym typeface="Josefin Sans"/>
              </a:rPr>
              <a:t>Analysis Process</a:t>
            </a:r>
            <a:endParaRPr sz="1500">
              <a:solidFill>
                <a:schemeClr val="lt1"/>
              </a:solidFill>
              <a:latin typeface="Josefin Sans"/>
              <a:ea typeface="Josefin Sans"/>
              <a:cs typeface="Josefin Sans"/>
              <a:sym typeface="Josefin Sans"/>
            </a:endParaRPr>
          </a:p>
        </p:txBody>
      </p:sp>
      <p:pic>
        <p:nvPicPr>
          <p:cNvPr id="1860" name="Google Shape;1860;p59"/>
          <p:cNvPicPr preferRelativeResize="0"/>
          <p:nvPr/>
        </p:nvPicPr>
        <p:blipFill>
          <a:blip r:embed="rId3">
            <a:alphaModFix/>
          </a:blip>
          <a:stretch>
            <a:fillRect/>
          </a:stretch>
        </p:blipFill>
        <p:spPr>
          <a:xfrm>
            <a:off x="5057800" y="866225"/>
            <a:ext cx="2629625" cy="1768093"/>
          </a:xfrm>
          <a:prstGeom prst="rect">
            <a:avLst/>
          </a:prstGeom>
          <a:noFill/>
          <a:ln>
            <a:noFill/>
          </a:ln>
        </p:spPr>
      </p:pic>
      <p:pic>
        <p:nvPicPr>
          <p:cNvPr id="1861" name="Google Shape;1861;p59"/>
          <p:cNvPicPr preferRelativeResize="0"/>
          <p:nvPr/>
        </p:nvPicPr>
        <p:blipFill>
          <a:blip r:embed="rId4">
            <a:alphaModFix/>
          </a:blip>
          <a:stretch>
            <a:fillRect/>
          </a:stretch>
        </p:blipFill>
        <p:spPr>
          <a:xfrm>
            <a:off x="5017000" y="2710525"/>
            <a:ext cx="2629625" cy="1798875"/>
          </a:xfrm>
          <a:prstGeom prst="rect">
            <a:avLst/>
          </a:prstGeom>
          <a:noFill/>
          <a:ln>
            <a:noFill/>
          </a:ln>
        </p:spPr>
      </p:pic>
      <p:sp>
        <p:nvSpPr>
          <p:cNvPr id="1862" name="Google Shape;1862;p59"/>
          <p:cNvSpPr txBox="1"/>
          <p:nvPr/>
        </p:nvSpPr>
        <p:spPr>
          <a:xfrm>
            <a:off x="819750" y="3649713"/>
            <a:ext cx="33993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highlight>
                  <a:schemeClr val="lt1"/>
                </a:highlight>
                <a:latin typeface="Barlow Semi Condensed"/>
                <a:ea typeface="Barlow Semi Condensed"/>
                <a:cs typeface="Barlow Semi Condensed"/>
                <a:sym typeface="Barlow Semi Condensed"/>
              </a:rPr>
              <a:t>Total Amount Lost:</a:t>
            </a:r>
            <a:r>
              <a:rPr lang="en" sz="2300">
                <a:solidFill>
                  <a:srgbClr val="FF0000"/>
                </a:solidFill>
                <a:highlight>
                  <a:schemeClr val="lt1"/>
                </a:highlight>
                <a:latin typeface="Barlow Semi Condensed"/>
                <a:ea typeface="Barlow Semi Condensed"/>
                <a:cs typeface="Barlow Semi Condensed"/>
                <a:sym typeface="Barlow Semi Condensed"/>
              </a:rPr>
              <a:t> </a:t>
            </a:r>
            <a:r>
              <a:rPr b="1" lang="en" sz="2300">
                <a:solidFill>
                  <a:srgbClr val="FF0000"/>
                </a:solidFill>
                <a:highlight>
                  <a:schemeClr val="lt1"/>
                </a:highlight>
                <a:latin typeface="Barlow Semi Condensed"/>
                <a:ea typeface="Barlow Semi Condensed"/>
                <a:cs typeface="Barlow Semi Condensed"/>
                <a:sym typeface="Barlow Semi Condensed"/>
              </a:rPr>
              <a:t>$ </a:t>
            </a:r>
            <a:r>
              <a:rPr b="1" lang="en" sz="2300">
                <a:solidFill>
                  <a:srgbClr val="FF0000"/>
                </a:solidFill>
                <a:highlight>
                  <a:schemeClr val="lt1"/>
                </a:highlight>
                <a:latin typeface="Barlow Semi Condensed"/>
                <a:ea typeface="Barlow Semi Condensed"/>
                <a:cs typeface="Barlow Semi Condensed"/>
                <a:sym typeface="Barlow Semi Condensed"/>
              </a:rPr>
              <a:t>2,066,166.93</a:t>
            </a:r>
            <a:endParaRPr b="1" sz="2300">
              <a:solidFill>
                <a:srgbClr val="FF0000"/>
              </a:solidFill>
              <a:latin typeface="Fjalla One"/>
              <a:ea typeface="Fjalla One"/>
              <a:cs typeface="Fjalla One"/>
              <a:sym typeface="Fjalla On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6" name="Shape 1866"/>
        <p:cNvGrpSpPr/>
        <p:nvPr/>
      </p:nvGrpSpPr>
      <p:grpSpPr>
        <a:xfrm>
          <a:off x="0" y="0"/>
          <a:ext cx="0" cy="0"/>
          <a:chOff x="0" y="0"/>
          <a:chExt cx="0" cy="0"/>
        </a:xfrm>
      </p:grpSpPr>
      <p:sp>
        <p:nvSpPr>
          <p:cNvPr id="1867" name="Google Shape;1867;p60"/>
          <p:cNvSpPr/>
          <p:nvPr/>
        </p:nvSpPr>
        <p:spPr>
          <a:xfrm>
            <a:off x="174900" y="762225"/>
            <a:ext cx="8794200" cy="8004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Employees are still making transactions despite having </a:t>
            </a:r>
            <a:r>
              <a:rPr lang="en"/>
              <a:t>already</a:t>
            </a:r>
            <a:r>
              <a:rPr lang="en"/>
              <a:t> left the company as determined by either the date term specified in the dataset or the contractual end term, if they are hired on the contractual basis. </a:t>
            </a:r>
            <a:endParaRPr/>
          </a:p>
        </p:txBody>
      </p:sp>
      <p:sp>
        <p:nvSpPr>
          <p:cNvPr id="1868" name="Google Shape;1868;p60"/>
          <p:cNvSpPr/>
          <p:nvPr/>
        </p:nvSpPr>
        <p:spPr>
          <a:xfrm>
            <a:off x="2554275" y="164525"/>
            <a:ext cx="5658900" cy="4569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Barlow Semi Condensed SemiBold"/>
                <a:ea typeface="Barlow Semi Condensed SemiBold"/>
                <a:cs typeface="Barlow Semi Condensed SemiBold"/>
                <a:sym typeface="Barlow Semi Condensed SemiBold"/>
              </a:rPr>
              <a:t>         </a:t>
            </a:r>
            <a:r>
              <a:rPr lang="en" sz="1800">
                <a:solidFill>
                  <a:schemeClr val="dk2"/>
                </a:solidFill>
                <a:latin typeface="Barlow Semi Condensed SemiBold"/>
                <a:ea typeface="Barlow Semi Condensed SemiBold"/>
                <a:cs typeface="Barlow Semi Condensed SemiBold"/>
                <a:sym typeface="Barlow Semi Condensed SemiBold"/>
              </a:rPr>
              <a:t>Rule 6: Embezzlement by employees who have left </a:t>
            </a:r>
            <a:endParaRPr>
              <a:latin typeface="Barlow Semi Condensed SemiBold"/>
              <a:ea typeface="Barlow Semi Condensed SemiBold"/>
              <a:cs typeface="Barlow Semi Condensed SemiBold"/>
              <a:sym typeface="Barlow Semi Condensed SemiBold"/>
            </a:endParaRPr>
          </a:p>
        </p:txBody>
      </p:sp>
      <p:sp>
        <p:nvSpPr>
          <p:cNvPr id="1869" name="Google Shape;1869;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70" name="Google Shape;1870;p60"/>
          <p:cNvSpPr/>
          <p:nvPr/>
        </p:nvSpPr>
        <p:spPr>
          <a:xfrm>
            <a:off x="199300" y="164550"/>
            <a:ext cx="2741700" cy="456900"/>
          </a:xfrm>
          <a:prstGeom prst="homePlate">
            <a:avLst>
              <a:gd fmla="val 50000"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Barlow Semi Condensed SemiBold"/>
                <a:ea typeface="Barlow Semi Condensed SemiBold"/>
                <a:cs typeface="Barlow Semi Condensed SemiBold"/>
                <a:sym typeface="Barlow Semi Condensed SemiBold"/>
              </a:rPr>
              <a:t>Malicious Actors</a:t>
            </a:r>
            <a:endParaRPr sz="2500">
              <a:solidFill>
                <a:schemeClr val="lt1"/>
              </a:solidFill>
              <a:latin typeface="Barlow Semi Condensed SemiBold"/>
              <a:ea typeface="Barlow Semi Condensed SemiBold"/>
              <a:cs typeface="Barlow Semi Condensed SemiBold"/>
              <a:sym typeface="Barlow Semi Condensed SemiBold"/>
            </a:endParaRPr>
          </a:p>
        </p:txBody>
      </p:sp>
      <p:sp>
        <p:nvSpPr>
          <p:cNvPr id="1871" name="Google Shape;1871;p60"/>
          <p:cNvSpPr/>
          <p:nvPr/>
        </p:nvSpPr>
        <p:spPr>
          <a:xfrm>
            <a:off x="3216100" y="4717625"/>
            <a:ext cx="1651200" cy="2514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chemeClr val="lt1"/>
                </a:solidFill>
                <a:latin typeface="Josefin Sans"/>
                <a:ea typeface="Josefin Sans"/>
                <a:cs typeface="Josefin Sans"/>
                <a:sym typeface="Josefin Sans"/>
              </a:rPr>
              <a:t>Analysis Process</a:t>
            </a:r>
            <a:endParaRPr sz="1500">
              <a:solidFill>
                <a:schemeClr val="lt1"/>
              </a:solidFill>
              <a:latin typeface="Josefin Sans"/>
              <a:ea typeface="Josefin Sans"/>
              <a:cs typeface="Josefin Sans"/>
              <a:sym typeface="Josefin Sans"/>
            </a:endParaRPr>
          </a:p>
        </p:txBody>
      </p:sp>
      <p:sp>
        <p:nvSpPr>
          <p:cNvPr id="1872" name="Google Shape;1872;p60"/>
          <p:cNvSpPr txBox="1"/>
          <p:nvPr/>
        </p:nvSpPr>
        <p:spPr>
          <a:xfrm>
            <a:off x="2751750" y="4178825"/>
            <a:ext cx="36405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highlight>
                  <a:schemeClr val="lt1"/>
                </a:highlight>
                <a:latin typeface="Barlow Semi Condensed"/>
                <a:ea typeface="Barlow Semi Condensed"/>
                <a:cs typeface="Barlow Semi Condensed"/>
                <a:sym typeface="Barlow Semi Condensed"/>
              </a:rPr>
              <a:t>Total Amount Lost:</a:t>
            </a:r>
            <a:r>
              <a:rPr lang="en" sz="2300">
                <a:solidFill>
                  <a:srgbClr val="FF0000"/>
                </a:solidFill>
                <a:highlight>
                  <a:schemeClr val="lt1"/>
                </a:highlight>
                <a:latin typeface="Barlow Semi Condensed"/>
                <a:ea typeface="Barlow Semi Condensed"/>
                <a:cs typeface="Barlow Semi Condensed"/>
                <a:sym typeface="Barlow Semi Condensed"/>
              </a:rPr>
              <a:t> </a:t>
            </a:r>
            <a:r>
              <a:rPr b="1" lang="en" sz="2300">
                <a:solidFill>
                  <a:srgbClr val="FF0000"/>
                </a:solidFill>
                <a:highlight>
                  <a:schemeClr val="lt1"/>
                </a:highlight>
                <a:latin typeface="Barlow Semi Condensed"/>
                <a:ea typeface="Barlow Semi Condensed"/>
                <a:cs typeface="Barlow Semi Condensed"/>
                <a:sym typeface="Barlow Semi Condensed"/>
              </a:rPr>
              <a:t>$358,596.62</a:t>
            </a:r>
            <a:endParaRPr/>
          </a:p>
        </p:txBody>
      </p:sp>
      <p:pic>
        <p:nvPicPr>
          <p:cNvPr id="1873" name="Google Shape;1873;p60"/>
          <p:cNvPicPr preferRelativeResize="0"/>
          <p:nvPr/>
        </p:nvPicPr>
        <p:blipFill>
          <a:blip r:embed="rId3">
            <a:alphaModFix/>
          </a:blip>
          <a:stretch>
            <a:fillRect/>
          </a:stretch>
        </p:blipFill>
        <p:spPr>
          <a:xfrm>
            <a:off x="1224951" y="1638138"/>
            <a:ext cx="3262275" cy="2703175"/>
          </a:xfrm>
          <a:prstGeom prst="rect">
            <a:avLst/>
          </a:prstGeom>
          <a:noFill/>
          <a:ln>
            <a:noFill/>
          </a:ln>
        </p:spPr>
      </p:pic>
      <p:pic>
        <p:nvPicPr>
          <p:cNvPr id="1874" name="Google Shape;1874;p60"/>
          <p:cNvPicPr preferRelativeResize="0"/>
          <p:nvPr/>
        </p:nvPicPr>
        <p:blipFill>
          <a:blip r:embed="rId4">
            <a:alphaModFix/>
          </a:blip>
          <a:stretch>
            <a:fillRect/>
          </a:stretch>
        </p:blipFill>
        <p:spPr>
          <a:xfrm>
            <a:off x="4867300" y="1638148"/>
            <a:ext cx="3184476" cy="27031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8" name="Shape 1878"/>
        <p:cNvGrpSpPr/>
        <p:nvPr/>
      </p:nvGrpSpPr>
      <p:grpSpPr>
        <a:xfrm>
          <a:off x="0" y="0"/>
          <a:ext cx="0" cy="0"/>
          <a:chOff x="0" y="0"/>
          <a:chExt cx="0" cy="0"/>
        </a:xfrm>
      </p:grpSpPr>
      <p:sp>
        <p:nvSpPr>
          <p:cNvPr id="1879" name="Google Shape;1879;p61"/>
          <p:cNvSpPr/>
          <p:nvPr/>
        </p:nvSpPr>
        <p:spPr>
          <a:xfrm>
            <a:off x="2554275" y="164525"/>
            <a:ext cx="5658900" cy="4569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Barlow Semi Condensed SemiBold"/>
                <a:ea typeface="Barlow Semi Condensed SemiBold"/>
                <a:cs typeface="Barlow Semi Condensed SemiBold"/>
                <a:sym typeface="Barlow Semi Condensed SemiBold"/>
              </a:rPr>
              <a:t>         Machine Learning in Fraud Detection</a:t>
            </a:r>
            <a:endParaRPr sz="1800">
              <a:solidFill>
                <a:schemeClr val="dk2"/>
              </a:solidFill>
              <a:latin typeface="Barlow Semi Condensed SemiBold"/>
              <a:ea typeface="Barlow Semi Condensed SemiBold"/>
              <a:cs typeface="Barlow Semi Condensed SemiBold"/>
              <a:sym typeface="Barlow Semi Condensed SemiBold"/>
            </a:endParaRPr>
          </a:p>
        </p:txBody>
      </p:sp>
      <p:sp>
        <p:nvSpPr>
          <p:cNvPr id="1880" name="Google Shape;1880;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81" name="Google Shape;1881;p61"/>
          <p:cNvSpPr/>
          <p:nvPr/>
        </p:nvSpPr>
        <p:spPr>
          <a:xfrm>
            <a:off x="199300" y="164550"/>
            <a:ext cx="2741700" cy="456900"/>
          </a:xfrm>
          <a:prstGeom prst="homePlate">
            <a:avLst>
              <a:gd fmla="val 50000"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Barlow Semi Condensed SemiBold"/>
                <a:ea typeface="Barlow Semi Condensed SemiBold"/>
                <a:cs typeface="Barlow Semi Condensed SemiBold"/>
                <a:sym typeface="Barlow Semi Condensed SemiBold"/>
              </a:rPr>
              <a:t>Looking Forward</a:t>
            </a:r>
            <a:endParaRPr sz="2500">
              <a:solidFill>
                <a:schemeClr val="lt1"/>
              </a:solidFill>
              <a:latin typeface="Barlow Semi Condensed SemiBold"/>
              <a:ea typeface="Barlow Semi Condensed SemiBold"/>
              <a:cs typeface="Barlow Semi Condensed SemiBold"/>
              <a:sym typeface="Barlow Semi Condensed SemiBold"/>
            </a:endParaRPr>
          </a:p>
        </p:txBody>
      </p:sp>
      <p:sp>
        <p:nvSpPr>
          <p:cNvPr id="1882" name="Google Shape;1882;p61"/>
          <p:cNvSpPr/>
          <p:nvPr/>
        </p:nvSpPr>
        <p:spPr>
          <a:xfrm>
            <a:off x="3216100" y="4717625"/>
            <a:ext cx="1651200" cy="2514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chemeClr val="lt1"/>
                </a:solidFill>
                <a:latin typeface="Josefin Sans"/>
                <a:ea typeface="Josefin Sans"/>
                <a:cs typeface="Josefin Sans"/>
                <a:sym typeface="Josefin Sans"/>
              </a:rPr>
              <a:t>Analysis Process</a:t>
            </a:r>
            <a:endParaRPr sz="1500">
              <a:solidFill>
                <a:schemeClr val="lt1"/>
              </a:solidFill>
              <a:latin typeface="Josefin Sans"/>
              <a:ea typeface="Josefin Sans"/>
              <a:cs typeface="Josefin Sans"/>
              <a:sym typeface="Josefin Sans"/>
            </a:endParaRPr>
          </a:p>
        </p:txBody>
      </p:sp>
      <p:sp>
        <p:nvSpPr>
          <p:cNvPr id="1883" name="Google Shape;1883;p61"/>
          <p:cNvSpPr txBox="1"/>
          <p:nvPr/>
        </p:nvSpPr>
        <p:spPr>
          <a:xfrm>
            <a:off x="1529250" y="799500"/>
            <a:ext cx="6085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2"/>
                </a:solidFill>
                <a:latin typeface="Barlow Semi Condensed"/>
                <a:ea typeface="Barlow Semi Condensed"/>
                <a:cs typeface="Barlow Semi Condensed"/>
                <a:sym typeface="Barlow Semi Condensed"/>
              </a:rPr>
              <a:t>DBSCAN: Density Based Spatial Clustering of Applications with Noise</a:t>
            </a:r>
            <a:endParaRPr/>
          </a:p>
        </p:txBody>
      </p:sp>
      <p:sp>
        <p:nvSpPr>
          <p:cNvPr id="1884" name="Google Shape;1884;p61"/>
          <p:cNvSpPr/>
          <p:nvPr/>
        </p:nvSpPr>
        <p:spPr>
          <a:xfrm>
            <a:off x="135450" y="1448000"/>
            <a:ext cx="4315200" cy="26709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Barlow Semi Condensed"/>
                <a:ea typeface="Barlow Semi Condensed"/>
                <a:cs typeface="Barlow Semi Condensed"/>
                <a:sym typeface="Barlow Semi Condensed"/>
              </a:rPr>
              <a:t>Preliminary</a:t>
            </a:r>
            <a:r>
              <a:rPr b="1" lang="en" sz="1600">
                <a:solidFill>
                  <a:schemeClr val="dk2"/>
                </a:solidFill>
                <a:latin typeface="Barlow Semi Condensed"/>
                <a:ea typeface="Barlow Semi Condensed"/>
                <a:cs typeface="Barlow Semi Condensed"/>
                <a:sym typeface="Barlow Semi Condensed"/>
              </a:rPr>
              <a:t> Stage</a:t>
            </a:r>
            <a:endParaRPr/>
          </a:p>
          <a:p>
            <a:pPr indent="0" lvl="0" marL="457200" rtl="0" algn="l">
              <a:spcBef>
                <a:spcPts val="0"/>
              </a:spcBef>
              <a:spcAft>
                <a:spcPts val="0"/>
              </a:spcAft>
              <a:buNone/>
            </a:pPr>
            <a:r>
              <a:rPr lang="en" sz="1600" u="sng">
                <a:solidFill>
                  <a:schemeClr val="dk2"/>
                </a:solidFill>
                <a:latin typeface="Barlow Semi Condensed"/>
                <a:ea typeface="Barlow Semi Condensed"/>
                <a:cs typeface="Barlow Semi Condensed"/>
                <a:sym typeface="Barlow Semi Condensed"/>
              </a:rPr>
              <a:t>Data Loading and Cleaning</a:t>
            </a:r>
            <a:endParaRPr sz="1600" u="sng">
              <a:solidFill>
                <a:schemeClr val="dk2"/>
              </a:solidFill>
              <a:latin typeface="Barlow Semi Condensed"/>
              <a:ea typeface="Barlow Semi Condensed"/>
              <a:cs typeface="Barlow Semi Condensed"/>
              <a:sym typeface="Barlow Semi Condensed"/>
            </a:endParaRPr>
          </a:p>
          <a:p>
            <a:pPr indent="-317500" lvl="0" marL="457200" rtl="0" algn="l">
              <a:spcBef>
                <a:spcPts val="0"/>
              </a:spcBef>
              <a:spcAft>
                <a:spcPts val="0"/>
              </a:spcAft>
              <a:buSzPts val="1400"/>
              <a:buChar char="-"/>
            </a:pPr>
            <a:r>
              <a:rPr lang="en" sz="1600">
                <a:solidFill>
                  <a:schemeClr val="dk2"/>
                </a:solidFill>
                <a:latin typeface="Barlow Semi Condensed"/>
                <a:ea typeface="Barlow Semi Condensed"/>
                <a:cs typeface="Barlow Semi Condensed"/>
                <a:sym typeface="Barlow Semi Condensed"/>
              </a:rPr>
              <a:t>DBSCAN limitations in text analysis - removal of string </a:t>
            </a:r>
            <a:r>
              <a:rPr lang="en" sz="1600">
                <a:solidFill>
                  <a:schemeClr val="dk2"/>
                </a:solidFill>
                <a:latin typeface="Barlow Semi Condensed"/>
                <a:ea typeface="Barlow Semi Condensed"/>
                <a:cs typeface="Barlow Semi Condensed"/>
                <a:sym typeface="Barlow Semi Condensed"/>
              </a:rPr>
              <a:t>prevalent</a:t>
            </a:r>
            <a:r>
              <a:rPr lang="en" sz="1600">
                <a:solidFill>
                  <a:schemeClr val="dk2"/>
                </a:solidFill>
                <a:latin typeface="Barlow Semi Condensed"/>
                <a:ea typeface="Barlow Semi Condensed"/>
                <a:cs typeface="Barlow Semi Condensed"/>
                <a:sym typeface="Barlow Semi Condensed"/>
              </a:rPr>
              <a:t> columns </a:t>
            </a:r>
            <a:endParaRPr sz="1600">
              <a:solidFill>
                <a:schemeClr val="dk2"/>
              </a:solidFill>
              <a:latin typeface="Barlow Semi Condensed"/>
              <a:ea typeface="Barlow Semi Condensed"/>
              <a:cs typeface="Barlow Semi Condensed"/>
              <a:sym typeface="Barlow Semi Condensed"/>
            </a:endParaRPr>
          </a:p>
          <a:p>
            <a:pPr indent="-317500" lvl="0" marL="457200" rtl="0" algn="l">
              <a:spcBef>
                <a:spcPts val="0"/>
              </a:spcBef>
              <a:spcAft>
                <a:spcPts val="0"/>
              </a:spcAft>
              <a:buSzPts val="1400"/>
              <a:buChar char="-"/>
            </a:pPr>
            <a:r>
              <a:rPr lang="en" sz="1600">
                <a:solidFill>
                  <a:schemeClr val="dk2"/>
                </a:solidFill>
                <a:latin typeface="Barlow Semi Condensed"/>
                <a:ea typeface="Barlow Semi Condensed"/>
                <a:cs typeface="Barlow Semi Condensed"/>
                <a:sym typeface="Barlow Semi Condensed"/>
              </a:rPr>
              <a:t>Changing string to int/float data type</a:t>
            </a:r>
            <a:endParaRPr sz="1600">
              <a:solidFill>
                <a:schemeClr val="dk2"/>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sz="1600" u="sng">
                <a:solidFill>
                  <a:schemeClr val="dk2"/>
                </a:solidFill>
                <a:latin typeface="Barlow Semi Condensed"/>
                <a:ea typeface="Barlow Semi Condensed"/>
                <a:cs typeface="Barlow Semi Condensed"/>
                <a:sym typeface="Barlow Semi Condensed"/>
              </a:rPr>
              <a:t>Data Processing</a:t>
            </a:r>
            <a:endParaRPr sz="1600" u="sng">
              <a:solidFill>
                <a:schemeClr val="dk2"/>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dk2"/>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Standard Scaling &amp; Gaussian Normalisation to make cross-variable comparisons</a:t>
            </a:r>
            <a:endParaRPr sz="1600">
              <a:solidFill>
                <a:schemeClr val="dk2"/>
              </a:solidFill>
              <a:latin typeface="Barlow Semi Condensed"/>
              <a:ea typeface="Barlow Semi Condensed"/>
              <a:cs typeface="Barlow Semi Condensed"/>
              <a:sym typeface="Barlow Semi Condensed"/>
            </a:endParaRPr>
          </a:p>
        </p:txBody>
      </p:sp>
      <p:pic>
        <p:nvPicPr>
          <p:cNvPr id="1885" name="Google Shape;1885;p61"/>
          <p:cNvPicPr preferRelativeResize="0"/>
          <p:nvPr/>
        </p:nvPicPr>
        <p:blipFill>
          <a:blip r:embed="rId3">
            <a:alphaModFix/>
          </a:blip>
          <a:stretch>
            <a:fillRect/>
          </a:stretch>
        </p:blipFill>
        <p:spPr>
          <a:xfrm>
            <a:off x="4564687" y="2098424"/>
            <a:ext cx="4404588" cy="1479663"/>
          </a:xfrm>
          <a:prstGeom prst="rect">
            <a:avLst/>
          </a:prstGeom>
          <a:noFill/>
          <a:ln>
            <a:noFill/>
          </a:ln>
        </p:spPr>
      </p:pic>
      <p:sp>
        <p:nvSpPr>
          <p:cNvPr id="1886" name="Google Shape;1886;p61"/>
          <p:cNvSpPr txBox="1"/>
          <p:nvPr/>
        </p:nvSpPr>
        <p:spPr>
          <a:xfrm>
            <a:off x="5192425" y="3718600"/>
            <a:ext cx="3149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latin typeface="Barlow Semi Condensed"/>
                <a:ea typeface="Barlow Semi Condensed"/>
                <a:cs typeface="Barlow Semi Condensed"/>
                <a:sym typeface="Barlow Semi Condensed"/>
              </a:rPr>
              <a:t>Snapshot of credit card dataset</a:t>
            </a:r>
            <a:r>
              <a:rPr i="1" lang="en">
                <a:latin typeface="Barlow Semi Condensed"/>
                <a:ea typeface="Barlow Semi Condensed"/>
                <a:cs typeface="Barlow Semi Condensed"/>
                <a:sym typeface="Barlow Semi Condensed"/>
              </a:rPr>
              <a:t> </a:t>
            </a:r>
            <a:endParaRPr i="1">
              <a:latin typeface="Barlow Semi Condensed"/>
              <a:ea typeface="Barlow Semi Condensed"/>
              <a:cs typeface="Barlow Semi Condensed"/>
              <a:sym typeface="Barlow Semi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3" name="Shape 1423"/>
        <p:cNvGrpSpPr/>
        <p:nvPr/>
      </p:nvGrpSpPr>
      <p:grpSpPr>
        <a:xfrm>
          <a:off x="0" y="0"/>
          <a:ext cx="0" cy="0"/>
          <a:chOff x="0" y="0"/>
          <a:chExt cx="0" cy="0"/>
        </a:xfrm>
      </p:grpSpPr>
      <p:sp>
        <p:nvSpPr>
          <p:cNvPr id="1424" name="Google Shape;1424;p35"/>
          <p:cNvSpPr txBox="1"/>
          <p:nvPr>
            <p:ph type="title"/>
          </p:nvPr>
        </p:nvSpPr>
        <p:spPr>
          <a:xfrm>
            <a:off x="2971800" y="2459736"/>
            <a:ext cx="32004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Scope</a:t>
            </a:r>
            <a:endParaRPr sz="4700"/>
          </a:p>
        </p:txBody>
      </p:sp>
      <p:sp>
        <p:nvSpPr>
          <p:cNvPr id="1425" name="Google Shape;1425;p35"/>
          <p:cNvSpPr txBox="1"/>
          <p:nvPr>
            <p:ph idx="2" type="title"/>
          </p:nvPr>
        </p:nvSpPr>
        <p:spPr>
          <a:xfrm>
            <a:off x="2971800" y="13898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426" name="Google Shape;1426;p35"/>
          <p:cNvSpPr/>
          <p:nvPr/>
        </p:nvSpPr>
        <p:spPr>
          <a:xfrm>
            <a:off x="492353" y="4717625"/>
            <a:ext cx="937800" cy="2514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chemeClr val="lt1"/>
                </a:solidFill>
                <a:latin typeface="Josefin Sans"/>
                <a:ea typeface="Josefin Sans"/>
                <a:cs typeface="Josefin Sans"/>
                <a:sym typeface="Josefin Sans"/>
              </a:rPr>
              <a:t>Scope</a:t>
            </a:r>
            <a:endParaRPr sz="1300">
              <a:solidFill>
                <a:schemeClr val="lt1"/>
              </a:solidFill>
              <a:latin typeface="Josefin Sans"/>
              <a:ea typeface="Josefin Sans"/>
              <a:cs typeface="Josefin Sans"/>
              <a:sym typeface="Josefin Sans"/>
            </a:endParaRPr>
          </a:p>
        </p:txBody>
      </p:sp>
      <p:sp>
        <p:nvSpPr>
          <p:cNvPr id="1427" name="Google Shape;1427;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0" name="Shape 1890"/>
        <p:cNvGrpSpPr/>
        <p:nvPr/>
      </p:nvGrpSpPr>
      <p:grpSpPr>
        <a:xfrm>
          <a:off x="0" y="0"/>
          <a:ext cx="0" cy="0"/>
          <a:chOff x="0" y="0"/>
          <a:chExt cx="0" cy="0"/>
        </a:xfrm>
      </p:grpSpPr>
      <p:sp>
        <p:nvSpPr>
          <p:cNvPr id="1891" name="Google Shape;1891;p62"/>
          <p:cNvSpPr/>
          <p:nvPr/>
        </p:nvSpPr>
        <p:spPr>
          <a:xfrm>
            <a:off x="2554275" y="164525"/>
            <a:ext cx="5658900" cy="4569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Barlow Semi Condensed SemiBold"/>
                <a:ea typeface="Barlow Semi Condensed SemiBold"/>
                <a:cs typeface="Barlow Semi Condensed SemiBold"/>
                <a:sym typeface="Barlow Semi Condensed SemiBold"/>
              </a:rPr>
              <a:t>         Machine Learning in Fraud Detection</a:t>
            </a:r>
            <a:endParaRPr sz="1800">
              <a:solidFill>
                <a:schemeClr val="dk2"/>
              </a:solidFill>
              <a:latin typeface="Barlow Semi Condensed SemiBold"/>
              <a:ea typeface="Barlow Semi Condensed SemiBold"/>
              <a:cs typeface="Barlow Semi Condensed SemiBold"/>
              <a:sym typeface="Barlow Semi Condensed SemiBold"/>
            </a:endParaRPr>
          </a:p>
        </p:txBody>
      </p:sp>
      <p:sp>
        <p:nvSpPr>
          <p:cNvPr id="1892" name="Google Shape;1892;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93" name="Google Shape;1893;p62"/>
          <p:cNvSpPr/>
          <p:nvPr/>
        </p:nvSpPr>
        <p:spPr>
          <a:xfrm>
            <a:off x="199300" y="164550"/>
            <a:ext cx="2741700" cy="456900"/>
          </a:xfrm>
          <a:prstGeom prst="homePlate">
            <a:avLst>
              <a:gd fmla="val 50000"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Barlow Semi Condensed SemiBold"/>
                <a:ea typeface="Barlow Semi Condensed SemiBold"/>
                <a:cs typeface="Barlow Semi Condensed SemiBold"/>
                <a:sym typeface="Barlow Semi Condensed SemiBold"/>
              </a:rPr>
              <a:t>Looking Forward</a:t>
            </a:r>
            <a:endParaRPr sz="2500">
              <a:solidFill>
                <a:schemeClr val="lt1"/>
              </a:solidFill>
              <a:latin typeface="Barlow Semi Condensed SemiBold"/>
              <a:ea typeface="Barlow Semi Condensed SemiBold"/>
              <a:cs typeface="Barlow Semi Condensed SemiBold"/>
              <a:sym typeface="Barlow Semi Condensed SemiBold"/>
            </a:endParaRPr>
          </a:p>
        </p:txBody>
      </p:sp>
      <p:sp>
        <p:nvSpPr>
          <p:cNvPr id="1894" name="Google Shape;1894;p62"/>
          <p:cNvSpPr/>
          <p:nvPr/>
        </p:nvSpPr>
        <p:spPr>
          <a:xfrm>
            <a:off x="3216100" y="4717625"/>
            <a:ext cx="1651200" cy="2514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chemeClr val="lt1"/>
                </a:solidFill>
                <a:latin typeface="Josefin Sans"/>
                <a:ea typeface="Josefin Sans"/>
                <a:cs typeface="Josefin Sans"/>
                <a:sym typeface="Josefin Sans"/>
              </a:rPr>
              <a:t>Analysis Process</a:t>
            </a:r>
            <a:endParaRPr sz="1500">
              <a:solidFill>
                <a:schemeClr val="lt1"/>
              </a:solidFill>
              <a:latin typeface="Josefin Sans"/>
              <a:ea typeface="Josefin Sans"/>
              <a:cs typeface="Josefin Sans"/>
              <a:sym typeface="Josefin Sans"/>
            </a:endParaRPr>
          </a:p>
        </p:txBody>
      </p:sp>
      <p:sp>
        <p:nvSpPr>
          <p:cNvPr id="1895" name="Google Shape;1895;p62"/>
          <p:cNvSpPr txBox="1"/>
          <p:nvPr/>
        </p:nvSpPr>
        <p:spPr>
          <a:xfrm>
            <a:off x="1529250" y="819175"/>
            <a:ext cx="6085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2"/>
                </a:solidFill>
                <a:latin typeface="Barlow Semi Condensed"/>
                <a:ea typeface="Barlow Semi Condensed"/>
                <a:cs typeface="Barlow Semi Condensed"/>
                <a:sym typeface="Barlow Semi Condensed"/>
              </a:rPr>
              <a:t>Model </a:t>
            </a:r>
            <a:r>
              <a:rPr b="1" lang="en" sz="1600">
                <a:solidFill>
                  <a:schemeClr val="dk2"/>
                </a:solidFill>
                <a:latin typeface="Barlow Semi Condensed"/>
                <a:ea typeface="Barlow Semi Condensed"/>
                <a:cs typeface="Barlow Semi Condensed"/>
                <a:sym typeface="Barlow Semi Condensed"/>
              </a:rPr>
              <a:t>Building</a:t>
            </a:r>
            <a:r>
              <a:rPr b="1" lang="en" sz="1600">
                <a:solidFill>
                  <a:schemeClr val="dk2"/>
                </a:solidFill>
                <a:latin typeface="Barlow Semi Condensed"/>
                <a:ea typeface="Barlow Semi Condensed"/>
                <a:cs typeface="Barlow Semi Condensed"/>
                <a:sym typeface="Barlow Semi Condensed"/>
              </a:rPr>
              <a:t> - Bivariate Analysis</a:t>
            </a:r>
            <a:endParaRPr b="1"/>
          </a:p>
        </p:txBody>
      </p:sp>
      <p:sp>
        <p:nvSpPr>
          <p:cNvPr id="1896" name="Google Shape;1896;p62"/>
          <p:cNvSpPr/>
          <p:nvPr/>
        </p:nvSpPr>
        <p:spPr>
          <a:xfrm>
            <a:off x="135450" y="1448000"/>
            <a:ext cx="4315200" cy="26709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Barlow Semi Condensed"/>
                <a:ea typeface="Barlow Semi Condensed"/>
                <a:cs typeface="Barlow Semi Condensed"/>
                <a:sym typeface="Barlow Semi Condensed"/>
              </a:rPr>
              <a:t>Model Building</a:t>
            </a:r>
            <a:r>
              <a:rPr b="1" lang="en" sz="1600">
                <a:solidFill>
                  <a:schemeClr val="dk2"/>
                </a:solidFill>
                <a:latin typeface="Barlow Semi Condensed"/>
                <a:ea typeface="Barlow Semi Condensed"/>
                <a:cs typeface="Barlow Semi Condensed"/>
                <a:sym typeface="Barlow Semi Condensed"/>
              </a:rPr>
              <a:t> Stage</a:t>
            </a:r>
            <a:endParaRPr b="1" sz="1600">
              <a:solidFill>
                <a:schemeClr val="dk2"/>
              </a:solidFill>
              <a:latin typeface="Barlow Semi Condensed"/>
              <a:ea typeface="Barlow Semi Condensed"/>
              <a:cs typeface="Barlow Semi Condensed"/>
              <a:sym typeface="Barlow Semi Condensed"/>
            </a:endParaRPr>
          </a:p>
          <a:p>
            <a:pPr indent="0" lvl="0" marL="457200" rtl="0" algn="l">
              <a:spcBef>
                <a:spcPts val="0"/>
              </a:spcBef>
              <a:spcAft>
                <a:spcPts val="0"/>
              </a:spcAft>
              <a:buNone/>
            </a:pPr>
            <a:r>
              <a:rPr lang="en" sz="1600" u="sng">
                <a:solidFill>
                  <a:schemeClr val="dk2"/>
                </a:solidFill>
                <a:latin typeface="Barlow Semi Condensed"/>
                <a:ea typeface="Barlow Semi Condensed"/>
                <a:cs typeface="Barlow Semi Condensed"/>
                <a:sym typeface="Barlow Semi Condensed"/>
              </a:rPr>
              <a:t>Model Generation on normalised data</a:t>
            </a:r>
            <a:endParaRPr sz="1600" u="sng">
              <a:solidFill>
                <a:schemeClr val="dk2"/>
              </a:solidFill>
              <a:latin typeface="Barlow Semi Condensed"/>
              <a:ea typeface="Barlow Semi Condensed"/>
              <a:cs typeface="Barlow Semi Condensed"/>
              <a:sym typeface="Barlow Semi Condensed"/>
            </a:endParaRPr>
          </a:p>
          <a:p>
            <a:pPr indent="-317500" lvl="0" marL="457200" rtl="0" algn="l">
              <a:spcBef>
                <a:spcPts val="0"/>
              </a:spcBef>
              <a:spcAft>
                <a:spcPts val="0"/>
              </a:spcAft>
              <a:buSzPts val="1400"/>
              <a:buChar char="-"/>
            </a:pPr>
            <a:r>
              <a:rPr lang="en" sz="1600">
                <a:solidFill>
                  <a:schemeClr val="dk2"/>
                </a:solidFill>
                <a:latin typeface="Barlow Semi Condensed"/>
                <a:ea typeface="Barlow Semi Condensed"/>
                <a:cs typeface="Barlow Semi Condensed"/>
                <a:sym typeface="Barlow Semi Condensed"/>
              </a:rPr>
              <a:t>2 Optimisation Hyperparameters introduced</a:t>
            </a:r>
            <a:endParaRPr sz="1600">
              <a:solidFill>
                <a:schemeClr val="dk2"/>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p:txBody>
      </p:sp>
      <p:sp>
        <p:nvSpPr>
          <p:cNvPr id="1897" name="Google Shape;1897;p62"/>
          <p:cNvSpPr txBox="1"/>
          <p:nvPr/>
        </p:nvSpPr>
        <p:spPr>
          <a:xfrm>
            <a:off x="5192425" y="3780775"/>
            <a:ext cx="3149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latin typeface="Barlow Semi Condensed"/>
                <a:ea typeface="Barlow Semi Condensed"/>
                <a:cs typeface="Barlow Semi Condensed"/>
                <a:sym typeface="Barlow Semi Condensed"/>
              </a:rPr>
              <a:t>Unoptimized Model Generation - </a:t>
            </a:r>
            <a:endParaRPr i="1">
              <a:latin typeface="Barlow Semi Condensed"/>
              <a:ea typeface="Barlow Semi Condensed"/>
              <a:cs typeface="Barlow Semi Condensed"/>
              <a:sym typeface="Barlow Semi Condensed"/>
            </a:endParaRPr>
          </a:p>
          <a:p>
            <a:pPr indent="0" lvl="0" marL="0" rtl="0" algn="ctr">
              <a:spcBef>
                <a:spcPts val="0"/>
              </a:spcBef>
              <a:spcAft>
                <a:spcPts val="0"/>
              </a:spcAft>
              <a:buNone/>
            </a:pPr>
            <a:r>
              <a:rPr i="1" lang="en">
                <a:latin typeface="Barlow Semi Condensed"/>
                <a:ea typeface="Barlow Semi Condensed"/>
                <a:cs typeface="Barlow Semi Condensed"/>
                <a:sym typeface="Barlow Semi Condensed"/>
              </a:rPr>
              <a:t>Expense Amount against EmployeeID</a:t>
            </a:r>
            <a:endParaRPr i="1">
              <a:latin typeface="Barlow Semi Condensed"/>
              <a:ea typeface="Barlow Semi Condensed"/>
              <a:cs typeface="Barlow Semi Condensed"/>
              <a:sym typeface="Barlow Semi Condensed"/>
            </a:endParaRPr>
          </a:p>
        </p:txBody>
      </p:sp>
      <p:pic>
        <p:nvPicPr>
          <p:cNvPr id="1898" name="Google Shape;1898;p62"/>
          <p:cNvPicPr preferRelativeResize="0"/>
          <p:nvPr/>
        </p:nvPicPr>
        <p:blipFill>
          <a:blip r:embed="rId3">
            <a:alphaModFix/>
          </a:blip>
          <a:stretch>
            <a:fillRect/>
          </a:stretch>
        </p:blipFill>
        <p:spPr>
          <a:xfrm>
            <a:off x="4842337" y="1386438"/>
            <a:ext cx="3849277" cy="2566175"/>
          </a:xfrm>
          <a:prstGeom prst="rect">
            <a:avLst/>
          </a:prstGeom>
          <a:noFill/>
          <a:ln>
            <a:noFill/>
          </a:ln>
        </p:spPr>
      </p:pic>
      <p:pic>
        <p:nvPicPr>
          <p:cNvPr id="1899" name="Google Shape;1899;p62"/>
          <p:cNvPicPr preferRelativeResize="0"/>
          <p:nvPr/>
        </p:nvPicPr>
        <p:blipFill>
          <a:blip r:embed="rId4">
            <a:alphaModFix/>
          </a:blip>
          <a:stretch>
            <a:fillRect/>
          </a:stretch>
        </p:blipFill>
        <p:spPr>
          <a:xfrm>
            <a:off x="913650" y="3103000"/>
            <a:ext cx="615601" cy="615599"/>
          </a:xfrm>
          <a:prstGeom prst="rect">
            <a:avLst/>
          </a:prstGeom>
          <a:noFill/>
          <a:ln>
            <a:noFill/>
          </a:ln>
        </p:spPr>
      </p:pic>
      <p:pic>
        <p:nvPicPr>
          <p:cNvPr id="1900" name="Google Shape;1900;p62"/>
          <p:cNvPicPr preferRelativeResize="0"/>
          <p:nvPr/>
        </p:nvPicPr>
        <p:blipFill>
          <a:blip r:embed="rId5">
            <a:alphaModFix/>
          </a:blip>
          <a:stretch>
            <a:fillRect/>
          </a:stretch>
        </p:blipFill>
        <p:spPr>
          <a:xfrm>
            <a:off x="2699175" y="3006650"/>
            <a:ext cx="711950" cy="711950"/>
          </a:xfrm>
          <a:prstGeom prst="rect">
            <a:avLst/>
          </a:prstGeom>
          <a:noFill/>
          <a:ln>
            <a:noFill/>
          </a:ln>
        </p:spPr>
      </p:pic>
      <p:sp>
        <p:nvSpPr>
          <p:cNvPr id="1901" name="Google Shape;1901;p62"/>
          <p:cNvSpPr txBox="1"/>
          <p:nvPr/>
        </p:nvSpPr>
        <p:spPr>
          <a:xfrm>
            <a:off x="457500" y="3687800"/>
            <a:ext cx="1527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Epsilon</a:t>
            </a:r>
            <a:endParaRPr/>
          </a:p>
        </p:txBody>
      </p:sp>
      <p:sp>
        <p:nvSpPr>
          <p:cNvPr id="1902" name="Google Shape;1902;p62"/>
          <p:cNvSpPr txBox="1"/>
          <p:nvPr/>
        </p:nvSpPr>
        <p:spPr>
          <a:xfrm>
            <a:off x="2069800" y="3687800"/>
            <a:ext cx="1970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Minimum Samples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6" name="Shape 1906"/>
        <p:cNvGrpSpPr/>
        <p:nvPr/>
      </p:nvGrpSpPr>
      <p:grpSpPr>
        <a:xfrm>
          <a:off x="0" y="0"/>
          <a:ext cx="0" cy="0"/>
          <a:chOff x="0" y="0"/>
          <a:chExt cx="0" cy="0"/>
        </a:xfrm>
      </p:grpSpPr>
      <p:sp>
        <p:nvSpPr>
          <p:cNvPr id="1907" name="Google Shape;1907;p63"/>
          <p:cNvSpPr/>
          <p:nvPr/>
        </p:nvSpPr>
        <p:spPr>
          <a:xfrm>
            <a:off x="2554275" y="164525"/>
            <a:ext cx="5658900" cy="4569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Barlow Semi Condensed SemiBold"/>
                <a:ea typeface="Barlow Semi Condensed SemiBold"/>
                <a:cs typeface="Barlow Semi Condensed SemiBold"/>
                <a:sym typeface="Barlow Semi Condensed SemiBold"/>
              </a:rPr>
              <a:t>         Machine Learning in Fraud Detection</a:t>
            </a:r>
            <a:endParaRPr sz="1800">
              <a:solidFill>
                <a:schemeClr val="dk2"/>
              </a:solidFill>
              <a:latin typeface="Barlow Semi Condensed SemiBold"/>
              <a:ea typeface="Barlow Semi Condensed SemiBold"/>
              <a:cs typeface="Barlow Semi Condensed SemiBold"/>
              <a:sym typeface="Barlow Semi Condensed SemiBold"/>
            </a:endParaRPr>
          </a:p>
        </p:txBody>
      </p:sp>
      <p:sp>
        <p:nvSpPr>
          <p:cNvPr id="1908" name="Google Shape;1908;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09" name="Google Shape;1909;p63"/>
          <p:cNvSpPr/>
          <p:nvPr/>
        </p:nvSpPr>
        <p:spPr>
          <a:xfrm>
            <a:off x="199300" y="164550"/>
            <a:ext cx="2741700" cy="456900"/>
          </a:xfrm>
          <a:prstGeom prst="homePlate">
            <a:avLst>
              <a:gd fmla="val 50000"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Barlow Semi Condensed SemiBold"/>
                <a:ea typeface="Barlow Semi Condensed SemiBold"/>
                <a:cs typeface="Barlow Semi Condensed SemiBold"/>
                <a:sym typeface="Barlow Semi Condensed SemiBold"/>
              </a:rPr>
              <a:t>Looking Forward</a:t>
            </a:r>
            <a:endParaRPr sz="2500">
              <a:solidFill>
                <a:schemeClr val="lt1"/>
              </a:solidFill>
              <a:latin typeface="Barlow Semi Condensed SemiBold"/>
              <a:ea typeface="Barlow Semi Condensed SemiBold"/>
              <a:cs typeface="Barlow Semi Condensed SemiBold"/>
              <a:sym typeface="Barlow Semi Condensed SemiBold"/>
            </a:endParaRPr>
          </a:p>
        </p:txBody>
      </p:sp>
      <p:sp>
        <p:nvSpPr>
          <p:cNvPr id="1910" name="Google Shape;1910;p63"/>
          <p:cNvSpPr/>
          <p:nvPr/>
        </p:nvSpPr>
        <p:spPr>
          <a:xfrm>
            <a:off x="3216100" y="4717625"/>
            <a:ext cx="1651200" cy="2514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chemeClr val="lt1"/>
                </a:solidFill>
                <a:latin typeface="Josefin Sans"/>
                <a:ea typeface="Josefin Sans"/>
                <a:cs typeface="Josefin Sans"/>
                <a:sym typeface="Josefin Sans"/>
              </a:rPr>
              <a:t>Analysis Process</a:t>
            </a:r>
            <a:endParaRPr sz="1500">
              <a:solidFill>
                <a:schemeClr val="lt1"/>
              </a:solidFill>
              <a:latin typeface="Josefin Sans"/>
              <a:ea typeface="Josefin Sans"/>
              <a:cs typeface="Josefin Sans"/>
              <a:sym typeface="Josefin Sans"/>
            </a:endParaRPr>
          </a:p>
        </p:txBody>
      </p:sp>
      <p:sp>
        <p:nvSpPr>
          <p:cNvPr id="1911" name="Google Shape;1911;p63"/>
          <p:cNvSpPr txBox="1"/>
          <p:nvPr/>
        </p:nvSpPr>
        <p:spPr>
          <a:xfrm>
            <a:off x="1529250" y="819175"/>
            <a:ext cx="6085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2"/>
                </a:solidFill>
                <a:latin typeface="Barlow Semi Condensed"/>
                <a:ea typeface="Barlow Semi Condensed"/>
                <a:cs typeface="Barlow Semi Condensed"/>
                <a:sym typeface="Barlow Semi Condensed"/>
              </a:rPr>
              <a:t>Model Building - Multivariate Analysis</a:t>
            </a:r>
            <a:endParaRPr b="1"/>
          </a:p>
        </p:txBody>
      </p:sp>
      <p:sp>
        <p:nvSpPr>
          <p:cNvPr id="1912" name="Google Shape;1912;p63"/>
          <p:cNvSpPr/>
          <p:nvPr/>
        </p:nvSpPr>
        <p:spPr>
          <a:xfrm>
            <a:off x="135450" y="1448000"/>
            <a:ext cx="4315200" cy="26709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Barlow Semi Condensed"/>
                <a:ea typeface="Barlow Semi Condensed"/>
                <a:cs typeface="Barlow Semi Condensed"/>
                <a:sym typeface="Barlow Semi Condensed"/>
              </a:rPr>
              <a:t>Model Building Stage</a:t>
            </a:r>
            <a:endParaRPr b="1" sz="1600">
              <a:solidFill>
                <a:schemeClr val="dk2"/>
              </a:solidFill>
              <a:latin typeface="Barlow Semi Condensed"/>
              <a:ea typeface="Barlow Semi Condensed"/>
              <a:cs typeface="Barlow Semi Condensed"/>
              <a:sym typeface="Barlow Semi Condensed"/>
            </a:endParaRPr>
          </a:p>
          <a:p>
            <a:pPr indent="0" lvl="0" marL="457200" rtl="0" algn="l">
              <a:spcBef>
                <a:spcPts val="0"/>
              </a:spcBef>
              <a:spcAft>
                <a:spcPts val="0"/>
              </a:spcAft>
              <a:buNone/>
            </a:pPr>
            <a:r>
              <a:rPr lang="en" sz="1600" u="sng">
                <a:solidFill>
                  <a:schemeClr val="dk2"/>
                </a:solidFill>
                <a:latin typeface="Barlow Semi Condensed"/>
                <a:ea typeface="Barlow Semi Condensed"/>
                <a:cs typeface="Barlow Semi Condensed"/>
                <a:sym typeface="Barlow Semi Condensed"/>
              </a:rPr>
              <a:t>Model Generation on normalised data</a:t>
            </a:r>
            <a:endParaRPr sz="1600" u="sng">
              <a:solidFill>
                <a:schemeClr val="dk2"/>
              </a:solidFill>
              <a:latin typeface="Barlow Semi Condensed"/>
              <a:ea typeface="Barlow Semi Condensed"/>
              <a:cs typeface="Barlow Semi Condensed"/>
              <a:sym typeface="Barlow Semi Condensed"/>
            </a:endParaRPr>
          </a:p>
          <a:p>
            <a:pPr indent="-317500" lvl="0" marL="457200" rtl="0" algn="l">
              <a:spcBef>
                <a:spcPts val="0"/>
              </a:spcBef>
              <a:spcAft>
                <a:spcPts val="0"/>
              </a:spcAft>
              <a:buSzPts val="1400"/>
              <a:buChar char="-"/>
            </a:pPr>
            <a:r>
              <a:rPr lang="en" sz="1600">
                <a:solidFill>
                  <a:schemeClr val="dk2"/>
                </a:solidFill>
                <a:latin typeface="Barlow Semi Condensed"/>
                <a:ea typeface="Barlow Semi Condensed"/>
                <a:cs typeface="Barlow Semi Condensed"/>
                <a:sym typeface="Barlow Semi Condensed"/>
              </a:rPr>
              <a:t>2 optimisation hyperparameters created</a:t>
            </a:r>
            <a:endParaRPr sz="1600">
              <a:solidFill>
                <a:schemeClr val="dk2"/>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dk2"/>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Sklearn.decomposition is used to find the SVD of multiple variables </a:t>
            </a:r>
            <a:endParaRPr sz="1600">
              <a:solidFill>
                <a:schemeClr val="dk2"/>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dk2"/>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Plotting of decomposed points in a 2D space for clustering</a:t>
            </a:r>
            <a:endParaRPr sz="1600">
              <a:solidFill>
                <a:schemeClr val="dk2"/>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p:txBody>
      </p:sp>
      <p:sp>
        <p:nvSpPr>
          <p:cNvPr id="1913" name="Google Shape;1913;p63"/>
          <p:cNvSpPr txBox="1"/>
          <p:nvPr/>
        </p:nvSpPr>
        <p:spPr>
          <a:xfrm>
            <a:off x="5247713" y="3905150"/>
            <a:ext cx="3149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latin typeface="Barlow Semi Condensed"/>
                <a:ea typeface="Barlow Semi Condensed"/>
                <a:cs typeface="Barlow Semi Condensed"/>
                <a:sym typeface="Barlow Semi Condensed"/>
              </a:rPr>
              <a:t>Unoptimized Model Generation - </a:t>
            </a:r>
            <a:endParaRPr i="1">
              <a:latin typeface="Barlow Semi Condensed"/>
              <a:ea typeface="Barlow Semi Condensed"/>
              <a:cs typeface="Barlow Semi Condensed"/>
              <a:sym typeface="Barlow Semi Condensed"/>
            </a:endParaRPr>
          </a:p>
          <a:p>
            <a:pPr indent="0" lvl="0" marL="0" rtl="0" algn="ctr">
              <a:spcBef>
                <a:spcPts val="0"/>
              </a:spcBef>
              <a:spcAft>
                <a:spcPts val="0"/>
              </a:spcAft>
              <a:buNone/>
            </a:pPr>
            <a:r>
              <a:rPr i="1" lang="en">
                <a:latin typeface="Barlow Semi Condensed"/>
                <a:ea typeface="Barlow Semi Condensed"/>
                <a:cs typeface="Barlow Semi Condensed"/>
                <a:sym typeface="Barlow Semi Condensed"/>
              </a:rPr>
              <a:t>Analysis of all </a:t>
            </a:r>
            <a:r>
              <a:rPr i="1" lang="en">
                <a:latin typeface="Barlow Semi Condensed"/>
                <a:ea typeface="Barlow Semi Condensed"/>
                <a:cs typeface="Barlow Semi Condensed"/>
                <a:sym typeface="Barlow Semi Condensed"/>
              </a:rPr>
              <a:t>variables</a:t>
            </a:r>
            <a:r>
              <a:rPr i="1" lang="en">
                <a:latin typeface="Barlow Semi Condensed"/>
                <a:ea typeface="Barlow Semi Condensed"/>
                <a:cs typeface="Barlow Semi Condensed"/>
                <a:sym typeface="Barlow Semi Condensed"/>
              </a:rPr>
              <a:t> </a:t>
            </a:r>
            <a:endParaRPr i="1">
              <a:latin typeface="Barlow Semi Condensed"/>
              <a:ea typeface="Barlow Semi Condensed"/>
              <a:cs typeface="Barlow Semi Condensed"/>
              <a:sym typeface="Barlow Semi Condensed"/>
            </a:endParaRPr>
          </a:p>
        </p:txBody>
      </p:sp>
      <p:pic>
        <p:nvPicPr>
          <p:cNvPr id="1914" name="Google Shape;1914;p63"/>
          <p:cNvPicPr preferRelativeResize="0"/>
          <p:nvPr/>
        </p:nvPicPr>
        <p:blipFill>
          <a:blip r:embed="rId3">
            <a:alphaModFix/>
          </a:blip>
          <a:stretch>
            <a:fillRect/>
          </a:stretch>
        </p:blipFill>
        <p:spPr>
          <a:xfrm>
            <a:off x="5427775" y="1404225"/>
            <a:ext cx="2788976" cy="258404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8" name="Shape 1918"/>
        <p:cNvGrpSpPr/>
        <p:nvPr/>
      </p:nvGrpSpPr>
      <p:grpSpPr>
        <a:xfrm>
          <a:off x="0" y="0"/>
          <a:ext cx="0" cy="0"/>
          <a:chOff x="0" y="0"/>
          <a:chExt cx="0" cy="0"/>
        </a:xfrm>
      </p:grpSpPr>
      <p:sp>
        <p:nvSpPr>
          <p:cNvPr id="1919" name="Google Shape;1919;p64"/>
          <p:cNvSpPr/>
          <p:nvPr/>
        </p:nvSpPr>
        <p:spPr>
          <a:xfrm>
            <a:off x="2554275" y="164525"/>
            <a:ext cx="5658900" cy="4569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Barlow Semi Condensed SemiBold"/>
                <a:ea typeface="Barlow Semi Condensed SemiBold"/>
                <a:cs typeface="Barlow Semi Condensed SemiBold"/>
                <a:sym typeface="Barlow Semi Condensed SemiBold"/>
              </a:rPr>
              <a:t>         Machine Learning in Fraud Detection</a:t>
            </a:r>
            <a:endParaRPr sz="1800">
              <a:solidFill>
                <a:schemeClr val="dk2"/>
              </a:solidFill>
              <a:latin typeface="Barlow Semi Condensed SemiBold"/>
              <a:ea typeface="Barlow Semi Condensed SemiBold"/>
              <a:cs typeface="Barlow Semi Condensed SemiBold"/>
              <a:sym typeface="Barlow Semi Condensed SemiBold"/>
            </a:endParaRPr>
          </a:p>
        </p:txBody>
      </p:sp>
      <p:sp>
        <p:nvSpPr>
          <p:cNvPr id="1920" name="Google Shape;1920;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21" name="Google Shape;1921;p64"/>
          <p:cNvSpPr/>
          <p:nvPr/>
        </p:nvSpPr>
        <p:spPr>
          <a:xfrm>
            <a:off x="199300" y="164550"/>
            <a:ext cx="2741700" cy="456900"/>
          </a:xfrm>
          <a:prstGeom prst="homePlate">
            <a:avLst>
              <a:gd fmla="val 50000"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Barlow Semi Condensed SemiBold"/>
                <a:ea typeface="Barlow Semi Condensed SemiBold"/>
                <a:cs typeface="Barlow Semi Condensed SemiBold"/>
                <a:sym typeface="Barlow Semi Condensed SemiBold"/>
              </a:rPr>
              <a:t>Looking Forward</a:t>
            </a:r>
            <a:endParaRPr sz="2500">
              <a:solidFill>
                <a:schemeClr val="lt1"/>
              </a:solidFill>
              <a:latin typeface="Barlow Semi Condensed SemiBold"/>
              <a:ea typeface="Barlow Semi Condensed SemiBold"/>
              <a:cs typeface="Barlow Semi Condensed SemiBold"/>
              <a:sym typeface="Barlow Semi Condensed SemiBold"/>
            </a:endParaRPr>
          </a:p>
        </p:txBody>
      </p:sp>
      <p:sp>
        <p:nvSpPr>
          <p:cNvPr id="1922" name="Google Shape;1922;p64"/>
          <p:cNvSpPr/>
          <p:nvPr/>
        </p:nvSpPr>
        <p:spPr>
          <a:xfrm>
            <a:off x="3216100" y="4717625"/>
            <a:ext cx="1651200" cy="2514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chemeClr val="lt1"/>
                </a:solidFill>
                <a:latin typeface="Josefin Sans"/>
                <a:ea typeface="Josefin Sans"/>
                <a:cs typeface="Josefin Sans"/>
                <a:sym typeface="Josefin Sans"/>
              </a:rPr>
              <a:t>Analysis Process</a:t>
            </a:r>
            <a:endParaRPr sz="1500">
              <a:solidFill>
                <a:schemeClr val="lt1"/>
              </a:solidFill>
              <a:latin typeface="Josefin Sans"/>
              <a:ea typeface="Josefin Sans"/>
              <a:cs typeface="Josefin Sans"/>
              <a:sym typeface="Josefin Sans"/>
            </a:endParaRPr>
          </a:p>
        </p:txBody>
      </p:sp>
      <p:sp>
        <p:nvSpPr>
          <p:cNvPr id="1923" name="Google Shape;1923;p64"/>
          <p:cNvSpPr txBox="1"/>
          <p:nvPr/>
        </p:nvSpPr>
        <p:spPr>
          <a:xfrm>
            <a:off x="1529250" y="819175"/>
            <a:ext cx="6085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2"/>
                </a:solidFill>
                <a:latin typeface="Barlow Semi Condensed"/>
                <a:ea typeface="Barlow Semi Condensed"/>
                <a:cs typeface="Barlow Semi Condensed"/>
                <a:sym typeface="Barlow Semi Condensed"/>
              </a:rPr>
              <a:t>Model Optimisation -Bivariate Analysis</a:t>
            </a:r>
            <a:endParaRPr b="1"/>
          </a:p>
        </p:txBody>
      </p:sp>
      <p:sp>
        <p:nvSpPr>
          <p:cNvPr id="1924" name="Google Shape;1924;p64"/>
          <p:cNvSpPr/>
          <p:nvPr/>
        </p:nvSpPr>
        <p:spPr>
          <a:xfrm>
            <a:off x="135450" y="1448000"/>
            <a:ext cx="4315200" cy="26709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Barlow Semi Condensed"/>
                <a:ea typeface="Barlow Semi Condensed"/>
                <a:cs typeface="Barlow Semi Condensed"/>
                <a:sym typeface="Barlow Semi Condensed"/>
              </a:rPr>
              <a:t>Model Optimisation Stage</a:t>
            </a:r>
            <a:endParaRPr b="1" sz="1600">
              <a:solidFill>
                <a:schemeClr val="dk2"/>
              </a:solidFill>
              <a:latin typeface="Barlow Semi Condensed"/>
              <a:ea typeface="Barlow Semi Condensed"/>
              <a:cs typeface="Barlow Semi Condensed"/>
              <a:sym typeface="Barlow Semi Condensed"/>
            </a:endParaRPr>
          </a:p>
          <a:p>
            <a:pPr indent="0" lvl="0" marL="457200" rtl="0" algn="l">
              <a:spcBef>
                <a:spcPts val="0"/>
              </a:spcBef>
              <a:spcAft>
                <a:spcPts val="0"/>
              </a:spcAft>
              <a:buNone/>
            </a:pPr>
            <a:r>
              <a:rPr lang="en" sz="1600" u="sng">
                <a:solidFill>
                  <a:schemeClr val="dk2"/>
                </a:solidFill>
                <a:latin typeface="Barlow Semi Condensed"/>
                <a:ea typeface="Barlow Semi Condensed"/>
                <a:cs typeface="Barlow Semi Condensed"/>
                <a:sym typeface="Barlow Semi Condensed"/>
              </a:rPr>
              <a:t>Iterative Approach of reducing cost of Model</a:t>
            </a:r>
            <a:endParaRPr sz="1600" u="sng">
              <a:solidFill>
                <a:schemeClr val="dk2"/>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dk2"/>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Optimisation of Epsilon Hyperparameter</a:t>
            </a:r>
            <a:endParaRPr sz="1600">
              <a:solidFill>
                <a:schemeClr val="dk2"/>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dk2"/>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No optimisation of min. samples required for bivariate analysis</a:t>
            </a:r>
            <a:endParaRPr sz="1600">
              <a:solidFill>
                <a:schemeClr val="dk2"/>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dk2"/>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Finding Epsilon at steepest gradient</a:t>
            </a:r>
            <a:endParaRPr sz="1600">
              <a:solidFill>
                <a:schemeClr val="dk2"/>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	of K-Means Clustering</a:t>
            </a:r>
            <a:endParaRPr sz="1600">
              <a:solidFill>
                <a:schemeClr val="dk2"/>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p:txBody>
      </p:sp>
      <p:sp>
        <p:nvSpPr>
          <p:cNvPr id="1925" name="Google Shape;1925;p64"/>
          <p:cNvSpPr txBox="1"/>
          <p:nvPr/>
        </p:nvSpPr>
        <p:spPr>
          <a:xfrm>
            <a:off x="5271350" y="3878500"/>
            <a:ext cx="3149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latin typeface="Barlow Semi Condensed"/>
                <a:ea typeface="Barlow Semi Condensed"/>
                <a:cs typeface="Barlow Semi Condensed"/>
                <a:sym typeface="Barlow Semi Condensed"/>
              </a:rPr>
              <a:t>Finding Optimised Epsilon</a:t>
            </a:r>
            <a:r>
              <a:rPr i="1" lang="en">
                <a:latin typeface="Barlow Semi Condensed"/>
                <a:ea typeface="Barlow Semi Condensed"/>
                <a:cs typeface="Barlow Semi Condensed"/>
                <a:sym typeface="Barlow Semi Condensed"/>
              </a:rPr>
              <a:t> -</a:t>
            </a:r>
            <a:endParaRPr i="1">
              <a:latin typeface="Barlow Semi Condensed"/>
              <a:ea typeface="Barlow Semi Condensed"/>
              <a:cs typeface="Barlow Semi Condensed"/>
              <a:sym typeface="Barlow Semi Condensed"/>
            </a:endParaRPr>
          </a:p>
          <a:p>
            <a:pPr indent="0" lvl="0" marL="0" rtl="0" algn="ctr">
              <a:spcBef>
                <a:spcPts val="0"/>
              </a:spcBef>
              <a:spcAft>
                <a:spcPts val="0"/>
              </a:spcAft>
              <a:buNone/>
            </a:pPr>
            <a:r>
              <a:rPr i="1" lang="en">
                <a:latin typeface="Barlow Semi Condensed"/>
                <a:ea typeface="Barlow Semi Condensed"/>
                <a:cs typeface="Barlow Semi Condensed"/>
                <a:sym typeface="Barlow Semi Condensed"/>
              </a:rPr>
              <a:t>Analysis of all variables </a:t>
            </a:r>
            <a:endParaRPr i="1">
              <a:latin typeface="Barlow Semi Condensed"/>
              <a:ea typeface="Barlow Semi Condensed"/>
              <a:cs typeface="Barlow Semi Condensed"/>
              <a:sym typeface="Barlow Semi Condensed"/>
            </a:endParaRPr>
          </a:p>
        </p:txBody>
      </p:sp>
      <p:pic>
        <p:nvPicPr>
          <p:cNvPr id="1926" name="Google Shape;1926;p64"/>
          <p:cNvPicPr preferRelativeResize="0"/>
          <p:nvPr/>
        </p:nvPicPr>
        <p:blipFill>
          <a:blip r:embed="rId3">
            <a:alphaModFix/>
          </a:blip>
          <a:stretch>
            <a:fillRect/>
          </a:stretch>
        </p:blipFill>
        <p:spPr>
          <a:xfrm>
            <a:off x="3695550" y="3370875"/>
            <a:ext cx="615601" cy="615599"/>
          </a:xfrm>
          <a:prstGeom prst="rect">
            <a:avLst/>
          </a:prstGeom>
          <a:noFill/>
          <a:ln>
            <a:noFill/>
          </a:ln>
        </p:spPr>
      </p:pic>
      <p:pic>
        <p:nvPicPr>
          <p:cNvPr id="1927" name="Google Shape;1927;p64"/>
          <p:cNvPicPr preferRelativeResize="0"/>
          <p:nvPr/>
        </p:nvPicPr>
        <p:blipFill>
          <a:blip r:embed="rId4">
            <a:alphaModFix/>
          </a:blip>
          <a:stretch>
            <a:fillRect/>
          </a:stretch>
        </p:blipFill>
        <p:spPr>
          <a:xfrm>
            <a:off x="4651625" y="1605075"/>
            <a:ext cx="4388550" cy="227342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1" name="Shape 1931"/>
        <p:cNvGrpSpPr/>
        <p:nvPr/>
      </p:nvGrpSpPr>
      <p:grpSpPr>
        <a:xfrm>
          <a:off x="0" y="0"/>
          <a:ext cx="0" cy="0"/>
          <a:chOff x="0" y="0"/>
          <a:chExt cx="0" cy="0"/>
        </a:xfrm>
      </p:grpSpPr>
      <p:sp>
        <p:nvSpPr>
          <p:cNvPr id="1932" name="Google Shape;1932;p65"/>
          <p:cNvSpPr/>
          <p:nvPr/>
        </p:nvSpPr>
        <p:spPr>
          <a:xfrm>
            <a:off x="2554275" y="164525"/>
            <a:ext cx="5658900" cy="4569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Barlow Semi Condensed SemiBold"/>
                <a:ea typeface="Barlow Semi Condensed SemiBold"/>
                <a:cs typeface="Barlow Semi Condensed SemiBold"/>
                <a:sym typeface="Barlow Semi Condensed SemiBold"/>
              </a:rPr>
              <a:t>         Machine Learning in Fraud Detection</a:t>
            </a:r>
            <a:endParaRPr sz="1800">
              <a:solidFill>
                <a:schemeClr val="dk2"/>
              </a:solidFill>
              <a:latin typeface="Barlow Semi Condensed SemiBold"/>
              <a:ea typeface="Barlow Semi Condensed SemiBold"/>
              <a:cs typeface="Barlow Semi Condensed SemiBold"/>
              <a:sym typeface="Barlow Semi Condensed SemiBold"/>
            </a:endParaRPr>
          </a:p>
        </p:txBody>
      </p:sp>
      <p:sp>
        <p:nvSpPr>
          <p:cNvPr id="1933" name="Google Shape;1933;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34" name="Google Shape;1934;p65"/>
          <p:cNvSpPr/>
          <p:nvPr/>
        </p:nvSpPr>
        <p:spPr>
          <a:xfrm>
            <a:off x="199300" y="164550"/>
            <a:ext cx="2741700" cy="456900"/>
          </a:xfrm>
          <a:prstGeom prst="homePlate">
            <a:avLst>
              <a:gd fmla="val 50000"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Barlow Semi Condensed SemiBold"/>
                <a:ea typeface="Barlow Semi Condensed SemiBold"/>
                <a:cs typeface="Barlow Semi Condensed SemiBold"/>
                <a:sym typeface="Barlow Semi Condensed SemiBold"/>
              </a:rPr>
              <a:t>Looking Forward</a:t>
            </a:r>
            <a:endParaRPr sz="2500">
              <a:solidFill>
                <a:schemeClr val="lt1"/>
              </a:solidFill>
              <a:latin typeface="Barlow Semi Condensed SemiBold"/>
              <a:ea typeface="Barlow Semi Condensed SemiBold"/>
              <a:cs typeface="Barlow Semi Condensed SemiBold"/>
              <a:sym typeface="Barlow Semi Condensed SemiBold"/>
            </a:endParaRPr>
          </a:p>
        </p:txBody>
      </p:sp>
      <p:sp>
        <p:nvSpPr>
          <p:cNvPr id="1935" name="Google Shape;1935;p65"/>
          <p:cNvSpPr/>
          <p:nvPr/>
        </p:nvSpPr>
        <p:spPr>
          <a:xfrm>
            <a:off x="3216100" y="4717625"/>
            <a:ext cx="1651200" cy="2514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chemeClr val="lt1"/>
                </a:solidFill>
                <a:latin typeface="Josefin Sans"/>
                <a:ea typeface="Josefin Sans"/>
                <a:cs typeface="Josefin Sans"/>
                <a:sym typeface="Josefin Sans"/>
              </a:rPr>
              <a:t>Analysis Process</a:t>
            </a:r>
            <a:endParaRPr sz="1500">
              <a:solidFill>
                <a:schemeClr val="lt1"/>
              </a:solidFill>
              <a:latin typeface="Josefin Sans"/>
              <a:ea typeface="Josefin Sans"/>
              <a:cs typeface="Josefin Sans"/>
              <a:sym typeface="Josefin Sans"/>
            </a:endParaRPr>
          </a:p>
        </p:txBody>
      </p:sp>
      <p:sp>
        <p:nvSpPr>
          <p:cNvPr id="1936" name="Google Shape;1936;p65"/>
          <p:cNvSpPr txBox="1"/>
          <p:nvPr/>
        </p:nvSpPr>
        <p:spPr>
          <a:xfrm>
            <a:off x="1529250" y="819175"/>
            <a:ext cx="6085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2"/>
                </a:solidFill>
                <a:latin typeface="Barlow Semi Condensed"/>
                <a:ea typeface="Barlow Semi Condensed"/>
                <a:cs typeface="Barlow Semi Condensed"/>
                <a:sym typeface="Barlow Semi Condensed"/>
              </a:rPr>
              <a:t>Model Optimisation -Bivariate Analysis</a:t>
            </a:r>
            <a:endParaRPr b="1"/>
          </a:p>
        </p:txBody>
      </p:sp>
      <p:sp>
        <p:nvSpPr>
          <p:cNvPr id="1937" name="Google Shape;1937;p65"/>
          <p:cNvSpPr/>
          <p:nvPr/>
        </p:nvSpPr>
        <p:spPr>
          <a:xfrm>
            <a:off x="135450" y="1448000"/>
            <a:ext cx="3586800" cy="26709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Barlow Semi Condensed"/>
                <a:ea typeface="Barlow Semi Condensed"/>
                <a:cs typeface="Barlow Semi Condensed"/>
                <a:sym typeface="Barlow Semi Condensed"/>
              </a:rPr>
              <a:t>Model Optimisation Stage</a:t>
            </a:r>
            <a:endParaRPr b="1" sz="1600">
              <a:solidFill>
                <a:schemeClr val="dk2"/>
              </a:solidFill>
              <a:latin typeface="Barlow Semi Condensed"/>
              <a:ea typeface="Barlow Semi Condensed"/>
              <a:cs typeface="Barlow Semi Condensed"/>
              <a:sym typeface="Barlow Semi Condensed"/>
            </a:endParaRPr>
          </a:p>
          <a:p>
            <a:pPr indent="0" lvl="0" marL="457200" rtl="0" algn="l">
              <a:spcBef>
                <a:spcPts val="0"/>
              </a:spcBef>
              <a:spcAft>
                <a:spcPts val="0"/>
              </a:spcAft>
              <a:buNone/>
            </a:pPr>
            <a:r>
              <a:rPr lang="en" sz="1600" u="sng">
                <a:solidFill>
                  <a:schemeClr val="dk2"/>
                </a:solidFill>
                <a:latin typeface="Barlow Semi Condensed"/>
                <a:ea typeface="Barlow Semi Condensed"/>
                <a:cs typeface="Barlow Semi Condensed"/>
                <a:sym typeface="Barlow Semi Condensed"/>
              </a:rPr>
              <a:t>Iterative Approach of reducing cost of Model</a:t>
            </a:r>
            <a:endParaRPr sz="1600" u="sng">
              <a:solidFill>
                <a:schemeClr val="dk2"/>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dk2"/>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Finding optimised Epsilon through 3 Parameters</a:t>
            </a:r>
            <a:endParaRPr sz="1600">
              <a:solidFill>
                <a:schemeClr val="dk2"/>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dk2"/>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Model Completeness</a:t>
            </a:r>
            <a:endParaRPr sz="1600">
              <a:solidFill>
                <a:schemeClr val="dk2"/>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dk2"/>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Model Homogeneity </a:t>
            </a:r>
            <a:endParaRPr sz="1600">
              <a:solidFill>
                <a:schemeClr val="dk2"/>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dk2"/>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Number of Clusters</a:t>
            </a:r>
            <a:endParaRPr sz="1600">
              <a:solidFill>
                <a:schemeClr val="dk2"/>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p:txBody>
      </p:sp>
      <p:sp>
        <p:nvSpPr>
          <p:cNvPr id="1938" name="Google Shape;1938;p65"/>
          <p:cNvSpPr txBox="1"/>
          <p:nvPr/>
        </p:nvSpPr>
        <p:spPr>
          <a:xfrm>
            <a:off x="4491775" y="3718700"/>
            <a:ext cx="4065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latin typeface="Barlow Semi Condensed"/>
                <a:ea typeface="Barlow Semi Condensed"/>
                <a:cs typeface="Barlow Semi Condensed"/>
                <a:sym typeface="Barlow Semi Condensed"/>
              </a:rPr>
              <a:t>Comparison</a:t>
            </a:r>
            <a:r>
              <a:rPr i="1" lang="en">
                <a:latin typeface="Barlow Semi Condensed"/>
                <a:ea typeface="Barlow Semi Condensed"/>
                <a:cs typeface="Barlow Semi Condensed"/>
                <a:sym typeface="Barlow Semi Condensed"/>
              </a:rPr>
              <a:t> of all three Model Optimisation Parameters</a:t>
            </a:r>
            <a:r>
              <a:rPr i="1" lang="en">
                <a:latin typeface="Barlow Semi Condensed"/>
                <a:ea typeface="Barlow Semi Condensed"/>
                <a:cs typeface="Barlow Semi Condensed"/>
                <a:sym typeface="Barlow Semi Condensed"/>
              </a:rPr>
              <a:t> </a:t>
            </a:r>
            <a:endParaRPr i="1">
              <a:latin typeface="Barlow Semi Condensed"/>
              <a:ea typeface="Barlow Semi Condensed"/>
              <a:cs typeface="Barlow Semi Condensed"/>
              <a:sym typeface="Barlow Semi Condensed"/>
            </a:endParaRPr>
          </a:p>
        </p:txBody>
      </p:sp>
      <p:pic>
        <p:nvPicPr>
          <p:cNvPr id="1939" name="Google Shape;1939;p65"/>
          <p:cNvPicPr preferRelativeResize="0"/>
          <p:nvPr/>
        </p:nvPicPr>
        <p:blipFill>
          <a:blip r:embed="rId3">
            <a:alphaModFix/>
          </a:blip>
          <a:stretch>
            <a:fillRect/>
          </a:stretch>
        </p:blipFill>
        <p:spPr>
          <a:xfrm>
            <a:off x="2941000" y="3388650"/>
            <a:ext cx="615601" cy="615599"/>
          </a:xfrm>
          <a:prstGeom prst="rect">
            <a:avLst/>
          </a:prstGeom>
          <a:noFill/>
          <a:ln>
            <a:noFill/>
          </a:ln>
        </p:spPr>
      </p:pic>
      <p:pic>
        <p:nvPicPr>
          <p:cNvPr id="1940" name="Google Shape;1940;p65"/>
          <p:cNvPicPr preferRelativeResize="0"/>
          <p:nvPr/>
        </p:nvPicPr>
        <p:blipFill>
          <a:blip r:embed="rId4">
            <a:alphaModFix/>
          </a:blip>
          <a:stretch>
            <a:fillRect/>
          </a:stretch>
        </p:blipFill>
        <p:spPr>
          <a:xfrm>
            <a:off x="3775350" y="1905522"/>
            <a:ext cx="2588424" cy="1755202"/>
          </a:xfrm>
          <a:prstGeom prst="rect">
            <a:avLst/>
          </a:prstGeom>
          <a:noFill/>
          <a:ln>
            <a:noFill/>
          </a:ln>
        </p:spPr>
      </p:pic>
      <p:pic>
        <p:nvPicPr>
          <p:cNvPr id="1941" name="Google Shape;1941;p65"/>
          <p:cNvPicPr preferRelativeResize="0"/>
          <p:nvPr/>
        </p:nvPicPr>
        <p:blipFill>
          <a:blip r:embed="rId5">
            <a:alphaModFix/>
          </a:blip>
          <a:stretch>
            <a:fillRect/>
          </a:stretch>
        </p:blipFill>
        <p:spPr>
          <a:xfrm>
            <a:off x="6363775" y="1822966"/>
            <a:ext cx="2741699" cy="185916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5" name="Shape 1945"/>
        <p:cNvGrpSpPr/>
        <p:nvPr/>
      </p:nvGrpSpPr>
      <p:grpSpPr>
        <a:xfrm>
          <a:off x="0" y="0"/>
          <a:ext cx="0" cy="0"/>
          <a:chOff x="0" y="0"/>
          <a:chExt cx="0" cy="0"/>
        </a:xfrm>
      </p:grpSpPr>
      <p:sp>
        <p:nvSpPr>
          <p:cNvPr id="1946" name="Google Shape;1946;p66"/>
          <p:cNvSpPr/>
          <p:nvPr/>
        </p:nvSpPr>
        <p:spPr>
          <a:xfrm>
            <a:off x="2554275" y="164525"/>
            <a:ext cx="5658900" cy="4569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Barlow Semi Condensed SemiBold"/>
                <a:ea typeface="Barlow Semi Condensed SemiBold"/>
                <a:cs typeface="Barlow Semi Condensed SemiBold"/>
                <a:sym typeface="Barlow Semi Condensed SemiBold"/>
              </a:rPr>
              <a:t>         Machine Learning in Fraud Detection</a:t>
            </a:r>
            <a:endParaRPr sz="1800">
              <a:solidFill>
                <a:schemeClr val="dk2"/>
              </a:solidFill>
              <a:latin typeface="Barlow Semi Condensed SemiBold"/>
              <a:ea typeface="Barlow Semi Condensed SemiBold"/>
              <a:cs typeface="Barlow Semi Condensed SemiBold"/>
              <a:sym typeface="Barlow Semi Condensed SemiBold"/>
            </a:endParaRPr>
          </a:p>
        </p:txBody>
      </p:sp>
      <p:sp>
        <p:nvSpPr>
          <p:cNvPr id="1947" name="Google Shape;1947;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48" name="Google Shape;1948;p66"/>
          <p:cNvSpPr/>
          <p:nvPr/>
        </p:nvSpPr>
        <p:spPr>
          <a:xfrm>
            <a:off x="199300" y="164550"/>
            <a:ext cx="2741700" cy="456900"/>
          </a:xfrm>
          <a:prstGeom prst="homePlate">
            <a:avLst>
              <a:gd fmla="val 50000"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Barlow Semi Condensed SemiBold"/>
                <a:ea typeface="Barlow Semi Condensed SemiBold"/>
                <a:cs typeface="Barlow Semi Condensed SemiBold"/>
                <a:sym typeface="Barlow Semi Condensed SemiBold"/>
              </a:rPr>
              <a:t>Looking Forward</a:t>
            </a:r>
            <a:endParaRPr sz="2500">
              <a:solidFill>
                <a:schemeClr val="lt1"/>
              </a:solidFill>
              <a:latin typeface="Barlow Semi Condensed SemiBold"/>
              <a:ea typeface="Barlow Semi Condensed SemiBold"/>
              <a:cs typeface="Barlow Semi Condensed SemiBold"/>
              <a:sym typeface="Barlow Semi Condensed SemiBold"/>
            </a:endParaRPr>
          </a:p>
        </p:txBody>
      </p:sp>
      <p:sp>
        <p:nvSpPr>
          <p:cNvPr id="1949" name="Google Shape;1949;p66"/>
          <p:cNvSpPr/>
          <p:nvPr/>
        </p:nvSpPr>
        <p:spPr>
          <a:xfrm>
            <a:off x="3216100" y="4717625"/>
            <a:ext cx="1651200" cy="2514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chemeClr val="lt1"/>
                </a:solidFill>
                <a:latin typeface="Josefin Sans"/>
                <a:ea typeface="Josefin Sans"/>
                <a:cs typeface="Josefin Sans"/>
                <a:sym typeface="Josefin Sans"/>
              </a:rPr>
              <a:t>Analysis Process</a:t>
            </a:r>
            <a:endParaRPr sz="1500">
              <a:solidFill>
                <a:schemeClr val="lt1"/>
              </a:solidFill>
              <a:latin typeface="Josefin Sans"/>
              <a:ea typeface="Josefin Sans"/>
              <a:cs typeface="Josefin Sans"/>
              <a:sym typeface="Josefin Sans"/>
            </a:endParaRPr>
          </a:p>
        </p:txBody>
      </p:sp>
      <p:sp>
        <p:nvSpPr>
          <p:cNvPr id="1950" name="Google Shape;1950;p66"/>
          <p:cNvSpPr txBox="1"/>
          <p:nvPr/>
        </p:nvSpPr>
        <p:spPr>
          <a:xfrm>
            <a:off x="1529250" y="758375"/>
            <a:ext cx="6085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2"/>
                </a:solidFill>
                <a:latin typeface="Barlow Semi Condensed"/>
                <a:ea typeface="Barlow Semi Condensed"/>
                <a:cs typeface="Barlow Semi Condensed"/>
                <a:sym typeface="Barlow Semi Condensed"/>
              </a:rPr>
              <a:t>Optimised DBSCAN Model for Bivariate Analysis</a:t>
            </a:r>
            <a:endParaRPr b="1"/>
          </a:p>
        </p:txBody>
      </p:sp>
      <p:sp>
        <p:nvSpPr>
          <p:cNvPr id="1951" name="Google Shape;1951;p66"/>
          <p:cNvSpPr/>
          <p:nvPr/>
        </p:nvSpPr>
        <p:spPr>
          <a:xfrm>
            <a:off x="135450" y="1448000"/>
            <a:ext cx="4315200" cy="26709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Barlow Semi Condensed"/>
                <a:ea typeface="Barlow Semi Condensed"/>
                <a:cs typeface="Barlow Semi Condensed"/>
                <a:sym typeface="Barlow Semi Condensed"/>
              </a:rPr>
              <a:t>Conclusion: Optimized Model Creation</a:t>
            </a:r>
            <a:endParaRPr b="1" sz="1600">
              <a:solidFill>
                <a:schemeClr val="dk2"/>
              </a:solidFill>
              <a:latin typeface="Barlow Semi Condensed"/>
              <a:ea typeface="Barlow Semi Condensed"/>
              <a:cs typeface="Barlow Semi Condensed"/>
              <a:sym typeface="Barlow Semi Condensed"/>
            </a:endParaRPr>
          </a:p>
          <a:p>
            <a:pPr indent="0" lvl="0" marL="457200" rtl="0" algn="l">
              <a:spcBef>
                <a:spcPts val="0"/>
              </a:spcBef>
              <a:spcAft>
                <a:spcPts val="0"/>
              </a:spcAft>
              <a:buNone/>
            </a:pPr>
            <a:r>
              <a:t/>
            </a:r>
            <a:endParaRPr sz="1600" u="sng">
              <a:solidFill>
                <a:schemeClr val="dk2"/>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dk2"/>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Optimized Epsilon: 300</a:t>
            </a:r>
            <a:endParaRPr sz="1600">
              <a:solidFill>
                <a:schemeClr val="dk2"/>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dk2"/>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Optimized min. samples: 2</a:t>
            </a:r>
            <a:endParaRPr sz="1600">
              <a:solidFill>
                <a:schemeClr val="dk2"/>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sz="1600" u="sng">
                <a:solidFill>
                  <a:schemeClr val="dk2"/>
                </a:solidFill>
                <a:latin typeface="Barlow Semi Condensed"/>
                <a:ea typeface="Barlow Semi Condensed"/>
                <a:cs typeface="Barlow Semi Condensed"/>
                <a:sym typeface="Barlow Semi Condensed"/>
              </a:rPr>
              <a:t>Steps Forward:</a:t>
            </a:r>
            <a:endParaRPr sz="1600" u="sng">
              <a:solidFill>
                <a:schemeClr val="dk2"/>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dk2"/>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Identification of anomalies through pycaret anomaly detection: prescriptive analysis of fraudulent behaviour </a:t>
            </a:r>
            <a:endParaRPr sz="1600">
              <a:solidFill>
                <a:schemeClr val="dk2"/>
              </a:solidFill>
              <a:latin typeface="Barlow Semi Condensed"/>
              <a:ea typeface="Barlow Semi Condensed"/>
              <a:cs typeface="Barlow Semi Condensed"/>
              <a:sym typeface="Barlow Semi Condensed"/>
            </a:endParaRPr>
          </a:p>
        </p:txBody>
      </p:sp>
      <p:sp>
        <p:nvSpPr>
          <p:cNvPr id="1952" name="Google Shape;1952;p66"/>
          <p:cNvSpPr txBox="1"/>
          <p:nvPr/>
        </p:nvSpPr>
        <p:spPr>
          <a:xfrm>
            <a:off x="4643930" y="4317425"/>
            <a:ext cx="452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latin typeface="Barlow Semi Condensed"/>
                <a:ea typeface="Barlow Semi Condensed"/>
                <a:cs typeface="Barlow Semi Condensed"/>
                <a:sym typeface="Barlow Semi Condensed"/>
              </a:rPr>
              <a:t>Creation of Model with best clustering parameters</a:t>
            </a:r>
            <a:endParaRPr i="1">
              <a:latin typeface="Barlow Semi Condensed"/>
              <a:ea typeface="Barlow Semi Condensed"/>
              <a:cs typeface="Barlow Semi Condensed"/>
              <a:sym typeface="Barlow Semi Condensed"/>
            </a:endParaRPr>
          </a:p>
        </p:txBody>
      </p:sp>
      <p:pic>
        <p:nvPicPr>
          <p:cNvPr id="1953" name="Google Shape;1953;p66"/>
          <p:cNvPicPr preferRelativeResize="0"/>
          <p:nvPr/>
        </p:nvPicPr>
        <p:blipFill>
          <a:blip r:embed="rId3">
            <a:alphaModFix/>
          </a:blip>
          <a:stretch>
            <a:fillRect/>
          </a:stretch>
        </p:blipFill>
        <p:spPr>
          <a:xfrm>
            <a:off x="5021300" y="1150213"/>
            <a:ext cx="3436450" cy="326647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7" name="Shape 1957"/>
        <p:cNvGrpSpPr/>
        <p:nvPr/>
      </p:nvGrpSpPr>
      <p:grpSpPr>
        <a:xfrm>
          <a:off x="0" y="0"/>
          <a:ext cx="0" cy="0"/>
          <a:chOff x="0" y="0"/>
          <a:chExt cx="0" cy="0"/>
        </a:xfrm>
      </p:grpSpPr>
      <p:sp>
        <p:nvSpPr>
          <p:cNvPr id="1958" name="Google Shape;1958;p67"/>
          <p:cNvSpPr txBox="1"/>
          <p:nvPr>
            <p:ph type="title"/>
          </p:nvPr>
        </p:nvSpPr>
        <p:spPr>
          <a:xfrm>
            <a:off x="2011050" y="2479850"/>
            <a:ext cx="51219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Outcomes &amp; </a:t>
            </a:r>
            <a:endParaRPr sz="4700"/>
          </a:p>
          <a:p>
            <a:pPr indent="0" lvl="0" marL="0" rtl="0" algn="ctr">
              <a:spcBef>
                <a:spcPts val="0"/>
              </a:spcBef>
              <a:spcAft>
                <a:spcPts val="0"/>
              </a:spcAft>
              <a:buNone/>
            </a:pPr>
            <a:r>
              <a:rPr lang="en" sz="4700"/>
              <a:t>Insights</a:t>
            </a:r>
            <a:endParaRPr sz="4700"/>
          </a:p>
        </p:txBody>
      </p:sp>
      <p:sp>
        <p:nvSpPr>
          <p:cNvPr id="1959" name="Google Shape;1959;p67"/>
          <p:cNvSpPr txBox="1"/>
          <p:nvPr>
            <p:ph idx="2" type="title"/>
          </p:nvPr>
        </p:nvSpPr>
        <p:spPr>
          <a:xfrm>
            <a:off x="2971800" y="11612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960" name="Google Shape;1960;p67"/>
          <p:cNvSpPr/>
          <p:nvPr/>
        </p:nvSpPr>
        <p:spPr>
          <a:xfrm>
            <a:off x="5003850" y="4712950"/>
            <a:ext cx="1889100" cy="2514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chemeClr val="lt1"/>
                </a:solidFill>
                <a:latin typeface="Josefin Sans"/>
                <a:ea typeface="Josefin Sans"/>
                <a:cs typeface="Josefin Sans"/>
                <a:sym typeface="Josefin Sans"/>
              </a:rPr>
              <a:t>Outcomes &amp; Insights</a:t>
            </a:r>
            <a:endParaRPr sz="1300">
              <a:solidFill>
                <a:schemeClr val="lt1"/>
              </a:solidFill>
              <a:latin typeface="Josefin Sans"/>
              <a:ea typeface="Josefin Sans"/>
              <a:cs typeface="Josefin Sans"/>
              <a:sym typeface="Josefin Sans"/>
            </a:endParaRPr>
          </a:p>
        </p:txBody>
      </p:sp>
      <p:sp>
        <p:nvSpPr>
          <p:cNvPr id="1961" name="Google Shape;1961;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5" name="Shape 1965"/>
        <p:cNvGrpSpPr/>
        <p:nvPr/>
      </p:nvGrpSpPr>
      <p:grpSpPr>
        <a:xfrm>
          <a:off x="0" y="0"/>
          <a:ext cx="0" cy="0"/>
          <a:chOff x="0" y="0"/>
          <a:chExt cx="0" cy="0"/>
        </a:xfrm>
      </p:grpSpPr>
      <p:sp>
        <p:nvSpPr>
          <p:cNvPr id="1966" name="Google Shape;1966;p68"/>
          <p:cNvSpPr txBox="1"/>
          <p:nvPr>
            <p:ph type="title"/>
          </p:nvPr>
        </p:nvSpPr>
        <p:spPr>
          <a:xfrm>
            <a:off x="2293124" y="1620750"/>
            <a:ext cx="4566900" cy="19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200"/>
              <a:t>$22,494,831</a:t>
            </a:r>
            <a:endParaRPr sz="6200"/>
          </a:p>
          <a:p>
            <a:pPr indent="0" lvl="0" marL="0" rtl="0" algn="ctr">
              <a:spcBef>
                <a:spcPts val="0"/>
              </a:spcBef>
              <a:spcAft>
                <a:spcPts val="0"/>
              </a:spcAft>
              <a:buNone/>
            </a:pPr>
            <a:r>
              <a:t/>
            </a:r>
            <a:endParaRPr sz="6200"/>
          </a:p>
        </p:txBody>
      </p:sp>
      <p:sp>
        <p:nvSpPr>
          <p:cNvPr id="1967" name="Google Shape;1967;p68"/>
          <p:cNvSpPr txBox="1"/>
          <p:nvPr>
            <p:ph idx="4294967295" type="title"/>
          </p:nvPr>
        </p:nvSpPr>
        <p:spPr>
          <a:xfrm>
            <a:off x="1356225" y="2993725"/>
            <a:ext cx="6440700" cy="154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Suspected Fraud Valuation</a:t>
            </a:r>
            <a:endParaRPr/>
          </a:p>
        </p:txBody>
      </p:sp>
      <p:sp>
        <p:nvSpPr>
          <p:cNvPr id="1968" name="Google Shape;1968;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69" name="Google Shape;1969;p68"/>
          <p:cNvSpPr/>
          <p:nvPr/>
        </p:nvSpPr>
        <p:spPr>
          <a:xfrm>
            <a:off x="5003850" y="4712950"/>
            <a:ext cx="1889100" cy="2514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chemeClr val="lt1"/>
                </a:solidFill>
                <a:latin typeface="Josefin Sans"/>
                <a:ea typeface="Josefin Sans"/>
                <a:cs typeface="Josefin Sans"/>
                <a:sym typeface="Josefin Sans"/>
              </a:rPr>
              <a:t>Outcomes &amp; Insights</a:t>
            </a:r>
            <a:endParaRPr sz="1300">
              <a:solidFill>
                <a:schemeClr val="lt1"/>
              </a:solidFill>
              <a:latin typeface="Josefin Sans"/>
              <a:ea typeface="Josefin Sans"/>
              <a:cs typeface="Josefin Sans"/>
              <a:sym typeface="Josefin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3" name="Shape 1973"/>
        <p:cNvGrpSpPr/>
        <p:nvPr/>
      </p:nvGrpSpPr>
      <p:grpSpPr>
        <a:xfrm>
          <a:off x="0" y="0"/>
          <a:ext cx="0" cy="0"/>
          <a:chOff x="0" y="0"/>
          <a:chExt cx="0" cy="0"/>
        </a:xfrm>
      </p:grpSpPr>
      <p:sp>
        <p:nvSpPr>
          <p:cNvPr id="1974" name="Google Shape;1974;p69"/>
          <p:cNvSpPr/>
          <p:nvPr/>
        </p:nvSpPr>
        <p:spPr>
          <a:xfrm>
            <a:off x="2554275" y="164525"/>
            <a:ext cx="5658900" cy="4569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75" name="Google Shape;1975;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76" name="Google Shape;1976;p69"/>
          <p:cNvSpPr/>
          <p:nvPr/>
        </p:nvSpPr>
        <p:spPr>
          <a:xfrm>
            <a:off x="199300" y="164550"/>
            <a:ext cx="2741700" cy="456900"/>
          </a:xfrm>
          <a:prstGeom prst="homePlate">
            <a:avLst>
              <a:gd fmla="val 50000"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Barlow Semi Condensed SemiBold"/>
                <a:ea typeface="Barlow Semi Condensed SemiBold"/>
                <a:cs typeface="Barlow Semi Condensed SemiBold"/>
                <a:sym typeface="Barlow Semi Condensed SemiBold"/>
              </a:rPr>
              <a:t>Outcomes</a:t>
            </a:r>
            <a:endParaRPr sz="2500">
              <a:solidFill>
                <a:schemeClr val="lt1"/>
              </a:solidFill>
              <a:latin typeface="Barlow Semi Condensed SemiBold"/>
              <a:ea typeface="Barlow Semi Condensed SemiBold"/>
              <a:cs typeface="Barlow Semi Condensed SemiBold"/>
              <a:sym typeface="Barlow Semi Condensed SemiBold"/>
            </a:endParaRPr>
          </a:p>
        </p:txBody>
      </p:sp>
      <p:sp>
        <p:nvSpPr>
          <p:cNvPr id="1977" name="Google Shape;1977;p69"/>
          <p:cNvSpPr txBox="1"/>
          <p:nvPr/>
        </p:nvSpPr>
        <p:spPr>
          <a:xfrm>
            <a:off x="459325" y="774750"/>
            <a:ext cx="7987200" cy="486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2"/>
                </a:solidFill>
                <a:latin typeface="Barlow Semi Condensed"/>
                <a:ea typeface="Barlow Semi Condensed"/>
                <a:cs typeface="Barlow Semi Condensed"/>
                <a:sym typeface="Barlow Semi Condensed"/>
              </a:rPr>
              <a:t>Which rules are the most effective?</a:t>
            </a:r>
            <a:endParaRPr b="1" sz="1600">
              <a:solidFill>
                <a:schemeClr val="dk2"/>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b="1" sz="1600">
              <a:solidFill>
                <a:schemeClr val="dk2"/>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The rule which has the highest financial impact identified was the invalid transaction IDs under the Credit Card data set, with a total potential loss of 4,715,186.84.</a:t>
            </a:r>
            <a:endParaRPr sz="1600">
              <a:solidFill>
                <a:schemeClr val="dk2"/>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p:txBody>
      </p:sp>
      <p:sp>
        <p:nvSpPr>
          <p:cNvPr id="1978" name="Google Shape;1978;p69"/>
          <p:cNvSpPr/>
          <p:nvPr/>
        </p:nvSpPr>
        <p:spPr>
          <a:xfrm>
            <a:off x="5003850" y="4712950"/>
            <a:ext cx="1889100" cy="2514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chemeClr val="lt1"/>
                </a:solidFill>
                <a:latin typeface="Josefin Sans"/>
                <a:ea typeface="Josefin Sans"/>
                <a:cs typeface="Josefin Sans"/>
                <a:sym typeface="Josefin Sans"/>
              </a:rPr>
              <a:t>Outcomes &amp; Insights</a:t>
            </a:r>
            <a:endParaRPr sz="1300">
              <a:solidFill>
                <a:schemeClr val="lt1"/>
              </a:solidFill>
              <a:latin typeface="Josefin Sans"/>
              <a:ea typeface="Josefin Sans"/>
              <a:cs typeface="Josefin Sans"/>
              <a:sym typeface="Josefin Sans"/>
            </a:endParaRPr>
          </a:p>
        </p:txBody>
      </p:sp>
      <p:pic>
        <p:nvPicPr>
          <p:cNvPr id="1979" name="Google Shape;1979;p69"/>
          <p:cNvPicPr preferRelativeResize="0"/>
          <p:nvPr/>
        </p:nvPicPr>
        <p:blipFill>
          <a:blip r:embed="rId3">
            <a:alphaModFix/>
          </a:blip>
          <a:stretch>
            <a:fillRect/>
          </a:stretch>
        </p:blipFill>
        <p:spPr>
          <a:xfrm>
            <a:off x="1623475" y="1424122"/>
            <a:ext cx="5658900" cy="229527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3" name="Shape 1983"/>
        <p:cNvGrpSpPr/>
        <p:nvPr/>
      </p:nvGrpSpPr>
      <p:grpSpPr>
        <a:xfrm>
          <a:off x="0" y="0"/>
          <a:ext cx="0" cy="0"/>
          <a:chOff x="0" y="0"/>
          <a:chExt cx="0" cy="0"/>
        </a:xfrm>
      </p:grpSpPr>
      <p:sp>
        <p:nvSpPr>
          <p:cNvPr id="1984" name="Google Shape;1984;p70"/>
          <p:cNvSpPr/>
          <p:nvPr/>
        </p:nvSpPr>
        <p:spPr>
          <a:xfrm>
            <a:off x="2554275" y="164525"/>
            <a:ext cx="5658900" cy="4569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85" name="Google Shape;1985;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86" name="Google Shape;1986;p70"/>
          <p:cNvSpPr/>
          <p:nvPr/>
        </p:nvSpPr>
        <p:spPr>
          <a:xfrm>
            <a:off x="199300" y="164550"/>
            <a:ext cx="2741700" cy="456900"/>
          </a:xfrm>
          <a:prstGeom prst="homePlate">
            <a:avLst>
              <a:gd fmla="val 50000"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Barlow Semi Condensed SemiBold"/>
                <a:ea typeface="Barlow Semi Condensed SemiBold"/>
                <a:cs typeface="Barlow Semi Condensed SemiBold"/>
                <a:sym typeface="Barlow Semi Condensed SemiBold"/>
              </a:rPr>
              <a:t>Outcomes</a:t>
            </a:r>
            <a:endParaRPr sz="2500">
              <a:solidFill>
                <a:schemeClr val="lt1"/>
              </a:solidFill>
              <a:latin typeface="Barlow Semi Condensed SemiBold"/>
              <a:ea typeface="Barlow Semi Condensed SemiBold"/>
              <a:cs typeface="Barlow Semi Condensed SemiBold"/>
              <a:sym typeface="Barlow Semi Condensed SemiBold"/>
            </a:endParaRPr>
          </a:p>
        </p:txBody>
      </p:sp>
      <p:sp>
        <p:nvSpPr>
          <p:cNvPr id="1987" name="Google Shape;1987;p70"/>
          <p:cNvSpPr txBox="1"/>
          <p:nvPr/>
        </p:nvSpPr>
        <p:spPr>
          <a:xfrm>
            <a:off x="459325" y="774750"/>
            <a:ext cx="79872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2"/>
                </a:solidFill>
                <a:latin typeface="Barlow Semi Condensed"/>
                <a:ea typeface="Barlow Semi Condensed"/>
                <a:cs typeface="Barlow Semi Condensed"/>
                <a:sym typeface="Barlow Semi Condensed"/>
              </a:rPr>
              <a:t>Which risk profile is the most prolific?</a:t>
            </a:r>
            <a:endParaRPr b="1" sz="1600">
              <a:solidFill>
                <a:schemeClr val="dk2"/>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The Malicious Actor risk profile is the most prolific, as such actors have the highest number of possible rules. We also observe the highest number of observations where employees are committing fraud by exploiting difficult to notice loopholes such as crediting the company for their transactions even after they have left the company, as well as having their fraudulent transactions being approved by a small group of “fraudulent authorisers.”</a:t>
            </a:r>
            <a:endParaRPr sz="1600">
              <a:solidFill>
                <a:schemeClr val="dk2"/>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These risk profiles address the danger of system administrators - such as identified authorisers - for approving large numbers of fraudulent transactions. By taking a identity agnostic approach using Machine Learning models such as DBSCAN, credit card transactions are flagged as fraud by their natural characteristics rather than the approval of other parties.</a:t>
            </a:r>
            <a:endParaRPr sz="1600">
              <a:solidFill>
                <a:schemeClr val="dk2"/>
              </a:solidFill>
              <a:latin typeface="Barlow Semi Condensed"/>
              <a:ea typeface="Barlow Semi Condensed"/>
              <a:cs typeface="Barlow Semi Condensed"/>
              <a:sym typeface="Barlow Semi Condensed"/>
            </a:endParaRPr>
          </a:p>
        </p:txBody>
      </p:sp>
      <p:sp>
        <p:nvSpPr>
          <p:cNvPr id="1988" name="Google Shape;1988;p70"/>
          <p:cNvSpPr/>
          <p:nvPr/>
        </p:nvSpPr>
        <p:spPr>
          <a:xfrm>
            <a:off x="5003850" y="4712950"/>
            <a:ext cx="1889100" cy="2514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chemeClr val="lt1"/>
                </a:solidFill>
                <a:latin typeface="Josefin Sans"/>
                <a:ea typeface="Josefin Sans"/>
                <a:cs typeface="Josefin Sans"/>
                <a:sym typeface="Josefin Sans"/>
              </a:rPr>
              <a:t>Outcomes &amp; Insights</a:t>
            </a:r>
            <a:endParaRPr sz="1300">
              <a:solidFill>
                <a:schemeClr val="lt1"/>
              </a:solidFill>
              <a:latin typeface="Josefin Sans"/>
              <a:ea typeface="Josefin Sans"/>
              <a:cs typeface="Josefin Sans"/>
              <a:sym typeface="Josefin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2" name="Shape 1992"/>
        <p:cNvGrpSpPr/>
        <p:nvPr/>
      </p:nvGrpSpPr>
      <p:grpSpPr>
        <a:xfrm>
          <a:off x="0" y="0"/>
          <a:ext cx="0" cy="0"/>
          <a:chOff x="0" y="0"/>
          <a:chExt cx="0" cy="0"/>
        </a:xfrm>
      </p:grpSpPr>
      <p:sp>
        <p:nvSpPr>
          <p:cNvPr id="1993" name="Google Shape;1993;p71"/>
          <p:cNvSpPr txBox="1"/>
          <p:nvPr>
            <p:ph type="title"/>
          </p:nvPr>
        </p:nvSpPr>
        <p:spPr>
          <a:xfrm>
            <a:off x="2324250" y="2231125"/>
            <a:ext cx="45687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Recommendations</a:t>
            </a:r>
            <a:endParaRPr sz="4700"/>
          </a:p>
        </p:txBody>
      </p:sp>
      <p:sp>
        <p:nvSpPr>
          <p:cNvPr id="1994" name="Google Shape;1994;p71"/>
          <p:cNvSpPr txBox="1"/>
          <p:nvPr>
            <p:ph idx="2" type="title"/>
          </p:nvPr>
        </p:nvSpPr>
        <p:spPr>
          <a:xfrm>
            <a:off x="2971800" y="11612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1995" name="Google Shape;1995;p71"/>
          <p:cNvSpPr/>
          <p:nvPr/>
        </p:nvSpPr>
        <p:spPr>
          <a:xfrm>
            <a:off x="7000300" y="4712950"/>
            <a:ext cx="1651200" cy="2514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chemeClr val="lt1"/>
                </a:solidFill>
                <a:latin typeface="Josefin Sans"/>
                <a:ea typeface="Josefin Sans"/>
                <a:cs typeface="Josefin Sans"/>
                <a:sym typeface="Josefin Sans"/>
              </a:rPr>
              <a:t>Recommendations</a:t>
            </a:r>
            <a:endParaRPr sz="1300">
              <a:solidFill>
                <a:schemeClr val="lt1"/>
              </a:solidFill>
              <a:latin typeface="Josefin Sans"/>
              <a:ea typeface="Josefin Sans"/>
              <a:cs typeface="Josefin Sans"/>
              <a:sym typeface="Josefin Sans"/>
            </a:endParaRPr>
          </a:p>
        </p:txBody>
      </p:sp>
      <p:sp>
        <p:nvSpPr>
          <p:cNvPr id="1996" name="Google Shape;1996;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1" name="Shape 1431"/>
        <p:cNvGrpSpPr/>
        <p:nvPr/>
      </p:nvGrpSpPr>
      <p:grpSpPr>
        <a:xfrm>
          <a:off x="0" y="0"/>
          <a:ext cx="0" cy="0"/>
          <a:chOff x="0" y="0"/>
          <a:chExt cx="0" cy="0"/>
        </a:xfrm>
      </p:grpSpPr>
      <p:sp>
        <p:nvSpPr>
          <p:cNvPr id="1432" name="Google Shape;1432;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33" name="Google Shape;1433;p36"/>
          <p:cNvSpPr/>
          <p:nvPr/>
        </p:nvSpPr>
        <p:spPr>
          <a:xfrm>
            <a:off x="492353" y="4717625"/>
            <a:ext cx="937800" cy="2514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chemeClr val="lt1"/>
                </a:solidFill>
                <a:latin typeface="Josefin Sans"/>
                <a:ea typeface="Josefin Sans"/>
                <a:cs typeface="Josefin Sans"/>
                <a:sym typeface="Josefin Sans"/>
              </a:rPr>
              <a:t>Scope</a:t>
            </a:r>
            <a:endParaRPr sz="1300">
              <a:solidFill>
                <a:schemeClr val="lt1"/>
              </a:solidFill>
              <a:latin typeface="Josefin Sans"/>
              <a:ea typeface="Josefin Sans"/>
              <a:cs typeface="Josefin Sans"/>
              <a:sym typeface="Josefin Sans"/>
            </a:endParaRPr>
          </a:p>
        </p:txBody>
      </p:sp>
      <p:sp>
        <p:nvSpPr>
          <p:cNvPr id="1434" name="Google Shape;1434;p36"/>
          <p:cNvSpPr txBox="1"/>
          <p:nvPr/>
        </p:nvSpPr>
        <p:spPr>
          <a:xfrm>
            <a:off x="274150" y="242850"/>
            <a:ext cx="6071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2"/>
                </a:solidFill>
                <a:latin typeface="Barlow Semi Condensed SemiBold"/>
                <a:ea typeface="Barlow Semi Condensed SemiBold"/>
                <a:cs typeface="Barlow Semi Condensed SemiBold"/>
                <a:sym typeface="Barlow Semi Condensed SemiBold"/>
              </a:rPr>
              <a:t>Situational Analysis &amp; Our Interpretation</a:t>
            </a:r>
            <a:endParaRPr sz="2500">
              <a:solidFill>
                <a:schemeClr val="dk2"/>
              </a:solidFill>
              <a:latin typeface="Barlow Semi Condensed SemiBold"/>
              <a:ea typeface="Barlow Semi Condensed SemiBold"/>
              <a:cs typeface="Barlow Semi Condensed SemiBold"/>
              <a:sym typeface="Barlow Semi Condensed SemiBold"/>
            </a:endParaRPr>
          </a:p>
        </p:txBody>
      </p:sp>
      <p:sp>
        <p:nvSpPr>
          <p:cNvPr id="1435" name="Google Shape;1435;p36"/>
          <p:cNvSpPr/>
          <p:nvPr/>
        </p:nvSpPr>
        <p:spPr>
          <a:xfrm>
            <a:off x="4436365" y="997725"/>
            <a:ext cx="5531700" cy="1384200"/>
          </a:xfrm>
          <a:prstGeom prst="chevron">
            <a:avLst>
              <a:gd fmla="val 22930" name="adj"/>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36" name="Google Shape;1436;p36"/>
          <p:cNvSpPr/>
          <p:nvPr/>
        </p:nvSpPr>
        <p:spPr>
          <a:xfrm>
            <a:off x="2261216" y="995625"/>
            <a:ext cx="2361000" cy="1384200"/>
          </a:xfrm>
          <a:prstGeom prst="chevron">
            <a:avLst>
              <a:gd fmla="val 22930" name="adj"/>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6"/>
          <p:cNvSpPr/>
          <p:nvPr/>
        </p:nvSpPr>
        <p:spPr>
          <a:xfrm>
            <a:off x="197950" y="997750"/>
            <a:ext cx="2235300" cy="1384200"/>
          </a:xfrm>
          <a:prstGeom prst="homePlate">
            <a:avLst>
              <a:gd fmla="val 2234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38" name="Google Shape;1438;p36"/>
          <p:cNvSpPr/>
          <p:nvPr/>
        </p:nvSpPr>
        <p:spPr>
          <a:xfrm>
            <a:off x="8947377" y="911650"/>
            <a:ext cx="1139400" cy="1501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9" name="Google Shape;1439;p36"/>
          <p:cNvCxnSpPr/>
          <p:nvPr/>
        </p:nvCxnSpPr>
        <p:spPr>
          <a:xfrm>
            <a:off x="8941646" y="1000301"/>
            <a:ext cx="0" cy="1377000"/>
          </a:xfrm>
          <a:prstGeom prst="straightConnector1">
            <a:avLst/>
          </a:prstGeom>
          <a:noFill/>
          <a:ln cap="flat" cmpd="sng" w="38100">
            <a:solidFill>
              <a:schemeClr val="accent1"/>
            </a:solidFill>
            <a:prstDash val="solid"/>
            <a:round/>
            <a:headEnd len="med" w="med" type="none"/>
            <a:tailEnd len="med" w="med" type="none"/>
          </a:ln>
        </p:spPr>
      </p:cxnSp>
      <p:sp>
        <p:nvSpPr>
          <p:cNvPr id="1440" name="Google Shape;1440;p36"/>
          <p:cNvSpPr txBox="1"/>
          <p:nvPr/>
        </p:nvSpPr>
        <p:spPr>
          <a:xfrm>
            <a:off x="398835" y="1158975"/>
            <a:ext cx="1249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Barlow Semi Condensed Medium"/>
                <a:ea typeface="Barlow Semi Condensed Medium"/>
                <a:cs typeface="Barlow Semi Condensed Medium"/>
                <a:sym typeface="Barlow Semi Condensed Medium"/>
              </a:rPr>
              <a:t>Situation:</a:t>
            </a:r>
            <a:endParaRPr sz="2000">
              <a:latin typeface="Barlow Semi Condensed Medium"/>
              <a:ea typeface="Barlow Semi Condensed Medium"/>
              <a:cs typeface="Barlow Semi Condensed Medium"/>
              <a:sym typeface="Barlow Semi Condensed Medium"/>
            </a:endParaRPr>
          </a:p>
        </p:txBody>
      </p:sp>
      <p:pic>
        <p:nvPicPr>
          <p:cNvPr id="1441" name="Google Shape;1441;p36"/>
          <p:cNvPicPr preferRelativeResize="0"/>
          <p:nvPr/>
        </p:nvPicPr>
        <p:blipFill>
          <a:blip r:embed="rId3">
            <a:alphaModFix/>
          </a:blip>
          <a:stretch>
            <a:fillRect/>
          </a:stretch>
        </p:blipFill>
        <p:spPr>
          <a:xfrm>
            <a:off x="1761921" y="1405525"/>
            <a:ext cx="385604" cy="393600"/>
          </a:xfrm>
          <a:prstGeom prst="rect">
            <a:avLst/>
          </a:prstGeom>
          <a:noFill/>
          <a:ln>
            <a:noFill/>
          </a:ln>
        </p:spPr>
      </p:pic>
      <p:sp>
        <p:nvSpPr>
          <p:cNvPr id="1442" name="Google Shape;1442;p36"/>
          <p:cNvSpPr txBox="1"/>
          <p:nvPr/>
        </p:nvSpPr>
        <p:spPr>
          <a:xfrm>
            <a:off x="2763459" y="1517500"/>
            <a:ext cx="1672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Unsatisfactory current salaries</a:t>
            </a:r>
            <a:endParaRPr>
              <a:latin typeface="Barlow Semi Condensed"/>
              <a:ea typeface="Barlow Semi Condensed"/>
              <a:cs typeface="Barlow Semi Condensed"/>
              <a:sym typeface="Barlow Semi Condensed"/>
            </a:endParaRPr>
          </a:p>
        </p:txBody>
      </p:sp>
      <p:sp>
        <p:nvSpPr>
          <p:cNvPr id="1443" name="Google Shape;1443;p36"/>
          <p:cNvSpPr txBox="1"/>
          <p:nvPr/>
        </p:nvSpPr>
        <p:spPr>
          <a:xfrm>
            <a:off x="398824" y="1547400"/>
            <a:ext cx="1748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313131"/>
                </a:solidFill>
                <a:latin typeface="Barlow Semi Condensed"/>
                <a:ea typeface="Barlow Semi Condensed"/>
                <a:cs typeface="Barlow Semi Condensed"/>
                <a:sym typeface="Barlow Semi Condensed"/>
              </a:rPr>
              <a:t>Whistleblower Fraud Accusation</a:t>
            </a:r>
            <a:endParaRPr>
              <a:latin typeface="Barlow Semi Condensed"/>
              <a:ea typeface="Barlow Semi Condensed"/>
              <a:cs typeface="Barlow Semi Condensed"/>
              <a:sym typeface="Barlow Semi Condensed"/>
            </a:endParaRPr>
          </a:p>
        </p:txBody>
      </p:sp>
      <p:sp>
        <p:nvSpPr>
          <p:cNvPr id="1444" name="Google Shape;1444;p36"/>
          <p:cNvSpPr txBox="1"/>
          <p:nvPr/>
        </p:nvSpPr>
        <p:spPr>
          <a:xfrm>
            <a:off x="2763459" y="1158975"/>
            <a:ext cx="1249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Barlow Semi Condensed Medium"/>
                <a:ea typeface="Barlow Semi Condensed Medium"/>
                <a:cs typeface="Barlow Semi Condensed Medium"/>
                <a:sym typeface="Barlow Semi Condensed Medium"/>
              </a:rPr>
              <a:t>Cause</a:t>
            </a:r>
            <a:r>
              <a:rPr lang="en" sz="2000">
                <a:latin typeface="Barlow Semi Condensed Medium"/>
                <a:ea typeface="Barlow Semi Condensed Medium"/>
                <a:cs typeface="Barlow Semi Condensed Medium"/>
                <a:sym typeface="Barlow Semi Condensed Medium"/>
              </a:rPr>
              <a:t>:</a:t>
            </a:r>
            <a:endParaRPr sz="2000">
              <a:latin typeface="Barlow Semi Condensed Medium"/>
              <a:ea typeface="Barlow Semi Condensed Medium"/>
              <a:cs typeface="Barlow Semi Condensed Medium"/>
              <a:sym typeface="Barlow Semi Condensed Medium"/>
            </a:endParaRPr>
          </a:p>
        </p:txBody>
      </p:sp>
      <p:sp>
        <p:nvSpPr>
          <p:cNvPr id="1445" name="Google Shape;1445;p36"/>
          <p:cNvSpPr txBox="1"/>
          <p:nvPr/>
        </p:nvSpPr>
        <p:spPr>
          <a:xfrm>
            <a:off x="4937866" y="1158975"/>
            <a:ext cx="1249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Barlow Semi Condensed Medium"/>
                <a:ea typeface="Barlow Semi Condensed Medium"/>
                <a:cs typeface="Barlow Semi Condensed Medium"/>
                <a:sym typeface="Barlow Semi Condensed Medium"/>
              </a:rPr>
              <a:t>Effect</a:t>
            </a:r>
            <a:r>
              <a:rPr lang="en" sz="2000">
                <a:latin typeface="Barlow Semi Condensed Medium"/>
                <a:ea typeface="Barlow Semi Condensed Medium"/>
                <a:cs typeface="Barlow Semi Condensed Medium"/>
                <a:sym typeface="Barlow Semi Condensed Medium"/>
              </a:rPr>
              <a:t>:</a:t>
            </a:r>
            <a:endParaRPr sz="2000">
              <a:latin typeface="Barlow Semi Condensed Medium"/>
              <a:ea typeface="Barlow Semi Condensed Medium"/>
              <a:cs typeface="Barlow Semi Condensed Medium"/>
              <a:sym typeface="Barlow Semi Condensed Medium"/>
            </a:endParaRPr>
          </a:p>
        </p:txBody>
      </p:sp>
      <p:sp>
        <p:nvSpPr>
          <p:cNvPr id="1446" name="Google Shape;1446;p36"/>
          <p:cNvSpPr txBox="1"/>
          <p:nvPr/>
        </p:nvSpPr>
        <p:spPr>
          <a:xfrm>
            <a:off x="4788549" y="1501950"/>
            <a:ext cx="40944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Barlow Semi Condensed"/>
              <a:buChar char="●"/>
            </a:pPr>
            <a:r>
              <a:rPr lang="en">
                <a:latin typeface="Barlow Semi Condensed"/>
                <a:ea typeface="Barlow Semi Condensed"/>
                <a:cs typeface="Barlow Semi Condensed"/>
                <a:sym typeface="Barlow Semi Condensed"/>
              </a:rPr>
              <a:t>Alleged </a:t>
            </a:r>
            <a:r>
              <a:rPr lang="en" u="sng">
                <a:latin typeface="Barlow Semi Condensed"/>
                <a:ea typeface="Barlow Semi Condensed"/>
                <a:cs typeface="Barlow Semi Condensed"/>
                <a:sym typeface="Barlow Semi Condensed"/>
              </a:rPr>
              <a:t>‘Defrauding’</a:t>
            </a:r>
            <a:endParaRPr u="sng">
              <a:latin typeface="Barlow Semi Condensed"/>
              <a:ea typeface="Barlow Semi Condensed"/>
              <a:cs typeface="Barlow Semi Condensed"/>
              <a:sym typeface="Barlow Semi Condensed"/>
            </a:endParaRPr>
          </a:p>
          <a:p>
            <a:pPr indent="-317500" lvl="0" marL="457200" rtl="0" algn="l">
              <a:spcBef>
                <a:spcPts val="0"/>
              </a:spcBef>
              <a:spcAft>
                <a:spcPts val="0"/>
              </a:spcAft>
              <a:buSzPts val="1400"/>
              <a:buFont typeface="Barlow Semi Condensed"/>
              <a:buChar char="●"/>
            </a:pPr>
            <a:r>
              <a:rPr lang="en">
                <a:latin typeface="Barlow Semi Condensed"/>
                <a:ea typeface="Barlow Semi Condensed"/>
                <a:cs typeface="Barlow Semi Condensed"/>
                <a:sym typeface="Barlow Semi Condensed"/>
              </a:rPr>
              <a:t>Involving accounts payable, employee expenses and the use of corporate credit cards.</a:t>
            </a:r>
            <a:endParaRPr>
              <a:latin typeface="Barlow Semi Condensed"/>
              <a:ea typeface="Barlow Semi Condensed"/>
              <a:cs typeface="Barlow Semi Condensed"/>
              <a:sym typeface="Barlow Semi Condensed"/>
            </a:endParaRPr>
          </a:p>
        </p:txBody>
      </p:sp>
      <p:pic>
        <p:nvPicPr>
          <p:cNvPr id="1447" name="Google Shape;1447;p36"/>
          <p:cNvPicPr preferRelativeResize="0"/>
          <p:nvPr/>
        </p:nvPicPr>
        <p:blipFill>
          <a:blip r:embed="rId4">
            <a:alphaModFix/>
          </a:blip>
          <a:stretch>
            <a:fillRect/>
          </a:stretch>
        </p:blipFill>
        <p:spPr>
          <a:xfrm>
            <a:off x="3760161" y="1230325"/>
            <a:ext cx="482593" cy="492600"/>
          </a:xfrm>
          <a:prstGeom prst="rect">
            <a:avLst/>
          </a:prstGeom>
          <a:noFill/>
          <a:ln>
            <a:noFill/>
          </a:ln>
        </p:spPr>
      </p:pic>
      <p:pic>
        <p:nvPicPr>
          <p:cNvPr id="1448" name="Google Shape;1448;p36"/>
          <p:cNvPicPr preferRelativeResize="0"/>
          <p:nvPr/>
        </p:nvPicPr>
        <p:blipFill>
          <a:blip r:embed="rId5">
            <a:alphaModFix/>
          </a:blip>
          <a:stretch>
            <a:fillRect/>
          </a:stretch>
        </p:blipFill>
        <p:spPr>
          <a:xfrm>
            <a:off x="7792670" y="1202275"/>
            <a:ext cx="537554" cy="548700"/>
          </a:xfrm>
          <a:prstGeom prst="rect">
            <a:avLst/>
          </a:prstGeom>
          <a:noFill/>
          <a:ln>
            <a:noFill/>
          </a:ln>
        </p:spPr>
      </p:pic>
      <p:sp>
        <p:nvSpPr>
          <p:cNvPr id="1449" name="Google Shape;1449;p36"/>
          <p:cNvSpPr/>
          <p:nvPr/>
        </p:nvSpPr>
        <p:spPr>
          <a:xfrm>
            <a:off x="496021" y="2575825"/>
            <a:ext cx="2783400" cy="3936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Barlow Semi Condensed Medium"/>
                <a:ea typeface="Barlow Semi Condensed Medium"/>
                <a:cs typeface="Barlow Semi Condensed Medium"/>
                <a:sym typeface="Barlow Semi Condensed Medium"/>
              </a:rPr>
              <a:t>Interpretation</a:t>
            </a:r>
            <a:endParaRPr>
              <a:latin typeface="Barlow Semi Condensed Medium"/>
              <a:ea typeface="Barlow Semi Condensed Medium"/>
              <a:cs typeface="Barlow Semi Condensed Medium"/>
              <a:sym typeface="Barlow Semi Condensed Medium"/>
            </a:endParaRPr>
          </a:p>
        </p:txBody>
      </p:sp>
      <p:sp>
        <p:nvSpPr>
          <p:cNvPr id="1450" name="Google Shape;1450;p36"/>
          <p:cNvSpPr/>
          <p:nvPr/>
        </p:nvSpPr>
        <p:spPr>
          <a:xfrm>
            <a:off x="3446679" y="2560475"/>
            <a:ext cx="5201400" cy="3936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Barlow Semi Condensed Medium"/>
                <a:ea typeface="Barlow Semi Condensed Medium"/>
                <a:cs typeface="Barlow Semi Condensed Medium"/>
                <a:sym typeface="Barlow Semi Condensed Medium"/>
              </a:rPr>
              <a:t>Approach</a:t>
            </a:r>
            <a:endParaRPr>
              <a:latin typeface="Barlow Semi Condensed Medium"/>
              <a:ea typeface="Barlow Semi Condensed Medium"/>
              <a:cs typeface="Barlow Semi Condensed Medium"/>
              <a:sym typeface="Barlow Semi Condensed Medium"/>
            </a:endParaRPr>
          </a:p>
        </p:txBody>
      </p:sp>
      <p:sp>
        <p:nvSpPr>
          <p:cNvPr id="1451" name="Google Shape;1451;p36"/>
          <p:cNvSpPr/>
          <p:nvPr/>
        </p:nvSpPr>
        <p:spPr>
          <a:xfrm>
            <a:off x="496025" y="3061600"/>
            <a:ext cx="2783400" cy="1501800"/>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Semi Condensed Medium"/>
              <a:ea typeface="Barlow Semi Condensed Medium"/>
              <a:cs typeface="Barlow Semi Condensed Medium"/>
              <a:sym typeface="Barlow Semi Condensed Medium"/>
            </a:endParaRPr>
          </a:p>
        </p:txBody>
      </p:sp>
      <p:sp>
        <p:nvSpPr>
          <p:cNvPr id="1452" name="Google Shape;1452;p36"/>
          <p:cNvSpPr/>
          <p:nvPr/>
        </p:nvSpPr>
        <p:spPr>
          <a:xfrm>
            <a:off x="3446600" y="3101075"/>
            <a:ext cx="5201400" cy="1501800"/>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Semi Condensed Medium"/>
              <a:ea typeface="Barlow Semi Condensed Medium"/>
              <a:cs typeface="Barlow Semi Condensed Medium"/>
              <a:sym typeface="Barlow Semi Condensed Medium"/>
            </a:endParaRPr>
          </a:p>
        </p:txBody>
      </p:sp>
      <p:sp>
        <p:nvSpPr>
          <p:cNvPr id="1453" name="Google Shape;1453;p36"/>
          <p:cNvSpPr txBox="1"/>
          <p:nvPr/>
        </p:nvSpPr>
        <p:spPr>
          <a:xfrm>
            <a:off x="562925" y="3180855"/>
            <a:ext cx="26496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Barlow Semi Condensed"/>
                <a:ea typeface="Barlow Semi Condensed"/>
                <a:cs typeface="Barlow Semi Condensed"/>
                <a:sym typeface="Barlow Semi Condensed"/>
              </a:rPr>
              <a:t>Due to </a:t>
            </a:r>
            <a:r>
              <a:rPr lang="en">
                <a:latin typeface="Barlow Semi Condensed"/>
                <a:ea typeface="Barlow Semi Condensed"/>
                <a:cs typeface="Barlow Semi Condensed"/>
                <a:sym typeface="Barlow Semi Condensed"/>
              </a:rPr>
              <a:t>financial</a:t>
            </a:r>
            <a:r>
              <a:rPr lang="en">
                <a:latin typeface="Barlow Semi Condensed"/>
                <a:ea typeface="Barlow Semi Condensed"/>
                <a:cs typeface="Barlow Semi Condensed"/>
                <a:sym typeface="Barlow Semi Condensed"/>
              </a:rPr>
              <a:t> constraints and ease of defrauding, employees might engage in fraudulent activities in order to ease </a:t>
            </a:r>
            <a:r>
              <a:rPr lang="en">
                <a:latin typeface="Barlow Semi Condensed"/>
                <a:ea typeface="Barlow Semi Condensed"/>
                <a:cs typeface="Barlow Semi Condensed"/>
                <a:sym typeface="Barlow Semi Condensed"/>
              </a:rPr>
              <a:t>their</a:t>
            </a:r>
            <a:r>
              <a:rPr lang="en">
                <a:latin typeface="Barlow Semi Condensed"/>
                <a:ea typeface="Barlow Semi Condensed"/>
                <a:cs typeface="Barlow Semi Condensed"/>
                <a:sym typeface="Barlow Semi Condensed"/>
              </a:rPr>
              <a:t> </a:t>
            </a:r>
            <a:r>
              <a:rPr lang="en" u="sng">
                <a:latin typeface="Barlow Semi Condensed"/>
                <a:ea typeface="Barlow Semi Condensed"/>
                <a:cs typeface="Barlow Semi Condensed"/>
                <a:sym typeface="Barlow Semi Condensed"/>
              </a:rPr>
              <a:t>financial struggles</a:t>
            </a:r>
            <a:endParaRPr u="sng">
              <a:latin typeface="Barlow Semi Condensed"/>
              <a:ea typeface="Barlow Semi Condensed"/>
              <a:cs typeface="Barlow Semi Condensed"/>
              <a:sym typeface="Barlow Semi Condensed"/>
            </a:endParaRPr>
          </a:p>
        </p:txBody>
      </p:sp>
      <p:sp>
        <p:nvSpPr>
          <p:cNvPr id="1454" name="Google Shape;1454;p36"/>
          <p:cNvSpPr txBox="1"/>
          <p:nvPr/>
        </p:nvSpPr>
        <p:spPr>
          <a:xfrm>
            <a:off x="3591925" y="3220925"/>
            <a:ext cx="33504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Barlow Semi Condensed"/>
                <a:ea typeface="Barlow Semi Condensed"/>
                <a:cs typeface="Barlow Semi Condensed"/>
                <a:sym typeface="Barlow Semi Condensed"/>
              </a:rPr>
              <a:t>Utilising advanced analytics techniques, comb through accounts payable, expenses and credit card transaction data to identify </a:t>
            </a:r>
            <a:r>
              <a:rPr lang="en" u="sng">
                <a:latin typeface="Barlow Semi Condensed"/>
                <a:ea typeface="Barlow Semi Condensed"/>
                <a:cs typeface="Barlow Semi Condensed"/>
                <a:sym typeface="Barlow Semi Condensed"/>
              </a:rPr>
              <a:t>suspicious activities</a:t>
            </a:r>
            <a:r>
              <a:rPr lang="en">
                <a:latin typeface="Barlow Semi Condensed"/>
                <a:ea typeface="Barlow Semi Condensed"/>
                <a:cs typeface="Barlow Semi Condensed"/>
                <a:sym typeface="Barlow Semi Condensed"/>
              </a:rPr>
              <a:t> that render </a:t>
            </a:r>
            <a:r>
              <a:rPr lang="en" u="sng">
                <a:latin typeface="Barlow Semi Condensed"/>
                <a:ea typeface="Barlow Semi Condensed"/>
                <a:cs typeface="Barlow Semi Condensed"/>
                <a:sym typeface="Barlow Semi Condensed"/>
              </a:rPr>
              <a:t>financial advantages</a:t>
            </a:r>
            <a:r>
              <a:rPr lang="en">
                <a:latin typeface="Barlow Semi Condensed"/>
                <a:ea typeface="Barlow Semi Condensed"/>
                <a:cs typeface="Barlow Semi Condensed"/>
                <a:sym typeface="Barlow Semi Condensed"/>
              </a:rPr>
              <a:t> to employees</a:t>
            </a:r>
            <a:endParaRPr>
              <a:latin typeface="Barlow Semi Condensed"/>
              <a:ea typeface="Barlow Semi Condensed"/>
              <a:cs typeface="Barlow Semi Condensed"/>
              <a:sym typeface="Barlow Semi Condensed"/>
            </a:endParaRPr>
          </a:p>
        </p:txBody>
      </p:sp>
      <p:sp>
        <p:nvSpPr>
          <p:cNvPr id="1455" name="Google Shape;1455;p36"/>
          <p:cNvSpPr txBox="1"/>
          <p:nvPr/>
        </p:nvSpPr>
        <p:spPr>
          <a:xfrm>
            <a:off x="7245525" y="3315563"/>
            <a:ext cx="1375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Barlow Semi Condensed Medium"/>
                <a:ea typeface="Barlow Semi Condensed Medium"/>
                <a:cs typeface="Barlow Semi Condensed Medium"/>
                <a:sym typeface="Barlow Semi Condensed Medium"/>
              </a:rPr>
              <a:t>Develop Risk Profiles</a:t>
            </a:r>
            <a:endParaRPr>
              <a:latin typeface="Barlow Semi Condensed Medium"/>
              <a:ea typeface="Barlow Semi Condensed Medium"/>
              <a:cs typeface="Barlow Semi Condensed Medium"/>
              <a:sym typeface="Barlow Semi Condensed Medium"/>
            </a:endParaRPr>
          </a:p>
        </p:txBody>
      </p:sp>
      <p:pic>
        <p:nvPicPr>
          <p:cNvPr id="1456" name="Google Shape;1456;p36"/>
          <p:cNvPicPr preferRelativeResize="0"/>
          <p:nvPr/>
        </p:nvPicPr>
        <p:blipFill>
          <a:blip r:embed="rId6">
            <a:alphaModFix/>
          </a:blip>
          <a:stretch>
            <a:fillRect/>
          </a:stretch>
        </p:blipFill>
        <p:spPr>
          <a:xfrm>
            <a:off x="7691825" y="3924225"/>
            <a:ext cx="482600" cy="482600"/>
          </a:xfrm>
          <a:prstGeom prst="rect">
            <a:avLst/>
          </a:prstGeom>
          <a:noFill/>
          <a:ln>
            <a:noFill/>
          </a:ln>
        </p:spPr>
      </p:pic>
      <p:pic>
        <p:nvPicPr>
          <p:cNvPr id="1457" name="Google Shape;1457;p36"/>
          <p:cNvPicPr preferRelativeResize="0"/>
          <p:nvPr/>
        </p:nvPicPr>
        <p:blipFill>
          <a:blip r:embed="rId7">
            <a:alphaModFix/>
          </a:blip>
          <a:stretch>
            <a:fillRect/>
          </a:stretch>
        </p:blipFill>
        <p:spPr>
          <a:xfrm>
            <a:off x="6927875" y="3537550"/>
            <a:ext cx="548700" cy="548700"/>
          </a:xfrm>
          <a:prstGeom prst="rect">
            <a:avLst/>
          </a:prstGeom>
          <a:noFill/>
          <a:ln>
            <a:noFill/>
          </a:ln>
        </p:spPr>
      </p:pic>
      <p:grpSp>
        <p:nvGrpSpPr>
          <p:cNvPr id="1458" name="Google Shape;1458;p36"/>
          <p:cNvGrpSpPr/>
          <p:nvPr/>
        </p:nvGrpSpPr>
        <p:grpSpPr>
          <a:xfrm rot="5400000">
            <a:off x="6594813" y="-423458"/>
            <a:ext cx="292025" cy="1902000"/>
            <a:chOff x="3135588" y="1949479"/>
            <a:chExt cx="292025" cy="1902000"/>
          </a:xfrm>
        </p:grpSpPr>
        <p:cxnSp>
          <p:nvCxnSpPr>
            <p:cNvPr id="1459" name="Google Shape;1459;p36"/>
            <p:cNvCxnSpPr/>
            <p:nvPr/>
          </p:nvCxnSpPr>
          <p:spPr>
            <a:xfrm>
              <a:off x="3281600" y="1949479"/>
              <a:ext cx="0" cy="1902000"/>
            </a:xfrm>
            <a:prstGeom prst="straightConnector1">
              <a:avLst/>
            </a:prstGeom>
            <a:noFill/>
            <a:ln cap="flat" cmpd="sng" w="9525">
              <a:solidFill>
                <a:schemeClr val="dk1"/>
              </a:solidFill>
              <a:prstDash val="solid"/>
              <a:round/>
              <a:headEnd len="med" w="med" type="none"/>
              <a:tailEnd len="med" w="med" type="none"/>
            </a:ln>
          </p:spPr>
        </p:cxnSp>
        <p:grpSp>
          <p:nvGrpSpPr>
            <p:cNvPr id="1460" name="Google Shape;1460;p36"/>
            <p:cNvGrpSpPr/>
            <p:nvPr/>
          </p:nvGrpSpPr>
          <p:grpSpPr>
            <a:xfrm rot="10800000">
              <a:off x="3135588" y="2665379"/>
              <a:ext cx="292025" cy="292575"/>
              <a:chOff x="7353050" y="316275"/>
              <a:chExt cx="292025" cy="292575"/>
            </a:xfrm>
          </p:grpSpPr>
          <p:sp>
            <p:nvSpPr>
              <p:cNvPr id="1461" name="Google Shape;1461;p3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0" name="Shape 2000"/>
        <p:cNvGrpSpPr/>
        <p:nvPr/>
      </p:nvGrpSpPr>
      <p:grpSpPr>
        <a:xfrm>
          <a:off x="0" y="0"/>
          <a:ext cx="0" cy="0"/>
          <a:chOff x="0" y="0"/>
          <a:chExt cx="0" cy="0"/>
        </a:xfrm>
      </p:grpSpPr>
      <p:sp>
        <p:nvSpPr>
          <p:cNvPr id="2001" name="Google Shape;2001;p72"/>
          <p:cNvSpPr/>
          <p:nvPr/>
        </p:nvSpPr>
        <p:spPr>
          <a:xfrm>
            <a:off x="2554275" y="164525"/>
            <a:ext cx="5658900" cy="4569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1800">
                <a:solidFill>
                  <a:schemeClr val="dk2"/>
                </a:solidFill>
                <a:latin typeface="Barlow Semi Condensed SemiBold"/>
                <a:ea typeface="Barlow Semi Condensed SemiBold"/>
                <a:cs typeface="Barlow Semi Condensed SemiBold"/>
                <a:sym typeface="Barlow Semi Condensed SemiBold"/>
              </a:rPr>
              <a:t>Handling Disruptive Actors</a:t>
            </a:r>
            <a:endParaRPr/>
          </a:p>
        </p:txBody>
      </p:sp>
      <p:sp>
        <p:nvSpPr>
          <p:cNvPr id="2002" name="Google Shape;2002;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03" name="Google Shape;2003;p72"/>
          <p:cNvSpPr/>
          <p:nvPr/>
        </p:nvSpPr>
        <p:spPr>
          <a:xfrm>
            <a:off x="199300" y="164550"/>
            <a:ext cx="2741700" cy="456900"/>
          </a:xfrm>
          <a:prstGeom prst="homePlate">
            <a:avLst>
              <a:gd fmla="val 50000"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Barlow Semi Condensed SemiBold"/>
                <a:ea typeface="Barlow Semi Condensed SemiBold"/>
                <a:cs typeface="Barlow Semi Condensed SemiBold"/>
                <a:sym typeface="Barlow Semi Condensed SemiBold"/>
              </a:rPr>
              <a:t>Recommendation</a:t>
            </a:r>
            <a:endParaRPr sz="2500">
              <a:solidFill>
                <a:schemeClr val="lt1"/>
              </a:solidFill>
              <a:latin typeface="Barlow Semi Condensed SemiBold"/>
              <a:ea typeface="Barlow Semi Condensed SemiBold"/>
              <a:cs typeface="Barlow Semi Condensed SemiBold"/>
              <a:sym typeface="Barlow Semi Condensed SemiBold"/>
            </a:endParaRPr>
          </a:p>
        </p:txBody>
      </p:sp>
      <p:sp>
        <p:nvSpPr>
          <p:cNvPr id="2004" name="Google Shape;2004;p72"/>
          <p:cNvSpPr txBox="1"/>
          <p:nvPr/>
        </p:nvSpPr>
        <p:spPr>
          <a:xfrm>
            <a:off x="459325" y="774750"/>
            <a:ext cx="79872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600">
              <a:solidFill>
                <a:schemeClr val="dk2"/>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accent1"/>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Disruptive actors exist due to the lack of input control</a:t>
            </a:r>
            <a:endParaRPr sz="1600">
              <a:solidFill>
                <a:schemeClr val="dk2"/>
              </a:solidFill>
              <a:latin typeface="Barlow Semi Condensed"/>
              <a:ea typeface="Barlow Semi Condensed"/>
              <a:cs typeface="Barlow Semi Condensed"/>
              <a:sym typeface="Barlow Semi Condensed"/>
            </a:endParaRPr>
          </a:p>
          <a:p>
            <a:pPr indent="0" lvl="0" marL="457200" rtl="0" algn="l">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accent1"/>
              </a:buClr>
              <a:buSzPts val="1600"/>
              <a:buFont typeface="Barlow Semi Condensed"/>
              <a:buChar char="●"/>
            </a:pPr>
            <a:r>
              <a:rPr b="1" lang="en" sz="1600" u="sng">
                <a:solidFill>
                  <a:schemeClr val="dk2"/>
                </a:solidFill>
                <a:latin typeface="Barlow Semi Condensed"/>
                <a:ea typeface="Barlow Semi Condensed"/>
                <a:cs typeface="Barlow Semi Condensed"/>
                <a:sym typeface="Barlow Semi Condensed"/>
              </a:rPr>
              <a:t>Input control</a:t>
            </a:r>
            <a:r>
              <a:rPr lang="en" sz="1600">
                <a:solidFill>
                  <a:schemeClr val="dk2"/>
                </a:solidFill>
                <a:latin typeface="Barlow Semi Condensed"/>
                <a:ea typeface="Barlow Semi Condensed"/>
                <a:cs typeface="Barlow Semi Condensed"/>
                <a:sym typeface="Barlow Semi Condensed"/>
              </a:rPr>
              <a:t> can be implemented in the following ways:</a:t>
            </a:r>
            <a:endParaRPr sz="1600">
              <a:solidFill>
                <a:schemeClr val="dk2"/>
              </a:solidFill>
              <a:latin typeface="Barlow Semi Condensed"/>
              <a:ea typeface="Barlow Semi Condensed"/>
              <a:cs typeface="Barlow Semi Condensed"/>
              <a:sym typeface="Barlow Semi Condensed"/>
            </a:endParaRPr>
          </a:p>
          <a:p>
            <a:pPr indent="-330200" lvl="1" marL="914400" rtl="0" algn="l">
              <a:spcBef>
                <a:spcPts val="0"/>
              </a:spcBef>
              <a:spcAft>
                <a:spcPts val="0"/>
              </a:spcAft>
              <a:buClr>
                <a:schemeClr val="accent1"/>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User interface restricts type of input e.g. no alphabets in transaction ID input</a:t>
            </a:r>
            <a:endParaRPr sz="1600">
              <a:solidFill>
                <a:schemeClr val="dk2"/>
              </a:solidFill>
              <a:latin typeface="Barlow Semi Condensed"/>
              <a:ea typeface="Barlow Semi Condensed"/>
              <a:cs typeface="Barlow Semi Condensed"/>
              <a:sym typeface="Barlow Semi Condensed"/>
            </a:endParaRPr>
          </a:p>
          <a:p>
            <a:pPr indent="-330200" lvl="1" marL="914400" rtl="0" algn="l">
              <a:spcBef>
                <a:spcPts val="0"/>
              </a:spcBef>
              <a:spcAft>
                <a:spcPts val="0"/>
              </a:spcAft>
              <a:buClr>
                <a:schemeClr val="accent1"/>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User interface requires certain inputs to be keyed in for a transaction to be recorded</a:t>
            </a:r>
            <a:endParaRPr sz="1600">
              <a:solidFill>
                <a:schemeClr val="dk2"/>
              </a:solidFill>
              <a:latin typeface="Barlow Semi Condensed"/>
              <a:ea typeface="Barlow Semi Condensed"/>
              <a:cs typeface="Barlow Semi Condensed"/>
              <a:sym typeface="Barlow Semi Condensed"/>
            </a:endParaRPr>
          </a:p>
          <a:p>
            <a:pPr indent="-330200" lvl="1" marL="914400" rtl="0" algn="l">
              <a:spcBef>
                <a:spcPts val="0"/>
              </a:spcBef>
              <a:spcAft>
                <a:spcPts val="0"/>
              </a:spcAft>
              <a:buClr>
                <a:schemeClr val="accent1"/>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Normalised database </a:t>
            </a:r>
            <a:r>
              <a:rPr lang="en" sz="1600">
                <a:solidFill>
                  <a:schemeClr val="dk2"/>
                </a:solidFill>
                <a:latin typeface="Barlow Semi Condensed"/>
                <a:ea typeface="Barlow Semi Condensed"/>
                <a:cs typeface="Barlow Semi Condensed"/>
                <a:sym typeface="Barlow Semi Condensed"/>
              </a:rPr>
              <a:t>implementation </a:t>
            </a:r>
            <a:r>
              <a:rPr lang="en" sz="1600">
                <a:solidFill>
                  <a:schemeClr val="dk2"/>
                </a:solidFill>
                <a:latin typeface="Barlow Semi Condensed"/>
                <a:ea typeface="Barlow Semi Condensed"/>
                <a:cs typeface="Barlow Semi Condensed"/>
                <a:sym typeface="Barlow Semi Condensed"/>
              </a:rPr>
              <a:t>will restrict duplicate primary keys e.g. duplicate transaction IDs</a:t>
            </a:r>
            <a:endParaRPr sz="1600">
              <a:solidFill>
                <a:schemeClr val="dk2"/>
              </a:solidFill>
              <a:latin typeface="Barlow Semi Condensed"/>
              <a:ea typeface="Barlow Semi Condensed"/>
              <a:cs typeface="Barlow Semi Condensed"/>
              <a:sym typeface="Barlow Semi Condensed"/>
            </a:endParaRPr>
          </a:p>
        </p:txBody>
      </p:sp>
      <p:sp>
        <p:nvSpPr>
          <p:cNvPr id="2005" name="Google Shape;2005;p72"/>
          <p:cNvSpPr/>
          <p:nvPr/>
        </p:nvSpPr>
        <p:spPr>
          <a:xfrm>
            <a:off x="7000300" y="4712950"/>
            <a:ext cx="1651200" cy="2514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chemeClr val="lt1"/>
                </a:solidFill>
                <a:latin typeface="Josefin Sans"/>
                <a:ea typeface="Josefin Sans"/>
                <a:cs typeface="Josefin Sans"/>
                <a:sym typeface="Josefin Sans"/>
              </a:rPr>
              <a:t>Recommendations</a:t>
            </a:r>
            <a:endParaRPr sz="1300">
              <a:solidFill>
                <a:schemeClr val="lt1"/>
              </a:solidFill>
              <a:latin typeface="Josefin Sans"/>
              <a:ea typeface="Josefin Sans"/>
              <a:cs typeface="Josefin Sans"/>
              <a:sym typeface="Josefin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9" name="Shape 2009"/>
        <p:cNvGrpSpPr/>
        <p:nvPr/>
      </p:nvGrpSpPr>
      <p:grpSpPr>
        <a:xfrm>
          <a:off x="0" y="0"/>
          <a:ext cx="0" cy="0"/>
          <a:chOff x="0" y="0"/>
          <a:chExt cx="0" cy="0"/>
        </a:xfrm>
      </p:grpSpPr>
      <p:sp>
        <p:nvSpPr>
          <p:cNvPr id="2010" name="Google Shape;2010;p73"/>
          <p:cNvSpPr/>
          <p:nvPr/>
        </p:nvSpPr>
        <p:spPr>
          <a:xfrm>
            <a:off x="2554275" y="164525"/>
            <a:ext cx="5658900" cy="4569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1800">
                <a:solidFill>
                  <a:schemeClr val="dk2"/>
                </a:solidFill>
                <a:latin typeface="Barlow Semi Condensed SemiBold"/>
                <a:ea typeface="Barlow Semi Condensed SemiBold"/>
                <a:cs typeface="Barlow Semi Condensed SemiBold"/>
                <a:sym typeface="Barlow Semi Condensed SemiBold"/>
              </a:rPr>
              <a:t>Handling Ghost Actors</a:t>
            </a:r>
            <a:endParaRPr/>
          </a:p>
        </p:txBody>
      </p:sp>
      <p:sp>
        <p:nvSpPr>
          <p:cNvPr id="2011" name="Google Shape;2011;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12" name="Google Shape;2012;p73"/>
          <p:cNvSpPr/>
          <p:nvPr/>
        </p:nvSpPr>
        <p:spPr>
          <a:xfrm>
            <a:off x="199300" y="164550"/>
            <a:ext cx="2741700" cy="456900"/>
          </a:xfrm>
          <a:prstGeom prst="homePlate">
            <a:avLst>
              <a:gd fmla="val 50000"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Barlow Semi Condensed SemiBold"/>
                <a:ea typeface="Barlow Semi Condensed SemiBold"/>
                <a:cs typeface="Barlow Semi Condensed SemiBold"/>
                <a:sym typeface="Barlow Semi Condensed SemiBold"/>
              </a:rPr>
              <a:t>Recommendation</a:t>
            </a:r>
            <a:endParaRPr sz="2500">
              <a:solidFill>
                <a:schemeClr val="lt1"/>
              </a:solidFill>
              <a:latin typeface="Barlow Semi Condensed SemiBold"/>
              <a:ea typeface="Barlow Semi Condensed SemiBold"/>
              <a:cs typeface="Barlow Semi Condensed SemiBold"/>
              <a:sym typeface="Barlow Semi Condensed SemiBold"/>
            </a:endParaRPr>
          </a:p>
        </p:txBody>
      </p:sp>
      <p:sp>
        <p:nvSpPr>
          <p:cNvPr id="2013" name="Google Shape;2013;p73"/>
          <p:cNvSpPr txBox="1"/>
          <p:nvPr/>
        </p:nvSpPr>
        <p:spPr>
          <a:xfrm>
            <a:off x="459325" y="774750"/>
            <a:ext cx="79872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600">
              <a:solidFill>
                <a:schemeClr val="dk2"/>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accent1"/>
              </a:buClr>
              <a:buSzPts val="1600"/>
              <a:buFont typeface="Barlow Semi Condensed"/>
              <a:buChar char="●"/>
            </a:pPr>
            <a:r>
              <a:rPr b="1" lang="en" sz="1600" u="sng">
                <a:solidFill>
                  <a:schemeClr val="dk2"/>
                </a:solidFill>
                <a:latin typeface="Barlow Semi Condensed"/>
                <a:ea typeface="Barlow Semi Condensed"/>
                <a:cs typeface="Barlow Semi Condensed"/>
                <a:sym typeface="Barlow Semi Condensed"/>
              </a:rPr>
              <a:t>Strong internal controls</a:t>
            </a:r>
            <a:endParaRPr b="1" sz="1600" u="sng">
              <a:solidFill>
                <a:schemeClr val="dk2"/>
              </a:solidFill>
              <a:latin typeface="Barlow Semi Condensed"/>
              <a:ea typeface="Barlow Semi Condensed"/>
              <a:cs typeface="Barlow Semi Condensed"/>
              <a:sym typeface="Barlow Semi Condensed"/>
            </a:endParaRPr>
          </a:p>
          <a:p>
            <a:pPr indent="-330200" lvl="1" marL="914400" rtl="0" algn="l">
              <a:spcBef>
                <a:spcPts val="0"/>
              </a:spcBef>
              <a:spcAft>
                <a:spcPts val="0"/>
              </a:spcAft>
              <a:buClr>
                <a:schemeClr val="accent1"/>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Stringent access controls to authorise and verify employees</a:t>
            </a:r>
            <a:endParaRPr sz="1600">
              <a:solidFill>
                <a:schemeClr val="dk2"/>
              </a:solidFill>
              <a:latin typeface="Barlow Semi Condensed"/>
              <a:ea typeface="Barlow Semi Condensed"/>
              <a:cs typeface="Barlow Semi Condensed"/>
              <a:sym typeface="Barlow Semi Condensed"/>
            </a:endParaRPr>
          </a:p>
          <a:p>
            <a:pPr indent="-330200" lvl="1" marL="914400" rtl="0" algn="l">
              <a:spcBef>
                <a:spcPts val="0"/>
              </a:spcBef>
              <a:spcAft>
                <a:spcPts val="0"/>
              </a:spcAft>
              <a:buClr>
                <a:schemeClr val="accent1"/>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Multiple user access levels i.e. do not give access to employees that they do not need</a:t>
            </a:r>
            <a:endParaRPr sz="1600">
              <a:solidFill>
                <a:schemeClr val="dk2"/>
              </a:solidFill>
              <a:latin typeface="Barlow Semi Condensed"/>
              <a:ea typeface="Barlow Semi Condensed"/>
              <a:cs typeface="Barlow Semi Condensed"/>
              <a:sym typeface="Barlow Semi Condensed"/>
            </a:endParaRPr>
          </a:p>
          <a:p>
            <a:pPr indent="457200" lvl="0" marL="0" rtl="0" algn="l">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Aim: Prevents ghost actors from accessing system</a:t>
            </a:r>
            <a:endParaRPr sz="1600">
              <a:solidFill>
                <a:schemeClr val="dk2"/>
              </a:solidFill>
              <a:latin typeface="Barlow Semi Condensed"/>
              <a:ea typeface="Barlow Semi Condensed"/>
              <a:cs typeface="Barlow Semi Condensed"/>
              <a:sym typeface="Barlow Semi Condensed"/>
            </a:endParaRPr>
          </a:p>
          <a:p>
            <a:pPr indent="457200" lvl="0" marL="0" rtl="0" algn="l">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accent1"/>
              </a:buClr>
              <a:buSzPts val="1600"/>
              <a:buFont typeface="Barlow Semi Condensed"/>
              <a:buChar char="●"/>
            </a:pPr>
            <a:r>
              <a:rPr b="1" lang="en" sz="1600" u="sng">
                <a:solidFill>
                  <a:schemeClr val="dk2"/>
                </a:solidFill>
                <a:latin typeface="Barlow Semi Condensed"/>
                <a:ea typeface="Barlow Semi Condensed"/>
                <a:cs typeface="Barlow Semi Condensed"/>
                <a:sym typeface="Barlow Semi Condensed"/>
              </a:rPr>
              <a:t>Decentralised processes</a:t>
            </a:r>
            <a:endParaRPr b="1" sz="1600" u="sng">
              <a:solidFill>
                <a:schemeClr val="dk2"/>
              </a:solidFill>
              <a:latin typeface="Barlow Semi Condensed"/>
              <a:ea typeface="Barlow Semi Condensed"/>
              <a:cs typeface="Barlow Semi Condensed"/>
              <a:sym typeface="Barlow Semi Condensed"/>
            </a:endParaRPr>
          </a:p>
          <a:p>
            <a:pPr indent="-330200" lvl="1" marL="914400" rtl="0" algn="l">
              <a:spcBef>
                <a:spcPts val="0"/>
              </a:spcBef>
              <a:spcAft>
                <a:spcPts val="0"/>
              </a:spcAft>
              <a:buClr>
                <a:schemeClr val="accent1"/>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Actor making transaction should not be able to authorise his/her own transactions</a:t>
            </a:r>
            <a:endParaRPr sz="1600">
              <a:solidFill>
                <a:schemeClr val="dk2"/>
              </a:solidFill>
              <a:latin typeface="Barlow Semi Condensed"/>
              <a:ea typeface="Barlow Semi Condensed"/>
              <a:cs typeface="Barlow Semi Condensed"/>
              <a:sym typeface="Barlow Semi Condensed"/>
            </a:endParaRPr>
          </a:p>
          <a:p>
            <a:pPr indent="457200" lvl="0" marL="0" rtl="0" algn="l">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Aim: Prevents ghost actors from being able to make transactions from one point of access</a:t>
            </a:r>
            <a:endParaRPr sz="1600">
              <a:solidFill>
                <a:schemeClr val="dk2"/>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accent1"/>
              </a:buClr>
              <a:buSzPts val="1600"/>
              <a:buFont typeface="Barlow Semi Condensed"/>
              <a:buChar char="●"/>
            </a:pPr>
            <a:r>
              <a:rPr b="1" lang="en" sz="1600" u="sng">
                <a:solidFill>
                  <a:schemeClr val="dk2"/>
                </a:solidFill>
                <a:latin typeface="Barlow Semi Condensed"/>
                <a:ea typeface="Barlow Semi Condensed"/>
                <a:cs typeface="Barlow Semi Condensed"/>
                <a:sym typeface="Barlow Semi Condensed"/>
              </a:rPr>
              <a:t>White-listing</a:t>
            </a:r>
            <a:endParaRPr b="1" sz="1600" u="sng">
              <a:solidFill>
                <a:schemeClr val="dk2"/>
              </a:solidFill>
              <a:latin typeface="Barlow Semi Condensed"/>
              <a:ea typeface="Barlow Semi Condensed"/>
              <a:cs typeface="Barlow Semi Condensed"/>
              <a:sym typeface="Barlow Semi Condensed"/>
            </a:endParaRPr>
          </a:p>
          <a:p>
            <a:pPr indent="-330200" lvl="1" marL="914400" rtl="0" algn="l">
              <a:spcBef>
                <a:spcPts val="0"/>
              </a:spcBef>
              <a:spcAft>
                <a:spcPts val="0"/>
              </a:spcAft>
              <a:buClr>
                <a:schemeClr val="accent1"/>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List of pre-approved vendors should be updated on a regular basis</a:t>
            </a:r>
            <a:endParaRPr sz="1600">
              <a:solidFill>
                <a:schemeClr val="dk2"/>
              </a:solidFill>
              <a:latin typeface="Barlow Semi Condensed"/>
              <a:ea typeface="Barlow Semi Condensed"/>
              <a:cs typeface="Barlow Semi Condensed"/>
              <a:sym typeface="Barlow Semi Condensed"/>
            </a:endParaRPr>
          </a:p>
          <a:p>
            <a:pPr indent="457200" lvl="0" marL="0" rtl="0" algn="l">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Aim: Prevents money from flowing out to fake/outdated vendors</a:t>
            </a:r>
            <a:endParaRPr sz="1600">
              <a:solidFill>
                <a:schemeClr val="dk2"/>
              </a:solidFill>
              <a:latin typeface="Barlow Semi Condensed"/>
              <a:ea typeface="Barlow Semi Condensed"/>
              <a:cs typeface="Barlow Semi Condensed"/>
              <a:sym typeface="Barlow Semi Condensed"/>
            </a:endParaRPr>
          </a:p>
        </p:txBody>
      </p:sp>
      <p:sp>
        <p:nvSpPr>
          <p:cNvPr id="2014" name="Google Shape;2014;p73"/>
          <p:cNvSpPr/>
          <p:nvPr/>
        </p:nvSpPr>
        <p:spPr>
          <a:xfrm>
            <a:off x="7000300" y="4712950"/>
            <a:ext cx="1651200" cy="2514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chemeClr val="lt1"/>
                </a:solidFill>
                <a:latin typeface="Josefin Sans"/>
                <a:ea typeface="Josefin Sans"/>
                <a:cs typeface="Josefin Sans"/>
                <a:sym typeface="Josefin Sans"/>
              </a:rPr>
              <a:t>Recommendations</a:t>
            </a:r>
            <a:endParaRPr sz="1300">
              <a:solidFill>
                <a:schemeClr val="lt1"/>
              </a:solidFill>
              <a:latin typeface="Josefin Sans"/>
              <a:ea typeface="Josefin Sans"/>
              <a:cs typeface="Josefin Sans"/>
              <a:sym typeface="Josefin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8" name="Shape 2018"/>
        <p:cNvGrpSpPr/>
        <p:nvPr/>
      </p:nvGrpSpPr>
      <p:grpSpPr>
        <a:xfrm>
          <a:off x="0" y="0"/>
          <a:ext cx="0" cy="0"/>
          <a:chOff x="0" y="0"/>
          <a:chExt cx="0" cy="0"/>
        </a:xfrm>
      </p:grpSpPr>
      <p:sp>
        <p:nvSpPr>
          <p:cNvPr id="2019" name="Google Shape;2019;p74"/>
          <p:cNvSpPr/>
          <p:nvPr/>
        </p:nvSpPr>
        <p:spPr>
          <a:xfrm>
            <a:off x="2554275" y="164525"/>
            <a:ext cx="5658900" cy="4569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1800">
                <a:solidFill>
                  <a:schemeClr val="dk2"/>
                </a:solidFill>
                <a:latin typeface="Barlow Semi Condensed SemiBold"/>
                <a:ea typeface="Barlow Semi Condensed SemiBold"/>
                <a:cs typeface="Barlow Semi Condensed SemiBold"/>
                <a:sym typeface="Barlow Semi Condensed SemiBold"/>
              </a:rPr>
              <a:t>Handling Malicious Actors</a:t>
            </a:r>
            <a:endParaRPr/>
          </a:p>
        </p:txBody>
      </p:sp>
      <p:sp>
        <p:nvSpPr>
          <p:cNvPr id="2020" name="Google Shape;2020;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21" name="Google Shape;2021;p74"/>
          <p:cNvSpPr/>
          <p:nvPr/>
        </p:nvSpPr>
        <p:spPr>
          <a:xfrm>
            <a:off x="199300" y="164550"/>
            <a:ext cx="2741700" cy="456900"/>
          </a:xfrm>
          <a:prstGeom prst="homePlate">
            <a:avLst>
              <a:gd fmla="val 50000"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Barlow Semi Condensed SemiBold"/>
                <a:ea typeface="Barlow Semi Condensed SemiBold"/>
                <a:cs typeface="Barlow Semi Condensed SemiBold"/>
                <a:sym typeface="Barlow Semi Condensed SemiBold"/>
              </a:rPr>
              <a:t>Recommendation</a:t>
            </a:r>
            <a:endParaRPr sz="2500">
              <a:solidFill>
                <a:schemeClr val="lt1"/>
              </a:solidFill>
              <a:latin typeface="Barlow Semi Condensed SemiBold"/>
              <a:ea typeface="Barlow Semi Condensed SemiBold"/>
              <a:cs typeface="Barlow Semi Condensed SemiBold"/>
              <a:sym typeface="Barlow Semi Condensed SemiBold"/>
            </a:endParaRPr>
          </a:p>
        </p:txBody>
      </p:sp>
      <p:sp>
        <p:nvSpPr>
          <p:cNvPr id="2022" name="Google Shape;2022;p74"/>
          <p:cNvSpPr txBox="1"/>
          <p:nvPr/>
        </p:nvSpPr>
        <p:spPr>
          <a:xfrm>
            <a:off x="459325" y="774750"/>
            <a:ext cx="79872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600">
              <a:solidFill>
                <a:schemeClr val="dk2"/>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accent1"/>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After sieving out disruptive actors and ghost actors, a more complex approach must be taken to detect malicious actors</a:t>
            </a:r>
            <a:endParaRPr sz="1600">
              <a:solidFill>
                <a:schemeClr val="dk2"/>
              </a:solidFill>
              <a:latin typeface="Barlow Semi Condensed"/>
              <a:ea typeface="Barlow Semi Condensed"/>
              <a:cs typeface="Barlow Semi Condensed"/>
              <a:sym typeface="Barlow Semi Condensed"/>
            </a:endParaRPr>
          </a:p>
          <a:p>
            <a:pPr indent="0" lvl="0" marL="457200" rtl="0" algn="l">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accent1"/>
              </a:buClr>
              <a:buSzPts val="1600"/>
              <a:buFont typeface="Barlow Semi Condensed"/>
              <a:buChar char="●"/>
            </a:pPr>
            <a:r>
              <a:rPr b="1" lang="en" sz="1600" u="sng">
                <a:solidFill>
                  <a:schemeClr val="dk2"/>
                </a:solidFill>
                <a:latin typeface="Barlow Semi Condensed"/>
                <a:ea typeface="Barlow Semi Condensed"/>
                <a:cs typeface="Barlow Semi Condensed"/>
                <a:sym typeface="Barlow Semi Condensed"/>
              </a:rPr>
              <a:t>Rules</a:t>
            </a:r>
            <a:r>
              <a:rPr lang="en" sz="1600">
                <a:solidFill>
                  <a:schemeClr val="dk2"/>
                </a:solidFill>
                <a:latin typeface="Barlow Semi Condensed"/>
                <a:ea typeface="Barlow Semi Condensed"/>
                <a:cs typeface="Barlow Semi Condensed"/>
                <a:sym typeface="Barlow Semi Condensed"/>
              </a:rPr>
              <a:t> developed in this case will be useful in flagging out future similar occurrences</a:t>
            </a:r>
            <a:endParaRPr sz="1600">
              <a:solidFill>
                <a:schemeClr val="dk2"/>
              </a:solidFill>
              <a:latin typeface="Barlow Semi Condensed"/>
              <a:ea typeface="Barlow Semi Condensed"/>
              <a:cs typeface="Barlow Semi Condensed"/>
              <a:sym typeface="Barlow Semi Condensed"/>
            </a:endParaRPr>
          </a:p>
          <a:p>
            <a:pPr indent="0" lvl="0" marL="457200" rtl="0" algn="l">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accent1"/>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Increasing sophistication of malicious actors require an </a:t>
            </a:r>
            <a:r>
              <a:rPr b="1" lang="en" sz="1600" u="sng">
                <a:solidFill>
                  <a:schemeClr val="dk2"/>
                </a:solidFill>
                <a:latin typeface="Barlow Semi Condensed"/>
                <a:ea typeface="Barlow Semi Condensed"/>
                <a:cs typeface="Barlow Semi Condensed"/>
                <a:sym typeface="Barlow Semi Condensed"/>
              </a:rPr>
              <a:t>adaptive &amp; constantly evolving approach to fraud detection</a:t>
            </a:r>
            <a:endParaRPr b="1" sz="1600" u="sng">
              <a:solidFill>
                <a:schemeClr val="dk2"/>
              </a:solidFill>
              <a:latin typeface="Barlow Semi Condensed"/>
              <a:ea typeface="Barlow Semi Condensed"/>
              <a:cs typeface="Barlow Semi Condensed"/>
              <a:sym typeface="Barlow Semi Condensed"/>
            </a:endParaRPr>
          </a:p>
          <a:p>
            <a:pPr indent="0" lvl="0" marL="457200" rtl="0" algn="l">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accent1"/>
              </a:buClr>
              <a:buSzPts val="1600"/>
              <a:buFont typeface="Barlow Semi Condensed"/>
              <a:buChar char="●"/>
            </a:pPr>
            <a:r>
              <a:rPr b="1" lang="en" sz="1600" u="sng">
                <a:solidFill>
                  <a:schemeClr val="dk2"/>
                </a:solidFill>
                <a:latin typeface="Barlow Semi Condensed"/>
                <a:ea typeface="Barlow Semi Condensed"/>
                <a:cs typeface="Barlow Semi Condensed"/>
                <a:sym typeface="Barlow Semi Condensed"/>
              </a:rPr>
              <a:t>Regular data mining &amp; analytics</a:t>
            </a:r>
            <a:r>
              <a:rPr lang="en" sz="1600">
                <a:solidFill>
                  <a:schemeClr val="dk2"/>
                </a:solidFill>
                <a:latin typeface="Barlow Semi Condensed"/>
                <a:ea typeface="Barlow Semi Condensed"/>
                <a:cs typeface="Barlow Semi Condensed"/>
                <a:sym typeface="Barlow Semi Condensed"/>
              </a:rPr>
              <a:t> is required to pick up on new trends and develop new rules</a:t>
            </a:r>
            <a:endParaRPr sz="1600">
              <a:solidFill>
                <a:schemeClr val="dk2"/>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accent1"/>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A </a:t>
            </a:r>
            <a:r>
              <a:rPr b="1" lang="en" sz="1600" u="sng">
                <a:solidFill>
                  <a:schemeClr val="dk2"/>
                </a:solidFill>
                <a:latin typeface="Barlow Semi Condensed"/>
                <a:ea typeface="Barlow Semi Condensed"/>
                <a:cs typeface="Barlow Semi Condensed"/>
                <a:sym typeface="Barlow Semi Condensed"/>
              </a:rPr>
              <a:t>strong whistleblower program</a:t>
            </a:r>
            <a:r>
              <a:rPr lang="en" sz="1600">
                <a:solidFill>
                  <a:schemeClr val="dk2"/>
                </a:solidFill>
                <a:latin typeface="Barlow Semi Condensed"/>
                <a:ea typeface="Barlow Semi Condensed"/>
                <a:cs typeface="Barlow Semi Condensed"/>
                <a:sym typeface="Barlow Semi Condensed"/>
              </a:rPr>
              <a:t> generates good starting points for data exploration and analytics</a:t>
            </a:r>
            <a:endParaRPr sz="1600">
              <a:solidFill>
                <a:schemeClr val="dk2"/>
              </a:solidFill>
              <a:latin typeface="Barlow Semi Condensed"/>
              <a:ea typeface="Barlow Semi Condensed"/>
              <a:cs typeface="Barlow Semi Condensed"/>
              <a:sym typeface="Barlow Semi Condensed"/>
            </a:endParaRPr>
          </a:p>
        </p:txBody>
      </p:sp>
      <p:sp>
        <p:nvSpPr>
          <p:cNvPr id="2023" name="Google Shape;2023;p74"/>
          <p:cNvSpPr/>
          <p:nvPr/>
        </p:nvSpPr>
        <p:spPr>
          <a:xfrm>
            <a:off x="7000300" y="4712950"/>
            <a:ext cx="1651200" cy="2514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chemeClr val="lt1"/>
                </a:solidFill>
                <a:latin typeface="Josefin Sans"/>
                <a:ea typeface="Josefin Sans"/>
                <a:cs typeface="Josefin Sans"/>
                <a:sym typeface="Josefin Sans"/>
              </a:rPr>
              <a:t>Recommendations</a:t>
            </a:r>
            <a:endParaRPr sz="1300">
              <a:solidFill>
                <a:schemeClr val="lt1"/>
              </a:solidFill>
              <a:latin typeface="Josefin Sans"/>
              <a:ea typeface="Josefin Sans"/>
              <a:cs typeface="Josefin Sans"/>
              <a:sym typeface="Josefin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7" name="Shape 2027"/>
        <p:cNvGrpSpPr/>
        <p:nvPr/>
      </p:nvGrpSpPr>
      <p:grpSpPr>
        <a:xfrm>
          <a:off x="0" y="0"/>
          <a:ext cx="0" cy="0"/>
          <a:chOff x="0" y="0"/>
          <a:chExt cx="0" cy="0"/>
        </a:xfrm>
      </p:grpSpPr>
      <p:sp>
        <p:nvSpPr>
          <p:cNvPr id="2028" name="Google Shape;2028;p75"/>
          <p:cNvSpPr txBox="1"/>
          <p:nvPr>
            <p:ph type="ctrTitle"/>
          </p:nvPr>
        </p:nvSpPr>
        <p:spPr>
          <a:xfrm>
            <a:off x="1291044" y="1130075"/>
            <a:ext cx="6561900" cy="1792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t>Thank You</a:t>
            </a:r>
            <a:endParaRPr sz="5000">
              <a:solidFill>
                <a:schemeClr val="dk2"/>
              </a:solidFill>
            </a:endParaRPr>
          </a:p>
        </p:txBody>
      </p:sp>
      <p:sp>
        <p:nvSpPr>
          <p:cNvPr id="2029" name="Google Shape;2029;p75"/>
          <p:cNvSpPr txBox="1"/>
          <p:nvPr>
            <p:ph idx="1" type="subTitle"/>
          </p:nvPr>
        </p:nvSpPr>
        <p:spPr>
          <a:xfrm>
            <a:off x="865650" y="2975175"/>
            <a:ext cx="7412700" cy="89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300"/>
              <a:t>Investigating Fraud Utilising Advanced Analytical Techniques</a:t>
            </a:r>
            <a:endParaRPr sz="2300">
              <a:solidFill>
                <a:schemeClr val="accent1"/>
              </a:solidFill>
            </a:endParaRPr>
          </a:p>
        </p:txBody>
      </p:sp>
      <p:pic>
        <p:nvPicPr>
          <p:cNvPr id="2030" name="Google Shape;2030;p75"/>
          <p:cNvPicPr preferRelativeResize="0"/>
          <p:nvPr/>
        </p:nvPicPr>
        <p:blipFill>
          <a:blip r:embed="rId3">
            <a:alphaModFix/>
          </a:blip>
          <a:stretch>
            <a:fillRect/>
          </a:stretch>
        </p:blipFill>
        <p:spPr>
          <a:xfrm>
            <a:off x="244300" y="80475"/>
            <a:ext cx="2136899" cy="1202000"/>
          </a:xfrm>
          <a:prstGeom prst="rect">
            <a:avLst/>
          </a:prstGeom>
          <a:noFill/>
          <a:ln>
            <a:noFill/>
          </a:ln>
        </p:spPr>
      </p:pic>
      <p:pic>
        <p:nvPicPr>
          <p:cNvPr id="2031" name="Google Shape;2031;p75"/>
          <p:cNvPicPr preferRelativeResize="0"/>
          <p:nvPr/>
        </p:nvPicPr>
        <p:blipFill>
          <a:blip r:embed="rId4">
            <a:alphaModFix/>
          </a:blip>
          <a:stretch>
            <a:fillRect/>
          </a:stretch>
        </p:blipFill>
        <p:spPr>
          <a:xfrm>
            <a:off x="2641800" y="205288"/>
            <a:ext cx="952375" cy="952375"/>
          </a:xfrm>
          <a:prstGeom prst="rect">
            <a:avLst/>
          </a:prstGeom>
          <a:noFill/>
          <a:ln>
            <a:noFill/>
          </a:ln>
        </p:spPr>
      </p:pic>
      <p:sp>
        <p:nvSpPr>
          <p:cNvPr id="2032" name="Google Shape;2032;p75"/>
          <p:cNvSpPr txBox="1"/>
          <p:nvPr>
            <p:ph idx="1" type="subTitle"/>
          </p:nvPr>
        </p:nvSpPr>
        <p:spPr>
          <a:xfrm>
            <a:off x="1778551" y="3924175"/>
            <a:ext cx="5586900" cy="89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u="sng">
                <a:solidFill>
                  <a:srgbClr val="212121"/>
                </a:solidFill>
              </a:rPr>
              <a:t>VSLAM</a:t>
            </a:r>
            <a:endParaRPr sz="1500" u="sng">
              <a:solidFill>
                <a:srgbClr val="212121"/>
              </a:solidFill>
            </a:endParaRPr>
          </a:p>
          <a:p>
            <a:pPr indent="0" lvl="0" marL="0" rtl="0" algn="ctr">
              <a:spcBef>
                <a:spcPts val="0"/>
              </a:spcBef>
              <a:spcAft>
                <a:spcPts val="0"/>
              </a:spcAft>
              <a:buClr>
                <a:schemeClr val="dk1"/>
              </a:buClr>
              <a:buSzPts val="1100"/>
              <a:buFont typeface="Arial"/>
              <a:buNone/>
            </a:pPr>
            <a:r>
              <a:rPr lang="en" sz="1500">
                <a:solidFill>
                  <a:srgbClr val="212121"/>
                </a:solidFill>
              </a:rPr>
              <a:t>Ananya Balehithlu | Bai Shun Yao | Max Tan Zheyuan </a:t>
            </a:r>
            <a:endParaRPr sz="1500">
              <a:solidFill>
                <a:srgbClr val="212121"/>
              </a:solidFill>
            </a:endParaRPr>
          </a:p>
          <a:p>
            <a:pPr indent="0" lvl="0" marL="0" rtl="0" algn="ctr">
              <a:spcBef>
                <a:spcPts val="0"/>
              </a:spcBef>
              <a:spcAft>
                <a:spcPts val="0"/>
              </a:spcAft>
              <a:buClr>
                <a:schemeClr val="dk1"/>
              </a:buClr>
              <a:buSzPts val="1100"/>
              <a:buFont typeface="Arial"/>
              <a:buNone/>
            </a:pPr>
            <a:r>
              <a:rPr lang="en" sz="1500">
                <a:solidFill>
                  <a:srgbClr val="212121"/>
                </a:solidFill>
              </a:rPr>
              <a:t>Tan Kit Hon, Luke | Vinay Krishnaa Vinod</a:t>
            </a:r>
            <a:endParaRPr sz="1500">
              <a:solidFill>
                <a:srgbClr val="212121"/>
              </a:solidFill>
            </a:endParaRPr>
          </a:p>
        </p:txBody>
      </p:sp>
      <p:sp>
        <p:nvSpPr>
          <p:cNvPr id="2033" name="Google Shape;2033;p75"/>
          <p:cNvSpPr txBox="1"/>
          <p:nvPr>
            <p:ph idx="1" type="subTitle"/>
          </p:nvPr>
        </p:nvSpPr>
        <p:spPr>
          <a:xfrm>
            <a:off x="1022100" y="3566675"/>
            <a:ext cx="7099800" cy="42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212121"/>
                </a:solidFill>
              </a:rPr>
              <a:t>NBS BAC Hackathon</a:t>
            </a:r>
            <a:endParaRPr sz="1500">
              <a:solidFill>
                <a:srgbClr val="212121"/>
              </a:solidFill>
            </a:endParaRPr>
          </a:p>
        </p:txBody>
      </p:sp>
      <p:sp>
        <p:nvSpPr>
          <p:cNvPr id="2034" name="Google Shape;2034;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8" name="Shape 1468"/>
        <p:cNvGrpSpPr/>
        <p:nvPr/>
      </p:nvGrpSpPr>
      <p:grpSpPr>
        <a:xfrm>
          <a:off x="0" y="0"/>
          <a:ext cx="0" cy="0"/>
          <a:chOff x="0" y="0"/>
          <a:chExt cx="0" cy="0"/>
        </a:xfrm>
      </p:grpSpPr>
      <p:sp>
        <p:nvSpPr>
          <p:cNvPr id="1469" name="Google Shape;1469;p37"/>
          <p:cNvSpPr txBox="1"/>
          <p:nvPr>
            <p:ph type="title"/>
          </p:nvPr>
        </p:nvSpPr>
        <p:spPr>
          <a:xfrm>
            <a:off x="2971800" y="2459736"/>
            <a:ext cx="32004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Risk Profiles</a:t>
            </a:r>
            <a:endParaRPr sz="4700"/>
          </a:p>
        </p:txBody>
      </p:sp>
      <p:sp>
        <p:nvSpPr>
          <p:cNvPr id="1470" name="Google Shape;1470;p37"/>
          <p:cNvSpPr txBox="1"/>
          <p:nvPr>
            <p:ph idx="2" type="title"/>
          </p:nvPr>
        </p:nvSpPr>
        <p:spPr>
          <a:xfrm>
            <a:off x="2971800" y="13898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471" name="Google Shape;1471;p37"/>
          <p:cNvSpPr/>
          <p:nvPr/>
        </p:nvSpPr>
        <p:spPr>
          <a:xfrm>
            <a:off x="1558450" y="4717625"/>
            <a:ext cx="1506000" cy="2514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chemeClr val="lt1"/>
                </a:solidFill>
                <a:latin typeface="Josefin Sans"/>
                <a:ea typeface="Josefin Sans"/>
                <a:cs typeface="Josefin Sans"/>
                <a:sym typeface="Josefin Sans"/>
              </a:rPr>
              <a:t>Risk Profiles</a:t>
            </a:r>
            <a:endParaRPr sz="1500">
              <a:solidFill>
                <a:schemeClr val="lt1"/>
              </a:solidFill>
              <a:latin typeface="Josefin Sans"/>
              <a:ea typeface="Josefin Sans"/>
              <a:cs typeface="Josefin Sans"/>
              <a:sym typeface="Josefin Sans"/>
            </a:endParaRPr>
          </a:p>
        </p:txBody>
      </p:sp>
      <p:sp>
        <p:nvSpPr>
          <p:cNvPr id="1472" name="Google Shape;1472;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6" name="Shape 1476"/>
        <p:cNvGrpSpPr/>
        <p:nvPr/>
      </p:nvGrpSpPr>
      <p:grpSpPr>
        <a:xfrm>
          <a:off x="0" y="0"/>
          <a:ext cx="0" cy="0"/>
          <a:chOff x="0" y="0"/>
          <a:chExt cx="0" cy="0"/>
        </a:xfrm>
      </p:grpSpPr>
      <p:sp>
        <p:nvSpPr>
          <p:cNvPr id="1477" name="Google Shape;1477;p38"/>
          <p:cNvSpPr txBox="1"/>
          <p:nvPr>
            <p:ph idx="4" type="subTitle"/>
          </p:nvPr>
        </p:nvSpPr>
        <p:spPr>
          <a:xfrm>
            <a:off x="3459750" y="2949834"/>
            <a:ext cx="2224500" cy="85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Fake employees/vendors</a:t>
            </a:r>
            <a:endParaRPr>
              <a:solidFill>
                <a:schemeClr val="dk2"/>
              </a:solidFill>
              <a:latin typeface="Barlow Semi Condensed"/>
              <a:ea typeface="Barlow Semi Condensed"/>
              <a:cs typeface="Barlow Semi Condensed"/>
              <a:sym typeface="Barlow Semi Condensed"/>
            </a:endParaRPr>
          </a:p>
        </p:txBody>
      </p:sp>
      <p:sp>
        <p:nvSpPr>
          <p:cNvPr id="1478" name="Google Shape;1478;p38"/>
          <p:cNvSpPr txBox="1"/>
          <p:nvPr>
            <p:ph idx="5" type="subTitle"/>
          </p:nvPr>
        </p:nvSpPr>
        <p:spPr>
          <a:xfrm>
            <a:off x="6191295" y="2473131"/>
            <a:ext cx="2224500" cy="64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t>Malicious Actors</a:t>
            </a:r>
            <a:endParaRPr sz="2100"/>
          </a:p>
        </p:txBody>
      </p:sp>
      <p:sp>
        <p:nvSpPr>
          <p:cNvPr id="1479" name="Google Shape;1479;p38"/>
          <p:cNvSpPr txBox="1"/>
          <p:nvPr>
            <p:ph idx="1" type="subTitle"/>
          </p:nvPr>
        </p:nvSpPr>
        <p:spPr>
          <a:xfrm>
            <a:off x="728200" y="2473131"/>
            <a:ext cx="2224500" cy="64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t>Disruptive Actors</a:t>
            </a:r>
            <a:endParaRPr sz="2100"/>
          </a:p>
          <a:p>
            <a:pPr indent="0" lvl="0" marL="0" rtl="0" algn="ctr">
              <a:spcBef>
                <a:spcPts val="0"/>
              </a:spcBef>
              <a:spcAft>
                <a:spcPts val="0"/>
              </a:spcAft>
              <a:buNone/>
            </a:pPr>
            <a:r>
              <a:t/>
            </a:r>
            <a:endParaRPr sz="2100"/>
          </a:p>
        </p:txBody>
      </p:sp>
      <p:sp>
        <p:nvSpPr>
          <p:cNvPr id="1480" name="Google Shape;1480;p38"/>
          <p:cNvSpPr txBox="1"/>
          <p:nvPr>
            <p:ph idx="3" type="subTitle"/>
          </p:nvPr>
        </p:nvSpPr>
        <p:spPr>
          <a:xfrm>
            <a:off x="3459750" y="2473131"/>
            <a:ext cx="2224500" cy="64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t>Ghost </a:t>
            </a:r>
            <a:r>
              <a:rPr lang="en" sz="2100"/>
              <a:t>Actors</a:t>
            </a:r>
            <a:endParaRPr sz="2100"/>
          </a:p>
          <a:p>
            <a:pPr indent="0" lvl="0" marL="0" rtl="0" algn="ctr">
              <a:spcBef>
                <a:spcPts val="0"/>
              </a:spcBef>
              <a:spcAft>
                <a:spcPts val="0"/>
              </a:spcAft>
              <a:buNone/>
            </a:pPr>
            <a:r>
              <a:t/>
            </a:r>
            <a:endParaRPr sz="2100"/>
          </a:p>
        </p:txBody>
      </p:sp>
      <p:sp>
        <p:nvSpPr>
          <p:cNvPr id="1481" name="Google Shape;1481;p38"/>
          <p:cNvSpPr txBox="1"/>
          <p:nvPr>
            <p:ph idx="6" type="subTitle"/>
          </p:nvPr>
        </p:nvSpPr>
        <p:spPr>
          <a:xfrm>
            <a:off x="6191295" y="2949834"/>
            <a:ext cx="2224500" cy="85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Insiders with malicious intent</a:t>
            </a:r>
            <a:endParaRPr>
              <a:latin typeface="Barlow Semi Condensed"/>
              <a:ea typeface="Barlow Semi Condensed"/>
              <a:cs typeface="Barlow Semi Condensed"/>
              <a:sym typeface="Barlow Semi Condensed"/>
            </a:endParaRPr>
          </a:p>
        </p:txBody>
      </p:sp>
      <p:sp>
        <p:nvSpPr>
          <p:cNvPr id="1482" name="Google Shape;1482;p38"/>
          <p:cNvSpPr txBox="1"/>
          <p:nvPr>
            <p:ph idx="2" type="subTitle"/>
          </p:nvPr>
        </p:nvSpPr>
        <p:spPr>
          <a:xfrm>
            <a:off x="728200" y="2949834"/>
            <a:ext cx="2224500" cy="85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Invalid entries</a:t>
            </a:r>
            <a:endParaRPr/>
          </a:p>
          <a:p>
            <a:pPr indent="0" lvl="0" marL="0" rtl="0" algn="ctr">
              <a:spcBef>
                <a:spcPts val="0"/>
              </a:spcBef>
              <a:spcAft>
                <a:spcPts val="0"/>
              </a:spcAft>
              <a:buNone/>
            </a:pPr>
            <a:r>
              <a:t/>
            </a:r>
            <a:endParaRPr/>
          </a:p>
        </p:txBody>
      </p:sp>
      <p:sp>
        <p:nvSpPr>
          <p:cNvPr id="1483" name="Google Shape;1483;p38"/>
          <p:cNvSpPr txBox="1"/>
          <p:nvPr>
            <p:ph type="title"/>
          </p:nvPr>
        </p:nvSpPr>
        <p:spPr>
          <a:xfrm>
            <a:off x="3090672" y="338328"/>
            <a:ext cx="29628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Risk Profiles</a:t>
            </a:r>
            <a:endParaRPr/>
          </a:p>
        </p:txBody>
      </p:sp>
      <p:sp>
        <p:nvSpPr>
          <p:cNvPr id="1484" name="Google Shape;1484;p38"/>
          <p:cNvSpPr/>
          <p:nvPr/>
        </p:nvSpPr>
        <p:spPr>
          <a:xfrm>
            <a:off x="1558450" y="4717625"/>
            <a:ext cx="1506000" cy="2514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chemeClr val="lt1"/>
                </a:solidFill>
                <a:latin typeface="Josefin Sans"/>
                <a:ea typeface="Josefin Sans"/>
                <a:cs typeface="Josefin Sans"/>
                <a:sym typeface="Josefin Sans"/>
              </a:rPr>
              <a:t>Risk Profiles</a:t>
            </a:r>
            <a:endParaRPr sz="1500">
              <a:solidFill>
                <a:schemeClr val="lt1"/>
              </a:solidFill>
              <a:latin typeface="Josefin Sans"/>
              <a:ea typeface="Josefin Sans"/>
              <a:cs typeface="Josefin Sans"/>
              <a:sym typeface="Josefin Sans"/>
            </a:endParaRPr>
          </a:p>
        </p:txBody>
      </p:sp>
      <p:grpSp>
        <p:nvGrpSpPr>
          <p:cNvPr id="1485" name="Google Shape;1485;p38"/>
          <p:cNvGrpSpPr/>
          <p:nvPr/>
        </p:nvGrpSpPr>
        <p:grpSpPr>
          <a:xfrm>
            <a:off x="4318208" y="1955510"/>
            <a:ext cx="509822" cy="489336"/>
            <a:chOff x="2140225" y="2318650"/>
            <a:chExt cx="307975" cy="295600"/>
          </a:xfrm>
        </p:grpSpPr>
        <p:sp>
          <p:nvSpPr>
            <p:cNvPr id="1486" name="Google Shape;1486;p38"/>
            <p:cNvSpPr/>
            <p:nvPr/>
          </p:nvSpPr>
          <p:spPr>
            <a:xfrm>
              <a:off x="2281200" y="2353025"/>
              <a:ext cx="104000" cy="121300"/>
            </a:xfrm>
            <a:custGeom>
              <a:rect b="b" l="l" r="r" t="t"/>
              <a:pathLst>
                <a:path extrusionOk="0" h="4852" w="4160">
                  <a:moveTo>
                    <a:pt x="2080" y="662"/>
                  </a:moveTo>
                  <a:cubicBezTo>
                    <a:pt x="2490" y="662"/>
                    <a:pt x="2805" y="977"/>
                    <a:pt x="2805" y="1386"/>
                  </a:cubicBezTo>
                  <a:cubicBezTo>
                    <a:pt x="2805" y="1764"/>
                    <a:pt x="2490" y="2079"/>
                    <a:pt x="2080" y="2079"/>
                  </a:cubicBezTo>
                  <a:cubicBezTo>
                    <a:pt x="1702" y="2079"/>
                    <a:pt x="1387" y="1764"/>
                    <a:pt x="1387" y="1386"/>
                  </a:cubicBezTo>
                  <a:cubicBezTo>
                    <a:pt x="1387" y="977"/>
                    <a:pt x="1702" y="662"/>
                    <a:pt x="2080" y="662"/>
                  </a:cubicBezTo>
                  <a:close/>
                  <a:moveTo>
                    <a:pt x="2080" y="2773"/>
                  </a:moveTo>
                  <a:cubicBezTo>
                    <a:pt x="2836" y="2773"/>
                    <a:pt x="3466" y="3403"/>
                    <a:pt x="3466" y="4127"/>
                  </a:cubicBezTo>
                  <a:lnTo>
                    <a:pt x="662" y="4127"/>
                  </a:lnTo>
                  <a:cubicBezTo>
                    <a:pt x="662" y="3403"/>
                    <a:pt x="1293" y="2773"/>
                    <a:pt x="2080" y="2773"/>
                  </a:cubicBezTo>
                  <a:close/>
                  <a:moveTo>
                    <a:pt x="2112" y="0"/>
                  </a:moveTo>
                  <a:cubicBezTo>
                    <a:pt x="1387" y="0"/>
                    <a:pt x="757" y="630"/>
                    <a:pt x="757" y="1386"/>
                  </a:cubicBezTo>
                  <a:cubicBezTo>
                    <a:pt x="757" y="1733"/>
                    <a:pt x="915" y="2079"/>
                    <a:pt x="1135" y="2332"/>
                  </a:cubicBezTo>
                  <a:cubicBezTo>
                    <a:pt x="505" y="2678"/>
                    <a:pt x="64" y="3340"/>
                    <a:pt x="64" y="4127"/>
                  </a:cubicBezTo>
                  <a:lnTo>
                    <a:pt x="64" y="4505"/>
                  </a:lnTo>
                  <a:cubicBezTo>
                    <a:pt x="1" y="4694"/>
                    <a:pt x="158" y="4852"/>
                    <a:pt x="347" y="4852"/>
                  </a:cubicBezTo>
                  <a:lnTo>
                    <a:pt x="3813" y="4852"/>
                  </a:lnTo>
                  <a:cubicBezTo>
                    <a:pt x="4002" y="4852"/>
                    <a:pt x="4160" y="4694"/>
                    <a:pt x="4160" y="4505"/>
                  </a:cubicBezTo>
                  <a:lnTo>
                    <a:pt x="4160" y="4127"/>
                  </a:lnTo>
                  <a:cubicBezTo>
                    <a:pt x="4160" y="3340"/>
                    <a:pt x="3750" y="2678"/>
                    <a:pt x="3120" y="2332"/>
                  </a:cubicBezTo>
                  <a:cubicBezTo>
                    <a:pt x="3340" y="2079"/>
                    <a:pt x="3498" y="1733"/>
                    <a:pt x="3498" y="1386"/>
                  </a:cubicBezTo>
                  <a:cubicBezTo>
                    <a:pt x="3498" y="630"/>
                    <a:pt x="2868" y="0"/>
                    <a:pt x="21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8"/>
            <p:cNvSpPr/>
            <p:nvPr/>
          </p:nvSpPr>
          <p:spPr>
            <a:xfrm>
              <a:off x="2140225" y="2318650"/>
              <a:ext cx="307975" cy="295600"/>
            </a:xfrm>
            <a:custGeom>
              <a:rect b="b" l="l" r="r" t="t"/>
              <a:pathLst>
                <a:path extrusionOk="0" h="11824" w="12319">
                  <a:moveTo>
                    <a:pt x="7712" y="682"/>
                  </a:moveTo>
                  <a:cubicBezTo>
                    <a:pt x="8607" y="682"/>
                    <a:pt x="9499" y="1029"/>
                    <a:pt x="10177" y="1690"/>
                  </a:cubicBezTo>
                  <a:cubicBezTo>
                    <a:pt x="11468" y="2982"/>
                    <a:pt x="11531" y="5187"/>
                    <a:pt x="10177" y="6573"/>
                  </a:cubicBezTo>
                  <a:cubicBezTo>
                    <a:pt x="9500" y="7266"/>
                    <a:pt x="8627" y="7590"/>
                    <a:pt x="7754" y="7590"/>
                  </a:cubicBezTo>
                  <a:cubicBezTo>
                    <a:pt x="6839" y="7590"/>
                    <a:pt x="5923" y="7234"/>
                    <a:pt x="5230" y="6573"/>
                  </a:cubicBezTo>
                  <a:cubicBezTo>
                    <a:pt x="3939" y="5282"/>
                    <a:pt x="3876" y="3045"/>
                    <a:pt x="5325" y="1659"/>
                  </a:cubicBezTo>
                  <a:cubicBezTo>
                    <a:pt x="6001" y="997"/>
                    <a:pt x="6858" y="682"/>
                    <a:pt x="7712" y="682"/>
                  </a:cubicBezTo>
                  <a:close/>
                  <a:moveTo>
                    <a:pt x="4128" y="6258"/>
                  </a:moveTo>
                  <a:cubicBezTo>
                    <a:pt x="4285" y="6573"/>
                    <a:pt x="4537" y="6857"/>
                    <a:pt x="4758" y="7078"/>
                  </a:cubicBezTo>
                  <a:cubicBezTo>
                    <a:pt x="5010" y="7330"/>
                    <a:pt x="5293" y="7550"/>
                    <a:pt x="5577" y="7708"/>
                  </a:cubicBezTo>
                  <a:lnTo>
                    <a:pt x="5136" y="8180"/>
                  </a:lnTo>
                  <a:cubicBezTo>
                    <a:pt x="5073" y="8243"/>
                    <a:pt x="4978" y="8275"/>
                    <a:pt x="4888" y="8275"/>
                  </a:cubicBezTo>
                  <a:cubicBezTo>
                    <a:pt x="4797" y="8275"/>
                    <a:pt x="4710" y="8243"/>
                    <a:pt x="4663" y="8180"/>
                  </a:cubicBezTo>
                  <a:lnTo>
                    <a:pt x="3655" y="7204"/>
                  </a:lnTo>
                  <a:cubicBezTo>
                    <a:pt x="3498" y="7078"/>
                    <a:pt x="3498" y="6857"/>
                    <a:pt x="3655" y="6731"/>
                  </a:cubicBezTo>
                  <a:lnTo>
                    <a:pt x="4128" y="6258"/>
                  </a:lnTo>
                  <a:close/>
                  <a:moveTo>
                    <a:pt x="3403" y="7960"/>
                  </a:moveTo>
                  <a:lnTo>
                    <a:pt x="3876" y="8432"/>
                  </a:lnTo>
                  <a:lnTo>
                    <a:pt x="3309" y="8968"/>
                  </a:lnTo>
                  <a:lnTo>
                    <a:pt x="2836" y="8495"/>
                  </a:lnTo>
                  <a:lnTo>
                    <a:pt x="3403" y="7960"/>
                  </a:lnTo>
                  <a:close/>
                  <a:moveTo>
                    <a:pt x="2363" y="8968"/>
                  </a:moveTo>
                  <a:lnTo>
                    <a:pt x="2836" y="9440"/>
                  </a:lnTo>
                  <a:lnTo>
                    <a:pt x="1292" y="10984"/>
                  </a:lnTo>
                  <a:cubicBezTo>
                    <a:pt x="1245" y="11047"/>
                    <a:pt x="1158" y="11079"/>
                    <a:pt x="1068" y="11079"/>
                  </a:cubicBezTo>
                  <a:cubicBezTo>
                    <a:pt x="977" y="11079"/>
                    <a:pt x="883" y="11047"/>
                    <a:pt x="820" y="10984"/>
                  </a:cubicBezTo>
                  <a:cubicBezTo>
                    <a:pt x="725" y="10858"/>
                    <a:pt x="725" y="10669"/>
                    <a:pt x="820" y="10512"/>
                  </a:cubicBezTo>
                  <a:lnTo>
                    <a:pt x="2363" y="8968"/>
                  </a:lnTo>
                  <a:close/>
                  <a:moveTo>
                    <a:pt x="7731" y="1"/>
                  </a:moveTo>
                  <a:cubicBezTo>
                    <a:pt x="6669" y="1"/>
                    <a:pt x="5604" y="403"/>
                    <a:pt x="4789" y="1218"/>
                  </a:cubicBezTo>
                  <a:cubicBezTo>
                    <a:pt x="3592" y="2446"/>
                    <a:pt x="3309" y="4179"/>
                    <a:pt x="3844" y="5628"/>
                  </a:cubicBezTo>
                  <a:lnTo>
                    <a:pt x="3182" y="6290"/>
                  </a:lnTo>
                  <a:cubicBezTo>
                    <a:pt x="2867" y="6605"/>
                    <a:pt x="2804" y="7078"/>
                    <a:pt x="2993" y="7487"/>
                  </a:cubicBezTo>
                  <a:lnTo>
                    <a:pt x="410" y="10071"/>
                  </a:lnTo>
                  <a:cubicBezTo>
                    <a:pt x="0" y="10480"/>
                    <a:pt x="0" y="11142"/>
                    <a:pt x="410" y="11520"/>
                  </a:cubicBezTo>
                  <a:cubicBezTo>
                    <a:pt x="580" y="11721"/>
                    <a:pt x="826" y="11823"/>
                    <a:pt x="1081" y="11823"/>
                  </a:cubicBezTo>
                  <a:cubicBezTo>
                    <a:pt x="1345" y="11823"/>
                    <a:pt x="1619" y="11713"/>
                    <a:pt x="1828" y="11488"/>
                  </a:cubicBezTo>
                  <a:lnTo>
                    <a:pt x="4411" y="8905"/>
                  </a:lnTo>
                  <a:cubicBezTo>
                    <a:pt x="4565" y="8976"/>
                    <a:pt x="4727" y="9011"/>
                    <a:pt x="4887" y="9011"/>
                  </a:cubicBezTo>
                  <a:cubicBezTo>
                    <a:pt x="5153" y="9011"/>
                    <a:pt x="5411" y="8913"/>
                    <a:pt x="5608" y="8716"/>
                  </a:cubicBezTo>
                  <a:lnTo>
                    <a:pt x="6270" y="8023"/>
                  </a:lnTo>
                  <a:cubicBezTo>
                    <a:pt x="6736" y="8205"/>
                    <a:pt x="7231" y="8296"/>
                    <a:pt x="7729" y="8296"/>
                  </a:cubicBezTo>
                  <a:cubicBezTo>
                    <a:pt x="8781" y="8296"/>
                    <a:pt x="9847" y="7890"/>
                    <a:pt x="10681" y="7078"/>
                  </a:cubicBezTo>
                  <a:cubicBezTo>
                    <a:pt x="12319" y="5439"/>
                    <a:pt x="12287" y="2793"/>
                    <a:pt x="10681" y="1218"/>
                  </a:cubicBezTo>
                  <a:cubicBezTo>
                    <a:pt x="9873" y="410"/>
                    <a:pt x="8804" y="1"/>
                    <a:pt x="7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8" name="Google Shape;1488;p38"/>
          <p:cNvGrpSpPr/>
          <p:nvPr/>
        </p:nvGrpSpPr>
        <p:grpSpPr>
          <a:xfrm>
            <a:off x="7048624" y="1961574"/>
            <a:ext cx="509841" cy="477215"/>
            <a:chOff x="-13994901" y="1639700"/>
            <a:chExt cx="354450" cy="351825"/>
          </a:xfrm>
        </p:grpSpPr>
        <p:sp>
          <p:nvSpPr>
            <p:cNvPr id="1489" name="Google Shape;1489;p38"/>
            <p:cNvSpPr/>
            <p:nvPr/>
          </p:nvSpPr>
          <p:spPr>
            <a:xfrm>
              <a:off x="-13776875" y="1888525"/>
              <a:ext cx="104775" cy="37625"/>
            </a:xfrm>
            <a:custGeom>
              <a:rect b="b" l="l" r="r" t="t"/>
              <a:pathLst>
                <a:path extrusionOk="0" h="1505" w="4191">
                  <a:moveTo>
                    <a:pt x="442" y="0"/>
                  </a:moveTo>
                  <a:cubicBezTo>
                    <a:pt x="339" y="0"/>
                    <a:pt x="237" y="40"/>
                    <a:pt x="158" y="118"/>
                  </a:cubicBezTo>
                  <a:cubicBezTo>
                    <a:pt x="1" y="276"/>
                    <a:pt x="1" y="559"/>
                    <a:pt x="158" y="717"/>
                  </a:cubicBezTo>
                  <a:cubicBezTo>
                    <a:pt x="725" y="1253"/>
                    <a:pt x="1418" y="1505"/>
                    <a:pt x="2112" y="1505"/>
                  </a:cubicBezTo>
                  <a:cubicBezTo>
                    <a:pt x="2805" y="1505"/>
                    <a:pt x="3498" y="1221"/>
                    <a:pt x="4033" y="717"/>
                  </a:cubicBezTo>
                  <a:cubicBezTo>
                    <a:pt x="4191" y="559"/>
                    <a:pt x="4191" y="276"/>
                    <a:pt x="4033" y="118"/>
                  </a:cubicBezTo>
                  <a:cubicBezTo>
                    <a:pt x="3955" y="40"/>
                    <a:pt x="3844" y="0"/>
                    <a:pt x="3734" y="0"/>
                  </a:cubicBezTo>
                  <a:cubicBezTo>
                    <a:pt x="3624" y="0"/>
                    <a:pt x="3514" y="40"/>
                    <a:pt x="3435" y="118"/>
                  </a:cubicBezTo>
                  <a:cubicBezTo>
                    <a:pt x="3057" y="496"/>
                    <a:pt x="2568" y="685"/>
                    <a:pt x="2080" y="685"/>
                  </a:cubicBezTo>
                  <a:cubicBezTo>
                    <a:pt x="1592" y="685"/>
                    <a:pt x="1103" y="496"/>
                    <a:pt x="725" y="118"/>
                  </a:cubicBezTo>
                  <a:cubicBezTo>
                    <a:pt x="647" y="40"/>
                    <a:pt x="544" y="0"/>
                    <a:pt x="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8"/>
            <p:cNvSpPr/>
            <p:nvPr/>
          </p:nvSpPr>
          <p:spPr>
            <a:xfrm>
              <a:off x="-13994901" y="1639700"/>
              <a:ext cx="354450" cy="351825"/>
            </a:xfrm>
            <a:custGeom>
              <a:rect b="b" l="l" r="r" t="t"/>
              <a:pathLst>
                <a:path extrusionOk="0" h="14073" w="14178">
                  <a:moveTo>
                    <a:pt x="8412" y="998"/>
                  </a:moveTo>
                  <a:lnTo>
                    <a:pt x="8412" y="4085"/>
                  </a:lnTo>
                  <a:cubicBezTo>
                    <a:pt x="7467" y="3959"/>
                    <a:pt x="6585" y="3739"/>
                    <a:pt x="5671" y="3361"/>
                  </a:cubicBezTo>
                  <a:cubicBezTo>
                    <a:pt x="5625" y="3349"/>
                    <a:pt x="5574" y="3342"/>
                    <a:pt x="5523" y="3342"/>
                  </a:cubicBezTo>
                  <a:cubicBezTo>
                    <a:pt x="5434" y="3342"/>
                    <a:pt x="5341" y="3364"/>
                    <a:pt x="5261" y="3424"/>
                  </a:cubicBezTo>
                  <a:cubicBezTo>
                    <a:pt x="5167" y="3487"/>
                    <a:pt x="5072" y="3613"/>
                    <a:pt x="5072" y="3770"/>
                  </a:cubicBezTo>
                  <a:lnTo>
                    <a:pt x="5072" y="6669"/>
                  </a:lnTo>
                  <a:cubicBezTo>
                    <a:pt x="4957" y="6656"/>
                    <a:pt x="4841" y="6650"/>
                    <a:pt x="4724" y="6650"/>
                  </a:cubicBezTo>
                  <a:cubicBezTo>
                    <a:pt x="3979" y="6650"/>
                    <a:pt x="3223" y="6912"/>
                    <a:pt x="2678" y="7456"/>
                  </a:cubicBezTo>
                  <a:cubicBezTo>
                    <a:pt x="2520" y="7614"/>
                    <a:pt x="2520" y="7898"/>
                    <a:pt x="2678" y="8055"/>
                  </a:cubicBezTo>
                  <a:cubicBezTo>
                    <a:pt x="2757" y="8134"/>
                    <a:pt x="2867" y="8173"/>
                    <a:pt x="2977" y="8173"/>
                  </a:cubicBezTo>
                  <a:cubicBezTo>
                    <a:pt x="3088" y="8173"/>
                    <a:pt x="3198" y="8134"/>
                    <a:pt x="3277" y="8055"/>
                  </a:cubicBezTo>
                  <a:cubicBezTo>
                    <a:pt x="3639" y="7692"/>
                    <a:pt x="4132" y="7497"/>
                    <a:pt x="4627" y="7497"/>
                  </a:cubicBezTo>
                  <a:cubicBezTo>
                    <a:pt x="4776" y="7497"/>
                    <a:pt x="4926" y="7514"/>
                    <a:pt x="5072" y="7551"/>
                  </a:cubicBezTo>
                  <a:lnTo>
                    <a:pt x="5072" y="8654"/>
                  </a:lnTo>
                  <a:cubicBezTo>
                    <a:pt x="5072" y="9032"/>
                    <a:pt x="5104" y="9441"/>
                    <a:pt x="5198" y="9788"/>
                  </a:cubicBezTo>
                  <a:cubicBezTo>
                    <a:pt x="5041" y="9819"/>
                    <a:pt x="4852" y="9914"/>
                    <a:pt x="4631" y="9945"/>
                  </a:cubicBezTo>
                  <a:cubicBezTo>
                    <a:pt x="2489" y="9473"/>
                    <a:pt x="914" y="7551"/>
                    <a:pt x="914" y="5346"/>
                  </a:cubicBezTo>
                  <a:lnTo>
                    <a:pt x="914" y="998"/>
                  </a:lnTo>
                  <a:lnTo>
                    <a:pt x="945" y="998"/>
                  </a:lnTo>
                  <a:cubicBezTo>
                    <a:pt x="2111" y="1408"/>
                    <a:pt x="3434" y="1628"/>
                    <a:pt x="4694" y="1628"/>
                  </a:cubicBezTo>
                  <a:cubicBezTo>
                    <a:pt x="5954" y="1628"/>
                    <a:pt x="7246" y="1439"/>
                    <a:pt x="8412" y="998"/>
                  </a:cubicBezTo>
                  <a:close/>
                  <a:moveTo>
                    <a:pt x="13421" y="4369"/>
                  </a:moveTo>
                  <a:lnTo>
                    <a:pt x="13421" y="8654"/>
                  </a:lnTo>
                  <a:cubicBezTo>
                    <a:pt x="13421" y="10890"/>
                    <a:pt x="11846" y="12812"/>
                    <a:pt x="9672" y="13285"/>
                  </a:cubicBezTo>
                  <a:cubicBezTo>
                    <a:pt x="7530" y="12812"/>
                    <a:pt x="5986" y="10859"/>
                    <a:pt x="5986" y="8654"/>
                  </a:cubicBezTo>
                  <a:lnTo>
                    <a:pt x="5986" y="4369"/>
                  </a:lnTo>
                  <a:cubicBezTo>
                    <a:pt x="7215" y="4779"/>
                    <a:pt x="8475" y="4999"/>
                    <a:pt x="9672" y="4999"/>
                  </a:cubicBezTo>
                  <a:cubicBezTo>
                    <a:pt x="10932" y="4936"/>
                    <a:pt x="12192" y="4747"/>
                    <a:pt x="13421" y="4369"/>
                  </a:cubicBezTo>
                  <a:close/>
                  <a:moveTo>
                    <a:pt x="430" y="1"/>
                  </a:moveTo>
                  <a:cubicBezTo>
                    <a:pt x="348" y="1"/>
                    <a:pt x="263" y="16"/>
                    <a:pt x="189" y="53"/>
                  </a:cubicBezTo>
                  <a:cubicBezTo>
                    <a:pt x="95" y="147"/>
                    <a:pt x="0" y="273"/>
                    <a:pt x="0" y="431"/>
                  </a:cubicBezTo>
                  <a:lnTo>
                    <a:pt x="0" y="5346"/>
                  </a:lnTo>
                  <a:cubicBezTo>
                    <a:pt x="126" y="7929"/>
                    <a:pt x="2016" y="10260"/>
                    <a:pt x="4600" y="10764"/>
                  </a:cubicBezTo>
                  <a:lnTo>
                    <a:pt x="4757" y="10764"/>
                  </a:lnTo>
                  <a:cubicBezTo>
                    <a:pt x="5009" y="10733"/>
                    <a:pt x="5230" y="10670"/>
                    <a:pt x="5482" y="10575"/>
                  </a:cubicBezTo>
                  <a:cubicBezTo>
                    <a:pt x="6144" y="12340"/>
                    <a:pt x="7687" y="13726"/>
                    <a:pt x="9578" y="14072"/>
                  </a:cubicBezTo>
                  <a:lnTo>
                    <a:pt x="9735" y="14072"/>
                  </a:lnTo>
                  <a:cubicBezTo>
                    <a:pt x="12318" y="13568"/>
                    <a:pt x="14177" y="11237"/>
                    <a:pt x="14177" y="8622"/>
                  </a:cubicBezTo>
                  <a:lnTo>
                    <a:pt x="14177" y="3770"/>
                  </a:lnTo>
                  <a:cubicBezTo>
                    <a:pt x="14177" y="3644"/>
                    <a:pt x="14114" y="3487"/>
                    <a:pt x="13988" y="3424"/>
                  </a:cubicBezTo>
                  <a:cubicBezTo>
                    <a:pt x="13908" y="3364"/>
                    <a:pt x="13816" y="3342"/>
                    <a:pt x="13727" y="3342"/>
                  </a:cubicBezTo>
                  <a:cubicBezTo>
                    <a:pt x="13675" y="3342"/>
                    <a:pt x="13625" y="3349"/>
                    <a:pt x="13579" y="3361"/>
                  </a:cubicBezTo>
                  <a:cubicBezTo>
                    <a:pt x="12318" y="3896"/>
                    <a:pt x="10995" y="4117"/>
                    <a:pt x="9609" y="4117"/>
                  </a:cubicBezTo>
                  <a:lnTo>
                    <a:pt x="9231" y="4117"/>
                  </a:lnTo>
                  <a:lnTo>
                    <a:pt x="9231" y="431"/>
                  </a:lnTo>
                  <a:cubicBezTo>
                    <a:pt x="9231" y="305"/>
                    <a:pt x="9136" y="147"/>
                    <a:pt x="9010" y="53"/>
                  </a:cubicBezTo>
                  <a:cubicBezTo>
                    <a:pt x="8955" y="16"/>
                    <a:pt x="8878" y="1"/>
                    <a:pt x="8799" y="1"/>
                  </a:cubicBezTo>
                  <a:cubicBezTo>
                    <a:pt x="8742" y="1"/>
                    <a:pt x="8685" y="8"/>
                    <a:pt x="8632" y="21"/>
                  </a:cubicBezTo>
                  <a:cubicBezTo>
                    <a:pt x="7372" y="525"/>
                    <a:pt x="5986" y="777"/>
                    <a:pt x="4600" y="777"/>
                  </a:cubicBezTo>
                  <a:cubicBezTo>
                    <a:pt x="3245" y="777"/>
                    <a:pt x="1859" y="494"/>
                    <a:pt x="599" y="21"/>
                  </a:cubicBezTo>
                  <a:cubicBezTo>
                    <a:pt x="546" y="8"/>
                    <a:pt x="489" y="1"/>
                    <a:pt x="4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8"/>
            <p:cNvSpPr/>
            <p:nvPr/>
          </p:nvSpPr>
          <p:spPr>
            <a:xfrm>
              <a:off x="-13923375" y="1723125"/>
              <a:ext cx="64625" cy="40925"/>
            </a:xfrm>
            <a:custGeom>
              <a:rect b="b" l="l" r="r" t="t"/>
              <a:pathLst>
                <a:path extrusionOk="0" h="1637" w="2585">
                  <a:moveTo>
                    <a:pt x="2113" y="1"/>
                  </a:moveTo>
                  <a:cubicBezTo>
                    <a:pt x="2061" y="1"/>
                    <a:pt x="2008" y="9"/>
                    <a:pt x="1954" y="24"/>
                  </a:cubicBezTo>
                  <a:lnTo>
                    <a:pt x="284" y="843"/>
                  </a:lnTo>
                  <a:cubicBezTo>
                    <a:pt x="64" y="969"/>
                    <a:pt x="1" y="1221"/>
                    <a:pt x="64" y="1410"/>
                  </a:cubicBezTo>
                  <a:cubicBezTo>
                    <a:pt x="156" y="1548"/>
                    <a:pt x="316" y="1636"/>
                    <a:pt x="469" y="1636"/>
                  </a:cubicBezTo>
                  <a:cubicBezTo>
                    <a:pt x="525" y="1636"/>
                    <a:pt x="580" y="1624"/>
                    <a:pt x="631" y="1599"/>
                  </a:cubicBezTo>
                  <a:lnTo>
                    <a:pt x="2332" y="780"/>
                  </a:lnTo>
                  <a:cubicBezTo>
                    <a:pt x="2521" y="654"/>
                    <a:pt x="2584" y="433"/>
                    <a:pt x="2521" y="244"/>
                  </a:cubicBezTo>
                  <a:cubicBezTo>
                    <a:pt x="2426" y="77"/>
                    <a:pt x="2276" y="1"/>
                    <a:pt x="21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8"/>
            <p:cNvSpPr/>
            <p:nvPr/>
          </p:nvSpPr>
          <p:spPr>
            <a:xfrm>
              <a:off x="-13798125" y="1805500"/>
              <a:ext cx="66175" cy="41575"/>
            </a:xfrm>
            <a:custGeom>
              <a:rect b="b" l="l" r="r" t="t"/>
              <a:pathLst>
                <a:path extrusionOk="0" h="1663" w="2647">
                  <a:moveTo>
                    <a:pt x="504" y="0"/>
                  </a:moveTo>
                  <a:cubicBezTo>
                    <a:pt x="350" y="0"/>
                    <a:pt x="188" y="94"/>
                    <a:pt x="95" y="257"/>
                  </a:cubicBezTo>
                  <a:cubicBezTo>
                    <a:pt x="0" y="446"/>
                    <a:pt x="95" y="667"/>
                    <a:pt x="315" y="793"/>
                  </a:cubicBezTo>
                  <a:lnTo>
                    <a:pt x="1953" y="1612"/>
                  </a:lnTo>
                  <a:cubicBezTo>
                    <a:pt x="2006" y="1647"/>
                    <a:pt x="2064" y="1663"/>
                    <a:pt x="2122" y="1663"/>
                  </a:cubicBezTo>
                  <a:cubicBezTo>
                    <a:pt x="2273" y="1663"/>
                    <a:pt x="2430" y="1559"/>
                    <a:pt x="2521" y="1423"/>
                  </a:cubicBezTo>
                  <a:cubicBezTo>
                    <a:pt x="2647" y="1234"/>
                    <a:pt x="2521" y="982"/>
                    <a:pt x="2300" y="887"/>
                  </a:cubicBezTo>
                  <a:lnTo>
                    <a:pt x="662" y="37"/>
                  </a:lnTo>
                  <a:cubicBezTo>
                    <a:pt x="612" y="12"/>
                    <a:pt x="559" y="0"/>
                    <a:pt x="5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8"/>
            <p:cNvSpPr/>
            <p:nvPr/>
          </p:nvSpPr>
          <p:spPr>
            <a:xfrm>
              <a:off x="-13714650" y="1805825"/>
              <a:ext cx="63825" cy="41250"/>
            </a:xfrm>
            <a:custGeom>
              <a:rect b="b" l="l" r="r" t="t"/>
              <a:pathLst>
                <a:path extrusionOk="0" h="1650" w="2553">
                  <a:moveTo>
                    <a:pt x="2068" y="1"/>
                  </a:moveTo>
                  <a:cubicBezTo>
                    <a:pt x="2018" y="1"/>
                    <a:pt x="1968" y="9"/>
                    <a:pt x="1922" y="24"/>
                  </a:cubicBezTo>
                  <a:lnTo>
                    <a:pt x="284" y="874"/>
                  </a:lnTo>
                  <a:cubicBezTo>
                    <a:pt x="64" y="969"/>
                    <a:pt x="1" y="1221"/>
                    <a:pt x="64" y="1410"/>
                  </a:cubicBezTo>
                  <a:cubicBezTo>
                    <a:pt x="132" y="1546"/>
                    <a:pt x="298" y="1650"/>
                    <a:pt x="456" y="1650"/>
                  </a:cubicBezTo>
                  <a:cubicBezTo>
                    <a:pt x="518" y="1650"/>
                    <a:pt x="578" y="1634"/>
                    <a:pt x="631" y="1599"/>
                  </a:cubicBezTo>
                  <a:lnTo>
                    <a:pt x="2269" y="780"/>
                  </a:lnTo>
                  <a:cubicBezTo>
                    <a:pt x="2490" y="654"/>
                    <a:pt x="2553" y="433"/>
                    <a:pt x="2490" y="244"/>
                  </a:cubicBezTo>
                  <a:cubicBezTo>
                    <a:pt x="2394" y="77"/>
                    <a:pt x="2226" y="1"/>
                    <a:pt x="20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4" name="Google Shape;1494;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95" name="Google Shape;1495;p38"/>
          <p:cNvPicPr preferRelativeResize="0"/>
          <p:nvPr/>
        </p:nvPicPr>
        <p:blipFill>
          <a:blip r:embed="rId3">
            <a:alphaModFix amt="80000"/>
          </a:blip>
          <a:stretch>
            <a:fillRect/>
          </a:stretch>
        </p:blipFill>
        <p:spPr>
          <a:xfrm>
            <a:off x="1587775" y="1961575"/>
            <a:ext cx="509825" cy="509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9" name="Shape 1499"/>
        <p:cNvGrpSpPr/>
        <p:nvPr/>
      </p:nvGrpSpPr>
      <p:grpSpPr>
        <a:xfrm>
          <a:off x="0" y="0"/>
          <a:ext cx="0" cy="0"/>
          <a:chOff x="0" y="0"/>
          <a:chExt cx="0" cy="0"/>
        </a:xfrm>
      </p:grpSpPr>
      <p:sp>
        <p:nvSpPr>
          <p:cNvPr id="1500" name="Google Shape;1500;p39"/>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Disruptive Actors</a:t>
            </a:r>
            <a:endParaRPr/>
          </a:p>
        </p:txBody>
      </p:sp>
      <p:sp>
        <p:nvSpPr>
          <p:cNvPr id="1501" name="Google Shape;1501;p39"/>
          <p:cNvSpPr txBox="1"/>
          <p:nvPr>
            <p:ph idx="1" type="subTitle"/>
          </p:nvPr>
        </p:nvSpPr>
        <p:spPr>
          <a:xfrm>
            <a:off x="3161250" y="1281700"/>
            <a:ext cx="5116800" cy="265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People </a:t>
            </a:r>
            <a:r>
              <a:rPr lang="en" sz="1800"/>
              <a:t>who make invalid entries. Entries do not agree with data context</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en" sz="1800"/>
              <a:t>Examples of invalid entries include: </a:t>
            </a:r>
            <a:endParaRPr sz="1800"/>
          </a:p>
          <a:p>
            <a:pPr indent="0" lvl="0" marL="0" rtl="0" algn="l">
              <a:spcBef>
                <a:spcPts val="0"/>
              </a:spcBef>
              <a:spcAft>
                <a:spcPts val="0"/>
              </a:spcAft>
              <a:buClr>
                <a:schemeClr val="dk1"/>
              </a:buClr>
              <a:buSzPts val="1100"/>
              <a:buFont typeface="Arial"/>
              <a:buNone/>
            </a:pPr>
            <a:r>
              <a:t/>
            </a:r>
            <a:endParaRPr sz="1800"/>
          </a:p>
          <a:p>
            <a:pPr indent="-342900" lvl="0" marL="457200" rtl="0" algn="l">
              <a:spcBef>
                <a:spcPts val="0"/>
              </a:spcBef>
              <a:spcAft>
                <a:spcPts val="0"/>
              </a:spcAft>
              <a:buClr>
                <a:schemeClr val="accent1"/>
              </a:buClr>
              <a:buSzPts val="1800"/>
              <a:buFont typeface="Barlow Semi Condensed"/>
              <a:buChar char="●"/>
            </a:pPr>
            <a:r>
              <a:rPr lang="en" sz="1800"/>
              <a:t>Leaving transaction date empty</a:t>
            </a:r>
            <a:endParaRPr sz="1800">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accent1"/>
              </a:buClr>
              <a:buSzPts val="1600"/>
              <a:buChar char="●"/>
            </a:pPr>
            <a:r>
              <a:rPr lang="en" sz="1800"/>
              <a:t>Phone number contains alphabets</a:t>
            </a:r>
            <a:endParaRPr sz="1800"/>
          </a:p>
          <a:p>
            <a:pPr indent="-342900" lvl="0" marL="457200" rtl="0" algn="l">
              <a:spcBef>
                <a:spcPts val="0"/>
              </a:spcBef>
              <a:spcAft>
                <a:spcPts val="0"/>
              </a:spcAft>
              <a:buClr>
                <a:schemeClr val="accent1"/>
              </a:buClr>
              <a:buSzPts val="1800"/>
              <a:buChar char="●"/>
            </a:pPr>
            <a:r>
              <a:rPr lang="en" sz="1800"/>
              <a:t>Numeric names</a:t>
            </a:r>
            <a:endParaRPr sz="1800"/>
          </a:p>
          <a:p>
            <a:pPr indent="0" lvl="0" marL="0" rtl="0" algn="l">
              <a:spcBef>
                <a:spcPts val="0"/>
              </a:spcBef>
              <a:spcAft>
                <a:spcPts val="0"/>
              </a:spcAft>
              <a:buNone/>
            </a:pPr>
            <a:r>
              <a:t/>
            </a:r>
            <a:endParaRPr sz="1800">
              <a:latin typeface="Barlow Semi Condensed"/>
              <a:ea typeface="Barlow Semi Condensed"/>
              <a:cs typeface="Barlow Semi Condensed"/>
              <a:sym typeface="Barlow Semi Condensed"/>
            </a:endParaRPr>
          </a:p>
        </p:txBody>
      </p:sp>
      <p:sp>
        <p:nvSpPr>
          <p:cNvPr id="1502" name="Google Shape;1502;p39"/>
          <p:cNvSpPr/>
          <p:nvPr/>
        </p:nvSpPr>
        <p:spPr>
          <a:xfrm>
            <a:off x="1558450" y="4717625"/>
            <a:ext cx="1506000" cy="2514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chemeClr val="lt1"/>
                </a:solidFill>
                <a:latin typeface="Josefin Sans"/>
                <a:ea typeface="Josefin Sans"/>
                <a:cs typeface="Josefin Sans"/>
                <a:sym typeface="Josefin Sans"/>
              </a:rPr>
              <a:t>Risk Profiles</a:t>
            </a:r>
            <a:endParaRPr sz="1500">
              <a:solidFill>
                <a:schemeClr val="lt1"/>
              </a:solidFill>
              <a:latin typeface="Josefin Sans"/>
              <a:ea typeface="Josefin Sans"/>
              <a:cs typeface="Josefin Sans"/>
              <a:sym typeface="Josefin Sans"/>
            </a:endParaRPr>
          </a:p>
        </p:txBody>
      </p:sp>
      <p:sp>
        <p:nvSpPr>
          <p:cNvPr id="1503" name="Google Shape;1503;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04" name="Google Shape;1504;p39"/>
          <p:cNvPicPr preferRelativeResize="0"/>
          <p:nvPr/>
        </p:nvPicPr>
        <p:blipFill>
          <a:blip r:embed="rId3">
            <a:alphaModFix amt="79000"/>
          </a:blip>
          <a:stretch>
            <a:fillRect/>
          </a:stretch>
        </p:blipFill>
        <p:spPr>
          <a:xfrm>
            <a:off x="880425" y="1491351"/>
            <a:ext cx="1650675" cy="1650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8" name="Shape 1508"/>
        <p:cNvGrpSpPr/>
        <p:nvPr/>
      </p:nvGrpSpPr>
      <p:grpSpPr>
        <a:xfrm>
          <a:off x="0" y="0"/>
          <a:ext cx="0" cy="0"/>
          <a:chOff x="0" y="0"/>
          <a:chExt cx="0" cy="0"/>
        </a:xfrm>
      </p:grpSpPr>
      <p:sp>
        <p:nvSpPr>
          <p:cNvPr id="1509" name="Google Shape;1509;p40"/>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Ghost </a:t>
            </a:r>
            <a:r>
              <a:rPr lang="en"/>
              <a:t>Actors</a:t>
            </a:r>
            <a:endParaRPr/>
          </a:p>
        </p:txBody>
      </p:sp>
      <p:sp>
        <p:nvSpPr>
          <p:cNvPr id="1510" name="Google Shape;1510;p40"/>
          <p:cNvSpPr txBox="1"/>
          <p:nvPr>
            <p:ph idx="1" type="subTitle"/>
          </p:nvPr>
        </p:nvSpPr>
        <p:spPr>
          <a:xfrm>
            <a:off x="3131300" y="1491350"/>
            <a:ext cx="5116800" cy="265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Actors that have valid entries, but are not part of the organisation. This occurs mainly due to a lack of proper access control. Examples of such fraud are: </a:t>
            </a:r>
            <a:endParaRPr>
              <a:latin typeface="Barlow Semi Condensed"/>
              <a:ea typeface="Barlow Semi Condensed"/>
              <a:cs typeface="Barlow Semi Condensed"/>
              <a:sym typeface="Barlow Semi Condensed"/>
            </a:endParaRPr>
          </a:p>
          <a:p>
            <a:pPr indent="0" lvl="0" marL="0" rtl="0" algn="l">
              <a:spcBef>
                <a:spcPts val="0"/>
              </a:spcBef>
              <a:spcAft>
                <a:spcPts val="0"/>
              </a:spcAft>
              <a:buClr>
                <a:schemeClr val="dk1"/>
              </a:buClr>
              <a:buSzPts val="1100"/>
              <a:buFont typeface="Arial"/>
              <a:buNone/>
            </a:pPr>
            <a:r>
              <a:t/>
            </a:r>
            <a:endParaRPr/>
          </a:p>
          <a:p>
            <a:pPr indent="-330200" lvl="0" marL="457200" rtl="0" algn="l">
              <a:spcBef>
                <a:spcPts val="0"/>
              </a:spcBef>
              <a:spcAft>
                <a:spcPts val="0"/>
              </a:spcAft>
              <a:buClr>
                <a:schemeClr val="accent1"/>
              </a:buClr>
              <a:buSzPts val="1600"/>
              <a:buFont typeface="Barlow Semi Condensed"/>
              <a:buChar char="●"/>
            </a:pPr>
            <a:r>
              <a:rPr lang="en"/>
              <a:t>Bank’s money is flowing out to outsiders </a:t>
            </a:r>
            <a:endParaRPr>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accent1"/>
              </a:buClr>
              <a:buSzPts val="1600"/>
              <a:buFont typeface="Barlow Semi Condensed"/>
              <a:buChar char="●"/>
            </a:pPr>
            <a:r>
              <a:rPr lang="en"/>
              <a:t>Outsiders are initiating transactions without the proper authority 	</a:t>
            </a:r>
            <a:endParaRPr>
              <a:latin typeface="Barlow Semi Condensed"/>
              <a:ea typeface="Barlow Semi Condensed"/>
              <a:cs typeface="Barlow Semi Condensed"/>
              <a:sym typeface="Barlow Semi Condensed"/>
            </a:endParaRPr>
          </a:p>
          <a:p>
            <a:pPr indent="-330200" lvl="0" marL="457200" rtl="0" algn="l">
              <a:spcBef>
                <a:spcPts val="0"/>
              </a:spcBef>
              <a:spcAft>
                <a:spcPts val="1000"/>
              </a:spcAft>
              <a:buClr>
                <a:schemeClr val="accent1"/>
              </a:buClr>
              <a:buSzPts val="1600"/>
              <a:buFont typeface="Barlow Semi Condensed"/>
              <a:buChar char="●"/>
            </a:pPr>
            <a:r>
              <a:rPr lang="en"/>
              <a:t>Expenses are being incurred without valid tax codes</a:t>
            </a:r>
            <a:endParaRPr>
              <a:latin typeface="Barlow Semi Condensed"/>
              <a:ea typeface="Barlow Semi Condensed"/>
              <a:cs typeface="Barlow Semi Condensed"/>
              <a:sym typeface="Barlow Semi Condensed"/>
            </a:endParaRPr>
          </a:p>
        </p:txBody>
      </p:sp>
      <p:sp>
        <p:nvSpPr>
          <p:cNvPr id="1511" name="Google Shape;1511;p40"/>
          <p:cNvSpPr/>
          <p:nvPr/>
        </p:nvSpPr>
        <p:spPr>
          <a:xfrm>
            <a:off x="1558450" y="4717625"/>
            <a:ext cx="1506000" cy="2514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chemeClr val="lt1"/>
                </a:solidFill>
                <a:latin typeface="Josefin Sans"/>
                <a:ea typeface="Josefin Sans"/>
                <a:cs typeface="Josefin Sans"/>
                <a:sym typeface="Josefin Sans"/>
              </a:rPr>
              <a:t>Risk Profiles</a:t>
            </a:r>
            <a:endParaRPr sz="1500">
              <a:solidFill>
                <a:schemeClr val="lt1"/>
              </a:solidFill>
              <a:latin typeface="Josefin Sans"/>
              <a:ea typeface="Josefin Sans"/>
              <a:cs typeface="Josefin Sans"/>
              <a:sym typeface="Josefin Sans"/>
            </a:endParaRPr>
          </a:p>
        </p:txBody>
      </p:sp>
      <p:grpSp>
        <p:nvGrpSpPr>
          <p:cNvPr id="1512" name="Google Shape;1512;p40"/>
          <p:cNvGrpSpPr/>
          <p:nvPr/>
        </p:nvGrpSpPr>
        <p:grpSpPr>
          <a:xfrm>
            <a:off x="731655" y="1761840"/>
            <a:ext cx="2008767" cy="1928081"/>
            <a:chOff x="2140225" y="2318650"/>
            <a:chExt cx="307975" cy="295600"/>
          </a:xfrm>
        </p:grpSpPr>
        <p:sp>
          <p:nvSpPr>
            <p:cNvPr id="1513" name="Google Shape;1513;p40"/>
            <p:cNvSpPr/>
            <p:nvPr/>
          </p:nvSpPr>
          <p:spPr>
            <a:xfrm>
              <a:off x="2281200" y="2353025"/>
              <a:ext cx="104000" cy="121300"/>
            </a:xfrm>
            <a:custGeom>
              <a:rect b="b" l="l" r="r" t="t"/>
              <a:pathLst>
                <a:path extrusionOk="0" h="4852" w="4160">
                  <a:moveTo>
                    <a:pt x="2080" y="662"/>
                  </a:moveTo>
                  <a:cubicBezTo>
                    <a:pt x="2490" y="662"/>
                    <a:pt x="2805" y="977"/>
                    <a:pt x="2805" y="1386"/>
                  </a:cubicBezTo>
                  <a:cubicBezTo>
                    <a:pt x="2805" y="1764"/>
                    <a:pt x="2490" y="2079"/>
                    <a:pt x="2080" y="2079"/>
                  </a:cubicBezTo>
                  <a:cubicBezTo>
                    <a:pt x="1702" y="2079"/>
                    <a:pt x="1387" y="1764"/>
                    <a:pt x="1387" y="1386"/>
                  </a:cubicBezTo>
                  <a:cubicBezTo>
                    <a:pt x="1387" y="977"/>
                    <a:pt x="1702" y="662"/>
                    <a:pt x="2080" y="662"/>
                  </a:cubicBezTo>
                  <a:close/>
                  <a:moveTo>
                    <a:pt x="2080" y="2773"/>
                  </a:moveTo>
                  <a:cubicBezTo>
                    <a:pt x="2836" y="2773"/>
                    <a:pt x="3466" y="3403"/>
                    <a:pt x="3466" y="4127"/>
                  </a:cubicBezTo>
                  <a:lnTo>
                    <a:pt x="662" y="4127"/>
                  </a:lnTo>
                  <a:cubicBezTo>
                    <a:pt x="662" y="3403"/>
                    <a:pt x="1293" y="2773"/>
                    <a:pt x="2080" y="2773"/>
                  </a:cubicBezTo>
                  <a:close/>
                  <a:moveTo>
                    <a:pt x="2112" y="0"/>
                  </a:moveTo>
                  <a:cubicBezTo>
                    <a:pt x="1387" y="0"/>
                    <a:pt x="757" y="630"/>
                    <a:pt x="757" y="1386"/>
                  </a:cubicBezTo>
                  <a:cubicBezTo>
                    <a:pt x="757" y="1733"/>
                    <a:pt x="915" y="2079"/>
                    <a:pt x="1135" y="2332"/>
                  </a:cubicBezTo>
                  <a:cubicBezTo>
                    <a:pt x="505" y="2678"/>
                    <a:pt x="64" y="3340"/>
                    <a:pt x="64" y="4127"/>
                  </a:cubicBezTo>
                  <a:lnTo>
                    <a:pt x="64" y="4505"/>
                  </a:lnTo>
                  <a:cubicBezTo>
                    <a:pt x="1" y="4694"/>
                    <a:pt x="158" y="4852"/>
                    <a:pt x="347" y="4852"/>
                  </a:cubicBezTo>
                  <a:lnTo>
                    <a:pt x="3813" y="4852"/>
                  </a:lnTo>
                  <a:cubicBezTo>
                    <a:pt x="4002" y="4852"/>
                    <a:pt x="4160" y="4694"/>
                    <a:pt x="4160" y="4505"/>
                  </a:cubicBezTo>
                  <a:lnTo>
                    <a:pt x="4160" y="4127"/>
                  </a:lnTo>
                  <a:cubicBezTo>
                    <a:pt x="4160" y="3340"/>
                    <a:pt x="3750" y="2678"/>
                    <a:pt x="3120" y="2332"/>
                  </a:cubicBezTo>
                  <a:cubicBezTo>
                    <a:pt x="3340" y="2079"/>
                    <a:pt x="3498" y="1733"/>
                    <a:pt x="3498" y="1386"/>
                  </a:cubicBezTo>
                  <a:cubicBezTo>
                    <a:pt x="3498" y="630"/>
                    <a:pt x="2868" y="0"/>
                    <a:pt x="21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0"/>
            <p:cNvSpPr/>
            <p:nvPr/>
          </p:nvSpPr>
          <p:spPr>
            <a:xfrm>
              <a:off x="2140225" y="2318650"/>
              <a:ext cx="307975" cy="295600"/>
            </a:xfrm>
            <a:custGeom>
              <a:rect b="b" l="l" r="r" t="t"/>
              <a:pathLst>
                <a:path extrusionOk="0" h="11824" w="12319">
                  <a:moveTo>
                    <a:pt x="7712" y="682"/>
                  </a:moveTo>
                  <a:cubicBezTo>
                    <a:pt x="8607" y="682"/>
                    <a:pt x="9499" y="1029"/>
                    <a:pt x="10177" y="1690"/>
                  </a:cubicBezTo>
                  <a:cubicBezTo>
                    <a:pt x="11468" y="2982"/>
                    <a:pt x="11531" y="5187"/>
                    <a:pt x="10177" y="6573"/>
                  </a:cubicBezTo>
                  <a:cubicBezTo>
                    <a:pt x="9500" y="7266"/>
                    <a:pt x="8627" y="7590"/>
                    <a:pt x="7754" y="7590"/>
                  </a:cubicBezTo>
                  <a:cubicBezTo>
                    <a:pt x="6839" y="7590"/>
                    <a:pt x="5923" y="7234"/>
                    <a:pt x="5230" y="6573"/>
                  </a:cubicBezTo>
                  <a:cubicBezTo>
                    <a:pt x="3939" y="5282"/>
                    <a:pt x="3876" y="3045"/>
                    <a:pt x="5325" y="1659"/>
                  </a:cubicBezTo>
                  <a:cubicBezTo>
                    <a:pt x="6001" y="997"/>
                    <a:pt x="6858" y="682"/>
                    <a:pt x="7712" y="682"/>
                  </a:cubicBezTo>
                  <a:close/>
                  <a:moveTo>
                    <a:pt x="4128" y="6258"/>
                  </a:moveTo>
                  <a:cubicBezTo>
                    <a:pt x="4285" y="6573"/>
                    <a:pt x="4537" y="6857"/>
                    <a:pt x="4758" y="7078"/>
                  </a:cubicBezTo>
                  <a:cubicBezTo>
                    <a:pt x="5010" y="7330"/>
                    <a:pt x="5293" y="7550"/>
                    <a:pt x="5577" y="7708"/>
                  </a:cubicBezTo>
                  <a:lnTo>
                    <a:pt x="5136" y="8180"/>
                  </a:lnTo>
                  <a:cubicBezTo>
                    <a:pt x="5073" y="8243"/>
                    <a:pt x="4978" y="8275"/>
                    <a:pt x="4888" y="8275"/>
                  </a:cubicBezTo>
                  <a:cubicBezTo>
                    <a:pt x="4797" y="8275"/>
                    <a:pt x="4710" y="8243"/>
                    <a:pt x="4663" y="8180"/>
                  </a:cubicBezTo>
                  <a:lnTo>
                    <a:pt x="3655" y="7204"/>
                  </a:lnTo>
                  <a:cubicBezTo>
                    <a:pt x="3498" y="7078"/>
                    <a:pt x="3498" y="6857"/>
                    <a:pt x="3655" y="6731"/>
                  </a:cubicBezTo>
                  <a:lnTo>
                    <a:pt x="4128" y="6258"/>
                  </a:lnTo>
                  <a:close/>
                  <a:moveTo>
                    <a:pt x="3403" y="7960"/>
                  </a:moveTo>
                  <a:lnTo>
                    <a:pt x="3876" y="8432"/>
                  </a:lnTo>
                  <a:lnTo>
                    <a:pt x="3309" y="8968"/>
                  </a:lnTo>
                  <a:lnTo>
                    <a:pt x="2836" y="8495"/>
                  </a:lnTo>
                  <a:lnTo>
                    <a:pt x="3403" y="7960"/>
                  </a:lnTo>
                  <a:close/>
                  <a:moveTo>
                    <a:pt x="2363" y="8968"/>
                  </a:moveTo>
                  <a:lnTo>
                    <a:pt x="2836" y="9440"/>
                  </a:lnTo>
                  <a:lnTo>
                    <a:pt x="1292" y="10984"/>
                  </a:lnTo>
                  <a:cubicBezTo>
                    <a:pt x="1245" y="11047"/>
                    <a:pt x="1158" y="11079"/>
                    <a:pt x="1068" y="11079"/>
                  </a:cubicBezTo>
                  <a:cubicBezTo>
                    <a:pt x="977" y="11079"/>
                    <a:pt x="883" y="11047"/>
                    <a:pt x="820" y="10984"/>
                  </a:cubicBezTo>
                  <a:cubicBezTo>
                    <a:pt x="725" y="10858"/>
                    <a:pt x="725" y="10669"/>
                    <a:pt x="820" y="10512"/>
                  </a:cubicBezTo>
                  <a:lnTo>
                    <a:pt x="2363" y="8968"/>
                  </a:lnTo>
                  <a:close/>
                  <a:moveTo>
                    <a:pt x="7731" y="1"/>
                  </a:moveTo>
                  <a:cubicBezTo>
                    <a:pt x="6669" y="1"/>
                    <a:pt x="5604" y="403"/>
                    <a:pt x="4789" y="1218"/>
                  </a:cubicBezTo>
                  <a:cubicBezTo>
                    <a:pt x="3592" y="2446"/>
                    <a:pt x="3309" y="4179"/>
                    <a:pt x="3844" y="5628"/>
                  </a:cubicBezTo>
                  <a:lnTo>
                    <a:pt x="3182" y="6290"/>
                  </a:lnTo>
                  <a:cubicBezTo>
                    <a:pt x="2867" y="6605"/>
                    <a:pt x="2804" y="7078"/>
                    <a:pt x="2993" y="7487"/>
                  </a:cubicBezTo>
                  <a:lnTo>
                    <a:pt x="410" y="10071"/>
                  </a:lnTo>
                  <a:cubicBezTo>
                    <a:pt x="0" y="10480"/>
                    <a:pt x="0" y="11142"/>
                    <a:pt x="410" y="11520"/>
                  </a:cubicBezTo>
                  <a:cubicBezTo>
                    <a:pt x="580" y="11721"/>
                    <a:pt x="826" y="11823"/>
                    <a:pt x="1081" y="11823"/>
                  </a:cubicBezTo>
                  <a:cubicBezTo>
                    <a:pt x="1345" y="11823"/>
                    <a:pt x="1619" y="11713"/>
                    <a:pt x="1828" y="11488"/>
                  </a:cubicBezTo>
                  <a:lnTo>
                    <a:pt x="4411" y="8905"/>
                  </a:lnTo>
                  <a:cubicBezTo>
                    <a:pt x="4565" y="8976"/>
                    <a:pt x="4727" y="9011"/>
                    <a:pt x="4887" y="9011"/>
                  </a:cubicBezTo>
                  <a:cubicBezTo>
                    <a:pt x="5153" y="9011"/>
                    <a:pt x="5411" y="8913"/>
                    <a:pt x="5608" y="8716"/>
                  </a:cubicBezTo>
                  <a:lnTo>
                    <a:pt x="6270" y="8023"/>
                  </a:lnTo>
                  <a:cubicBezTo>
                    <a:pt x="6736" y="8205"/>
                    <a:pt x="7231" y="8296"/>
                    <a:pt x="7729" y="8296"/>
                  </a:cubicBezTo>
                  <a:cubicBezTo>
                    <a:pt x="8781" y="8296"/>
                    <a:pt x="9847" y="7890"/>
                    <a:pt x="10681" y="7078"/>
                  </a:cubicBezTo>
                  <a:cubicBezTo>
                    <a:pt x="12319" y="5439"/>
                    <a:pt x="12287" y="2793"/>
                    <a:pt x="10681" y="1218"/>
                  </a:cubicBezTo>
                  <a:cubicBezTo>
                    <a:pt x="9873" y="410"/>
                    <a:pt x="8804" y="1"/>
                    <a:pt x="7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5" name="Google Shape;1515;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9" name="Shape 1519"/>
        <p:cNvGrpSpPr/>
        <p:nvPr/>
      </p:nvGrpSpPr>
      <p:grpSpPr>
        <a:xfrm>
          <a:off x="0" y="0"/>
          <a:ext cx="0" cy="0"/>
          <a:chOff x="0" y="0"/>
          <a:chExt cx="0" cy="0"/>
        </a:xfrm>
      </p:grpSpPr>
      <p:sp>
        <p:nvSpPr>
          <p:cNvPr id="1520" name="Google Shape;1520;p41"/>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Malicious </a:t>
            </a:r>
            <a:r>
              <a:rPr lang="en"/>
              <a:t>Actors</a:t>
            </a:r>
            <a:endParaRPr/>
          </a:p>
        </p:txBody>
      </p:sp>
      <p:sp>
        <p:nvSpPr>
          <p:cNvPr id="1521" name="Google Shape;1521;p41"/>
          <p:cNvSpPr txBox="1"/>
          <p:nvPr>
            <p:ph idx="1" type="subTitle"/>
          </p:nvPr>
        </p:nvSpPr>
        <p:spPr>
          <a:xfrm>
            <a:off x="3131300" y="1491350"/>
            <a:ext cx="5116800" cy="265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a:t>
            </a:r>
            <a:r>
              <a:rPr lang="en"/>
              <a:t>ctors that are part of the company but have abused their authority to embezzle funds from the bank. Examples of such fraud includes: </a:t>
            </a:r>
            <a:endParaRPr>
              <a:latin typeface="Barlow Semi Condensed"/>
              <a:ea typeface="Barlow Semi Condensed"/>
              <a:cs typeface="Barlow Semi Condensed"/>
              <a:sym typeface="Barlow Semi Condensed"/>
            </a:endParaRPr>
          </a:p>
          <a:p>
            <a:pPr indent="0" lvl="0" marL="0" rtl="0" algn="l">
              <a:spcBef>
                <a:spcPts val="0"/>
              </a:spcBef>
              <a:spcAft>
                <a:spcPts val="0"/>
              </a:spcAft>
              <a:buClr>
                <a:schemeClr val="dk1"/>
              </a:buClr>
              <a:buSzPts val="1100"/>
              <a:buFont typeface="Arial"/>
              <a:buNone/>
            </a:pPr>
            <a:r>
              <a:t/>
            </a:r>
            <a:endParaRPr/>
          </a:p>
          <a:p>
            <a:pPr indent="-330200" lvl="0" marL="457200" rtl="0" algn="l">
              <a:spcBef>
                <a:spcPts val="0"/>
              </a:spcBef>
              <a:spcAft>
                <a:spcPts val="0"/>
              </a:spcAft>
              <a:buClr>
                <a:schemeClr val="accent1"/>
              </a:buClr>
              <a:buSzPts val="1600"/>
              <a:buFont typeface="Barlow Semi Condensed"/>
              <a:buChar char="●"/>
            </a:pPr>
            <a:r>
              <a:rPr lang="en"/>
              <a:t>S</a:t>
            </a:r>
            <a:r>
              <a:rPr lang="en"/>
              <a:t>etting negative value transactions to cover up the previous transactions</a:t>
            </a:r>
            <a:endParaRPr/>
          </a:p>
          <a:p>
            <a:pPr indent="-330200" lvl="0" marL="457200" rtl="0" algn="l">
              <a:spcBef>
                <a:spcPts val="0"/>
              </a:spcBef>
              <a:spcAft>
                <a:spcPts val="0"/>
              </a:spcAft>
              <a:buClr>
                <a:schemeClr val="accent1"/>
              </a:buClr>
              <a:buSzPts val="1600"/>
              <a:buFont typeface="Barlow Semi Condensed"/>
              <a:buChar char="●"/>
            </a:pPr>
            <a:r>
              <a:rPr lang="en"/>
              <a:t>Making transactions during leave</a:t>
            </a:r>
            <a:endParaRPr>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accent1"/>
              </a:buClr>
              <a:buSzPts val="1600"/>
              <a:buFont typeface="Barlow Semi Condensed"/>
              <a:buChar char="●"/>
            </a:pPr>
            <a:r>
              <a:rPr lang="en"/>
              <a:t>Making transactions after leaving the company</a:t>
            </a:r>
            <a:endParaRPr/>
          </a:p>
          <a:p>
            <a:pPr indent="0" lvl="0" marL="0" rtl="0" algn="l">
              <a:spcBef>
                <a:spcPts val="1000"/>
              </a:spcBef>
              <a:spcAft>
                <a:spcPts val="0"/>
              </a:spcAft>
              <a:buNone/>
            </a:pPr>
            <a:r>
              <a:rPr lang="en"/>
              <a:t>Malicious actors will always be </a:t>
            </a:r>
            <a:r>
              <a:rPr lang="en" u="sng"/>
              <a:t>switching up their methods</a:t>
            </a:r>
            <a:r>
              <a:rPr lang="en"/>
              <a:t> to cover up for their illegal activities</a:t>
            </a:r>
            <a:endParaRPr/>
          </a:p>
        </p:txBody>
      </p:sp>
      <p:sp>
        <p:nvSpPr>
          <p:cNvPr id="1522" name="Google Shape;1522;p41"/>
          <p:cNvSpPr/>
          <p:nvPr/>
        </p:nvSpPr>
        <p:spPr>
          <a:xfrm>
            <a:off x="1558450" y="4717625"/>
            <a:ext cx="1506000" cy="2514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chemeClr val="lt1"/>
                </a:solidFill>
                <a:latin typeface="Josefin Sans"/>
                <a:ea typeface="Josefin Sans"/>
                <a:cs typeface="Josefin Sans"/>
                <a:sym typeface="Josefin Sans"/>
              </a:rPr>
              <a:t>Risk Profiles</a:t>
            </a:r>
            <a:endParaRPr sz="1500">
              <a:solidFill>
                <a:schemeClr val="lt1"/>
              </a:solidFill>
              <a:latin typeface="Josefin Sans"/>
              <a:ea typeface="Josefin Sans"/>
              <a:cs typeface="Josefin Sans"/>
              <a:sym typeface="Josefin Sans"/>
            </a:endParaRPr>
          </a:p>
        </p:txBody>
      </p:sp>
      <p:grpSp>
        <p:nvGrpSpPr>
          <p:cNvPr id="1523" name="Google Shape;1523;p41"/>
          <p:cNvGrpSpPr/>
          <p:nvPr/>
        </p:nvGrpSpPr>
        <p:grpSpPr>
          <a:xfrm>
            <a:off x="605037" y="1767969"/>
            <a:ext cx="2111884" cy="1976764"/>
            <a:chOff x="-13994901" y="1639700"/>
            <a:chExt cx="354450" cy="351825"/>
          </a:xfrm>
        </p:grpSpPr>
        <p:sp>
          <p:nvSpPr>
            <p:cNvPr id="1524" name="Google Shape;1524;p41"/>
            <p:cNvSpPr/>
            <p:nvPr/>
          </p:nvSpPr>
          <p:spPr>
            <a:xfrm>
              <a:off x="-13776875" y="1888525"/>
              <a:ext cx="104775" cy="37625"/>
            </a:xfrm>
            <a:custGeom>
              <a:rect b="b" l="l" r="r" t="t"/>
              <a:pathLst>
                <a:path extrusionOk="0" h="1505" w="4191">
                  <a:moveTo>
                    <a:pt x="442" y="0"/>
                  </a:moveTo>
                  <a:cubicBezTo>
                    <a:pt x="339" y="0"/>
                    <a:pt x="237" y="40"/>
                    <a:pt x="158" y="118"/>
                  </a:cubicBezTo>
                  <a:cubicBezTo>
                    <a:pt x="1" y="276"/>
                    <a:pt x="1" y="559"/>
                    <a:pt x="158" y="717"/>
                  </a:cubicBezTo>
                  <a:cubicBezTo>
                    <a:pt x="725" y="1253"/>
                    <a:pt x="1418" y="1505"/>
                    <a:pt x="2112" y="1505"/>
                  </a:cubicBezTo>
                  <a:cubicBezTo>
                    <a:pt x="2805" y="1505"/>
                    <a:pt x="3498" y="1221"/>
                    <a:pt x="4033" y="717"/>
                  </a:cubicBezTo>
                  <a:cubicBezTo>
                    <a:pt x="4191" y="559"/>
                    <a:pt x="4191" y="276"/>
                    <a:pt x="4033" y="118"/>
                  </a:cubicBezTo>
                  <a:cubicBezTo>
                    <a:pt x="3955" y="40"/>
                    <a:pt x="3844" y="0"/>
                    <a:pt x="3734" y="0"/>
                  </a:cubicBezTo>
                  <a:cubicBezTo>
                    <a:pt x="3624" y="0"/>
                    <a:pt x="3514" y="40"/>
                    <a:pt x="3435" y="118"/>
                  </a:cubicBezTo>
                  <a:cubicBezTo>
                    <a:pt x="3057" y="496"/>
                    <a:pt x="2568" y="685"/>
                    <a:pt x="2080" y="685"/>
                  </a:cubicBezTo>
                  <a:cubicBezTo>
                    <a:pt x="1592" y="685"/>
                    <a:pt x="1103" y="496"/>
                    <a:pt x="725" y="118"/>
                  </a:cubicBezTo>
                  <a:cubicBezTo>
                    <a:pt x="647" y="40"/>
                    <a:pt x="544" y="0"/>
                    <a:pt x="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1"/>
            <p:cNvSpPr/>
            <p:nvPr/>
          </p:nvSpPr>
          <p:spPr>
            <a:xfrm>
              <a:off x="-13994901" y="1639700"/>
              <a:ext cx="354450" cy="351825"/>
            </a:xfrm>
            <a:custGeom>
              <a:rect b="b" l="l" r="r" t="t"/>
              <a:pathLst>
                <a:path extrusionOk="0" h="14073" w="14178">
                  <a:moveTo>
                    <a:pt x="8412" y="998"/>
                  </a:moveTo>
                  <a:lnTo>
                    <a:pt x="8412" y="4085"/>
                  </a:lnTo>
                  <a:cubicBezTo>
                    <a:pt x="7467" y="3959"/>
                    <a:pt x="6585" y="3739"/>
                    <a:pt x="5671" y="3361"/>
                  </a:cubicBezTo>
                  <a:cubicBezTo>
                    <a:pt x="5625" y="3349"/>
                    <a:pt x="5574" y="3342"/>
                    <a:pt x="5523" y="3342"/>
                  </a:cubicBezTo>
                  <a:cubicBezTo>
                    <a:pt x="5434" y="3342"/>
                    <a:pt x="5341" y="3364"/>
                    <a:pt x="5261" y="3424"/>
                  </a:cubicBezTo>
                  <a:cubicBezTo>
                    <a:pt x="5167" y="3487"/>
                    <a:pt x="5072" y="3613"/>
                    <a:pt x="5072" y="3770"/>
                  </a:cubicBezTo>
                  <a:lnTo>
                    <a:pt x="5072" y="6669"/>
                  </a:lnTo>
                  <a:cubicBezTo>
                    <a:pt x="4957" y="6656"/>
                    <a:pt x="4841" y="6650"/>
                    <a:pt x="4724" y="6650"/>
                  </a:cubicBezTo>
                  <a:cubicBezTo>
                    <a:pt x="3979" y="6650"/>
                    <a:pt x="3223" y="6912"/>
                    <a:pt x="2678" y="7456"/>
                  </a:cubicBezTo>
                  <a:cubicBezTo>
                    <a:pt x="2520" y="7614"/>
                    <a:pt x="2520" y="7898"/>
                    <a:pt x="2678" y="8055"/>
                  </a:cubicBezTo>
                  <a:cubicBezTo>
                    <a:pt x="2757" y="8134"/>
                    <a:pt x="2867" y="8173"/>
                    <a:pt x="2977" y="8173"/>
                  </a:cubicBezTo>
                  <a:cubicBezTo>
                    <a:pt x="3088" y="8173"/>
                    <a:pt x="3198" y="8134"/>
                    <a:pt x="3277" y="8055"/>
                  </a:cubicBezTo>
                  <a:cubicBezTo>
                    <a:pt x="3639" y="7692"/>
                    <a:pt x="4132" y="7497"/>
                    <a:pt x="4627" y="7497"/>
                  </a:cubicBezTo>
                  <a:cubicBezTo>
                    <a:pt x="4776" y="7497"/>
                    <a:pt x="4926" y="7514"/>
                    <a:pt x="5072" y="7551"/>
                  </a:cubicBezTo>
                  <a:lnTo>
                    <a:pt x="5072" y="8654"/>
                  </a:lnTo>
                  <a:cubicBezTo>
                    <a:pt x="5072" y="9032"/>
                    <a:pt x="5104" y="9441"/>
                    <a:pt x="5198" y="9788"/>
                  </a:cubicBezTo>
                  <a:cubicBezTo>
                    <a:pt x="5041" y="9819"/>
                    <a:pt x="4852" y="9914"/>
                    <a:pt x="4631" y="9945"/>
                  </a:cubicBezTo>
                  <a:cubicBezTo>
                    <a:pt x="2489" y="9473"/>
                    <a:pt x="914" y="7551"/>
                    <a:pt x="914" y="5346"/>
                  </a:cubicBezTo>
                  <a:lnTo>
                    <a:pt x="914" y="998"/>
                  </a:lnTo>
                  <a:lnTo>
                    <a:pt x="945" y="998"/>
                  </a:lnTo>
                  <a:cubicBezTo>
                    <a:pt x="2111" y="1408"/>
                    <a:pt x="3434" y="1628"/>
                    <a:pt x="4694" y="1628"/>
                  </a:cubicBezTo>
                  <a:cubicBezTo>
                    <a:pt x="5954" y="1628"/>
                    <a:pt x="7246" y="1439"/>
                    <a:pt x="8412" y="998"/>
                  </a:cubicBezTo>
                  <a:close/>
                  <a:moveTo>
                    <a:pt x="13421" y="4369"/>
                  </a:moveTo>
                  <a:lnTo>
                    <a:pt x="13421" y="8654"/>
                  </a:lnTo>
                  <a:cubicBezTo>
                    <a:pt x="13421" y="10890"/>
                    <a:pt x="11846" y="12812"/>
                    <a:pt x="9672" y="13285"/>
                  </a:cubicBezTo>
                  <a:cubicBezTo>
                    <a:pt x="7530" y="12812"/>
                    <a:pt x="5986" y="10859"/>
                    <a:pt x="5986" y="8654"/>
                  </a:cubicBezTo>
                  <a:lnTo>
                    <a:pt x="5986" y="4369"/>
                  </a:lnTo>
                  <a:cubicBezTo>
                    <a:pt x="7215" y="4779"/>
                    <a:pt x="8475" y="4999"/>
                    <a:pt x="9672" y="4999"/>
                  </a:cubicBezTo>
                  <a:cubicBezTo>
                    <a:pt x="10932" y="4936"/>
                    <a:pt x="12192" y="4747"/>
                    <a:pt x="13421" y="4369"/>
                  </a:cubicBezTo>
                  <a:close/>
                  <a:moveTo>
                    <a:pt x="430" y="1"/>
                  </a:moveTo>
                  <a:cubicBezTo>
                    <a:pt x="348" y="1"/>
                    <a:pt x="263" y="16"/>
                    <a:pt x="189" y="53"/>
                  </a:cubicBezTo>
                  <a:cubicBezTo>
                    <a:pt x="95" y="147"/>
                    <a:pt x="0" y="273"/>
                    <a:pt x="0" y="431"/>
                  </a:cubicBezTo>
                  <a:lnTo>
                    <a:pt x="0" y="5346"/>
                  </a:lnTo>
                  <a:cubicBezTo>
                    <a:pt x="126" y="7929"/>
                    <a:pt x="2016" y="10260"/>
                    <a:pt x="4600" y="10764"/>
                  </a:cubicBezTo>
                  <a:lnTo>
                    <a:pt x="4757" y="10764"/>
                  </a:lnTo>
                  <a:cubicBezTo>
                    <a:pt x="5009" y="10733"/>
                    <a:pt x="5230" y="10670"/>
                    <a:pt x="5482" y="10575"/>
                  </a:cubicBezTo>
                  <a:cubicBezTo>
                    <a:pt x="6144" y="12340"/>
                    <a:pt x="7687" y="13726"/>
                    <a:pt x="9578" y="14072"/>
                  </a:cubicBezTo>
                  <a:lnTo>
                    <a:pt x="9735" y="14072"/>
                  </a:lnTo>
                  <a:cubicBezTo>
                    <a:pt x="12318" y="13568"/>
                    <a:pt x="14177" y="11237"/>
                    <a:pt x="14177" y="8622"/>
                  </a:cubicBezTo>
                  <a:lnTo>
                    <a:pt x="14177" y="3770"/>
                  </a:lnTo>
                  <a:cubicBezTo>
                    <a:pt x="14177" y="3644"/>
                    <a:pt x="14114" y="3487"/>
                    <a:pt x="13988" y="3424"/>
                  </a:cubicBezTo>
                  <a:cubicBezTo>
                    <a:pt x="13908" y="3364"/>
                    <a:pt x="13816" y="3342"/>
                    <a:pt x="13727" y="3342"/>
                  </a:cubicBezTo>
                  <a:cubicBezTo>
                    <a:pt x="13675" y="3342"/>
                    <a:pt x="13625" y="3349"/>
                    <a:pt x="13579" y="3361"/>
                  </a:cubicBezTo>
                  <a:cubicBezTo>
                    <a:pt x="12318" y="3896"/>
                    <a:pt x="10995" y="4117"/>
                    <a:pt x="9609" y="4117"/>
                  </a:cubicBezTo>
                  <a:lnTo>
                    <a:pt x="9231" y="4117"/>
                  </a:lnTo>
                  <a:lnTo>
                    <a:pt x="9231" y="431"/>
                  </a:lnTo>
                  <a:cubicBezTo>
                    <a:pt x="9231" y="305"/>
                    <a:pt x="9136" y="147"/>
                    <a:pt x="9010" y="53"/>
                  </a:cubicBezTo>
                  <a:cubicBezTo>
                    <a:pt x="8955" y="16"/>
                    <a:pt x="8878" y="1"/>
                    <a:pt x="8799" y="1"/>
                  </a:cubicBezTo>
                  <a:cubicBezTo>
                    <a:pt x="8742" y="1"/>
                    <a:pt x="8685" y="8"/>
                    <a:pt x="8632" y="21"/>
                  </a:cubicBezTo>
                  <a:cubicBezTo>
                    <a:pt x="7372" y="525"/>
                    <a:pt x="5986" y="777"/>
                    <a:pt x="4600" y="777"/>
                  </a:cubicBezTo>
                  <a:cubicBezTo>
                    <a:pt x="3245" y="777"/>
                    <a:pt x="1859" y="494"/>
                    <a:pt x="599" y="21"/>
                  </a:cubicBezTo>
                  <a:cubicBezTo>
                    <a:pt x="546" y="8"/>
                    <a:pt x="489" y="1"/>
                    <a:pt x="4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1"/>
            <p:cNvSpPr/>
            <p:nvPr/>
          </p:nvSpPr>
          <p:spPr>
            <a:xfrm>
              <a:off x="-13923375" y="1723125"/>
              <a:ext cx="64625" cy="40925"/>
            </a:xfrm>
            <a:custGeom>
              <a:rect b="b" l="l" r="r" t="t"/>
              <a:pathLst>
                <a:path extrusionOk="0" h="1637" w="2585">
                  <a:moveTo>
                    <a:pt x="2113" y="1"/>
                  </a:moveTo>
                  <a:cubicBezTo>
                    <a:pt x="2061" y="1"/>
                    <a:pt x="2008" y="9"/>
                    <a:pt x="1954" y="24"/>
                  </a:cubicBezTo>
                  <a:lnTo>
                    <a:pt x="284" y="843"/>
                  </a:lnTo>
                  <a:cubicBezTo>
                    <a:pt x="64" y="969"/>
                    <a:pt x="1" y="1221"/>
                    <a:pt x="64" y="1410"/>
                  </a:cubicBezTo>
                  <a:cubicBezTo>
                    <a:pt x="156" y="1548"/>
                    <a:pt x="316" y="1636"/>
                    <a:pt x="469" y="1636"/>
                  </a:cubicBezTo>
                  <a:cubicBezTo>
                    <a:pt x="525" y="1636"/>
                    <a:pt x="580" y="1624"/>
                    <a:pt x="631" y="1599"/>
                  </a:cubicBezTo>
                  <a:lnTo>
                    <a:pt x="2332" y="780"/>
                  </a:lnTo>
                  <a:cubicBezTo>
                    <a:pt x="2521" y="654"/>
                    <a:pt x="2584" y="433"/>
                    <a:pt x="2521" y="244"/>
                  </a:cubicBezTo>
                  <a:cubicBezTo>
                    <a:pt x="2426" y="77"/>
                    <a:pt x="2276" y="1"/>
                    <a:pt x="21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1"/>
            <p:cNvSpPr/>
            <p:nvPr/>
          </p:nvSpPr>
          <p:spPr>
            <a:xfrm>
              <a:off x="-13798125" y="1805500"/>
              <a:ext cx="66175" cy="41575"/>
            </a:xfrm>
            <a:custGeom>
              <a:rect b="b" l="l" r="r" t="t"/>
              <a:pathLst>
                <a:path extrusionOk="0" h="1663" w="2647">
                  <a:moveTo>
                    <a:pt x="504" y="0"/>
                  </a:moveTo>
                  <a:cubicBezTo>
                    <a:pt x="350" y="0"/>
                    <a:pt x="188" y="94"/>
                    <a:pt x="95" y="257"/>
                  </a:cubicBezTo>
                  <a:cubicBezTo>
                    <a:pt x="0" y="446"/>
                    <a:pt x="95" y="667"/>
                    <a:pt x="315" y="793"/>
                  </a:cubicBezTo>
                  <a:lnTo>
                    <a:pt x="1953" y="1612"/>
                  </a:lnTo>
                  <a:cubicBezTo>
                    <a:pt x="2006" y="1647"/>
                    <a:pt x="2064" y="1663"/>
                    <a:pt x="2122" y="1663"/>
                  </a:cubicBezTo>
                  <a:cubicBezTo>
                    <a:pt x="2273" y="1663"/>
                    <a:pt x="2430" y="1559"/>
                    <a:pt x="2521" y="1423"/>
                  </a:cubicBezTo>
                  <a:cubicBezTo>
                    <a:pt x="2647" y="1234"/>
                    <a:pt x="2521" y="982"/>
                    <a:pt x="2300" y="887"/>
                  </a:cubicBezTo>
                  <a:lnTo>
                    <a:pt x="662" y="37"/>
                  </a:lnTo>
                  <a:cubicBezTo>
                    <a:pt x="612" y="12"/>
                    <a:pt x="559" y="0"/>
                    <a:pt x="5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1"/>
            <p:cNvSpPr/>
            <p:nvPr/>
          </p:nvSpPr>
          <p:spPr>
            <a:xfrm>
              <a:off x="-13714650" y="1805825"/>
              <a:ext cx="63825" cy="41250"/>
            </a:xfrm>
            <a:custGeom>
              <a:rect b="b" l="l" r="r" t="t"/>
              <a:pathLst>
                <a:path extrusionOk="0" h="1650" w="2553">
                  <a:moveTo>
                    <a:pt x="2068" y="1"/>
                  </a:moveTo>
                  <a:cubicBezTo>
                    <a:pt x="2018" y="1"/>
                    <a:pt x="1968" y="9"/>
                    <a:pt x="1922" y="24"/>
                  </a:cubicBezTo>
                  <a:lnTo>
                    <a:pt x="284" y="874"/>
                  </a:lnTo>
                  <a:cubicBezTo>
                    <a:pt x="64" y="969"/>
                    <a:pt x="1" y="1221"/>
                    <a:pt x="64" y="1410"/>
                  </a:cubicBezTo>
                  <a:cubicBezTo>
                    <a:pt x="132" y="1546"/>
                    <a:pt x="298" y="1650"/>
                    <a:pt x="456" y="1650"/>
                  </a:cubicBezTo>
                  <a:cubicBezTo>
                    <a:pt x="518" y="1650"/>
                    <a:pt x="578" y="1634"/>
                    <a:pt x="631" y="1599"/>
                  </a:cubicBezTo>
                  <a:lnTo>
                    <a:pt x="2269" y="780"/>
                  </a:lnTo>
                  <a:cubicBezTo>
                    <a:pt x="2490" y="654"/>
                    <a:pt x="2553" y="433"/>
                    <a:pt x="2490" y="244"/>
                  </a:cubicBezTo>
                  <a:cubicBezTo>
                    <a:pt x="2394" y="77"/>
                    <a:pt x="2226" y="1"/>
                    <a:pt x="20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9" name="Google Shape;1529;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3DBC58"/>
      </a:accent1>
      <a:accent2>
        <a:srgbClr val="98D2AA"/>
      </a:accent2>
      <a:accent3>
        <a:srgbClr val="CFF7CE"/>
      </a:accent3>
      <a:accent4>
        <a:srgbClr val="BEBEBE"/>
      </a:accent4>
      <a:accent5>
        <a:srgbClr val="0F4A36"/>
      </a:accent5>
      <a:accent6>
        <a:srgbClr val="9E9E9E"/>
      </a:accent6>
      <a:hlink>
        <a:srgbClr val="3DBC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