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9" r:id="rId2"/>
    <p:sldId id="257" r:id="rId3"/>
    <p:sldId id="258" r:id="rId4"/>
    <p:sldId id="297" r:id="rId5"/>
    <p:sldId id="275" r:id="rId6"/>
    <p:sldId id="278" r:id="rId7"/>
    <p:sldId id="276" r:id="rId8"/>
    <p:sldId id="279" r:id="rId9"/>
    <p:sldId id="293" r:id="rId10"/>
    <p:sldId id="283" r:id="rId11"/>
    <p:sldId id="291" r:id="rId12"/>
    <p:sldId id="277" r:id="rId13"/>
    <p:sldId id="298" r:id="rId14"/>
    <p:sldId id="292" r:id="rId15"/>
    <p:sldId id="299" r:id="rId16"/>
    <p:sldId id="29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7"/>
    <a:srgbClr val="FCC259"/>
    <a:srgbClr val="7C87F5"/>
    <a:srgbClr val="7FCFF5"/>
    <a:srgbClr val="595959"/>
    <a:srgbClr val="7ECDF7"/>
    <a:srgbClr val="F6A546"/>
    <a:srgbClr val="5C2D62"/>
    <a:srgbClr val="7B88F4"/>
    <a:srgbClr val="7FC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A-4A19-98EB-7A32128B37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A-4A19-98EB-7A32128B37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6A-4A19-98EB-7A32128B3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92832"/>
        <c:axId val="48406912"/>
      </c:barChart>
      <c:catAx>
        <c:axId val="483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406912"/>
        <c:crosses val="autoZero"/>
        <c:auto val="1"/>
        <c:lblAlgn val="ctr"/>
        <c:lblOffset val="100"/>
        <c:noMultiLvlLbl val="0"/>
      </c:catAx>
      <c:valAx>
        <c:axId val="484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9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 altLang="en-US" dirty="0"/>
              <a:t>数据柱形图分析报告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5-4A5E-84C3-932CB45500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5-4A5E-84C3-932CB45500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5-4A5E-84C3-932CB45500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2.6</c:v>
                </c:pt>
                <c:pt idx="1">
                  <c:v>3.5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45-4A5E-84C3-932CB4550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251968"/>
        <c:axId val="129266048"/>
      </c:barChart>
      <c:catAx>
        <c:axId val="1292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129266048"/>
        <c:crosses val="autoZero"/>
        <c:auto val="1"/>
        <c:lblAlgn val="ctr"/>
        <c:lblOffset val="100"/>
        <c:noMultiLvlLbl val="0"/>
      </c:catAx>
      <c:valAx>
        <c:axId val="12926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1292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 altLang="en-US"/>
              <a:t>论文饼图分析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6D-4ED3-B99A-7A413EF385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6D-4ED3-B99A-7A413EF385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6D-4ED3-B99A-7A413EF385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6D-4ED3-B99A-7A413EF385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6D-4ED3-B99A-7A413EF385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61B8-91BB-448D-A7A2-800E1C8ADCFA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4861-C9FB-4F3F-A9A5-DFBEAEBFE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3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2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6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5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8596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B134-9E54-4233-9AD4-A661A84126CB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908" y="5467"/>
            <a:ext cx="12195907" cy="6852533"/>
            <a:chOff x="-3908" y="5467"/>
            <a:chExt cx="12195907" cy="6852533"/>
          </a:xfrm>
        </p:grpSpPr>
        <p:sp>
          <p:nvSpPr>
            <p:cNvPr id="13" name="矩形 12"/>
            <p:cNvSpPr/>
            <p:nvPr/>
          </p:nvSpPr>
          <p:spPr>
            <a:xfrm>
              <a:off x="-3908" y="5467"/>
              <a:ext cx="12195907" cy="6852533"/>
            </a:xfrm>
            <a:prstGeom prst="rect">
              <a:avLst/>
            </a:prstGeom>
            <a:solidFill>
              <a:srgbClr val="FCC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5658" y="283470"/>
              <a:ext cx="11680684" cy="6291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0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9.emf"/><Relationship Id="rId5" Type="http://schemas.openxmlformats.org/officeDocument/2006/relationships/tags" Target="../tags/tag44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5.svg"/><Relationship Id="rId5" Type="http://schemas.openxmlformats.org/officeDocument/2006/relationships/tags" Target="../tags/tag55.xml"/><Relationship Id="rId10" Type="http://schemas.openxmlformats.org/officeDocument/2006/relationships/image" Target="../media/image4.png"/><Relationship Id="rId4" Type="http://schemas.openxmlformats.org/officeDocument/2006/relationships/tags" Target="../tags/tag54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4.png"/><Relationship Id="rId5" Type="http://schemas.openxmlformats.org/officeDocument/2006/relationships/tags" Target="../tags/tag62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6.png"/><Relationship Id="rId2" Type="http://schemas.openxmlformats.org/officeDocument/2006/relationships/tags" Target="../tags/tag20.xml"/><Relationship Id="rId16" Type="http://schemas.openxmlformats.org/officeDocument/2006/relationships/image" Target="../media/image5.sv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4.png"/><Relationship Id="rId10" Type="http://schemas.openxmlformats.org/officeDocument/2006/relationships/tags" Target="../tags/tag28.xml"/><Relationship Id="rId19" Type="http://schemas.openxmlformats.org/officeDocument/2006/relationships/image" Target="../media/image8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ags" Target="../tags/tag36.xml"/><Relationship Id="rId7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155936" y="4092794"/>
            <a:ext cx="96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595731" y="5443882"/>
            <a:ext cx="7000538" cy="461665"/>
            <a:chOff x="2666187" y="5463603"/>
            <a:chExt cx="7000538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243522" cy="461665"/>
              <a:chOff x="3428550" y="5305153"/>
              <a:chExt cx="3243522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641"/>
                <a:ext cx="1695324" cy="400600"/>
                <a:chOff x="6378157" y="812239"/>
                <a:chExt cx="3854414" cy="508546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34" y="1050315"/>
                  <a:ext cx="534458" cy="60703"/>
                  <a:chOff x="5959476" y="2731534"/>
                  <a:chExt cx="368300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6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12239"/>
                  <a:ext cx="1921253" cy="5079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20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小组</a:t>
                  </a: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80" y="5305153"/>
                <a:ext cx="1379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第五组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446453" cy="461665"/>
              <a:chOff x="3428550" y="5305153"/>
              <a:chExt cx="3446453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34902"/>
                <a:chOff x="6378157" y="812498"/>
                <a:chExt cx="3854414" cy="552091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84353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40778"/>
                  <a:ext cx="2299488" cy="5079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20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时间</a:t>
                  </a: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79" y="5305153"/>
                <a:ext cx="1582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2022.6.30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" name="PA_库_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/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5" name="PA_库_矩形 4"/>
          <p:cNvSpPr/>
          <p:nvPr>
            <p:custDataLst>
              <p:tags r:id="rId5"/>
            </p:custDataLst>
          </p:nvPr>
        </p:nvSpPr>
        <p:spPr>
          <a:xfrm>
            <a:off x="4790441" y="2175946"/>
            <a:ext cx="2732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5B57"/>
                </a:solidFill>
                <a:latin typeface="华文新魏" panose="02010800040101010101" charset="-122"/>
                <a:ea typeface="华文新魏" panose="02010800040101010101" charset="-122"/>
              </a:rPr>
              <a:t>数据结构</a:t>
            </a:r>
            <a:endParaRPr lang="en-US" altLang="zh-CN" sz="4800" dirty="0">
              <a:solidFill>
                <a:srgbClr val="FF5B57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8" name="PA_库_矩形 127"/>
          <p:cNvSpPr/>
          <p:nvPr>
            <p:custDataLst>
              <p:tags r:id="rId6"/>
            </p:custDataLst>
          </p:nvPr>
        </p:nvSpPr>
        <p:spPr>
          <a:xfrm>
            <a:off x="5221009" y="2162544"/>
            <a:ext cx="175095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4800" dirty="0">
              <a:solidFill>
                <a:srgbClr val="7FCFF5"/>
              </a:solidFill>
              <a:latin typeface="773-CAI978" panose="020B04020202040203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5" grpId="0" autoUpdateAnimBg="0"/>
      <p:bldP spid="12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A_库_Chart 3"/>
          <p:cNvGraphicFramePr/>
          <p:nvPr>
            <p:custDataLst>
              <p:tags r:id="rId1"/>
            </p:custDataLst>
          </p:nvPr>
        </p:nvGraphicFramePr>
        <p:xfrm>
          <a:off x="1097697" y="1774753"/>
          <a:ext cx="4832048" cy="393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248400" y="1774753"/>
            <a:ext cx="0" cy="418270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4"/>
          <p:cNvGraphicFramePr/>
          <p:nvPr/>
        </p:nvGraphicFramePr>
        <p:xfrm>
          <a:off x="5253777" y="1330337"/>
          <a:ext cx="7233230" cy="482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A61116-430A-EB17-DE38-5280E8EE6924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10D1F64-3446-C0D2-BC0B-11F472C81480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 descr="3D glasses 纯色填充">
            <a:extLst>
              <a:ext uri="{FF2B5EF4-FFF2-40B4-BE49-F238E27FC236}">
                <a16:creationId xmlns:a16="http://schemas.microsoft.com/office/drawing/2014/main" id="{61A88B89-071F-5D42-E16F-B51573F08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2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/>
          <p:cNvGrpSpPr/>
          <p:nvPr>
            <p:custDataLst>
              <p:tags r:id="rId1"/>
            </p:custDataLst>
          </p:nvPr>
        </p:nvGrpSpPr>
        <p:grpSpPr>
          <a:xfrm>
            <a:off x="6863204" y="2175164"/>
            <a:ext cx="1371600" cy="1371600"/>
            <a:chOff x="7121236" y="2175164"/>
            <a:chExt cx="1371600" cy="1371600"/>
          </a:xfrm>
        </p:grpSpPr>
        <p:sp>
          <p:nvSpPr>
            <p:cNvPr id="5" name="椭圆 4"/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1" cstate="screen"/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7" name="PA_库_组合 6"/>
          <p:cNvGrpSpPr/>
          <p:nvPr>
            <p:custDataLst>
              <p:tags r:id="rId2"/>
            </p:custDataLst>
          </p:nvPr>
        </p:nvGrpSpPr>
        <p:grpSpPr>
          <a:xfrm>
            <a:off x="9412715" y="2175164"/>
            <a:ext cx="1371600" cy="1371600"/>
            <a:chOff x="9476508" y="2175164"/>
            <a:chExt cx="1371600" cy="1371600"/>
          </a:xfrm>
        </p:grpSpPr>
        <p:sp>
          <p:nvSpPr>
            <p:cNvPr id="8" name="椭圆 7"/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2" cstate="screen"/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10" name="PA_库_组合 9"/>
          <p:cNvGrpSpPr/>
          <p:nvPr>
            <p:custDataLst>
              <p:tags r:id="rId3"/>
            </p:custDataLst>
          </p:nvPr>
        </p:nvGrpSpPr>
        <p:grpSpPr>
          <a:xfrm>
            <a:off x="6299825" y="4045003"/>
            <a:ext cx="2498358" cy="1487017"/>
            <a:chOff x="979134" y="4475018"/>
            <a:chExt cx="2498358" cy="14870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PA_库_组合 14"/>
          <p:cNvGrpSpPr/>
          <p:nvPr>
            <p:custDataLst>
              <p:tags r:id="rId4"/>
            </p:custDataLst>
          </p:nvPr>
        </p:nvGrpSpPr>
        <p:grpSpPr>
          <a:xfrm>
            <a:off x="8824370" y="4045003"/>
            <a:ext cx="2498358" cy="1487017"/>
            <a:chOff x="979134" y="4475018"/>
            <a:chExt cx="2498358" cy="1487017"/>
          </a:xfrm>
        </p:grpSpPr>
        <p:grpSp>
          <p:nvGrpSpPr>
            <p:cNvPr id="16" name="组合 15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PA_库_组合 19"/>
          <p:cNvGrpSpPr/>
          <p:nvPr>
            <p:custDataLst>
              <p:tags r:id="rId5"/>
            </p:custDataLst>
          </p:nvPr>
        </p:nvGrpSpPr>
        <p:grpSpPr>
          <a:xfrm rot="10800000">
            <a:off x="1323773" y="2175164"/>
            <a:ext cx="1371600" cy="1371600"/>
            <a:chOff x="7121236" y="2175164"/>
            <a:chExt cx="1371600" cy="1371600"/>
          </a:xfrm>
        </p:grpSpPr>
        <p:sp>
          <p:nvSpPr>
            <p:cNvPr id="21" name="椭圆 20"/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1" cstate="screen"/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23" name="PA_库_组合 22"/>
          <p:cNvGrpSpPr/>
          <p:nvPr>
            <p:custDataLst>
              <p:tags r:id="rId6"/>
            </p:custDataLst>
          </p:nvPr>
        </p:nvGrpSpPr>
        <p:grpSpPr>
          <a:xfrm rot="10800000">
            <a:off x="3873284" y="2175164"/>
            <a:ext cx="1371600" cy="1371600"/>
            <a:chOff x="9476508" y="2175164"/>
            <a:chExt cx="1371600" cy="1371600"/>
          </a:xfrm>
        </p:grpSpPr>
        <p:sp>
          <p:nvSpPr>
            <p:cNvPr id="24" name="椭圆 23"/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 cstate="screen"/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26" name="PA_库_组合 25"/>
          <p:cNvGrpSpPr/>
          <p:nvPr>
            <p:custDataLst>
              <p:tags r:id="rId7"/>
            </p:custDataLst>
          </p:nvPr>
        </p:nvGrpSpPr>
        <p:grpSpPr>
          <a:xfrm>
            <a:off x="760394" y="4045003"/>
            <a:ext cx="2498358" cy="1487017"/>
            <a:chOff x="979134" y="4475018"/>
            <a:chExt cx="2498358" cy="148701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1" name="PA_库_组合 30"/>
          <p:cNvGrpSpPr/>
          <p:nvPr>
            <p:custDataLst>
              <p:tags r:id="rId8"/>
            </p:custDataLst>
          </p:nvPr>
        </p:nvGrpSpPr>
        <p:grpSpPr>
          <a:xfrm>
            <a:off x="3284939" y="4045003"/>
            <a:ext cx="2498358" cy="1487017"/>
            <a:chOff x="979134" y="4475018"/>
            <a:chExt cx="2498358" cy="1487017"/>
          </a:xfrm>
        </p:grpSpPr>
        <p:grpSp>
          <p:nvGrpSpPr>
            <p:cNvPr id="32" name="组合 31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FD266B9-8D55-0954-B354-94822FE83941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D3C752-D6B2-96AA-0518-2719C6C4CE48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3D glasses 纯色填充">
            <a:extLst>
              <a:ext uri="{FF2B5EF4-FFF2-40B4-BE49-F238E27FC236}">
                <a16:creationId xmlns:a16="http://schemas.microsoft.com/office/drawing/2014/main" id="{DF87FD37-F5D6-7D40-C1F3-BD28B6B7D0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实践总结</a:t>
            </a:r>
          </a:p>
        </p:txBody>
      </p:sp>
      <p:grpSp>
        <p:nvGrpSpPr>
          <p:cNvPr id="69" name="PA_库_组合 68"/>
          <p:cNvGrpSpPr/>
          <p:nvPr>
            <p:custDataLst>
              <p:tags r:id="rId2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3210117" y="-617091"/>
            <a:ext cx="5706979" cy="5706979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485A475E-939D-C3BA-2B87-D9A684F7DCB4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19BFA6-FF0A-DDC2-FBED-382E4ECADD0E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形 61" descr="3D glasses 纯色填充">
            <a:extLst>
              <a:ext uri="{FF2B5EF4-FFF2-40B4-BE49-F238E27FC236}">
                <a16:creationId xmlns:a16="http://schemas.microsoft.com/office/drawing/2014/main" id="{CAD5FA26-C669-D640-8B81-60AE212C8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  <p:sp>
        <p:nvSpPr>
          <p:cNvPr id="58" name="PA_库_矩形 6">
            <a:extLst>
              <a:ext uri="{FF2B5EF4-FFF2-40B4-BE49-F238E27FC236}">
                <a16:creationId xmlns:a16="http://schemas.microsoft.com/office/drawing/2014/main" id="{7DDE88E3-F9EE-3FD5-2BAF-1CB1FFE7697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69740" y="1596136"/>
            <a:ext cx="3321169" cy="4044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PA_库_椭圆 10">
            <a:extLst>
              <a:ext uri="{FF2B5EF4-FFF2-40B4-BE49-F238E27FC236}">
                <a16:creationId xmlns:a16="http://schemas.microsoft.com/office/drawing/2014/main" id="{86C29754-1587-D59F-4D62-65D89B733C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65449" y="1725792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PA_库_矩形 41">
            <a:extLst>
              <a:ext uri="{FF2B5EF4-FFF2-40B4-BE49-F238E27FC236}">
                <a16:creationId xmlns:a16="http://schemas.microsoft.com/office/drawing/2014/main" id="{061CE8DC-5C38-C735-CFBD-3DB1222E7A6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8155" y="3329506"/>
            <a:ext cx="2308645" cy="210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对算法、数据结构   等灵活运用；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实用性较强；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通过刷题平台的检验，不会误人子弟。</a:t>
            </a:r>
            <a:endParaRPr lang="en-US" altLang="zh-CN" sz="11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PA_库_矩形 43">
            <a:extLst>
              <a:ext uri="{FF2B5EF4-FFF2-40B4-BE49-F238E27FC236}">
                <a16:creationId xmlns:a16="http://schemas.microsoft.com/office/drawing/2014/main" id="{50B57FD4-4F01-F38F-BF29-A683B2AA9A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70404" y="3899953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" name="PA_库_矩形 44">
            <a:extLst>
              <a:ext uri="{FF2B5EF4-FFF2-40B4-BE49-F238E27FC236}">
                <a16:creationId xmlns:a16="http://schemas.microsoft.com/office/drawing/2014/main" id="{61C79BFF-791D-0CFD-4D9D-52644CCFAD3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07298" y="1604299"/>
            <a:ext cx="3321169" cy="4044137"/>
          </a:xfrm>
          <a:prstGeom prst="rect">
            <a:avLst/>
          </a:prstGeom>
          <a:solidFill>
            <a:srgbClr val="7C8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PA_库_椭圆 45">
            <a:extLst>
              <a:ext uri="{FF2B5EF4-FFF2-40B4-BE49-F238E27FC236}">
                <a16:creationId xmlns:a16="http://schemas.microsoft.com/office/drawing/2014/main" id="{4B1CCE59-3C8E-FE9A-BE35-93554102E1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630853" y="1723199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D0C799-E9FC-A497-BA6C-1778261CCB7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648" t="9635" r="33432" b="21501"/>
          <a:stretch/>
        </p:blipFill>
        <p:spPr>
          <a:xfrm>
            <a:off x="3143250" y="1967594"/>
            <a:ext cx="718456" cy="99045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351E340-F10C-7DC2-65BC-F3EBED28D02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659" t="20057" r="19572" b="21934"/>
          <a:stretch/>
        </p:blipFill>
        <p:spPr>
          <a:xfrm>
            <a:off x="8032367" y="2214971"/>
            <a:ext cx="772074" cy="718458"/>
          </a:xfrm>
          <a:prstGeom prst="rect">
            <a:avLst/>
          </a:prstGeom>
        </p:spPr>
      </p:pic>
      <p:sp>
        <p:nvSpPr>
          <p:cNvPr id="77" name="PA_库_矩形 41">
            <a:extLst>
              <a:ext uri="{FF2B5EF4-FFF2-40B4-BE49-F238E27FC236}">
                <a16:creationId xmlns:a16="http://schemas.microsoft.com/office/drawing/2014/main" id="{51EB3C4F-EA3E-597D-76F6-016F9F60F03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373194" y="3425201"/>
            <a:ext cx="2057764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界面不美观；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涵盖算法不足；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解析不够彻底。</a:t>
            </a:r>
            <a:endParaRPr lang="en-US" altLang="zh-CN" sz="1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81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7" grpId="0" autoUpdateAnimBg="0"/>
      <p:bldP spid="69" grpId="0" autoUpdateAnimBg="0"/>
      <p:bldP spid="70" grpId="0" animBg="1"/>
      <p:bldP spid="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库_组合 6"/>
          <p:cNvGrpSpPr/>
          <p:nvPr>
            <p:custDataLst>
              <p:tags r:id="rId1"/>
            </p:custDataLst>
          </p:nvPr>
        </p:nvGrpSpPr>
        <p:grpSpPr>
          <a:xfrm>
            <a:off x="1770819" y="1888710"/>
            <a:ext cx="869947" cy="812318"/>
            <a:chOff x="6546853" y="1310911"/>
            <a:chExt cx="939797" cy="877541"/>
          </a:xfrm>
        </p:grpSpPr>
        <p:grpSp>
          <p:nvGrpSpPr>
            <p:cNvPr id="8" name="组合 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PA_库_组合 16"/>
          <p:cNvGrpSpPr/>
          <p:nvPr>
            <p:custDataLst>
              <p:tags r:id="rId2"/>
            </p:custDataLst>
          </p:nvPr>
        </p:nvGrpSpPr>
        <p:grpSpPr>
          <a:xfrm>
            <a:off x="1770819" y="4383486"/>
            <a:ext cx="869947" cy="812318"/>
            <a:chOff x="6546853" y="1310911"/>
            <a:chExt cx="939797" cy="877541"/>
          </a:xfrm>
        </p:grpSpPr>
        <p:grpSp>
          <p:nvGrpSpPr>
            <p:cNvPr id="18" name="组合 1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2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PA_库_组合 26"/>
          <p:cNvGrpSpPr/>
          <p:nvPr>
            <p:custDataLst>
              <p:tags r:id="rId3"/>
            </p:custDataLst>
          </p:nvPr>
        </p:nvGrpSpPr>
        <p:grpSpPr>
          <a:xfrm>
            <a:off x="7204921" y="1898497"/>
            <a:ext cx="869947" cy="812318"/>
            <a:chOff x="6546853" y="1310911"/>
            <a:chExt cx="939797" cy="877541"/>
          </a:xfrm>
        </p:grpSpPr>
        <p:grpSp>
          <p:nvGrpSpPr>
            <p:cNvPr id="28" name="组合 2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3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PA_库_组合 36"/>
          <p:cNvGrpSpPr/>
          <p:nvPr>
            <p:custDataLst>
              <p:tags r:id="rId4"/>
            </p:custDataLst>
          </p:nvPr>
        </p:nvGrpSpPr>
        <p:grpSpPr>
          <a:xfrm>
            <a:off x="7174976" y="4448784"/>
            <a:ext cx="869947" cy="812318"/>
            <a:chOff x="6546853" y="1310911"/>
            <a:chExt cx="939797" cy="877541"/>
          </a:xfrm>
        </p:grpSpPr>
        <p:grpSp>
          <p:nvGrpSpPr>
            <p:cNvPr id="38" name="组合 3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4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1" name="PA_库_矩形 50"/>
          <p:cNvSpPr/>
          <p:nvPr>
            <p:custDataLst>
              <p:tags r:id="rId5"/>
            </p:custDataLst>
          </p:nvPr>
        </p:nvSpPr>
        <p:spPr>
          <a:xfrm>
            <a:off x="2823004" y="1754297"/>
            <a:ext cx="2474122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深刻认识到数据结构在编程生涯中的崇高地位。</a:t>
            </a:r>
          </a:p>
        </p:txBody>
      </p:sp>
      <p:sp>
        <p:nvSpPr>
          <p:cNvPr id="55" name="PA_库_矩形 54"/>
          <p:cNvSpPr/>
          <p:nvPr>
            <p:custDataLst>
              <p:tags r:id="rId6"/>
            </p:custDataLst>
          </p:nvPr>
        </p:nvSpPr>
        <p:spPr>
          <a:xfrm>
            <a:off x="8401388" y="4008261"/>
            <a:ext cx="2474122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不能局限于课本上的知识，要通过实践拓展自己的知识面、提升自己的实践动手能力。</a:t>
            </a:r>
          </a:p>
        </p:txBody>
      </p:sp>
      <p:sp>
        <p:nvSpPr>
          <p:cNvPr id="57" name="PA_库_矩形 56"/>
          <p:cNvSpPr/>
          <p:nvPr>
            <p:custDataLst>
              <p:tags r:id="rId7"/>
            </p:custDataLst>
          </p:nvPr>
        </p:nvSpPr>
        <p:spPr>
          <a:xfrm>
            <a:off x="8367865" y="1822048"/>
            <a:ext cx="2474122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深刻认识到团队协作在学习、工作中的重要性。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5A475E-939D-C3BA-2B87-D9A684F7DCB4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19BFA6-FF0A-DDC2-FBED-382E4ECADD0E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形 61" descr="3D glasses 纯色填充">
            <a:extLst>
              <a:ext uri="{FF2B5EF4-FFF2-40B4-BE49-F238E27FC236}">
                <a16:creationId xmlns:a16="http://schemas.microsoft.com/office/drawing/2014/main" id="{CAD5FA26-C669-D640-8B81-60AE212C80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  <p:sp>
        <p:nvSpPr>
          <p:cNvPr id="58" name="PA_库_矩形 56">
            <a:extLst>
              <a:ext uri="{FF2B5EF4-FFF2-40B4-BE49-F238E27FC236}">
                <a16:creationId xmlns:a16="http://schemas.microsoft.com/office/drawing/2014/main" id="{1094B158-3FB7-D169-4783-FA63E3DC546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938593" y="3965574"/>
            <a:ext cx="2474122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为暑期平淡生活中增添一抹色彩，团队将学习新的知识，对本次课设的不足点进行补充。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5" grpId="0" autoUpdateAnimBg="0"/>
      <p:bldP spid="57" grpId="0" autoUpdateAnimBg="0"/>
      <p:bldP spid="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485A475E-939D-C3BA-2B87-D9A684F7DCB4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19BFA6-FF0A-DDC2-FBED-382E4ECADD0E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形 61" descr="3D glasses 纯色填充">
            <a:extLst>
              <a:ext uri="{FF2B5EF4-FFF2-40B4-BE49-F238E27FC236}">
                <a16:creationId xmlns:a16="http://schemas.microsoft.com/office/drawing/2014/main" id="{CAD5FA26-C669-D640-8B81-60AE212C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5E53ECE-FB9F-E806-6B74-0E85578D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29563"/>
              </p:ext>
            </p:extLst>
          </p:nvPr>
        </p:nvGraphicFramePr>
        <p:xfrm>
          <a:off x="1844623" y="2050444"/>
          <a:ext cx="8551636" cy="324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636">
                  <a:extLst>
                    <a:ext uri="{9D8B030D-6E8A-4147-A177-3AD203B41FA5}">
                      <a16:colId xmlns:a16="http://schemas.microsoft.com/office/drawing/2014/main" val="634486545"/>
                    </a:ext>
                  </a:extLst>
                </a:gridCol>
              </a:tblGrid>
              <a:tr h="648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参考文献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52494"/>
                  </a:ext>
                </a:extLst>
              </a:tr>
              <a:tr h="648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严蔚敏，吴伟民，《数据结构题集》（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语言版）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北京：清华大学出版社，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20052"/>
                  </a:ext>
                </a:extLst>
              </a:tr>
              <a:tr h="648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范策等，《算法与数据结构》，北京：机械工业出版社，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82575"/>
                  </a:ext>
                </a:extLst>
              </a:tr>
              <a:tr h="648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许绪松等，《数据结构与算法导论》，北京：电子工业出版社，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97955"/>
                  </a:ext>
                </a:extLst>
              </a:tr>
              <a:tr h="648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Stephen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Prata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等，《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PrimePlus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第六版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》，北京：人民邮电出版社，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7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295925" y="4077964"/>
            <a:ext cx="96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感谢您的观看！</a:t>
            </a: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595731" y="5443882"/>
            <a:ext cx="7000538" cy="461665"/>
            <a:chOff x="2666187" y="5463603"/>
            <a:chExt cx="7000538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243522" cy="461665"/>
              <a:chOff x="3428550" y="5305153"/>
              <a:chExt cx="3243522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641"/>
                <a:ext cx="1695324" cy="400600"/>
                <a:chOff x="6378157" y="812239"/>
                <a:chExt cx="3854414" cy="508546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34" y="1050315"/>
                  <a:ext cx="534458" cy="60703"/>
                  <a:chOff x="5959476" y="2731534"/>
                  <a:chExt cx="368300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6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12239"/>
                  <a:ext cx="1921253" cy="5079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20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小组</a:t>
                  </a: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80" y="5305153"/>
                <a:ext cx="1379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第五组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446453" cy="461665"/>
              <a:chOff x="3428550" y="5305153"/>
              <a:chExt cx="3446453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34902"/>
                <a:chOff x="6378157" y="812498"/>
                <a:chExt cx="3854414" cy="552091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84353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40778"/>
                  <a:ext cx="2299488" cy="5079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20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时间</a:t>
                  </a: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79" y="5305153"/>
                <a:ext cx="1582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2022.6.30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" name="PA_库_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/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5" name="PA_库_矩形 4"/>
          <p:cNvSpPr/>
          <p:nvPr>
            <p:custDataLst>
              <p:tags r:id="rId5"/>
            </p:custDataLst>
          </p:nvPr>
        </p:nvSpPr>
        <p:spPr>
          <a:xfrm>
            <a:off x="4790441" y="2175946"/>
            <a:ext cx="2732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5B57"/>
                </a:solidFill>
                <a:latin typeface="华文新魏" panose="02010800040101010101" charset="-122"/>
                <a:ea typeface="华文新魏" panose="02010800040101010101" charset="-122"/>
              </a:rPr>
              <a:t>数据结构</a:t>
            </a:r>
            <a:endParaRPr lang="en-US" altLang="zh-CN" sz="4800" dirty="0">
              <a:solidFill>
                <a:srgbClr val="FF5B57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8" name="PA_库_矩形 127"/>
          <p:cNvSpPr/>
          <p:nvPr>
            <p:custDataLst>
              <p:tags r:id="rId6"/>
            </p:custDataLst>
          </p:nvPr>
        </p:nvSpPr>
        <p:spPr>
          <a:xfrm>
            <a:off x="5221009" y="2162544"/>
            <a:ext cx="175095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4800" dirty="0">
              <a:solidFill>
                <a:srgbClr val="7FCFF5"/>
              </a:solidFill>
              <a:latin typeface="773-CAI978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5" grpId="0" autoUpdateAnimBg="0"/>
      <p:bldP spid="1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36" y="-478096"/>
            <a:ext cx="6492253" cy="649225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3084784" y="2437918"/>
            <a:ext cx="1527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  <p:grpSp>
        <p:nvGrpSpPr>
          <p:cNvPr id="134" name="PA_库_组合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858755" y="1446515"/>
            <a:ext cx="570955" cy="633519"/>
            <a:chOff x="3313" y="1559"/>
            <a:chExt cx="1086" cy="1205"/>
          </a:xfrm>
        </p:grpSpPr>
        <p:sp>
          <p:nvSpPr>
            <p:cNvPr id="139" name="Freeform 5"/>
            <p:cNvSpPr/>
            <p:nvPr/>
          </p:nvSpPr>
          <p:spPr bwMode="auto">
            <a:xfrm>
              <a:off x="3383" y="1626"/>
              <a:ext cx="983" cy="1133"/>
            </a:xfrm>
            <a:custGeom>
              <a:avLst/>
              <a:gdLst>
                <a:gd name="T0" fmla="*/ 328 w 366"/>
                <a:gd name="T1" fmla="*/ 260 h 422"/>
                <a:gd name="T2" fmla="*/ 86 w 366"/>
                <a:gd name="T3" fmla="*/ 400 h 422"/>
                <a:gd name="T4" fmla="*/ 0 w 366"/>
                <a:gd name="T5" fmla="*/ 351 h 422"/>
                <a:gd name="T6" fmla="*/ 0 w 366"/>
                <a:gd name="T7" fmla="*/ 71 h 422"/>
                <a:gd name="T8" fmla="*/ 86 w 366"/>
                <a:gd name="T9" fmla="*/ 22 h 422"/>
                <a:gd name="T10" fmla="*/ 328 w 366"/>
                <a:gd name="T11" fmla="*/ 162 h 422"/>
                <a:gd name="T12" fmla="*/ 328 w 366"/>
                <a:gd name="T13" fmla="*/ 26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2">
                  <a:moveTo>
                    <a:pt x="328" y="260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48" y="422"/>
                    <a:pt x="0" y="395"/>
                    <a:pt x="0" y="3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"/>
                    <a:pt x="48" y="0"/>
                    <a:pt x="86" y="22"/>
                  </a:cubicBezTo>
                  <a:cubicBezTo>
                    <a:pt x="328" y="162"/>
                    <a:pt x="328" y="162"/>
                    <a:pt x="328" y="162"/>
                  </a:cubicBezTo>
                  <a:cubicBezTo>
                    <a:pt x="366" y="184"/>
                    <a:pt x="366" y="238"/>
                    <a:pt x="328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6"/>
            <p:cNvSpPr/>
            <p:nvPr/>
          </p:nvSpPr>
          <p:spPr bwMode="auto">
            <a:xfrm>
              <a:off x="3483" y="1803"/>
              <a:ext cx="150" cy="137"/>
            </a:xfrm>
            <a:custGeom>
              <a:avLst/>
              <a:gdLst>
                <a:gd name="T0" fmla="*/ 0 w 56"/>
                <a:gd name="T1" fmla="*/ 51 h 51"/>
                <a:gd name="T2" fmla="*/ 6 w 56"/>
                <a:gd name="T3" fmla="*/ 26 h 51"/>
                <a:gd name="T4" fmla="*/ 41 w 56"/>
                <a:gd name="T5" fmla="*/ 2 h 51"/>
                <a:gd name="T6" fmla="*/ 56 w 56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1">
                  <a:moveTo>
                    <a:pt x="0" y="51"/>
                  </a:moveTo>
                  <a:cubicBezTo>
                    <a:pt x="0" y="42"/>
                    <a:pt x="2" y="34"/>
                    <a:pt x="6" y="26"/>
                  </a:cubicBezTo>
                  <a:cubicBezTo>
                    <a:pt x="14" y="13"/>
                    <a:pt x="27" y="4"/>
                    <a:pt x="41" y="2"/>
                  </a:cubicBezTo>
                  <a:cubicBezTo>
                    <a:pt x="46" y="1"/>
                    <a:pt x="51" y="0"/>
                    <a:pt x="56" y="1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V="1">
              <a:off x="3483" y="2004"/>
              <a:ext cx="0" cy="78"/>
            </a:xfrm>
            <a:prstGeom prst="line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"/>
            <p:cNvSpPr/>
            <p:nvPr/>
          </p:nvSpPr>
          <p:spPr bwMode="auto">
            <a:xfrm>
              <a:off x="3402" y="2063"/>
              <a:ext cx="997" cy="701"/>
            </a:xfrm>
            <a:custGeom>
              <a:avLst/>
              <a:gdLst>
                <a:gd name="T0" fmla="*/ 339 w 371"/>
                <a:gd name="T1" fmla="*/ 7 h 261"/>
                <a:gd name="T2" fmla="*/ 327 w 371"/>
                <a:gd name="T3" fmla="*/ 0 h 261"/>
                <a:gd name="T4" fmla="*/ 312 w 371"/>
                <a:gd name="T5" fmla="*/ 69 h 261"/>
                <a:gd name="T6" fmla="*/ 37 w 371"/>
                <a:gd name="T7" fmla="*/ 227 h 261"/>
                <a:gd name="T8" fmla="*/ 0 w 371"/>
                <a:gd name="T9" fmla="*/ 232 h 261"/>
                <a:gd name="T10" fmla="*/ 64 w 371"/>
                <a:gd name="T11" fmla="*/ 247 h 261"/>
                <a:gd name="T12" fmla="*/ 339 w 371"/>
                <a:gd name="T13" fmla="*/ 89 h 261"/>
                <a:gd name="T14" fmla="*/ 339 w 371"/>
                <a:gd name="T15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261">
                  <a:moveTo>
                    <a:pt x="339" y="7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43" y="22"/>
                    <a:pt x="338" y="55"/>
                    <a:pt x="312" y="69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25" y="234"/>
                    <a:pt x="12" y="235"/>
                    <a:pt x="0" y="232"/>
                  </a:cubicBezTo>
                  <a:cubicBezTo>
                    <a:pt x="13" y="252"/>
                    <a:pt x="41" y="261"/>
                    <a:pt x="64" y="247"/>
                  </a:cubicBezTo>
                  <a:cubicBezTo>
                    <a:pt x="339" y="89"/>
                    <a:pt x="339" y="89"/>
                    <a:pt x="339" y="89"/>
                  </a:cubicBezTo>
                  <a:cubicBezTo>
                    <a:pt x="371" y="71"/>
                    <a:pt x="371" y="26"/>
                    <a:pt x="33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"/>
            <p:cNvSpPr/>
            <p:nvPr/>
          </p:nvSpPr>
          <p:spPr bwMode="auto">
            <a:xfrm>
              <a:off x="3313" y="1559"/>
              <a:ext cx="1005" cy="1159"/>
            </a:xfrm>
            <a:custGeom>
              <a:avLst/>
              <a:gdLst>
                <a:gd name="T0" fmla="*/ 171 w 374"/>
                <a:gd name="T1" fmla="*/ 356 h 432"/>
                <a:gd name="T2" fmla="*/ 71 w 374"/>
                <a:gd name="T3" fmla="*/ 414 h 432"/>
                <a:gd name="T4" fmla="*/ 0 w 374"/>
                <a:gd name="T5" fmla="*/ 373 h 432"/>
                <a:gd name="T6" fmla="*/ 0 w 374"/>
                <a:gd name="T7" fmla="*/ 59 h 432"/>
                <a:gd name="T8" fmla="*/ 71 w 374"/>
                <a:gd name="T9" fmla="*/ 18 h 432"/>
                <a:gd name="T10" fmla="*/ 342 w 374"/>
                <a:gd name="T11" fmla="*/ 175 h 432"/>
                <a:gd name="T12" fmla="*/ 342 w 374"/>
                <a:gd name="T13" fmla="*/ 257 h 432"/>
                <a:gd name="T14" fmla="*/ 310 w 374"/>
                <a:gd name="T15" fmla="*/ 27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432">
                  <a:moveTo>
                    <a:pt x="171" y="356"/>
                  </a:moveTo>
                  <a:cubicBezTo>
                    <a:pt x="71" y="414"/>
                    <a:pt x="71" y="414"/>
                    <a:pt x="71" y="414"/>
                  </a:cubicBezTo>
                  <a:cubicBezTo>
                    <a:pt x="39" y="432"/>
                    <a:pt x="0" y="409"/>
                    <a:pt x="0" y="37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3"/>
                    <a:pt x="39" y="0"/>
                    <a:pt x="71" y="18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74" y="193"/>
                    <a:pt x="374" y="239"/>
                    <a:pt x="342" y="257"/>
                  </a:cubicBezTo>
                  <a:cubicBezTo>
                    <a:pt x="310" y="275"/>
                    <a:pt x="310" y="275"/>
                    <a:pt x="310" y="275"/>
                  </a:cubicBezTo>
                </a:path>
              </a:pathLst>
            </a:cu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 flipH="1">
              <a:off x="3851" y="2385"/>
              <a:ext cx="142" cy="84"/>
            </a:xfrm>
            <a:prstGeom prst="line">
              <a:avLst/>
            </a:pr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5" name="PA_库_组合 144"/>
          <p:cNvGrpSpPr/>
          <p:nvPr>
            <p:custDataLst>
              <p:tags r:id="rId2"/>
            </p:custDataLst>
          </p:nvPr>
        </p:nvGrpSpPr>
        <p:grpSpPr>
          <a:xfrm>
            <a:off x="9838032" y="1481740"/>
            <a:ext cx="560275" cy="523159"/>
            <a:chOff x="6546853" y="1989140"/>
            <a:chExt cx="2046442" cy="1910878"/>
          </a:xfrm>
        </p:grpSpPr>
        <p:sp>
          <p:nvSpPr>
            <p:cNvPr id="146" name="矩形: 圆角 145"/>
            <p:cNvSpPr/>
            <p:nvPr/>
          </p:nvSpPr>
          <p:spPr>
            <a:xfrm>
              <a:off x="6686756" y="2086134"/>
              <a:ext cx="1906539" cy="18138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148" name="Freeform 31"/>
              <p:cNvSpPr/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9" name="Line 38"/>
              <p:cNvSpPr>
                <a:spLocks noChangeShapeType="1"/>
              </p:cNvSpPr>
              <p:nvPr/>
            </p:nvSpPr>
            <p:spPr bwMode="auto">
              <a:xfrm flipH="1">
                <a:off x="7518404" y="3775079"/>
                <a:ext cx="328613" cy="0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0" name="Line 44"/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1" name="Freeform 45"/>
              <p:cNvSpPr/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-1" fmla="*/ 8493 w 8493"/>
                  <a:gd name="connsiteY0-2" fmla="*/ 0 h 9645"/>
                  <a:gd name="connsiteX1-3" fmla="*/ 1735 w 8493"/>
                  <a:gd name="connsiteY1-4" fmla="*/ 9645 h 9645"/>
                  <a:gd name="connsiteX2-5" fmla="*/ 0 w 8493"/>
                  <a:gd name="connsiteY2-6" fmla="*/ 7898 h 9645"/>
                  <a:gd name="connsiteX3-7" fmla="*/ 0 w 8493"/>
                  <a:gd name="connsiteY3-8" fmla="*/ 1710 h 9645"/>
                  <a:gd name="connsiteX0-9" fmla="*/ 2043 w 2043"/>
                  <a:gd name="connsiteY0-10" fmla="*/ 8227 h 8227"/>
                  <a:gd name="connsiteX1-11" fmla="*/ 0 w 2043"/>
                  <a:gd name="connsiteY1-12" fmla="*/ 6416 h 8227"/>
                  <a:gd name="connsiteX2-13" fmla="*/ 0 w 2043"/>
                  <a:gd name="connsiteY2-14" fmla="*/ 0 h 82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2" name="Freeform 43"/>
              <p:cNvSpPr/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53" name="PA_库_组合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9813289" y="3509621"/>
            <a:ext cx="619430" cy="552300"/>
            <a:chOff x="1881" y="1396"/>
            <a:chExt cx="1421" cy="1267"/>
          </a:xfrm>
        </p:grpSpPr>
        <p:sp>
          <p:nvSpPr>
            <p:cNvPr id="154" name="Freeform 5"/>
            <p:cNvSpPr/>
            <p:nvPr/>
          </p:nvSpPr>
          <p:spPr bwMode="auto">
            <a:xfrm>
              <a:off x="1970" y="1436"/>
              <a:ext cx="1324" cy="1216"/>
            </a:xfrm>
            <a:custGeom>
              <a:avLst/>
              <a:gdLst>
                <a:gd name="T0" fmla="*/ 426 w 494"/>
                <a:gd name="T1" fmla="*/ 344 h 453"/>
                <a:gd name="T2" fmla="*/ 429 w 494"/>
                <a:gd name="T3" fmla="*/ 330 h 453"/>
                <a:gd name="T4" fmla="*/ 494 w 494"/>
                <a:gd name="T5" fmla="*/ 197 h 453"/>
                <a:gd name="T6" fmla="*/ 247 w 494"/>
                <a:gd name="T7" fmla="*/ 0 h 453"/>
                <a:gd name="T8" fmla="*/ 0 w 494"/>
                <a:gd name="T9" fmla="*/ 197 h 453"/>
                <a:gd name="T10" fmla="*/ 247 w 494"/>
                <a:gd name="T11" fmla="*/ 394 h 453"/>
                <a:gd name="T12" fmla="*/ 282 w 494"/>
                <a:gd name="T13" fmla="*/ 392 h 453"/>
                <a:gd name="T14" fmla="*/ 287 w 494"/>
                <a:gd name="T15" fmla="*/ 393 h 453"/>
                <a:gd name="T16" fmla="*/ 446 w 494"/>
                <a:gd name="T17" fmla="*/ 450 h 453"/>
                <a:gd name="T18" fmla="*/ 462 w 494"/>
                <a:gd name="T19" fmla="*/ 432 h 453"/>
                <a:gd name="T20" fmla="*/ 426 w 494"/>
                <a:gd name="T21" fmla="*/ 3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453">
                  <a:moveTo>
                    <a:pt x="426" y="344"/>
                  </a:moveTo>
                  <a:cubicBezTo>
                    <a:pt x="424" y="339"/>
                    <a:pt x="425" y="334"/>
                    <a:pt x="429" y="330"/>
                  </a:cubicBezTo>
                  <a:cubicBezTo>
                    <a:pt x="469" y="295"/>
                    <a:pt x="494" y="248"/>
                    <a:pt x="494" y="197"/>
                  </a:cubicBezTo>
                  <a:cubicBezTo>
                    <a:pt x="494" y="89"/>
                    <a:pt x="383" y="0"/>
                    <a:pt x="247" y="0"/>
                  </a:cubicBezTo>
                  <a:cubicBezTo>
                    <a:pt x="111" y="0"/>
                    <a:pt x="0" y="89"/>
                    <a:pt x="0" y="197"/>
                  </a:cubicBezTo>
                  <a:cubicBezTo>
                    <a:pt x="0" y="306"/>
                    <a:pt x="111" y="394"/>
                    <a:pt x="247" y="394"/>
                  </a:cubicBezTo>
                  <a:cubicBezTo>
                    <a:pt x="259" y="394"/>
                    <a:pt x="271" y="394"/>
                    <a:pt x="282" y="392"/>
                  </a:cubicBezTo>
                  <a:cubicBezTo>
                    <a:pt x="284" y="392"/>
                    <a:pt x="285" y="392"/>
                    <a:pt x="287" y="393"/>
                  </a:cubicBezTo>
                  <a:cubicBezTo>
                    <a:pt x="446" y="450"/>
                    <a:pt x="446" y="450"/>
                    <a:pt x="446" y="450"/>
                  </a:cubicBezTo>
                  <a:cubicBezTo>
                    <a:pt x="457" y="453"/>
                    <a:pt x="466" y="442"/>
                    <a:pt x="462" y="432"/>
                  </a:cubicBezTo>
                  <a:lnTo>
                    <a:pt x="426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"/>
            <p:cNvSpPr/>
            <p:nvPr/>
          </p:nvSpPr>
          <p:spPr bwMode="auto">
            <a:xfrm>
              <a:off x="2265" y="1501"/>
              <a:ext cx="1037" cy="1162"/>
            </a:xfrm>
            <a:custGeom>
              <a:avLst/>
              <a:gdLst>
                <a:gd name="T0" fmla="*/ 320 w 387"/>
                <a:gd name="T1" fmla="*/ 324 h 433"/>
                <a:gd name="T2" fmla="*/ 323 w 387"/>
                <a:gd name="T3" fmla="*/ 310 h 433"/>
                <a:gd name="T4" fmla="*/ 387 w 387"/>
                <a:gd name="T5" fmla="*/ 177 h 433"/>
                <a:gd name="T6" fmla="*/ 248 w 387"/>
                <a:gd name="T7" fmla="*/ 0 h 433"/>
                <a:gd name="T8" fmla="*/ 354 w 387"/>
                <a:gd name="T9" fmla="*/ 162 h 433"/>
                <a:gd name="T10" fmla="*/ 352 w 387"/>
                <a:gd name="T11" fmla="*/ 182 h 433"/>
                <a:gd name="T12" fmla="*/ 289 w 387"/>
                <a:gd name="T13" fmla="*/ 294 h 433"/>
                <a:gd name="T14" fmla="*/ 286 w 387"/>
                <a:gd name="T15" fmla="*/ 309 h 433"/>
                <a:gd name="T16" fmla="*/ 322 w 387"/>
                <a:gd name="T17" fmla="*/ 396 h 433"/>
                <a:gd name="T18" fmla="*/ 306 w 387"/>
                <a:gd name="T19" fmla="*/ 414 h 433"/>
                <a:gd name="T20" fmla="*/ 147 w 387"/>
                <a:gd name="T21" fmla="*/ 357 h 433"/>
                <a:gd name="T22" fmla="*/ 142 w 387"/>
                <a:gd name="T23" fmla="*/ 356 h 433"/>
                <a:gd name="T24" fmla="*/ 107 w 387"/>
                <a:gd name="T25" fmla="*/ 358 h 433"/>
                <a:gd name="T26" fmla="*/ 0 w 387"/>
                <a:gd name="T27" fmla="*/ 339 h 433"/>
                <a:gd name="T28" fmla="*/ 141 w 387"/>
                <a:gd name="T29" fmla="*/ 374 h 433"/>
                <a:gd name="T30" fmla="*/ 176 w 387"/>
                <a:gd name="T31" fmla="*/ 372 h 433"/>
                <a:gd name="T32" fmla="*/ 181 w 387"/>
                <a:gd name="T33" fmla="*/ 373 h 433"/>
                <a:gd name="T34" fmla="*/ 340 w 387"/>
                <a:gd name="T35" fmla="*/ 430 h 433"/>
                <a:gd name="T36" fmla="*/ 356 w 387"/>
                <a:gd name="T37" fmla="*/ 412 h 433"/>
                <a:gd name="T38" fmla="*/ 320 w 387"/>
                <a:gd name="T39" fmla="*/ 32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7" h="433">
                  <a:moveTo>
                    <a:pt x="320" y="324"/>
                  </a:moveTo>
                  <a:cubicBezTo>
                    <a:pt x="318" y="319"/>
                    <a:pt x="319" y="314"/>
                    <a:pt x="323" y="310"/>
                  </a:cubicBezTo>
                  <a:cubicBezTo>
                    <a:pt x="363" y="275"/>
                    <a:pt x="387" y="228"/>
                    <a:pt x="387" y="177"/>
                  </a:cubicBezTo>
                  <a:cubicBezTo>
                    <a:pt x="387" y="99"/>
                    <a:pt x="330" y="32"/>
                    <a:pt x="248" y="0"/>
                  </a:cubicBezTo>
                  <a:cubicBezTo>
                    <a:pt x="312" y="35"/>
                    <a:pt x="354" y="95"/>
                    <a:pt x="354" y="162"/>
                  </a:cubicBezTo>
                  <a:cubicBezTo>
                    <a:pt x="354" y="169"/>
                    <a:pt x="353" y="176"/>
                    <a:pt x="352" y="182"/>
                  </a:cubicBezTo>
                  <a:cubicBezTo>
                    <a:pt x="347" y="225"/>
                    <a:pt x="324" y="264"/>
                    <a:pt x="289" y="294"/>
                  </a:cubicBezTo>
                  <a:cubicBezTo>
                    <a:pt x="285" y="298"/>
                    <a:pt x="284" y="304"/>
                    <a:pt x="286" y="309"/>
                  </a:cubicBezTo>
                  <a:cubicBezTo>
                    <a:pt x="322" y="396"/>
                    <a:pt x="322" y="396"/>
                    <a:pt x="322" y="396"/>
                  </a:cubicBezTo>
                  <a:cubicBezTo>
                    <a:pt x="326" y="407"/>
                    <a:pt x="317" y="417"/>
                    <a:pt x="306" y="414"/>
                  </a:cubicBezTo>
                  <a:cubicBezTo>
                    <a:pt x="147" y="357"/>
                    <a:pt x="147" y="357"/>
                    <a:pt x="147" y="357"/>
                  </a:cubicBezTo>
                  <a:cubicBezTo>
                    <a:pt x="145" y="356"/>
                    <a:pt x="144" y="356"/>
                    <a:pt x="142" y="356"/>
                  </a:cubicBezTo>
                  <a:cubicBezTo>
                    <a:pt x="131" y="358"/>
                    <a:pt x="119" y="358"/>
                    <a:pt x="107" y="358"/>
                  </a:cubicBezTo>
                  <a:cubicBezTo>
                    <a:pt x="69" y="358"/>
                    <a:pt x="32" y="351"/>
                    <a:pt x="0" y="339"/>
                  </a:cubicBezTo>
                  <a:cubicBezTo>
                    <a:pt x="40" y="361"/>
                    <a:pt x="88" y="374"/>
                    <a:pt x="141" y="374"/>
                  </a:cubicBezTo>
                  <a:cubicBezTo>
                    <a:pt x="153" y="374"/>
                    <a:pt x="164" y="373"/>
                    <a:pt x="176" y="372"/>
                  </a:cubicBezTo>
                  <a:cubicBezTo>
                    <a:pt x="177" y="372"/>
                    <a:pt x="179" y="372"/>
                    <a:pt x="181" y="373"/>
                  </a:cubicBezTo>
                  <a:cubicBezTo>
                    <a:pt x="340" y="430"/>
                    <a:pt x="340" y="430"/>
                    <a:pt x="340" y="430"/>
                  </a:cubicBezTo>
                  <a:cubicBezTo>
                    <a:pt x="350" y="433"/>
                    <a:pt x="360" y="422"/>
                    <a:pt x="356" y="412"/>
                  </a:cubicBezTo>
                  <a:lnTo>
                    <a:pt x="320" y="3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7"/>
            <p:cNvSpPr/>
            <p:nvPr/>
          </p:nvSpPr>
          <p:spPr bwMode="auto">
            <a:xfrm>
              <a:off x="3179" y="1925"/>
              <a:ext cx="19" cy="121"/>
            </a:xfrm>
            <a:custGeom>
              <a:avLst/>
              <a:gdLst>
                <a:gd name="T0" fmla="*/ 0 w 7"/>
                <a:gd name="T1" fmla="*/ 45 h 45"/>
                <a:gd name="T2" fmla="*/ 6 w 7"/>
                <a:gd name="T3" fmla="*/ 21 h 45"/>
                <a:gd name="T4" fmla="*/ 7 w 7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5">
                  <a:moveTo>
                    <a:pt x="0" y="45"/>
                  </a:moveTo>
                  <a:cubicBezTo>
                    <a:pt x="3" y="37"/>
                    <a:pt x="4" y="29"/>
                    <a:pt x="6" y="21"/>
                  </a:cubicBezTo>
                  <a:cubicBezTo>
                    <a:pt x="7" y="14"/>
                    <a:pt x="7" y="7"/>
                    <a:pt x="7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8"/>
            <p:cNvSpPr/>
            <p:nvPr/>
          </p:nvSpPr>
          <p:spPr bwMode="auto">
            <a:xfrm>
              <a:off x="1881" y="1874"/>
              <a:ext cx="1258" cy="738"/>
            </a:xfrm>
            <a:custGeom>
              <a:avLst/>
              <a:gdLst>
                <a:gd name="T0" fmla="*/ 1 w 469"/>
                <a:gd name="T1" fmla="*/ 0 h 275"/>
                <a:gd name="T2" fmla="*/ 0 w 469"/>
                <a:gd name="T3" fmla="*/ 19 h 275"/>
                <a:gd name="T4" fmla="*/ 246 w 469"/>
                <a:gd name="T5" fmla="*/ 215 h 275"/>
                <a:gd name="T6" fmla="*/ 281 w 469"/>
                <a:gd name="T7" fmla="*/ 213 h 275"/>
                <a:gd name="T8" fmla="*/ 286 w 469"/>
                <a:gd name="T9" fmla="*/ 214 h 275"/>
                <a:gd name="T10" fmla="*/ 446 w 469"/>
                <a:gd name="T11" fmla="*/ 271 h 275"/>
                <a:gd name="T12" fmla="*/ 461 w 469"/>
                <a:gd name="T13" fmla="*/ 253 h 275"/>
                <a:gd name="T14" fmla="*/ 425 w 469"/>
                <a:gd name="T15" fmla="*/ 166 h 275"/>
                <a:gd name="T16" fmla="*/ 429 w 469"/>
                <a:gd name="T17" fmla="*/ 151 h 275"/>
                <a:gd name="T18" fmla="*/ 469 w 469"/>
                <a:gd name="T19" fmla="*/ 10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5">
                  <a:moveTo>
                    <a:pt x="1" y="0"/>
                  </a:moveTo>
                  <a:cubicBezTo>
                    <a:pt x="0" y="6"/>
                    <a:pt x="0" y="12"/>
                    <a:pt x="0" y="19"/>
                  </a:cubicBezTo>
                  <a:cubicBezTo>
                    <a:pt x="0" y="127"/>
                    <a:pt x="110" y="215"/>
                    <a:pt x="246" y="215"/>
                  </a:cubicBezTo>
                  <a:cubicBezTo>
                    <a:pt x="258" y="215"/>
                    <a:pt x="270" y="215"/>
                    <a:pt x="281" y="213"/>
                  </a:cubicBezTo>
                  <a:cubicBezTo>
                    <a:pt x="283" y="213"/>
                    <a:pt x="285" y="213"/>
                    <a:pt x="286" y="214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56" y="275"/>
                    <a:pt x="466" y="264"/>
                    <a:pt x="461" y="253"/>
                  </a:cubicBezTo>
                  <a:cubicBezTo>
                    <a:pt x="425" y="166"/>
                    <a:pt x="425" y="166"/>
                    <a:pt x="425" y="166"/>
                  </a:cubicBezTo>
                  <a:cubicBezTo>
                    <a:pt x="423" y="161"/>
                    <a:pt x="425" y="155"/>
                    <a:pt x="429" y="151"/>
                  </a:cubicBezTo>
                  <a:cubicBezTo>
                    <a:pt x="445" y="137"/>
                    <a:pt x="459" y="121"/>
                    <a:pt x="469" y="103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9"/>
            <p:cNvSpPr/>
            <p:nvPr/>
          </p:nvSpPr>
          <p:spPr bwMode="auto">
            <a:xfrm>
              <a:off x="1913" y="1686"/>
              <a:ext cx="38" cy="70"/>
            </a:xfrm>
            <a:custGeom>
              <a:avLst/>
              <a:gdLst>
                <a:gd name="T0" fmla="*/ 14 w 14"/>
                <a:gd name="T1" fmla="*/ 0 h 26"/>
                <a:gd name="T2" fmla="*/ 0 w 14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9"/>
                    <a:pt x="4" y="17"/>
                    <a:pt x="0" y="2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"/>
            <p:cNvSpPr/>
            <p:nvPr/>
          </p:nvSpPr>
          <p:spPr bwMode="auto">
            <a:xfrm>
              <a:off x="1986" y="1396"/>
              <a:ext cx="1209" cy="440"/>
            </a:xfrm>
            <a:custGeom>
              <a:avLst/>
              <a:gdLst>
                <a:gd name="T0" fmla="*/ 451 w 451"/>
                <a:gd name="T1" fmla="*/ 164 h 164"/>
                <a:gd name="T2" fmla="*/ 207 w 451"/>
                <a:gd name="T3" fmla="*/ 0 h 164"/>
                <a:gd name="T4" fmla="*/ 0 w 451"/>
                <a:gd name="T5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164">
                  <a:moveTo>
                    <a:pt x="451" y="164"/>
                  </a:moveTo>
                  <a:cubicBezTo>
                    <a:pt x="431" y="71"/>
                    <a:pt x="330" y="0"/>
                    <a:pt x="207" y="0"/>
                  </a:cubicBezTo>
                  <a:cubicBezTo>
                    <a:pt x="120" y="0"/>
                    <a:pt x="44" y="36"/>
                    <a:pt x="0" y="9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"/>
            <p:cNvSpPr/>
            <p:nvPr/>
          </p:nvSpPr>
          <p:spPr bwMode="auto">
            <a:xfrm>
              <a:off x="2265" y="1581"/>
              <a:ext cx="91" cy="65"/>
            </a:xfrm>
            <a:custGeom>
              <a:avLst/>
              <a:gdLst>
                <a:gd name="T0" fmla="*/ 0 w 34"/>
                <a:gd name="T1" fmla="*/ 24 h 24"/>
                <a:gd name="T2" fmla="*/ 34 w 3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cubicBezTo>
                    <a:pt x="10" y="15"/>
                    <a:pt x="22" y="7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"/>
            <p:cNvSpPr/>
            <p:nvPr/>
          </p:nvSpPr>
          <p:spPr bwMode="auto">
            <a:xfrm>
              <a:off x="2112" y="1699"/>
              <a:ext cx="91" cy="137"/>
            </a:xfrm>
            <a:custGeom>
              <a:avLst/>
              <a:gdLst>
                <a:gd name="T0" fmla="*/ 0 w 34"/>
                <a:gd name="T1" fmla="*/ 51 h 51"/>
                <a:gd name="T2" fmla="*/ 34 w 34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cubicBezTo>
                    <a:pt x="8" y="33"/>
                    <a:pt x="20" y="16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" name="PA_库_组合 1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854294" y="3408216"/>
            <a:ext cx="579876" cy="610196"/>
            <a:chOff x="3239" y="1524"/>
            <a:chExt cx="1224" cy="1288"/>
          </a:xfrm>
        </p:grpSpPr>
        <p:sp>
          <p:nvSpPr>
            <p:cNvPr id="163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5" name="PA_库_组合 174"/>
          <p:cNvGrpSpPr/>
          <p:nvPr>
            <p:custDataLst>
              <p:tags r:id="rId5"/>
            </p:custDataLst>
          </p:nvPr>
        </p:nvGrpSpPr>
        <p:grpSpPr>
          <a:xfrm>
            <a:off x="1107863" y="2171431"/>
            <a:ext cx="6931553" cy="4283874"/>
            <a:chOff x="786329" y="3111000"/>
            <a:chExt cx="6931553" cy="4283874"/>
          </a:xfrm>
        </p:grpSpPr>
        <p:sp>
          <p:nvSpPr>
            <p:cNvPr id="178" name="文本框 177"/>
            <p:cNvSpPr txBox="1"/>
            <p:nvPr/>
          </p:nvSpPr>
          <p:spPr>
            <a:xfrm>
              <a:off x="5884929" y="3111000"/>
              <a:ext cx="1832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项目简介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86329" y="7079467"/>
              <a:ext cx="2754191" cy="315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9150828" y="2171431"/>
            <a:ext cx="187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设计背景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6206462" y="4194014"/>
            <a:ext cx="183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功能介绍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9115499" y="4221489"/>
            <a:ext cx="2043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PA_库_组合 68"/>
          <p:cNvGrpSpPr/>
          <p:nvPr>
            <p:custDataLst>
              <p:tags r:id="rId1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PA_库_文本框 61">
            <a:extLst>
              <a:ext uri="{FF2B5EF4-FFF2-40B4-BE49-F238E27FC236}">
                <a16:creationId xmlns:a16="http://schemas.microsoft.com/office/drawing/2014/main" id="{FDD57C2A-9A2D-DDC0-C7BA-1D6B5D6193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95509" y="4223622"/>
            <a:ext cx="374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项目简介</a:t>
            </a:r>
          </a:p>
        </p:txBody>
      </p:sp>
      <p:pic>
        <p:nvPicPr>
          <p:cNvPr id="10" name="PA_库_图片 12">
            <a:extLst>
              <a:ext uri="{FF2B5EF4-FFF2-40B4-BE49-F238E27FC236}">
                <a16:creationId xmlns:a16="http://schemas.microsoft.com/office/drawing/2014/main" id="{3F94212C-9814-A515-4AFF-CDA1294284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3210117" y="-617091"/>
            <a:ext cx="5706979" cy="5706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1E604D-E5CD-ABCF-EAB2-BFE16C1ECCA6}"/>
              </a:ext>
            </a:extLst>
          </p:cNvPr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A05B04C-E822-AB6E-CE7E-60D46BD64576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17CCB0-C7B1-B6A5-22F3-238E245BBB9A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12">
            <a:extLst>
              <a:ext uri="{FF2B5EF4-FFF2-40B4-BE49-F238E27FC236}">
                <a16:creationId xmlns:a16="http://schemas.microsoft.com/office/drawing/2014/main" id="{2A103C55-2F9F-94CD-8EFF-38EEFBF0C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98"/>
              </p:ext>
            </p:extLst>
          </p:nvPr>
        </p:nvGraphicFramePr>
        <p:xfrm>
          <a:off x="791936" y="1913397"/>
          <a:ext cx="3600529" cy="38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618">
                  <a:extLst>
                    <a:ext uri="{9D8B030D-6E8A-4147-A177-3AD203B41FA5}">
                      <a16:colId xmlns:a16="http://schemas.microsoft.com/office/drawing/2014/main" val="3107285093"/>
                    </a:ext>
                  </a:extLst>
                </a:gridCol>
                <a:gridCol w="2210911">
                  <a:extLst>
                    <a:ext uri="{9D8B030D-6E8A-4147-A177-3AD203B41FA5}">
                      <a16:colId xmlns:a16="http://schemas.microsoft.com/office/drawing/2014/main" val="2721921976"/>
                    </a:ext>
                  </a:extLst>
                </a:gridCol>
              </a:tblGrid>
              <a:tr h="765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团队介绍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99434"/>
                  </a:ext>
                </a:extLst>
              </a:tr>
              <a:tr h="7658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张诗雨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26016"/>
                  </a:ext>
                </a:extLst>
              </a:tr>
              <a:tr h="7658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杨鸿强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3455"/>
                  </a:ext>
                </a:extLst>
              </a:tr>
              <a:tr h="765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杨昌松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3666"/>
                  </a:ext>
                </a:extLst>
              </a:tr>
              <a:tr h="765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袁雪琴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9031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6DCA907-CF9A-6D64-BB4A-F041CDEDC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3066"/>
              </p:ext>
            </p:extLst>
          </p:nvPr>
        </p:nvGraphicFramePr>
        <p:xfrm>
          <a:off x="4375506" y="1915853"/>
          <a:ext cx="3748111" cy="3822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8111">
                  <a:extLst>
                    <a:ext uri="{9D8B030D-6E8A-4147-A177-3AD203B41FA5}">
                      <a16:colId xmlns:a16="http://schemas.microsoft.com/office/drawing/2014/main" val="1627850186"/>
                    </a:ext>
                  </a:extLst>
                </a:gridCol>
              </a:tblGrid>
              <a:tr h="7685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分工介绍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31915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矩阵运算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加、减、数乘、乘、逆</a:t>
                      </a:r>
                      <a:r>
                        <a:rPr lang="en-US" altLang="zh-CN" sz="1800" dirty="0"/>
                        <a:t>)</a:t>
                      </a:r>
                    </a:p>
                    <a:p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制作、答辩代表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21454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最优二叉搜索树、抢劫问题</a:t>
                      </a:r>
                    </a:p>
                    <a:p>
                      <a:r>
                        <a:rPr lang="zh-CN" altLang="en-US" sz="1800" dirty="0"/>
                        <a:t>系统设计、文档制作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82466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全排列、归并算法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框架设计、文档制作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88502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最长公共子序列、最大字段和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视频录制、文档制作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2264"/>
                  </a:ext>
                </a:extLst>
              </a:tr>
            </a:tbl>
          </a:graphicData>
        </a:graphic>
      </p:graphicFrame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D5BFF451-99E5-00E3-40F8-3F87B04E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12876"/>
              </p:ext>
            </p:extLst>
          </p:nvPr>
        </p:nvGraphicFramePr>
        <p:xfrm>
          <a:off x="8107810" y="1913396"/>
          <a:ext cx="3444654" cy="38260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4654">
                  <a:extLst>
                    <a:ext uri="{9D8B030D-6E8A-4147-A177-3AD203B41FA5}">
                      <a16:colId xmlns:a16="http://schemas.microsoft.com/office/drawing/2014/main" val="3908272415"/>
                    </a:ext>
                  </a:extLst>
                </a:gridCol>
              </a:tblGrid>
              <a:tr h="7652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项目综述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04930"/>
                  </a:ext>
                </a:extLst>
              </a:tr>
              <a:tr h="3060876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结合数据结构知识和算法学习过程中遇到的难点，对几个经典算法进行深度解析，并将其以程序的方式展现出来，用户可通过菜单选择不同的算法进行学习。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能够更加清晰明了的懂得在算法过程中，各种数据的变化形式以及解题步骤，给用户一个清晰明确的反馈，提高用户对算法学习的积极性。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49428"/>
                  </a:ext>
                </a:extLst>
              </a:tr>
            </a:tbl>
          </a:graphicData>
        </a:graphic>
      </p:graphicFrame>
      <p:pic>
        <p:nvPicPr>
          <p:cNvPr id="34" name="图形 33" descr="3D glasses 纯色填充">
            <a:extLst>
              <a:ext uri="{FF2B5EF4-FFF2-40B4-BE49-F238E27FC236}">
                <a16:creationId xmlns:a16="http://schemas.microsoft.com/office/drawing/2014/main" id="{AA4140DB-531D-415A-D5BA-99A5458F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设计背景</a:t>
            </a:r>
          </a:p>
        </p:txBody>
      </p:sp>
      <p:grpSp>
        <p:nvGrpSpPr>
          <p:cNvPr id="69" name="PA_库_组合 68"/>
          <p:cNvGrpSpPr/>
          <p:nvPr>
            <p:custDataLst>
              <p:tags r:id="rId2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A_库_图片 12">
            <a:extLst>
              <a:ext uri="{FF2B5EF4-FFF2-40B4-BE49-F238E27FC236}">
                <a16:creationId xmlns:a16="http://schemas.microsoft.com/office/drawing/2014/main" id="{B1AF49A5-CCFC-F60E-0D2C-7CB4FC8A03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3210117" y="-617091"/>
            <a:ext cx="5706979" cy="57069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66EA05-6CBF-1ADA-5C03-9FDB4E49ADAD}"/>
              </a:ext>
            </a:extLst>
          </p:cNvPr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库_矩形 5"/>
          <p:cNvSpPr/>
          <p:nvPr>
            <p:custDataLst>
              <p:tags r:id="rId1"/>
            </p:custDataLst>
          </p:nvPr>
        </p:nvSpPr>
        <p:spPr>
          <a:xfrm>
            <a:off x="1872343" y="1727964"/>
            <a:ext cx="2612572" cy="4252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库_矩形 6"/>
          <p:cNvSpPr/>
          <p:nvPr>
            <p:custDataLst>
              <p:tags r:id="rId2"/>
            </p:custDataLst>
          </p:nvPr>
        </p:nvSpPr>
        <p:spPr>
          <a:xfrm>
            <a:off x="4789714" y="1727964"/>
            <a:ext cx="2612572" cy="42526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库_矩形 7"/>
          <p:cNvSpPr/>
          <p:nvPr>
            <p:custDataLst>
              <p:tags r:id="rId3"/>
            </p:custDataLst>
          </p:nvPr>
        </p:nvSpPr>
        <p:spPr>
          <a:xfrm>
            <a:off x="7707085" y="1706191"/>
            <a:ext cx="2612572" cy="425268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库_矩形 8"/>
          <p:cNvSpPr/>
          <p:nvPr>
            <p:custDataLst>
              <p:tags r:id="rId4"/>
            </p:custDataLst>
          </p:nvPr>
        </p:nvSpPr>
        <p:spPr>
          <a:xfrm>
            <a:off x="1941286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库_矩形 9"/>
          <p:cNvSpPr/>
          <p:nvPr>
            <p:custDataLst>
              <p:tags r:id="rId5"/>
            </p:custDataLst>
          </p:nvPr>
        </p:nvSpPr>
        <p:spPr>
          <a:xfrm>
            <a:off x="4858657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PA_库_矩形 10"/>
          <p:cNvSpPr/>
          <p:nvPr>
            <p:custDataLst>
              <p:tags r:id="rId6"/>
            </p:custDataLst>
          </p:nvPr>
        </p:nvSpPr>
        <p:spPr>
          <a:xfrm>
            <a:off x="7776028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PA_库_组合 46"/>
          <p:cNvGrpSpPr/>
          <p:nvPr>
            <p:custDataLst>
              <p:tags r:id="rId7"/>
            </p:custDataLst>
          </p:nvPr>
        </p:nvGrpSpPr>
        <p:grpSpPr>
          <a:xfrm>
            <a:off x="2467940" y="3228945"/>
            <a:ext cx="1321669" cy="472680"/>
            <a:chOff x="2212478" y="4272664"/>
            <a:chExt cx="1321669" cy="472680"/>
          </a:xfrm>
        </p:grpSpPr>
        <p:sp>
          <p:nvSpPr>
            <p:cNvPr id="48" name="文本框 47"/>
            <p:cNvSpPr txBox="1"/>
            <p:nvPr/>
          </p:nvSpPr>
          <p:spPr>
            <a:xfrm>
              <a:off x="2212478" y="4272664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课程背景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51841" y="4745344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PA_库_组合 51"/>
          <p:cNvGrpSpPr/>
          <p:nvPr>
            <p:custDataLst>
              <p:tags r:id="rId8"/>
            </p:custDataLst>
          </p:nvPr>
        </p:nvGrpSpPr>
        <p:grpSpPr>
          <a:xfrm>
            <a:off x="5435165" y="3228945"/>
            <a:ext cx="1321669" cy="472680"/>
            <a:chOff x="2196711" y="4272664"/>
            <a:chExt cx="1321669" cy="472680"/>
          </a:xfrm>
        </p:grpSpPr>
        <p:sp>
          <p:nvSpPr>
            <p:cNvPr id="53" name="文本框 52"/>
            <p:cNvSpPr txBox="1"/>
            <p:nvPr/>
          </p:nvSpPr>
          <p:spPr>
            <a:xfrm>
              <a:off x="2196711" y="4272664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实用背景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636074" y="4745344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PA_库_组合 56"/>
          <p:cNvGrpSpPr/>
          <p:nvPr>
            <p:custDataLst>
              <p:tags r:id="rId9"/>
            </p:custDataLst>
          </p:nvPr>
        </p:nvGrpSpPr>
        <p:grpSpPr>
          <a:xfrm>
            <a:off x="8302682" y="3228945"/>
            <a:ext cx="1321669" cy="472680"/>
            <a:chOff x="2143535" y="4272664"/>
            <a:chExt cx="1321669" cy="472680"/>
          </a:xfrm>
        </p:grpSpPr>
        <p:sp>
          <p:nvSpPr>
            <p:cNvPr id="58" name="文本框 57"/>
            <p:cNvSpPr txBox="1"/>
            <p:nvPr/>
          </p:nvSpPr>
          <p:spPr>
            <a:xfrm>
              <a:off x="2143535" y="4272664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设计目的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582898" y="4745344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A05B04C-E822-AB6E-CE7E-60D46BD64576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17CCB0-C7B1-B6A5-22F3-238E245BBB9A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12">
            <a:extLst>
              <a:ext uri="{FF2B5EF4-FFF2-40B4-BE49-F238E27FC236}">
                <a16:creationId xmlns:a16="http://schemas.microsoft.com/office/drawing/2014/main" id="{2A103C55-2F9F-94CD-8EFF-38EEFBF0C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0246"/>
              </p:ext>
            </p:extLst>
          </p:nvPr>
        </p:nvGraphicFramePr>
        <p:xfrm>
          <a:off x="2038305" y="3854307"/>
          <a:ext cx="2280648" cy="163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648">
                  <a:extLst>
                    <a:ext uri="{9D8B030D-6E8A-4147-A177-3AD203B41FA5}">
                      <a16:colId xmlns:a16="http://schemas.microsoft.com/office/drawing/2014/main" val="3107285093"/>
                    </a:ext>
                  </a:extLst>
                </a:gridCol>
              </a:tblGrid>
              <a:tr h="408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《</a:t>
                      </a:r>
                      <a:r>
                        <a:rPr lang="zh-CN" altLang="en-US" dirty="0"/>
                        <a:t>数据结构</a:t>
                      </a:r>
                      <a:r>
                        <a:rPr lang="en-US" altLang="zh-CN" dirty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26016"/>
                  </a:ext>
                </a:extLst>
              </a:tr>
              <a:tr h="4082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思维方式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3455"/>
                  </a:ext>
                </a:extLst>
              </a:tr>
              <a:tr h="408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组织数据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3666"/>
                  </a:ext>
                </a:extLst>
              </a:tr>
              <a:tr h="408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高效地处理数据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9031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6DCA907-CF9A-6D64-BB4A-F041CDEDC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29198"/>
              </p:ext>
            </p:extLst>
          </p:nvPr>
        </p:nvGraphicFramePr>
        <p:xfrm>
          <a:off x="4980163" y="3854307"/>
          <a:ext cx="2231674" cy="17406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1674">
                  <a:extLst>
                    <a:ext uri="{9D8B030D-6E8A-4147-A177-3AD203B41FA5}">
                      <a16:colId xmlns:a16="http://schemas.microsoft.com/office/drawing/2014/main" val="1627850186"/>
                    </a:ext>
                  </a:extLst>
                </a:gridCol>
              </a:tblGrid>
              <a:tr h="407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数据结构、算法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31915"/>
                  </a:ext>
                </a:extLst>
              </a:tr>
              <a:tr h="407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算法与数据结构紧密结合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21454"/>
                  </a:ext>
                </a:extLst>
              </a:tr>
              <a:tr h="407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数据结构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算法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88502"/>
                  </a:ext>
                </a:extLst>
              </a:tr>
              <a:tr h="407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算法框架千千万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数据结构是底层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2264"/>
                  </a:ext>
                </a:extLst>
              </a:tr>
            </a:tbl>
          </a:graphicData>
        </a:graphic>
      </p:graphicFrame>
      <p:pic>
        <p:nvPicPr>
          <p:cNvPr id="34" name="图形 33" descr="3D glasses 纯色填充">
            <a:extLst>
              <a:ext uri="{FF2B5EF4-FFF2-40B4-BE49-F238E27FC236}">
                <a16:creationId xmlns:a16="http://schemas.microsoft.com/office/drawing/2014/main" id="{AA4140DB-531D-415A-D5BA-99A5458FC4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910C28-21B4-3EE3-9B18-CD07F9707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86459"/>
              </p:ext>
            </p:extLst>
          </p:nvPr>
        </p:nvGraphicFramePr>
        <p:xfrm>
          <a:off x="7873047" y="3854307"/>
          <a:ext cx="2280648" cy="16754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648">
                  <a:extLst>
                    <a:ext uri="{9D8B030D-6E8A-4147-A177-3AD203B41FA5}">
                      <a16:colId xmlns:a16="http://schemas.microsoft.com/office/drawing/2014/main" val="2952803564"/>
                    </a:ext>
                  </a:extLst>
                </a:gridCol>
              </a:tblGrid>
              <a:tr h="415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学习、就业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4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程序员生涯的奠基石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面试必考算法、数据结构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考研专业课统考之一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计组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数据结构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计网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320"/>
                  </a:ext>
                </a:extLst>
              </a:tr>
            </a:tbl>
          </a:graphicData>
        </a:graphic>
      </p:graphicFrame>
      <p:pic>
        <p:nvPicPr>
          <p:cNvPr id="27" name="PA_库_图片 11">
            <a:extLst>
              <a:ext uri="{FF2B5EF4-FFF2-40B4-BE49-F238E27FC236}">
                <a16:creationId xmlns:a16="http://schemas.microsoft.com/office/drawing/2014/main" id="{6AC590F7-1080-1F45-F7C6-2A4BF31DF7B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screen"/>
          <a:stretch>
            <a:fillRect/>
          </a:stretch>
        </p:blipFill>
        <p:spPr>
          <a:xfrm>
            <a:off x="2541973" y="1893293"/>
            <a:ext cx="1273313" cy="1273313"/>
          </a:xfrm>
          <a:prstGeom prst="rect">
            <a:avLst/>
          </a:prstGeom>
        </p:spPr>
      </p:pic>
      <p:pic>
        <p:nvPicPr>
          <p:cNvPr id="30" name="PA_库_图片 61">
            <a:extLst>
              <a:ext uri="{FF2B5EF4-FFF2-40B4-BE49-F238E27FC236}">
                <a16:creationId xmlns:a16="http://schemas.microsoft.com/office/drawing/2014/main" id="{2AC5D240-8A35-05FC-DDD5-C8494650744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screen"/>
          <a:stretch>
            <a:fillRect/>
          </a:stretch>
        </p:blipFill>
        <p:spPr>
          <a:xfrm>
            <a:off x="5459344" y="1892843"/>
            <a:ext cx="1273313" cy="1273313"/>
          </a:xfrm>
          <a:prstGeom prst="rect">
            <a:avLst/>
          </a:prstGeom>
        </p:spPr>
      </p:pic>
      <p:pic>
        <p:nvPicPr>
          <p:cNvPr id="31" name="PA_库_图片 63">
            <a:extLst>
              <a:ext uri="{FF2B5EF4-FFF2-40B4-BE49-F238E27FC236}">
                <a16:creationId xmlns:a16="http://schemas.microsoft.com/office/drawing/2014/main" id="{0978380B-1330-C284-6075-5FFCADBCDE1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screen"/>
          <a:stretch>
            <a:fillRect/>
          </a:stretch>
        </p:blipFill>
        <p:spPr>
          <a:xfrm>
            <a:off x="8326859" y="1892842"/>
            <a:ext cx="1273313" cy="1273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功能介绍</a:t>
            </a:r>
          </a:p>
        </p:txBody>
      </p:sp>
      <p:grpSp>
        <p:nvGrpSpPr>
          <p:cNvPr id="69" name="PA_库_组合 68"/>
          <p:cNvGrpSpPr/>
          <p:nvPr>
            <p:custDataLst>
              <p:tags r:id="rId2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PA_库_图片 12">
            <a:extLst>
              <a:ext uri="{FF2B5EF4-FFF2-40B4-BE49-F238E27FC236}">
                <a16:creationId xmlns:a16="http://schemas.microsoft.com/office/drawing/2014/main" id="{207A4A8D-F596-57D3-1481-0797A7E791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3362517" y="-464691"/>
            <a:ext cx="5706979" cy="5706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0D776F-2434-CC17-54BF-9B1E8EEDB571}"/>
              </a:ext>
            </a:extLst>
          </p:cNvPr>
          <p:cNvSpPr txBox="1"/>
          <p:nvPr/>
        </p:nvSpPr>
        <p:spPr>
          <a:xfrm>
            <a:off x="5492271" y="22854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PA_库_组合 78"/>
          <p:cNvGrpSpPr/>
          <p:nvPr>
            <p:custDataLst>
              <p:tags r:id="rId1"/>
            </p:custDataLst>
          </p:nvPr>
        </p:nvGrpSpPr>
        <p:grpSpPr>
          <a:xfrm>
            <a:off x="2036430" y="1735421"/>
            <a:ext cx="869947" cy="812318"/>
            <a:chOff x="6546853" y="1310911"/>
            <a:chExt cx="939797" cy="877541"/>
          </a:xfrm>
        </p:grpSpPr>
        <p:grpSp>
          <p:nvGrpSpPr>
            <p:cNvPr id="80" name="组合 7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82" name="矩形: 圆角 8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8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9" name="PA_库_组合 88"/>
          <p:cNvGrpSpPr/>
          <p:nvPr>
            <p:custDataLst>
              <p:tags r:id="rId2"/>
            </p:custDataLst>
          </p:nvPr>
        </p:nvGrpSpPr>
        <p:grpSpPr>
          <a:xfrm>
            <a:off x="2036430" y="2755945"/>
            <a:ext cx="869947" cy="812318"/>
            <a:chOff x="6546853" y="1310911"/>
            <a:chExt cx="939797" cy="877541"/>
          </a:xfrm>
        </p:grpSpPr>
        <p:grpSp>
          <p:nvGrpSpPr>
            <p:cNvPr id="90" name="组合 8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92" name="矩形: 圆角 9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9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1" name="文本框 9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9" name="PA_库_组合 98"/>
          <p:cNvGrpSpPr/>
          <p:nvPr>
            <p:custDataLst>
              <p:tags r:id="rId3"/>
            </p:custDataLst>
          </p:nvPr>
        </p:nvGrpSpPr>
        <p:grpSpPr>
          <a:xfrm>
            <a:off x="2036430" y="3812844"/>
            <a:ext cx="869947" cy="812318"/>
            <a:chOff x="6546853" y="1310911"/>
            <a:chExt cx="939797" cy="877541"/>
          </a:xfrm>
        </p:grpSpPr>
        <p:grpSp>
          <p:nvGrpSpPr>
            <p:cNvPr id="100" name="组合 9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2" name="矩形: 圆角 10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0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01" name="文本框 10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9" name="PA_库_组合 108"/>
          <p:cNvGrpSpPr/>
          <p:nvPr>
            <p:custDataLst>
              <p:tags r:id="rId4"/>
            </p:custDataLst>
          </p:nvPr>
        </p:nvGrpSpPr>
        <p:grpSpPr>
          <a:xfrm>
            <a:off x="2036430" y="4873755"/>
            <a:ext cx="869947" cy="812318"/>
            <a:chOff x="6546853" y="1310911"/>
            <a:chExt cx="939797" cy="87754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12" name="矩形: 圆角 11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1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11" name="文本框 11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46AE09C0-C3A4-1F8B-9010-CC27D125E6DF}"/>
              </a:ext>
            </a:extLst>
          </p:cNvPr>
          <p:cNvSpPr/>
          <p:nvPr/>
        </p:nvSpPr>
        <p:spPr>
          <a:xfrm>
            <a:off x="3342338" y="353448"/>
            <a:ext cx="5556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的算法教学系统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DAEE685-9D9F-D688-AFA7-043B763C161C}"/>
              </a:ext>
            </a:extLst>
          </p:cNvPr>
          <p:cNvCxnSpPr>
            <a:cxnSpLocks/>
          </p:cNvCxnSpPr>
          <p:nvPr/>
        </p:nvCxnSpPr>
        <p:spPr>
          <a:xfrm>
            <a:off x="4459857" y="1020503"/>
            <a:ext cx="33211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 descr="3D glasses 纯色填充">
            <a:extLst>
              <a:ext uri="{FF2B5EF4-FFF2-40B4-BE49-F238E27FC236}">
                <a16:creationId xmlns:a16="http://schemas.microsoft.com/office/drawing/2014/main" id="{8B82C60C-6BCD-0211-5BDF-E71B6D58D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8544" y="353448"/>
            <a:ext cx="1083656" cy="1083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PA_库_Chart 10"/>
          <p:cNvGraphicFramePr/>
          <p:nvPr>
            <p:custDataLst>
              <p:tags r:id="rId1"/>
            </p:custDataLst>
          </p:nvPr>
        </p:nvGraphicFramePr>
        <p:xfrm>
          <a:off x="593558" y="1042737"/>
          <a:ext cx="10956758" cy="509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B57"/>
      </a:accent1>
      <a:accent2>
        <a:srgbClr val="FCC259"/>
      </a:accent2>
      <a:accent3>
        <a:srgbClr val="7ECDF7"/>
      </a:accent3>
      <a:accent4>
        <a:srgbClr val="7C87F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dist">
          <a:defRPr sz="2400" dirty="0">
            <a:solidFill>
              <a:schemeClr val="tx1">
                <a:lumMod val="75000"/>
                <a:lumOff val="25000"/>
              </a:schemeClr>
            </a:solidFill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630</Words>
  <Application>Microsoft Office PowerPoint</Application>
  <PresentationFormat>宽屏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773-CAI978</vt:lpstr>
      <vt:lpstr>等线</vt:lpstr>
      <vt:lpstr>等线 Light</vt:lpstr>
      <vt:lpstr>仿宋</vt:lpstr>
      <vt:lpstr>黑体</vt:lpstr>
      <vt:lpstr>华文细黑</vt:lpstr>
      <vt:lpstr>华文新魏</vt:lpstr>
      <vt:lpstr>楷体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</dc:title>
  <dc:creator>第一PPT</dc:creator>
  <cp:keywords>www.1ppt.com</cp:keywords>
  <dc:description>www.1ppt.com</dc:description>
  <cp:lastModifiedBy>zhang shiyu</cp:lastModifiedBy>
  <cp:revision>231</cp:revision>
  <dcterms:created xsi:type="dcterms:W3CDTF">2017-04-15T01:14:00Z</dcterms:created>
  <dcterms:modified xsi:type="dcterms:W3CDTF">2022-06-29T12:09:18Z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