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22"/>
  </p:notesMasterIdLst>
  <p:handoutMasterIdLst>
    <p:handoutMasterId r:id="rId23"/>
  </p:handoutMasterIdLst>
  <p:sldIdLst>
    <p:sldId id="4753" r:id="rId3"/>
    <p:sldId id="4754" r:id="rId4"/>
    <p:sldId id="4755" r:id="rId5"/>
    <p:sldId id="4665" r:id="rId6"/>
    <p:sldId id="4756" r:id="rId7"/>
    <p:sldId id="4685" r:id="rId8"/>
    <p:sldId id="4752" r:id="rId9"/>
    <p:sldId id="4764" r:id="rId10"/>
    <p:sldId id="4765" r:id="rId11"/>
    <p:sldId id="4766" r:id="rId12"/>
    <p:sldId id="4760" r:id="rId13"/>
    <p:sldId id="4767" r:id="rId14"/>
    <p:sldId id="4768" r:id="rId15"/>
    <p:sldId id="4769" r:id="rId16"/>
    <p:sldId id="4770" r:id="rId17"/>
    <p:sldId id="4771" r:id="rId18"/>
    <p:sldId id="4761" r:id="rId19"/>
    <p:sldId id="4750" r:id="rId20"/>
    <p:sldId id="4762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>
      <p:cViewPr>
        <p:scale>
          <a:sx n="75" d="100"/>
          <a:sy n="75" d="100"/>
        </p:scale>
        <p:origin x="850" y="43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7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6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0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5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6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86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6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2022/6/15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2022/6/15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英语单词本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Python </a:t>
            </a:r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程序设计报告</a:t>
            </a:r>
            <a:endParaRPr lang="en-US" altLang="zh-CN" sz="54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358444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 杨昌松</a:t>
            </a:r>
            <a:endParaRPr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EB23F-B27E-817F-B450-A04893F8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816125"/>
            <a:ext cx="5274310" cy="37630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4988A9-01DC-773D-C56E-98A2E8172226}"/>
              </a:ext>
            </a:extLst>
          </p:cNvPr>
          <p:cNvSpPr txBox="1"/>
          <p:nvPr/>
        </p:nvSpPr>
        <p:spPr>
          <a:xfrm>
            <a:off x="8085559" y="318427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删除单词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27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   功能介绍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1" name="图片 30" descr="图形用户界面&#10;&#10;描述已自动生成">
            <a:extLst>
              <a:ext uri="{FF2B5EF4-FFF2-40B4-BE49-F238E27FC236}">
                <a16:creationId xmlns:a16="http://schemas.microsoft.com/office/drawing/2014/main" id="{F559E270-818E-5370-82FB-A2B5BAE1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528093"/>
            <a:ext cx="5274310" cy="364998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D83219-CB5F-9B53-032B-0B9D29A5A778}"/>
              </a:ext>
            </a:extLst>
          </p:cNvPr>
          <p:cNvSpPr/>
          <p:nvPr/>
        </p:nvSpPr>
        <p:spPr>
          <a:xfrm>
            <a:off x="7653511" y="2968253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  <a:r>
              <a:rPr lang="zh-CN" altLang="en-US" dirty="0"/>
              <a:t>展示整体的样式和风格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2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222EC01-AF83-A918-E5F5-B9AE262B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1672109"/>
            <a:ext cx="5274310" cy="367601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FC7BE9-9AC3-C436-6707-407271347F6A}"/>
              </a:ext>
            </a:extLst>
          </p:cNvPr>
          <p:cNvSpPr/>
          <p:nvPr/>
        </p:nvSpPr>
        <p:spPr>
          <a:xfrm>
            <a:off x="7797527" y="1816125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展示当前系统中存在的单词</a:t>
            </a:r>
            <a:endParaRPr lang="en-IE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B6E535-0F76-024F-357C-C68D173FF636}"/>
              </a:ext>
            </a:extLst>
          </p:cNvPr>
          <p:cNvSpPr/>
          <p:nvPr/>
        </p:nvSpPr>
        <p:spPr>
          <a:xfrm>
            <a:off x="7800662" y="3114072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通过点击查看单词即可看到</a:t>
            </a:r>
            <a:endParaRPr lang="en-IE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14EE6E-3D9B-5273-940A-6A9BFF05FEB5}"/>
              </a:ext>
            </a:extLst>
          </p:cNvPr>
          <p:cNvSpPr/>
          <p:nvPr/>
        </p:nvSpPr>
        <p:spPr>
          <a:xfrm>
            <a:off x="7797527" y="4382576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不同的操作会产生不同的提示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88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AD1571F1-A97C-8A4B-F4A6-C135B547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751012"/>
            <a:ext cx="5274310" cy="373062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F541BA7-4F02-B85D-1DE6-9BB7162E825E}"/>
              </a:ext>
            </a:extLst>
          </p:cNvPr>
          <p:cNvSpPr/>
          <p:nvPr/>
        </p:nvSpPr>
        <p:spPr>
          <a:xfrm>
            <a:off x="7221463" y="1888133"/>
            <a:ext cx="51125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  <a:r>
              <a:rPr lang="zh-CN" altLang="en-US" dirty="0"/>
              <a:t>输入单词 以及 翻译 点击提交 即可提交上传的单词</a:t>
            </a:r>
            <a:endParaRPr lang="en-IE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CB127D-F4B1-632F-ACCE-818F3A8C3A91}"/>
              </a:ext>
            </a:extLst>
          </p:cNvPr>
          <p:cNvSpPr/>
          <p:nvPr/>
        </p:nvSpPr>
        <p:spPr>
          <a:xfrm>
            <a:off x="7149455" y="3760341"/>
            <a:ext cx="51125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当提交了一样的单词时会报错 并给与提示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10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E244D32B-BB85-1EF9-61CD-EE795352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2176165"/>
            <a:ext cx="5274310" cy="370967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CBFADC-8895-4A8D-5D9D-7DA913636B7A}"/>
              </a:ext>
            </a:extLst>
          </p:cNvPr>
          <p:cNvSpPr/>
          <p:nvPr/>
        </p:nvSpPr>
        <p:spPr>
          <a:xfrm>
            <a:off x="7581503" y="2320181"/>
            <a:ext cx="49685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  <a:r>
              <a:rPr lang="zh-CN" altLang="en-US" dirty="0"/>
              <a:t>当单词本中存在单词 那么 单词框中就会有显示</a:t>
            </a:r>
            <a:endParaRPr lang="en-IE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9F938C-AC27-CD83-E9F0-ABCEB2F84114}"/>
              </a:ext>
            </a:extLst>
          </p:cNvPr>
          <p:cNvSpPr/>
          <p:nvPr/>
        </p:nvSpPr>
        <p:spPr>
          <a:xfrm>
            <a:off x="7653511" y="3400301"/>
            <a:ext cx="49685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点击提交后，系统会进行判断，成功与否都会有提示</a:t>
            </a:r>
            <a:endParaRPr lang="en-IE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6E6361-30C8-E61A-91C3-F64E664DE391}"/>
              </a:ext>
            </a:extLst>
          </p:cNvPr>
          <p:cNvSpPr/>
          <p:nvPr/>
        </p:nvSpPr>
        <p:spPr>
          <a:xfrm>
            <a:off x="7653511" y="4624437"/>
            <a:ext cx="49685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当成功后 点击提交 时 会自动刷新单词 方便记忆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7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EB23F-B27E-817F-B450-A04893F8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816125"/>
            <a:ext cx="5274310" cy="376301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3C9A9B-A6B3-DEF0-6169-3EEC8709154A}"/>
              </a:ext>
            </a:extLst>
          </p:cNvPr>
          <p:cNvSpPr/>
          <p:nvPr/>
        </p:nvSpPr>
        <p:spPr>
          <a:xfrm>
            <a:off x="7653511" y="2032149"/>
            <a:ext cx="36004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  <a:r>
              <a:rPr lang="zh-CN" altLang="en-US" dirty="0"/>
              <a:t>输入单词 进行判断</a:t>
            </a:r>
            <a:endParaRPr lang="en-IE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1B8B78-D35A-DB78-8FA1-34DCB2891961}"/>
              </a:ext>
            </a:extLst>
          </p:cNvPr>
          <p:cNvSpPr/>
          <p:nvPr/>
        </p:nvSpPr>
        <p:spPr>
          <a:xfrm>
            <a:off x="7653511" y="3112269"/>
            <a:ext cx="36004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单词存在 则删除</a:t>
            </a:r>
            <a:endParaRPr lang="en-IE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A83AE9-76F1-C938-2811-D50E0D067E2E}"/>
              </a:ext>
            </a:extLst>
          </p:cNvPr>
          <p:cNvSpPr/>
          <p:nvPr/>
        </p:nvSpPr>
        <p:spPr>
          <a:xfrm>
            <a:off x="7653511" y="4120382"/>
            <a:ext cx="36004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  <a:r>
              <a:rPr lang="zh-CN" altLang="en-US" dirty="0"/>
              <a:t>不存在则无法删除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1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    后期展望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后期展望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F7DE8AE-DCC6-6B30-7334-A6A519803792}"/>
              </a:ext>
            </a:extLst>
          </p:cNvPr>
          <p:cNvSpPr/>
          <p:nvPr/>
        </p:nvSpPr>
        <p:spPr>
          <a:xfrm>
            <a:off x="1460823" y="1168053"/>
            <a:ext cx="38164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1. </a:t>
            </a:r>
            <a:r>
              <a:rPr lang="zh-CN" altLang="en-US" dirty="0"/>
              <a:t>通过数据库与单词词库进行连接</a:t>
            </a:r>
            <a:endParaRPr lang="en-IE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58FD2DD-A9C0-3738-5E1D-31C0C2FDB8AF}"/>
              </a:ext>
            </a:extLst>
          </p:cNvPr>
          <p:cNvSpPr/>
          <p:nvPr/>
        </p:nvSpPr>
        <p:spPr>
          <a:xfrm>
            <a:off x="5781303" y="1168053"/>
            <a:ext cx="38164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2. </a:t>
            </a:r>
            <a:r>
              <a:rPr lang="zh-CN" altLang="en-US" dirty="0"/>
              <a:t>开发出浏览器端 实现跨平台 </a:t>
            </a:r>
            <a:endParaRPr lang="en-IE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763B9F-433D-8315-71B7-EC49956ABED1}"/>
              </a:ext>
            </a:extLst>
          </p:cNvPr>
          <p:cNvSpPr/>
          <p:nvPr/>
        </p:nvSpPr>
        <p:spPr>
          <a:xfrm>
            <a:off x="1460823" y="3040261"/>
            <a:ext cx="38164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3. </a:t>
            </a:r>
            <a:r>
              <a:rPr lang="zh-CN" altLang="en-US" dirty="0"/>
              <a:t>优化提升单词本的外观和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IE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A23D3B-8187-8781-2592-F0F97771B46B}"/>
              </a:ext>
            </a:extLst>
          </p:cNvPr>
          <p:cNvSpPr/>
          <p:nvPr/>
        </p:nvSpPr>
        <p:spPr>
          <a:xfrm>
            <a:off x="5795566" y="3040261"/>
            <a:ext cx="38164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4. </a:t>
            </a:r>
            <a:r>
              <a:rPr lang="zh-CN" altLang="en-US" dirty="0"/>
              <a:t>完善单词本的操作逻辑</a:t>
            </a:r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904357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感 谢 您 的 观 看</a:t>
            </a:r>
            <a:endParaRPr lang="en-US" altLang="zh-CN" sz="60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56894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第一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2531817" y="3400301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设计思路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531817" y="4500079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功能介绍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880759" y="3484939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界面展示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880759" y="4500078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后续展望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设计思路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外观</a:t>
            </a:r>
            <a:r>
              <a:rPr lang="en-US" altLang="zh-CN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操作逻辑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设计理念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设计原因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566772" y="4822043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 dirty="0">
                  <a:cs typeface="+mn-ea"/>
                  <a:sym typeface="+mn-l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146"/>
                <p:cNvSpPr/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/>
          <p:nvPr/>
        </p:nvSpPr>
        <p:spPr>
          <a:xfrm>
            <a:off x="1543688" y="1695636"/>
            <a:ext cx="2666143" cy="16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想要一款 属于自己审美的一个辅助记单词的小软件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529274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外观</a:t>
            </a:r>
            <a:r>
              <a:rPr lang="en-IE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ID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102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操作简单</a:t>
            </a:r>
            <a:endParaRPr lang="en-IE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合理</a:t>
            </a:r>
            <a:endParaRPr lang="en-IE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轻便</a:t>
            </a:r>
            <a:endParaRPr lang="en-IE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干净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9589301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操作逻辑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Placeholder 32"/>
          <p:cNvSpPr txBox="1"/>
          <p:nvPr/>
        </p:nvSpPr>
        <p:spPr>
          <a:xfrm>
            <a:off x="1543688" y="5585465"/>
            <a:ext cx="2666143" cy="16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让记单词更加轻松方便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1529274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设计理念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2"/>
          <p:cNvSpPr txBox="1"/>
          <p:nvPr/>
        </p:nvSpPr>
        <p:spPr>
          <a:xfrm>
            <a:off x="8627848" y="5585465"/>
            <a:ext cx="2666143" cy="7374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软件不够纯净，或者不够方便，不能够做到跨平台</a:t>
            </a:r>
            <a:endParaRPr lang="en-IE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IE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	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其他元素太多</a:t>
            </a:r>
            <a:endParaRPr lang="en-IE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9589301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设计原因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27"/>
          <p:cNvSpPr/>
          <p:nvPr/>
        </p:nvSpPr>
        <p:spPr bwMode="auto">
          <a:xfrm>
            <a:off x="7703088" y="2870890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Freeform 137"/>
          <p:cNvSpPr>
            <a:spLocks noEditPoints="1"/>
          </p:cNvSpPr>
          <p:nvPr/>
        </p:nvSpPr>
        <p:spPr bwMode="auto">
          <a:xfrm>
            <a:off x="4667338" y="4608215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Freeform 175"/>
          <p:cNvSpPr>
            <a:spLocks noEditPoints="1"/>
          </p:cNvSpPr>
          <p:nvPr/>
        </p:nvSpPr>
        <p:spPr bwMode="auto">
          <a:xfrm>
            <a:off x="6205960" y="5392438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35" grpId="0" animBg="1"/>
      <p:bldP spid="37" grpId="0" animBg="1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展示单词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添加单词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删除单词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清空单词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1" name="图片 30" descr="图形用户界面&#10;&#10;描述已自动生成">
            <a:extLst>
              <a:ext uri="{FF2B5EF4-FFF2-40B4-BE49-F238E27FC236}">
                <a16:creationId xmlns:a16="http://schemas.microsoft.com/office/drawing/2014/main" id="{F559E270-818E-5370-82FB-A2B5BAE1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528093"/>
            <a:ext cx="5274310" cy="36499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CD827-294E-FCF2-CD7C-5BBD3E596F03}"/>
              </a:ext>
            </a:extLst>
          </p:cNvPr>
          <p:cNvSpPr txBox="1"/>
          <p:nvPr/>
        </p:nvSpPr>
        <p:spPr>
          <a:xfrm>
            <a:off x="7869535" y="316841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222EC01-AF83-A918-E5F5-B9AE262B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1672109"/>
            <a:ext cx="5274310" cy="36760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EAA9B9-3E73-964B-502A-32EE4C36B6FA}"/>
              </a:ext>
            </a:extLst>
          </p:cNvPr>
          <p:cNvSpPr txBox="1"/>
          <p:nvPr/>
        </p:nvSpPr>
        <p:spPr>
          <a:xfrm>
            <a:off x="8301583" y="27065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</a:t>
            </a:r>
            <a:r>
              <a:rPr lang="zh-CN" altLang="en-US" dirty="0"/>
              <a:t>查看单词</a:t>
            </a:r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AD1571F1-A97C-8A4B-F4A6-C135B547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751012"/>
            <a:ext cx="5274310" cy="37306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4EDE51-236E-641C-98AE-4DFABAAC69DC}"/>
              </a:ext>
            </a:extLst>
          </p:cNvPr>
          <p:cNvSpPr txBox="1"/>
          <p:nvPr/>
        </p:nvSpPr>
        <p:spPr>
          <a:xfrm>
            <a:off x="7247752" y="3040261"/>
            <a:ext cx="27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添加单词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67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E244D32B-BB85-1EF9-61CD-EE795352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2176165"/>
            <a:ext cx="5274310" cy="37096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15084D-37FD-1542-3791-7CA81E57CF3D}"/>
              </a:ext>
            </a:extLst>
          </p:cNvPr>
          <p:cNvSpPr txBox="1"/>
          <p:nvPr/>
        </p:nvSpPr>
        <p:spPr>
          <a:xfrm>
            <a:off x="7581503" y="31842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记忆单词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59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1rwnie5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自定义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2022-06-15T13:24:16Z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