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05E4-308D-44BD-A4D4-4A8B74C72CC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EA2D-B4B2-42AD-8080-F6E6573A4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8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05E4-308D-44BD-A4D4-4A8B74C72CC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EA2D-B4B2-42AD-8080-F6E6573A4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2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05E4-308D-44BD-A4D4-4A8B74C72CC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EA2D-B4B2-42AD-8080-F6E6573A4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05E4-308D-44BD-A4D4-4A8B74C72CC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EA2D-B4B2-42AD-8080-F6E6573A4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13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05E4-308D-44BD-A4D4-4A8B74C72CC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EA2D-B4B2-42AD-8080-F6E6573A4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8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05E4-308D-44BD-A4D4-4A8B74C72CC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EA2D-B4B2-42AD-8080-F6E6573A4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05E4-308D-44BD-A4D4-4A8B74C72CC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EA2D-B4B2-42AD-8080-F6E6573A4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05E4-308D-44BD-A4D4-4A8B74C72CC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EA2D-B4B2-42AD-8080-F6E6573A4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7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05E4-308D-44BD-A4D4-4A8B74C72CC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EA2D-B4B2-42AD-8080-F6E6573A4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8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05E4-308D-44BD-A4D4-4A8B74C72CC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EA2D-B4B2-42AD-8080-F6E6573A4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6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05E4-308D-44BD-A4D4-4A8B74C72CC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EA2D-B4B2-42AD-8080-F6E6573A4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3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F05E4-308D-44BD-A4D4-4A8B74C72CC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EA2D-B4B2-42AD-8080-F6E6573A4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3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lice-bio.com/the-7-best-electronic-lab-notebooks-eln-for-your-research/" TargetMode="External"/><Relationship Id="rId2" Type="http://schemas.openxmlformats.org/officeDocument/2006/relationships/hyperlink" Target="https://en.wikipedia.org/wiki/Electronic_lab_noteboo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ichaelscodingspot.com/9-must-decisions-in-desktop-application-development-for-window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5729" y="947701"/>
            <a:ext cx="1231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endParaRPr lang="zh-CN" altLang="zh-CN" sz="24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0387" y="1881963"/>
            <a:ext cx="1084328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To develop an </a:t>
            </a:r>
            <a:r>
              <a:rPr lang="en-US" altLang="zh-CN" sz="2000" dirty="0"/>
              <a:t>Electronic Lab Notebook (</a:t>
            </a:r>
            <a:r>
              <a:rPr lang="en-US" altLang="zh-CN" sz="2000" dirty="0">
                <a:hlinkClick r:id="rId2"/>
              </a:rPr>
              <a:t>https://en.wikipedia.org/wiki/Electronic_lab_notebook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with the following features: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/>
              <a:t>Desktop application with </a:t>
            </a:r>
            <a:r>
              <a:rPr lang="en-US" altLang="zh-CN" sz="2000" dirty="0"/>
              <a:t>intuitive </a:t>
            </a:r>
            <a:r>
              <a:rPr lang="en-US" altLang="zh-CN" sz="2000" dirty="0" smtClean="0"/>
              <a:t>GUI.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/>
              <a:t>Data can be stored in local folder by project names or synchronized the folder with cloud drive. 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/>
              <a:t>It supports three working modes: single-user, multiple-user, lab manager(PI)-lab member.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/>
              <a:t>In the GUI, users can create, upload or delete office documents (Word, PowerPoint, Excel) or use</a:t>
            </a:r>
          </a:p>
          <a:p>
            <a:r>
              <a:rPr lang="en-US" altLang="zh-CN" sz="2000" dirty="0" smtClean="0"/>
              <a:t>        the built-in editor tool to edit the content in each component. </a:t>
            </a:r>
          </a:p>
          <a:p>
            <a:pPr marL="457200" indent="-457200">
              <a:buAutoNum type="arabicPeriod" startAt="5"/>
            </a:pPr>
            <a:r>
              <a:rPr lang="en-US" altLang="zh-CN" sz="2000" dirty="0" smtClean="0"/>
              <a:t>It enables to the user to search by names or dates in each component.</a:t>
            </a:r>
          </a:p>
          <a:p>
            <a:pPr marL="457200" indent="-457200">
              <a:buAutoNum type="arabicPeriod" startAt="5"/>
            </a:pPr>
            <a:r>
              <a:rPr lang="en-US" altLang="zh-CN" sz="2000" dirty="0" smtClean="0"/>
              <a:t>It provides calendar functions for the user and the calendar no only helps the user to arrange the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daily work but also has the hyperlinks to each component to edit information there and there will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be a time stamp for in each component.</a:t>
            </a:r>
          </a:p>
          <a:p>
            <a:r>
              <a:rPr lang="en-US" altLang="zh-CN" sz="2000" dirty="0" smtClean="0"/>
              <a:t>7.      It’s free but we can also add the payment function for the working modes.</a:t>
            </a:r>
          </a:p>
          <a:p>
            <a:endParaRPr lang="en-US" altLang="zh-CN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789874" y="5772015"/>
            <a:ext cx="91935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https://splice-bio.com/the-7-best-electronic-lab-notebooks-eln-for-your-research</a:t>
            </a:r>
            <a:r>
              <a:rPr lang="en-US" altLang="zh-CN" u="sng" kern="100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endParaRPr lang="en-US" altLang="zh-CN" u="sng" kern="100" dirty="0" smtClean="0">
              <a:solidFill>
                <a:srgbClr val="0000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/>
              <a:t>r</a:t>
            </a:r>
            <a:r>
              <a:rPr lang="en-US" altLang="zh-CN" dirty="0" smtClean="0"/>
              <a:t>eviews current 9 popular ELNs for the researchers.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We can think more about our software to differentiate it.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893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930" y="1092802"/>
            <a:ext cx="9106677" cy="567189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2688" y="246888"/>
            <a:ext cx="222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GUI frame</a:t>
            </a:r>
            <a:endParaRPr lang="zh-CN" alt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380931" y="1754155"/>
            <a:ext cx="2957804" cy="3303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464721" y="2230016"/>
            <a:ext cx="821280" cy="289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Project1</a:t>
            </a:r>
            <a:endParaRPr lang="zh-CN" altLang="en-US" sz="1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09934" y="1899078"/>
            <a:ext cx="1736602" cy="2066432"/>
            <a:chOff x="6550089" y="2230019"/>
            <a:chExt cx="1736602" cy="2066432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6559420" y="2388637"/>
              <a:ext cx="252000" cy="933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559420" y="2814378"/>
              <a:ext cx="252000" cy="933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550089" y="3209736"/>
              <a:ext cx="252000" cy="933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559420" y="3581077"/>
              <a:ext cx="252000" cy="933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559420" y="4000167"/>
              <a:ext cx="252000" cy="933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550089" y="2388642"/>
              <a:ext cx="9331" cy="162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879585" y="2230019"/>
              <a:ext cx="1404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Experiment Plan</a:t>
              </a:r>
              <a:endParaRPr lang="zh-CN" alt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79585" y="2687940"/>
              <a:ext cx="1404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Protocol</a:t>
              </a:r>
              <a:endParaRPr lang="zh-CN" alt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79585" y="3075067"/>
              <a:ext cx="1404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Result</a:t>
              </a:r>
              <a:endParaRPr lang="zh-CN" alt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82691" y="3451403"/>
              <a:ext cx="1404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Sample Storage</a:t>
              </a:r>
              <a:endParaRPr lang="zh-CN" alt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79585" y="3906671"/>
              <a:ext cx="1404000" cy="3897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Reagent Inventory</a:t>
              </a:r>
              <a:endParaRPr lang="zh-CN" altLang="en-US" sz="14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2304667" y="2370897"/>
            <a:ext cx="2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059600" y="1879301"/>
            <a:ext cx="1138335" cy="307777"/>
            <a:chOff x="4973216" y="1590839"/>
            <a:chExt cx="1138335" cy="307777"/>
          </a:xfrm>
        </p:grpSpPr>
        <p:sp>
          <p:nvSpPr>
            <p:cNvPr id="33" name="Rectangle 32"/>
            <p:cNvSpPr/>
            <p:nvPr/>
          </p:nvSpPr>
          <p:spPr>
            <a:xfrm>
              <a:off x="4973216" y="1610155"/>
              <a:ext cx="1138335" cy="28846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54915" y="1590839"/>
              <a:ext cx="1056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Component</a:t>
              </a:r>
              <a:endParaRPr lang="zh-CN" altLang="en-US" sz="1400" b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629781" y="3928748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.</a:t>
            </a:r>
          </a:p>
          <a:p>
            <a:r>
              <a:rPr lang="en-US" altLang="zh-CN" b="1" dirty="0" smtClean="0"/>
              <a:t>.</a:t>
            </a:r>
          </a:p>
          <a:p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1380929" y="5058245"/>
            <a:ext cx="2957806" cy="17064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1486487" y="5200256"/>
            <a:ext cx="91148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Calendar</a:t>
            </a:r>
            <a:endParaRPr lang="zh-CN" altLang="en-US" sz="1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2146334" y="5609875"/>
            <a:ext cx="1461601" cy="1033200"/>
            <a:chOff x="6512679" y="4183092"/>
            <a:chExt cx="1461601" cy="1033200"/>
          </a:xfrm>
        </p:grpSpPr>
        <p:sp>
          <p:nvSpPr>
            <p:cNvPr id="40" name="Rectangle 39"/>
            <p:cNvSpPr/>
            <p:nvPr/>
          </p:nvSpPr>
          <p:spPr>
            <a:xfrm>
              <a:off x="6512679" y="4183092"/>
              <a:ext cx="1461600" cy="1033200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2678" y="4183092"/>
              <a:ext cx="1441602" cy="1007675"/>
            </a:xfrm>
            <a:prstGeom prst="rect">
              <a:avLst/>
            </a:prstGeom>
          </p:spPr>
        </p:pic>
      </p:grpSp>
      <p:sp>
        <p:nvSpPr>
          <p:cNvPr id="43" name="Rectangle 42"/>
          <p:cNvSpPr/>
          <p:nvPr/>
        </p:nvSpPr>
        <p:spPr>
          <a:xfrm>
            <a:off x="4338736" y="1754058"/>
            <a:ext cx="6145200" cy="41148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290085" y="2033189"/>
            <a:ext cx="729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39787" y="2758133"/>
            <a:ext cx="222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Content Display Panel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99213" y="6014384"/>
            <a:ext cx="205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Status Display Panel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07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8252" y="102529"/>
            <a:ext cx="4619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Backend Logic of single-user mode</a:t>
            </a:r>
          </a:p>
          <a:p>
            <a:r>
              <a:rPr lang="en-US" altLang="zh-CN" sz="2400" b="1" dirty="0" smtClean="0"/>
              <a:t>(use case diagram)</a:t>
            </a:r>
            <a:endParaRPr lang="zh-CN" altLang="en-US" sz="2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898572" y="2491279"/>
            <a:ext cx="1996750" cy="914401"/>
            <a:chOff x="4898572" y="2752529"/>
            <a:chExt cx="1996750" cy="914401"/>
          </a:xfrm>
        </p:grpSpPr>
        <p:sp>
          <p:nvSpPr>
            <p:cNvPr id="6" name="Rectangle 5"/>
            <p:cNvSpPr/>
            <p:nvPr/>
          </p:nvSpPr>
          <p:spPr>
            <a:xfrm>
              <a:off x="4898572" y="2752529"/>
              <a:ext cx="1996750" cy="9144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63279" y="2997071"/>
              <a:ext cx="1625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Logged in User </a:t>
              </a:r>
              <a:endParaRPr lang="zh-CN" alt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6895322" y="1548889"/>
            <a:ext cx="951723" cy="73711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89641" y="1020493"/>
            <a:ext cx="2080726" cy="1056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11547" y="1225723"/>
            <a:ext cx="200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 Account Database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12056" y="1514998"/>
            <a:ext cx="1228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Register/Log</a:t>
            </a:r>
            <a:endParaRPr lang="zh-CN" alt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986783" y="1659395"/>
            <a:ext cx="921884" cy="75724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99121" y="2078082"/>
            <a:ext cx="669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Verify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653" y="2286007"/>
            <a:ext cx="971277" cy="1315616"/>
            <a:chOff x="2984926" y="2547257"/>
            <a:chExt cx="971277" cy="1315616"/>
          </a:xfrm>
        </p:grpSpPr>
        <p:sp>
          <p:nvSpPr>
            <p:cNvPr id="20" name="Rectangle 19"/>
            <p:cNvSpPr/>
            <p:nvPr/>
          </p:nvSpPr>
          <p:spPr>
            <a:xfrm>
              <a:off x="2984926" y="2547257"/>
              <a:ext cx="949432" cy="1315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57111" y="2881831"/>
              <a:ext cx="899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Project </a:t>
              </a:r>
            </a:p>
            <a:p>
              <a:pPr algn="ctr"/>
              <a:r>
                <a:rPr lang="en-US" altLang="zh-CN" dirty="0"/>
                <a:t>L</a:t>
              </a:r>
              <a:r>
                <a:rPr lang="en-US" altLang="zh-CN" dirty="0" smtClean="0"/>
                <a:t>ist</a:t>
              </a:r>
              <a:endParaRPr lang="zh-CN" altLang="en-US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4126015" y="2894447"/>
            <a:ext cx="68400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55656" y="2546561"/>
            <a:ext cx="85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Manage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444621" y="2867076"/>
            <a:ext cx="522514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0718" y="2077284"/>
            <a:ext cx="1882057" cy="19815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60555" y="2168113"/>
            <a:ext cx="1777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Each Project </a:t>
            </a:r>
          </a:p>
          <a:p>
            <a:r>
              <a:rPr lang="en-US" altLang="zh-CN" dirty="0" smtClean="0"/>
              <a:t>with time stamp: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7405" y="2735821"/>
            <a:ext cx="18094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Experiment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Sample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Reagent Inventory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86740" y="289249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CRUD</a:t>
            </a:r>
            <a:endParaRPr lang="zh-CN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932153" y="4821087"/>
            <a:ext cx="1032448" cy="1209869"/>
            <a:chOff x="2984926" y="2547257"/>
            <a:chExt cx="1032448" cy="1209869"/>
          </a:xfrm>
        </p:grpSpPr>
        <p:sp>
          <p:nvSpPr>
            <p:cNvPr id="38" name="Rectangle 37"/>
            <p:cNvSpPr/>
            <p:nvPr/>
          </p:nvSpPr>
          <p:spPr>
            <a:xfrm>
              <a:off x="2984926" y="2547257"/>
              <a:ext cx="1032448" cy="12098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5941" y="2881831"/>
              <a:ext cx="1021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Calendar</a:t>
              </a:r>
            </a:p>
            <a:p>
              <a:pPr algn="ctr"/>
              <a:endParaRPr lang="zh-CN" altLang="en-US" dirty="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>
            <a:off x="5163279" y="3905372"/>
            <a:ext cx="565717" cy="81402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54164" y="3990958"/>
            <a:ext cx="85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Manage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2052735" y="4329512"/>
            <a:ext cx="1576873" cy="112890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638" y="4633261"/>
            <a:ext cx="29164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Each task in</a:t>
            </a:r>
          </a:p>
          <a:p>
            <a:r>
              <a:rPr lang="en-US" altLang="zh-CN" sz="1600" dirty="0" smtClean="0"/>
              <a:t>calendar must have</a:t>
            </a:r>
          </a:p>
          <a:p>
            <a:r>
              <a:rPr lang="en-US" altLang="zh-CN" sz="1600" dirty="0" smtClean="0"/>
              <a:t>an assigned project and </a:t>
            </a:r>
          </a:p>
          <a:p>
            <a:r>
              <a:rPr lang="en-US" altLang="zh-CN" sz="1600" dirty="0" smtClean="0"/>
              <a:t>optionally assigned components.</a:t>
            </a:r>
            <a:endParaRPr lang="zh-CN" altLang="en-US" sz="16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1446244" y="1421107"/>
            <a:ext cx="4441372" cy="827576"/>
            <a:chOff x="1446244" y="1831649"/>
            <a:chExt cx="4441372" cy="827576"/>
          </a:xfrm>
        </p:grpSpPr>
        <p:cxnSp>
          <p:nvCxnSpPr>
            <p:cNvPr id="55" name="Elbow Connector 54"/>
            <p:cNvCxnSpPr/>
            <p:nvPr/>
          </p:nvCxnSpPr>
          <p:spPr>
            <a:xfrm rot="16200000" flipV="1">
              <a:off x="3257808" y="29417"/>
              <a:ext cx="818244" cy="4441372"/>
            </a:xfrm>
            <a:prstGeom prst="bentConnector2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455574" y="1831649"/>
              <a:ext cx="0" cy="44161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711918" y="1043901"/>
            <a:ext cx="403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Search by time for the components in projects</a:t>
            </a:r>
            <a:endParaRPr lang="zh-CN" alt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10412963" y="4160235"/>
            <a:ext cx="1416177" cy="1173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755780" y="4058823"/>
            <a:ext cx="18661" cy="22113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747242" y="6223523"/>
            <a:ext cx="7380000" cy="466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8130048" y="5532943"/>
            <a:ext cx="0" cy="684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11577" y="4533224"/>
            <a:ext cx="108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disk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05489" y="6315037"/>
            <a:ext cx="183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Store projects by name</a:t>
            </a:r>
            <a:endParaRPr lang="zh-CN" alt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7412834" y="4201153"/>
            <a:ext cx="1416177" cy="1173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7100596" y="2920487"/>
            <a:ext cx="4020455" cy="2325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121051" y="2921003"/>
            <a:ext cx="0" cy="106995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610168" y="4480693"/>
            <a:ext cx="125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Cloud drive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89641" y="2546561"/>
            <a:ext cx="2398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Authenticate to</a:t>
            </a:r>
            <a:r>
              <a:rPr lang="en-US" altLang="zh-CN" sz="1600" b="1" dirty="0" smtClean="0"/>
              <a:t> </a:t>
            </a:r>
            <a:r>
              <a:rPr lang="en-US" altLang="zh-CN" sz="1600" dirty="0" smtClean="0"/>
              <a:t>connect</a:t>
            </a:r>
            <a:r>
              <a:rPr lang="en-US" altLang="zh-CN" sz="1600" b="1" dirty="0" smtClean="0"/>
              <a:t> </a:t>
            </a:r>
            <a:endParaRPr lang="en-US" altLang="zh-CN" sz="1600" b="1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9076353" y="4747134"/>
            <a:ext cx="1188000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026216" y="4133115"/>
            <a:ext cx="2398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</a:t>
            </a:r>
            <a:r>
              <a:rPr lang="en-US" altLang="zh-CN" sz="1600" dirty="0" smtClean="0"/>
              <a:t>ynchronous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data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98430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7115" y="2341237"/>
            <a:ext cx="2775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multiple-user mode </a:t>
            </a:r>
            <a:endParaRPr lang="zh-CN" alt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123433" y="2341237"/>
            <a:ext cx="4917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lab manager(PI)-lab member mode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7115" y="2968335"/>
            <a:ext cx="30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How to share one cloud drive?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3433" y="2996327"/>
            <a:ext cx="4692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Lab manager (PI) creates projects</a:t>
            </a:r>
          </a:p>
          <a:p>
            <a:r>
              <a:rPr lang="en-US" altLang="zh-CN" dirty="0" smtClean="0"/>
              <a:t>and assigns the projects for the members.</a:t>
            </a:r>
          </a:p>
          <a:p>
            <a:r>
              <a:rPr lang="en-US" altLang="zh-CN" dirty="0" smtClean="0"/>
              <a:t>Different members can share the same projects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7115" y="1473691"/>
            <a:ext cx="2088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Any ideas on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1088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9955" y="2200579"/>
            <a:ext cx="9886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https://michaelscodingspot.com/9-must-decisions-in-desktop-application-development-for-windows/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7893" y="1618589"/>
            <a:ext cx="3485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Supplementary Reference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6232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58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337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陆 寅</dc:creator>
  <cp:lastModifiedBy>陆 寅</cp:lastModifiedBy>
  <cp:revision>49</cp:revision>
  <dcterms:created xsi:type="dcterms:W3CDTF">2020-07-26T15:16:05Z</dcterms:created>
  <dcterms:modified xsi:type="dcterms:W3CDTF">2020-07-26T18:17:04Z</dcterms:modified>
</cp:coreProperties>
</file>