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63" r:id="rId2"/>
    <p:sldId id="268" r:id="rId3"/>
    <p:sldId id="261" r:id="rId4"/>
    <p:sldId id="269" r:id="rId5"/>
    <p:sldId id="270" r:id="rId6"/>
    <p:sldId id="273" r:id="rId7"/>
    <p:sldId id="267" r:id="rId8"/>
    <p:sldId id="272" r:id="rId9"/>
    <p:sldId id="275" r:id="rId10"/>
    <p:sldId id="276" r:id="rId11"/>
    <p:sldId id="271" r:id="rId12"/>
    <p:sldId id="278" r:id="rId13"/>
    <p:sldId id="277" r:id="rId14"/>
    <p:sldId id="287" r:id="rId15"/>
    <p:sldId id="264" r:id="rId16"/>
    <p:sldId id="280" r:id="rId17"/>
    <p:sldId id="286" r:id="rId18"/>
    <p:sldId id="281" r:id="rId19"/>
    <p:sldId id="279" r:id="rId20"/>
    <p:sldId id="282" r:id="rId21"/>
    <p:sldId id="283" r:id="rId22"/>
    <p:sldId id="294" r:id="rId23"/>
    <p:sldId id="284" r:id="rId24"/>
    <p:sldId id="291" r:id="rId25"/>
    <p:sldId id="289" r:id="rId26"/>
    <p:sldId id="292" r:id="rId27"/>
    <p:sldId id="293" r:id="rId28"/>
    <p:sldId id="285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Nunito Sans" pitchFamily="2" charset="0"/>
      <p:regular r:id="rId39"/>
      <p:bold r:id="rId40"/>
      <p:italic r:id="rId41"/>
      <p:boldItalic r:id="rId42"/>
    </p:embeddedFont>
    <p:embeddedFont>
      <p:font typeface="Poppins" panose="00000500000000000000" pitchFamily="2" charset="0"/>
      <p:regular r:id="rId43"/>
      <p:bold r:id="rId44"/>
      <p:italic r:id="rId45"/>
      <p:boldItalic r:id="rId46"/>
    </p:embeddedFont>
    <p:embeddedFont>
      <p:font typeface="Poppins Medium" panose="000006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4" autoAdjust="0"/>
  </p:normalViewPr>
  <p:slideViewPr>
    <p:cSldViewPr snapToGrid="0">
      <p:cViewPr varScale="1">
        <p:scale>
          <a:sx n="72" d="100"/>
          <a:sy n="72" d="100"/>
        </p:scale>
        <p:origin x="1242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Benefit of </a:t>
            </a:r>
            <a:r>
              <a:rPr lang="en-GB" dirty="0" err="1"/>
              <a:t>webscraping</a:t>
            </a:r>
            <a:r>
              <a:rPr lang="en-GB" dirty="0"/>
              <a:t> – working with real </a:t>
            </a:r>
            <a:r>
              <a:rPr lang="en-GB" b="1" dirty="0"/>
              <a:t>live </a:t>
            </a:r>
            <a:r>
              <a:rPr lang="en-GB" b="0" i="0" u="none" dirty="0"/>
              <a:t>data – great for learning how to cleanse/clean your data and to check what your competitors are doing. </a:t>
            </a:r>
          </a:p>
          <a:p>
            <a:r>
              <a:rPr lang="en-GB" b="0" i="0" u="none" dirty="0"/>
              <a:t>Benefits of APIs – working with structured data in </a:t>
            </a:r>
            <a:r>
              <a:rPr lang="en-GB" b="0" i="0" u="none" dirty="0" err="1"/>
              <a:t>json</a:t>
            </a:r>
            <a:r>
              <a:rPr lang="en-GB" b="0" i="0" u="none" dirty="0"/>
              <a:t>. Commonplace in web development work if you want to move into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296229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35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simple string and use it as an example in </a:t>
            </a:r>
            <a:r>
              <a:rPr lang="en-GB" dirty="0" err="1"/>
              <a:t>jupyter</a:t>
            </a:r>
            <a:r>
              <a:rPr lang="en-GB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1115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63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98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893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Switch over to </a:t>
            </a:r>
            <a:r>
              <a:rPr lang="en-GB" dirty="0" err="1"/>
              <a:t>jupyter</a:t>
            </a:r>
            <a:r>
              <a:rPr lang="en-GB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263236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Simply a high level overview of what an API is and how to use them. </a:t>
            </a:r>
          </a:p>
          <a:p>
            <a:endParaRPr lang="en-GB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Many different types, but the two most common are </a:t>
            </a:r>
            <a:r>
              <a:rPr lang="en-GB" b="1" dirty="0"/>
              <a:t>web APIs and real-time APIs</a:t>
            </a:r>
            <a:r>
              <a:rPr lang="en-GB" dirty="0"/>
              <a:t>.</a:t>
            </a:r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endParaRPr lang="en-GB" dirty="0"/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6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Longitude and latitude of the Vatican city – to get the current weather there. </a:t>
            </a:r>
          </a:p>
        </p:txBody>
      </p:sp>
    </p:spTree>
    <p:extLst>
      <p:ext uri="{BB962C8B-B14F-4D97-AF65-F5344CB8AC3E}">
        <p14:creationId xmlns:p14="http://schemas.microsoft.com/office/powerpoint/2010/main" val="348936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on HTTP request</a:t>
            </a:r>
          </a:p>
        </p:txBody>
      </p:sp>
    </p:spTree>
    <p:extLst>
      <p:ext uri="{BB962C8B-B14F-4D97-AF65-F5344CB8AC3E}">
        <p14:creationId xmlns:p14="http://schemas.microsoft.com/office/powerpoint/2010/main" val="30579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718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409800"/>
            <a:ext cx="85206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718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718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132985">
            <a:off x="26914" y="4807647"/>
            <a:ext cx="9463680" cy="1818755"/>
          </a:xfrm>
          <a:prstGeom prst="rect">
            <a:avLst/>
          </a:prstGeom>
          <a:solidFill>
            <a:srgbClr val="00A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rot="-218">
            <a:off x="-249923" y="-487112"/>
            <a:ext cx="9463800" cy="1701300"/>
          </a:xfrm>
          <a:prstGeom prst="rect">
            <a:avLst/>
          </a:prstGeom>
          <a:solidFill>
            <a:srgbClr val="3F27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 rot="-160972">
            <a:off x="-470607" y="-706036"/>
            <a:ext cx="9709943" cy="1321146"/>
          </a:xfrm>
          <a:prstGeom prst="rect">
            <a:avLst/>
          </a:prstGeom>
          <a:solidFill>
            <a:srgbClr val="A83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311700" y="718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11700" y="1409800"/>
            <a:ext cx="85206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Medium"/>
              <a:buChar char="●"/>
              <a:defRPr sz="18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 sz="14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56461">
            <a:off x="408071" y="439621"/>
            <a:ext cx="2118587" cy="30826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current" TargetMode="External"/><Relationship Id="rId2" Type="http://schemas.openxmlformats.org/officeDocument/2006/relationships/hyperlink" Target="https://openweathermap.org/api/one-call-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old-escape-607053.postman.co/hom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.php" TargetMode="External"/><Relationship Id="rId3" Type="http://schemas.openxmlformats.org/officeDocument/2006/relationships/hyperlink" Target="https://datasetsearch.research.google.com/" TargetMode="External"/><Relationship Id="rId7" Type="http://schemas.openxmlformats.org/officeDocument/2006/relationships/hyperlink" Target="https://github.com/awesomedata/awesome-public-dataset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gov/" TargetMode="External"/><Relationship Id="rId5" Type="http://schemas.openxmlformats.org/officeDocument/2006/relationships/hyperlink" Target="https://www.ons.gov.uk/" TargetMode="External"/><Relationship Id="rId4" Type="http://schemas.openxmlformats.org/officeDocument/2006/relationships/hyperlink" Target="https://www.reddit.com/r/datasets/" TargetMode="External"/><Relationship Id="rId9" Type="http://schemas.openxmlformats.org/officeDocument/2006/relationships/hyperlink" Target="https://www.informationisbeautiful.net/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8BA-323A-6FB4-65E0-483C3C82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collection for analysis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893AF-1A4B-B2C6-B79C-475BFFD6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4898" y="1771972"/>
            <a:ext cx="3040430" cy="2080829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GB" sz="24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to find data</a:t>
            </a:r>
          </a:p>
          <a:p>
            <a:pPr marL="114300" indent="0" algn="ctr">
              <a:buNone/>
            </a:pPr>
            <a:endParaRPr lang="en-GB" sz="2400" dirty="0"/>
          </a:p>
          <a:p>
            <a:pPr marL="114300" indent="0" algn="ctr">
              <a:buNone/>
            </a:pPr>
            <a:r>
              <a:rPr lang="en-GB" sz="2200" dirty="0"/>
              <a:t>Online datasets</a:t>
            </a:r>
          </a:p>
          <a:p>
            <a:pPr marL="114300" indent="0" algn="ctr">
              <a:buNone/>
            </a:pPr>
            <a:r>
              <a:rPr lang="en-GB" sz="2200" dirty="0"/>
              <a:t>Webscraping</a:t>
            </a:r>
          </a:p>
          <a:p>
            <a:pPr marL="114300" indent="0" algn="ctr">
              <a:buNone/>
            </a:pPr>
            <a:r>
              <a:rPr lang="en-GB" sz="2200" dirty="0"/>
              <a:t>APIs</a:t>
            </a: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8ED8-5B83-4675-94E6-3EEEBFD2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3" y="1700508"/>
            <a:ext cx="4667692" cy="24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062C-93A6-1C83-182D-1B0D6D52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23128"/>
            <a:ext cx="8520600" cy="841800"/>
          </a:xfrm>
        </p:spPr>
        <p:txBody>
          <a:bodyPr/>
          <a:lstStyle/>
          <a:p>
            <a:r>
              <a:rPr lang="en-GB" b="1" dirty="0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685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DF39-7967-F7B9-2580-B7B295F2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Where to find the HTML on a website.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7892-EA56-294C-9B03-E2BA17AC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9800"/>
            <a:ext cx="2590526" cy="3159000"/>
          </a:xfrm>
        </p:spPr>
        <p:txBody>
          <a:bodyPr/>
          <a:lstStyle/>
          <a:p>
            <a:r>
              <a:rPr lang="en-GB" dirty="0"/>
              <a:t>Ctrl + Shift +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Select specific element on screen to get the attribute tag. </a:t>
            </a:r>
          </a:p>
          <a:p>
            <a:endParaRPr lang="en-GB" dirty="0"/>
          </a:p>
          <a:p>
            <a:endParaRPr lang="en-GB" dirty="0"/>
          </a:p>
          <a:p>
            <a:pPr marL="11430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FABAA-640B-4A46-F310-319A586C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96" y="1290700"/>
            <a:ext cx="5785225" cy="336330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4ACF7-BE44-C7CE-1E01-DE46002A9A19}"/>
              </a:ext>
            </a:extLst>
          </p:cNvPr>
          <p:cNvCxnSpPr/>
          <p:nvPr/>
        </p:nvCxnSpPr>
        <p:spPr>
          <a:xfrm flipV="1">
            <a:off x="2650435" y="1497496"/>
            <a:ext cx="536061" cy="755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A831-3614-3016-D059-F5A82F90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requests to scrape data for </a:t>
            </a:r>
            <a:r>
              <a:rPr lang="en-GB" dirty="0" err="1"/>
              <a:t>BeautifulSoup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F87D-EA30-77F2-1338-075E1565B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!pip install requests</a:t>
            </a:r>
          </a:p>
          <a:p>
            <a:r>
              <a:rPr lang="en-GB" dirty="0"/>
              <a:t>Copy and paste the 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/>
              <a:t> of the page that you want to use. </a:t>
            </a:r>
          </a:p>
          <a:p>
            <a:r>
              <a:rPr lang="en-GB" dirty="0"/>
              <a:t>Make a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r>
              <a:rPr lang="en-GB" dirty="0"/>
              <a:t> request over </a:t>
            </a:r>
            <a:r>
              <a:rPr lang="en-GB" dirty="0">
                <a:solidFill>
                  <a:srgbClr val="FF0000"/>
                </a:solidFill>
              </a:rPr>
              <a:t>HTTP</a:t>
            </a:r>
            <a:r>
              <a:rPr lang="en-GB" dirty="0"/>
              <a:t> to get the content of the page. 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rgbClr val="FF0000"/>
                </a:solidFill>
              </a:rPr>
              <a:t>BeautifulSoup</a:t>
            </a:r>
            <a:r>
              <a:rPr lang="en-GB" dirty="0"/>
              <a:t> to parse through the html – remember to insert the parser type.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755AE1-C6BA-3F6D-5376-6495CD9C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93" y="3060695"/>
            <a:ext cx="7692613" cy="1508105"/>
          </a:xfrm>
          <a:prstGeom prst="rect">
            <a:avLst/>
          </a:prstGeom>
          <a:solidFill>
            <a:srgbClr val="0D12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92672"/>
              </a:solidFill>
              <a:effectLst/>
              <a:latin typeface="Lekt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Lekton"/>
              </a:rPr>
              <a:t> 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Lekton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bs4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Lekton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BeautifulSoup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Lekto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Lekton"/>
              </a:rPr>
              <a:t>'https://uk.trustpilot.com/review/www.americangolf.co.uk’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html_text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requests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Lekton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) # make a get request to the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soup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Lekton"/>
              </a:rPr>
              <a:t>BeautifulSoup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html_text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ekton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Lekton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Lekton"/>
              </a:rPr>
              <a:t>html.parser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Lekton"/>
              </a:rPr>
              <a:t>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Lekton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357-FB1B-E1A5-0CD8-84A393B7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2"/>
                </a:solidFill>
              </a:rPr>
              <a:t>EXAMPLE WEBSITE</a:t>
            </a:r>
          </a:p>
        </p:txBody>
      </p:sp>
    </p:spTree>
    <p:extLst>
      <p:ext uri="{BB962C8B-B14F-4D97-AF65-F5344CB8AC3E}">
        <p14:creationId xmlns:p14="http://schemas.microsoft.com/office/powerpoint/2010/main" val="35713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EE6-9D81-33DF-6DB6-E5F3B1B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2"/>
                </a:solidFill>
              </a:rPr>
              <a:t>Section 3 - APIs</a:t>
            </a:r>
          </a:p>
        </p:txBody>
      </p:sp>
    </p:spTree>
    <p:extLst>
      <p:ext uri="{BB962C8B-B14F-4D97-AF65-F5344CB8AC3E}">
        <p14:creationId xmlns:p14="http://schemas.microsoft.com/office/powerpoint/2010/main" val="127150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62D7-7656-6287-1F95-449ADF5E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APIs – what we’ll be covering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AE2D-C809-CD49-5757-5EB6DD495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an API?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Web APIs, documentation and endpoints.</a:t>
            </a:r>
          </a:p>
          <a:p>
            <a:endParaRPr lang="en-GB" dirty="0"/>
          </a:p>
          <a:p>
            <a:r>
              <a:rPr lang="en-GB" dirty="0"/>
              <a:t>Working with JSON data</a:t>
            </a:r>
          </a:p>
          <a:p>
            <a:endParaRPr lang="en-GB" dirty="0"/>
          </a:p>
          <a:p>
            <a:r>
              <a:rPr lang="en-GB" dirty="0"/>
              <a:t>How to make an API call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How to test an API endpoint quickly using Postman.</a:t>
            </a:r>
          </a:p>
          <a:p>
            <a:endParaRPr lang="en-GB" dirty="0"/>
          </a:p>
          <a:p>
            <a:r>
              <a:rPr lang="en-GB" dirty="0"/>
              <a:t>Using the requests library in Python and turning an API response into CSV format.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B54-B731-1BEE-2ACD-AE3282B4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an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05E7-D198-6456-3D10-CF2B27C3F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APIs – Application Programming Interface</a:t>
            </a:r>
          </a:p>
          <a:p>
            <a:endParaRPr lang="en-GB" dirty="0"/>
          </a:p>
          <a:p>
            <a:r>
              <a:rPr lang="en-GB" dirty="0"/>
              <a:t>API is a umbrella term for any </a:t>
            </a:r>
            <a:r>
              <a:rPr lang="en-GB" dirty="0">
                <a:solidFill>
                  <a:srgbClr val="FF0000"/>
                </a:solidFill>
              </a:rPr>
              <a:t>software intermediary </a:t>
            </a:r>
            <a:r>
              <a:rPr lang="en-GB" dirty="0"/>
              <a:t>that allows </a:t>
            </a:r>
            <a:r>
              <a:rPr lang="en-GB" dirty="0">
                <a:solidFill>
                  <a:srgbClr val="FF0000"/>
                </a:solidFill>
              </a:rPr>
              <a:t>two applications to talk to each other</a:t>
            </a:r>
            <a:r>
              <a:rPr lang="en-GB" dirty="0"/>
              <a:t>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Each time you use an app like Facebook, send an instant message, or check the weather on your phone, you’re using an API.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We will be focusing on Web APIs.</a:t>
            </a:r>
          </a:p>
        </p:txBody>
      </p:sp>
    </p:spTree>
    <p:extLst>
      <p:ext uri="{BB962C8B-B14F-4D97-AF65-F5344CB8AC3E}">
        <p14:creationId xmlns:p14="http://schemas.microsoft.com/office/powerpoint/2010/main" val="35589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74E2-215B-156A-BC7E-24259682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Documentation and endpoints.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E674-69E7-6B03-2CB4-7EC82261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9799"/>
            <a:ext cx="8520600" cy="341399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We’ll focus web APIs are categorised by RESTful principles (</a:t>
            </a:r>
            <a:r>
              <a:rPr lang="en-GB" dirty="0">
                <a:solidFill>
                  <a:srgbClr val="FF0000"/>
                </a:solidFill>
              </a:rPr>
              <a:t>GET, POST, PUT, and DELETE</a:t>
            </a:r>
            <a:r>
              <a:rPr lang="en-GB" dirty="0"/>
              <a:t>) to perform tasks. They use </a:t>
            </a:r>
            <a:r>
              <a:rPr lang="en-GB" dirty="0">
                <a:solidFill>
                  <a:srgbClr val="FF0000"/>
                </a:solidFill>
              </a:rPr>
              <a:t>URLs</a:t>
            </a:r>
            <a:r>
              <a:rPr lang="en-GB" dirty="0"/>
              <a:t> to receive or send information.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API documentation is a technical content deliverable, containing </a:t>
            </a:r>
            <a:r>
              <a:rPr lang="en-GB" dirty="0">
                <a:solidFill>
                  <a:srgbClr val="FF0000"/>
                </a:solidFill>
              </a:rPr>
              <a:t>instructions</a:t>
            </a:r>
            <a:r>
              <a:rPr lang="en-GB" dirty="0"/>
              <a:t> about </a:t>
            </a:r>
            <a:r>
              <a:rPr lang="en-GB" dirty="0">
                <a:solidFill>
                  <a:srgbClr val="FF0000"/>
                </a:solidFill>
              </a:rPr>
              <a:t>how to effectively use and integrate with an API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API endpoint </a:t>
            </a:r>
            <a:r>
              <a:rPr lang="en-GB" dirty="0"/>
              <a:t>(or </a:t>
            </a:r>
            <a:r>
              <a:rPr lang="en-GB" b="1" dirty="0"/>
              <a:t>endpoint </a:t>
            </a:r>
            <a:r>
              <a:rPr lang="en-GB" b="1" dirty="0" err="1"/>
              <a:t>url</a:t>
            </a:r>
            <a:r>
              <a:rPr lang="en-GB" dirty="0"/>
              <a:t>) is the part of the API software that is exposed and which you make requests to.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The endpoint method is </a:t>
            </a:r>
            <a:r>
              <a:rPr lang="en-GB" dirty="0">
                <a:solidFill>
                  <a:srgbClr val="FF0000"/>
                </a:solidFill>
              </a:rPr>
              <a:t>GET, POST, PUT, and DELETE.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1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CBC6-0047-42F4-CD70-A62D7534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API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7AB0-706C-9DDD-8985-4C9135BB2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563C3-E82B-704A-965F-3C27C429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78438"/>
            <a:ext cx="8520600" cy="26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7937-9138-10FC-8845-4577C1E0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1837"/>
            <a:ext cx="8520600" cy="841800"/>
          </a:xfrm>
        </p:spPr>
        <p:txBody>
          <a:bodyPr/>
          <a:lstStyle/>
          <a:p>
            <a:r>
              <a:rPr lang="en-GB" dirty="0"/>
              <a:t>API - Analogy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23F07-5E63-D97A-AC2E-3AD19AC4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21" y="1283637"/>
            <a:ext cx="7554757" cy="34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3D7D-66B8-A9D8-D075-044363DE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2"/>
                </a:solidFill>
              </a:rPr>
              <a:t>Section 1 - Online Datasets</a:t>
            </a:r>
          </a:p>
        </p:txBody>
      </p:sp>
    </p:spTree>
    <p:extLst>
      <p:ext uri="{BB962C8B-B14F-4D97-AF65-F5344CB8AC3E}">
        <p14:creationId xmlns:p14="http://schemas.microsoft.com/office/powerpoint/2010/main" val="3002402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6FFB-D1E4-76F0-4420-CD7E010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JSON Data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F9B4-D51A-FDBB-B710-57A63F65B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JSON - JavaScript Object Notation - </a:t>
            </a:r>
            <a:r>
              <a:rPr lang="en-GB" dirty="0"/>
              <a:t>is the language of APIs. </a:t>
            </a:r>
          </a:p>
          <a:p>
            <a:endParaRPr lang="en-GB" dirty="0"/>
          </a:p>
          <a:p>
            <a:r>
              <a:rPr lang="en-GB" dirty="0"/>
              <a:t>JSON is a way to </a:t>
            </a:r>
            <a:r>
              <a:rPr lang="en-GB" dirty="0">
                <a:solidFill>
                  <a:srgbClr val="FF0000"/>
                </a:solidFill>
              </a:rPr>
              <a:t>encode</a:t>
            </a:r>
            <a:r>
              <a:rPr lang="en-GB" dirty="0"/>
              <a:t> data structures that ensures that they are easily </a:t>
            </a:r>
            <a:r>
              <a:rPr lang="en-GB" dirty="0">
                <a:solidFill>
                  <a:srgbClr val="FF0000"/>
                </a:solidFill>
              </a:rPr>
              <a:t>readable by machines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JSON is the primary format in which data is passed back and forth to APIs, and most API servers will send their responses in JSON format.</a:t>
            </a:r>
          </a:p>
          <a:p>
            <a:endParaRPr lang="en-GB" dirty="0"/>
          </a:p>
          <a:p>
            <a:r>
              <a:rPr lang="en-GB" dirty="0"/>
              <a:t>For the </a:t>
            </a:r>
            <a:r>
              <a:rPr lang="en-GB" b="1" dirty="0">
                <a:solidFill>
                  <a:schemeClr val="bg2"/>
                </a:solidFill>
              </a:rPr>
              <a:t>requests</a:t>
            </a:r>
            <a:r>
              <a:rPr lang="en-GB" dirty="0"/>
              <a:t> library use </a:t>
            </a:r>
            <a:r>
              <a:rPr lang="en-GB" dirty="0" err="1">
                <a:solidFill>
                  <a:srgbClr val="FF0000"/>
                </a:solidFill>
              </a:rPr>
              <a:t>requests.get</a:t>
            </a:r>
            <a:r>
              <a:rPr lang="en-GB" dirty="0"/>
              <a:t>(‘https://example.api.com’)</a:t>
            </a:r>
          </a:p>
        </p:txBody>
      </p:sp>
    </p:spTree>
    <p:extLst>
      <p:ext uri="{BB962C8B-B14F-4D97-AF65-F5344CB8AC3E}">
        <p14:creationId xmlns:p14="http://schemas.microsoft.com/office/powerpoint/2010/main" val="12160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59E-1120-D116-75A9-6F5732E5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Working with JSON Data in Python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01228B-F8E3-610A-8C03-219EF4B07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73" y="1746513"/>
            <a:ext cx="7938053" cy="18837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F8F8F2"/>
                </a:solidFill>
                <a:latin typeface="Consolas" panose="020B0609020204030204" pitchFamily="49" charset="0"/>
              </a:rPr>
              <a:t> requests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"https://api.open-notify.org/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astros.json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# GET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(response,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sort_keys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indent=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(text)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8EEF53-0A29-049F-0DA0-38893461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661CA-18A1-143A-A898-88D20C40C7A1}"/>
              </a:ext>
            </a:extLst>
          </p:cNvPr>
          <p:cNvSpPr txBox="1"/>
          <p:nvPr/>
        </p:nvSpPr>
        <p:spPr>
          <a:xfrm>
            <a:off x="702364" y="3922643"/>
            <a:ext cx="783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This is one way of making an API call to a specific endpoint with no parameters. Some endpoints require parameters. </a:t>
            </a:r>
          </a:p>
        </p:txBody>
      </p:sp>
    </p:spTree>
    <p:extLst>
      <p:ext uri="{BB962C8B-B14F-4D97-AF65-F5344CB8AC3E}">
        <p14:creationId xmlns:p14="http://schemas.microsoft.com/office/powerpoint/2010/main" val="370539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109-DBD3-62D9-7C66-5959F999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Json</a:t>
            </a:r>
            <a:r>
              <a:rPr lang="en-GB" dirty="0"/>
              <a:t> - Output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22403-7B85-1E1B-FAF1-2D03F83C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10" y="1150100"/>
            <a:ext cx="7056179" cy="41613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"people"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"craft"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"ISS"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"Alexey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Ovchinin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"craft"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"ISS"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"Nick Hague"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"craft"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"ISS"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"Christina Koch"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"craft"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"ISS"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"Alexander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Skvortsov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"craft"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"ISS"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"Luca Parmitano"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83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E331-0E8F-10F1-6B3C-85427D34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Postman – EXAMPLE - How to make a call to an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4FBE-A554-E5BD-C4B8-C2CD5A88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9800"/>
            <a:ext cx="8520600" cy="34537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Documentation</a:t>
            </a:r>
            <a:endParaRPr lang="en-GB" dirty="0">
              <a:solidFill>
                <a:srgbClr val="0097A7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0097A7"/>
                </a:solidFill>
                <a:hlinkClick r:id="rId3"/>
              </a:rPr>
              <a:t>https://openweathermap.org/current</a:t>
            </a:r>
            <a:endParaRPr lang="en-GB" dirty="0">
              <a:solidFill>
                <a:srgbClr val="0097A7"/>
              </a:solidFill>
            </a:endParaRP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Postman</a:t>
            </a:r>
          </a:p>
          <a:p>
            <a:r>
              <a:rPr lang="en-GB" dirty="0">
                <a:hlinkClick r:id="rId4"/>
              </a:rPr>
              <a:t>https://bold-escape-607053.postman.co/home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Endpoint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/>
              <a:t>https://api.openweathermap.org/data/2.5/weather?lat=</a:t>
            </a:r>
            <a:r>
              <a:rPr lang="en-GB" dirty="0">
                <a:solidFill>
                  <a:srgbClr val="FF0000"/>
                </a:solidFill>
              </a:rPr>
              <a:t>{lat}</a:t>
            </a:r>
            <a:r>
              <a:rPr lang="en-GB" dirty="0"/>
              <a:t>&amp;lon=</a:t>
            </a:r>
            <a:r>
              <a:rPr lang="en-GB" dirty="0">
                <a:solidFill>
                  <a:srgbClr val="FF0000"/>
                </a:solidFill>
              </a:rPr>
              <a:t>{lon}</a:t>
            </a:r>
            <a:r>
              <a:rPr lang="en-GB" dirty="0"/>
              <a:t>&amp;appid=</a:t>
            </a:r>
            <a:r>
              <a:rPr lang="en-GB" dirty="0">
                <a:solidFill>
                  <a:srgbClr val="FF0000"/>
                </a:solidFill>
              </a:rPr>
              <a:t>{API key}</a:t>
            </a:r>
          </a:p>
          <a:p>
            <a:pPr marL="11430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5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EDAD-CCCE-FAED-A20C-5A8A8186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API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2F9B-821E-5E35-931A-A0A3A8F53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Parameters, headers and query strings</a:t>
            </a:r>
            <a:r>
              <a:rPr lang="en-GB" dirty="0"/>
              <a:t> - Parameters are options you can </a:t>
            </a:r>
            <a:r>
              <a:rPr lang="en-GB" dirty="0">
                <a:solidFill>
                  <a:srgbClr val="FF0000"/>
                </a:solidFill>
              </a:rPr>
              <a:t>pass with the endpoint 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influence the response.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API Key: 4f0f6cfe68a1b2884e191cb9083cbebc (You need to </a:t>
            </a:r>
            <a:r>
              <a:rPr lang="en-GB" dirty="0">
                <a:solidFill>
                  <a:srgbClr val="FF0000"/>
                </a:solidFill>
              </a:rPr>
              <a:t>generate an API key</a:t>
            </a:r>
            <a:r>
              <a:rPr lang="en-GB" dirty="0"/>
              <a:t> once and you want to keep it </a:t>
            </a:r>
            <a:r>
              <a:rPr lang="en-GB" dirty="0">
                <a:solidFill>
                  <a:srgbClr val="FF0000"/>
                </a:solidFill>
              </a:rPr>
              <a:t>secret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Query string:</a:t>
            </a:r>
          </a:p>
          <a:p>
            <a:pPr marL="114300" indent="0">
              <a:buNone/>
            </a:pPr>
            <a:r>
              <a:rPr lang="en-GB" dirty="0"/>
              <a:t>https://api.openweathermap.org/data/2.5/weather?lat=</a:t>
            </a:r>
            <a:r>
              <a:rPr lang="en-GB" dirty="0">
                <a:solidFill>
                  <a:srgbClr val="FF0000"/>
                </a:solidFill>
              </a:rPr>
              <a:t>41.9029</a:t>
            </a:r>
            <a:r>
              <a:rPr lang="en-GB" dirty="0"/>
              <a:t>&amp;lon=</a:t>
            </a:r>
            <a:r>
              <a:rPr lang="en-GB" dirty="0">
                <a:solidFill>
                  <a:srgbClr val="FF0000"/>
                </a:solidFill>
              </a:rPr>
              <a:t>12.4534</a:t>
            </a:r>
            <a:r>
              <a:rPr lang="en-GB" dirty="0"/>
              <a:t>&amp;appid=</a:t>
            </a:r>
            <a:r>
              <a:rPr lang="en-GB" dirty="0">
                <a:solidFill>
                  <a:srgbClr val="FF0000"/>
                </a:solidFill>
              </a:rPr>
              <a:t>4f0f6cfe68a1b2884e191cb9083cbebc</a:t>
            </a:r>
          </a:p>
          <a:p>
            <a:pPr marL="11430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00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32CC-E717-29E2-AAE5-ADF951BD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8B83-F42E-AD47-A7F5-D262F6927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21717-7705-AE4C-840D-A1F5F788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4" y="663884"/>
            <a:ext cx="8312072" cy="43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2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8B1D-30C4-7D39-D3EA-A23C01B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Postman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60CAA-6CDE-45FC-9932-804581A12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212DF-08D9-89AA-F21F-97BA6FDD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145"/>
            <a:ext cx="9144000" cy="26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97F-8858-AFEB-0A07-9A6A8329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2"/>
                </a:solidFill>
              </a:rPr>
              <a:t>Convert API response to CSV</a:t>
            </a:r>
          </a:p>
        </p:txBody>
      </p:sp>
    </p:spTree>
    <p:extLst>
      <p:ext uri="{BB962C8B-B14F-4D97-AF65-F5344CB8AC3E}">
        <p14:creationId xmlns:p14="http://schemas.microsoft.com/office/powerpoint/2010/main" val="226191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9907-2151-D21B-1FAC-C5544381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List of useful free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399-CA86-5D9D-2D48-539EC46AB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https://github.com/public-apis/public-apis</a:t>
            </a:r>
            <a:endParaRPr lang="en-GB" dirty="0"/>
          </a:p>
          <a:p>
            <a:endParaRPr lang="en-GB" dirty="0"/>
          </a:p>
          <a:p>
            <a:r>
              <a:rPr lang="en-GB" dirty="0"/>
              <a:t>Each API is different and you must read the </a:t>
            </a:r>
            <a:r>
              <a:rPr lang="en-GB" dirty="0">
                <a:solidFill>
                  <a:srgbClr val="FF0000"/>
                </a:solidFill>
              </a:rPr>
              <a:t>documentation</a:t>
            </a:r>
            <a:r>
              <a:rPr lang="en-GB" dirty="0"/>
              <a:t> to know what </a:t>
            </a:r>
            <a:r>
              <a:rPr lang="en-GB" dirty="0">
                <a:solidFill>
                  <a:srgbClr val="FF0000"/>
                </a:solidFill>
              </a:rPr>
              <a:t>requirements</a:t>
            </a:r>
            <a:r>
              <a:rPr lang="en-GB" dirty="0"/>
              <a:t> you must have for your request.</a:t>
            </a:r>
          </a:p>
        </p:txBody>
      </p:sp>
    </p:spTree>
    <p:extLst>
      <p:ext uri="{BB962C8B-B14F-4D97-AF65-F5344CB8AC3E}">
        <p14:creationId xmlns:p14="http://schemas.microsoft.com/office/powerpoint/2010/main" val="110205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1736-B391-491A-AC62-9C381FED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1863-669D-4A42-8A16-C651148A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9799"/>
            <a:ext cx="8520600" cy="3252817"/>
          </a:xfrm>
        </p:spPr>
        <p:txBody>
          <a:bodyPr>
            <a:normAutofit lnSpcReduction="10000"/>
          </a:bodyPr>
          <a:lstStyle/>
          <a:p>
            <a:pPr marL="1054100" lvl="2" indent="0">
              <a:buNone/>
            </a:pPr>
            <a:r>
              <a:rPr lang="en-GB" sz="1100" dirty="0"/>
              <a:t>Kaggle - </a:t>
            </a:r>
            <a:r>
              <a:rPr lang="en-GB" sz="1100" dirty="0">
                <a:hlinkClick r:id="rId2"/>
              </a:rPr>
              <a:t>https://www.kaggle.com/datasets</a:t>
            </a: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r>
              <a:rPr lang="en-GB" sz="1100" dirty="0"/>
              <a:t>Google - </a:t>
            </a:r>
            <a:r>
              <a:rPr lang="en-GB" sz="1100" dirty="0">
                <a:hlinkClick r:id="rId3"/>
              </a:rPr>
              <a:t>https://datasetsearch.research.google.com/</a:t>
            </a: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r>
              <a:rPr lang="en-GB" sz="1100" dirty="0"/>
              <a:t>Reddit - </a:t>
            </a:r>
            <a:r>
              <a:rPr lang="en-GB" sz="1100" dirty="0">
                <a:hlinkClick r:id="rId4"/>
              </a:rPr>
              <a:t>https://www.reddit.com/r/datasets/</a:t>
            </a: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r>
              <a:rPr lang="en-GB" sz="1100" dirty="0"/>
              <a:t>Government Websites- UK - </a:t>
            </a:r>
            <a:r>
              <a:rPr lang="en-GB" sz="1100" dirty="0">
                <a:hlinkClick r:id="rId5"/>
              </a:rPr>
              <a:t>https://www.ons.gov.uk/</a:t>
            </a:r>
            <a:r>
              <a:rPr lang="en-GB" sz="1100" dirty="0"/>
              <a:t> - US - </a:t>
            </a:r>
            <a:r>
              <a:rPr lang="en-GB" sz="1100" dirty="0">
                <a:hlinkClick r:id="rId6"/>
              </a:rPr>
              <a:t>https://data.gov/</a:t>
            </a:r>
            <a:endParaRPr lang="en-GB" sz="1100" dirty="0"/>
          </a:p>
          <a:p>
            <a:pPr marL="1054100" lvl="2" indent="0">
              <a:buNone/>
            </a:pPr>
            <a:r>
              <a:rPr lang="en-GB" sz="1100" dirty="0"/>
              <a:t>	- Electoral</a:t>
            </a:r>
          </a:p>
          <a:p>
            <a:pPr marL="1054100" lvl="2" indent="0">
              <a:buNone/>
            </a:pPr>
            <a:r>
              <a:rPr lang="en-GB" sz="1100" dirty="0"/>
              <a:t>	- Census</a:t>
            </a:r>
          </a:p>
          <a:p>
            <a:pPr marL="1054100" lvl="2" indent="0">
              <a:buNone/>
            </a:pPr>
            <a:r>
              <a:rPr lang="en-GB" sz="1100" dirty="0"/>
              <a:t>	- Housing</a:t>
            </a:r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r>
              <a:rPr lang="en-GB" sz="1100" dirty="0" err="1"/>
              <a:t>Gihtub</a:t>
            </a:r>
            <a:r>
              <a:rPr lang="en-GB" sz="1100" dirty="0"/>
              <a:t> - </a:t>
            </a:r>
            <a:r>
              <a:rPr lang="en-GB" sz="1100" dirty="0">
                <a:hlinkClick r:id="rId7"/>
              </a:rPr>
              <a:t>https://github.com/awesomedata/awesome-public-datasets</a:t>
            </a: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r>
              <a:rPr lang="en-GB" sz="1100" dirty="0"/>
              <a:t>UCI - </a:t>
            </a:r>
            <a:r>
              <a:rPr lang="en-GB" sz="1100" dirty="0">
                <a:hlinkClick r:id="rId8"/>
              </a:rPr>
              <a:t>https://archive.ics.uci.edu/ml/datasets.php</a:t>
            </a: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r>
              <a:rPr lang="en-GB" sz="1100" dirty="0"/>
              <a:t>Information is beautiful - </a:t>
            </a:r>
            <a:r>
              <a:rPr lang="en-GB" sz="1100" dirty="0">
                <a:hlinkClick r:id="rId9"/>
              </a:rPr>
              <a:t>https://www.informationisbeautiful.net/data/</a:t>
            </a: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marL="1054100" lvl="2" indent="0">
              <a:buNone/>
            </a:pPr>
            <a:endParaRPr lang="en-GB" sz="1100" dirty="0"/>
          </a:p>
          <a:p>
            <a:pPr lvl="2"/>
            <a:endParaRPr lang="en-GB" sz="12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1"/>
            <a:endParaRPr lang="en-GB" sz="1100" dirty="0"/>
          </a:p>
          <a:p>
            <a:pPr marL="596900" lvl="1" indent="0"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040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3D7D-66B8-A9D8-D075-044363DE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130432"/>
            <a:ext cx="8520600" cy="841800"/>
          </a:xfrm>
        </p:spPr>
        <p:txBody>
          <a:bodyPr/>
          <a:lstStyle/>
          <a:p>
            <a:r>
              <a:rPr lang="en-GB" b="1" dirty="0">
                <a:solidFill>
                  <a:schemeClr val="bg2"/>
                </a:solidFill>
              </a:rPr>
              <a:t>Section 2 - Webscraping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AD329-50C7-E5A3-DFA1-6E5F1D57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61" y="1972232"/>
            <a:ext cx="5113475" cy="26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453-D0B7-038D-E3C3-A98F47DC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Web Scraping?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3566-820A-74AB-09C4-443C84181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Webscraping is a way of collecting </a:t>
            </a:r>
            <a:r>
              <a:rPr lang="en-GB" dirty="0">
                <a:solidFill>
                  <a:srgbClr val="FF0000"/>
                </a:solidFill>
              </a:rPr>
              <a:t>HTML</a:t>
            </a:r>
            <a:r>
              <a:rPr lang="en-GB" dirty="0"/>
              <a:t> from a website and extracting useful information from it. </a:t>
            </a:r>
          </a:p>
          <a:p>
            <a:r>
              <a:rPr lang="en-GB" dirty="0"/>
              <a:t>You write code that </a:t>
            </a:r>
            <a:r>
              <a:rPr lang="en-GB" dirty="0">
                <a:solidFill>
                  <a:srgbClr val="FF0000"/>
                </a:solidFill>
              </a:rPr>
              <a:t>extracts, parses and downloads data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manipulate</a:t>
            </a:r>
            <a:r>
              <a:rPr lang="en-GB" dirty="0"/>
              <a:t> the data into a </a:t>
            </a:r>
            <a:r>
              <a:rPr lang="en-GB" dirty="0">
                <a:solidFill>
                  <a:srgbClr val="FF0000"/>
                </a:solidFill>
              </a:rPr>
              <a:t>structured</a:t>
            </a:r>
            <a:r>
              <a:rPr lang="en-GB" dirty="0"/>
              <a:t> format.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Python</a:t>
            </a:r>
            <a:r>
              <a:rPr lang="en-GB" dirty="0"/>
              <a:t> is the most common tool used for Webscraping.</a:t>
            </a:r>
          </a:p>
          <a:p>
            <a:r>
              <a:rPr lang="en-GB" dirty="0" err="1"/>
              <a:t>BeautifulSoup</a:t>
            </a:r>
            <a:r>
              <a:rPr lang="en-GB" dirty="0"/>
              <a:t>, Requests and Pandas libraries.</a:t>
            </a:r>
          </a:p>
        </p:txBody>
      </p:sp>
    </p:spTree>
    <p:extLst>
      <p:ext uri="{BB962C8B-B14F-4D97-AF65-F5344CB8AC3E}">
        <p14:creationId xmlns:p14="http://schemas.microsoft.com/office/powerpoint/2010/main" val="33434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E736-1496-7AA6-0FE8-38774855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8F40-C276-C468-6AED-815F658C6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Beautiful Soup is a </a:t>
            </a:r>
            <a:r>
              <a:rPr lang="en-GB" dirty="0">
                <a:solidFill>
                  <a:srgbClr val="FF0000"/>
                </a:solidFill>
              </a:rPr>
              <a:t>Python library </a:t>
            </a:r>
            <a:r>
              <a:rPr lang="en-GB" dirty="0"/>
              <a:t>that is used for web scraping purposes to </a:t>
            </a:r>
            <a:r>
              <a:rPr lang="en-GB" dirty="0">
                <a:solidFill>
                  <a:srgbClr val="FF0000"/>
                </a:solidFill>
              </a:rPr>
              <a:t>pull the data out of </a:t>
            </a:r>
            <a:r>
              <a:rPr lang="en-GB" dirty="0">
                <a:solidFill>
                  <a:schemeClr val="bg2"/>
                </a:solidFill>
              </a:rPr>
              <a:t>HTML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chemeClr val="bg2"/>
                </a:solidFill>
              </a:rPr>
              <a:t>XML</a:t>
            </a:r>
            <a:r>
              <a:rPr lang="en-GB" dirty="0"/>
              <a:t>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1900D-FC70-EB21-92EB-8E9EE4347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1"/>
          <a:stretch/>
        </p:blipFill>
        <p:spPr>
          <a:xfrm>
            <a:off x="2392017" y="2307795"/>
            <a:ext cx="4359966" cy="23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D82-1E1E-7BF5-9A26-9B1F122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Webscraping – Understanding HTML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E7990C-3784-CE11-F2FA-FD42376D1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9522" y="1167589"/>
            <a:ext cx="794495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SIMPLE_HTML = ‘‘‘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&lt;html&gt;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&lt;head&gt;&lt;/head&gt;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&lt;body&gt;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&lt;h1&gt;This is a title&lt;/h1&gt;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&lt;p class="subtitle"&gt;Lorem ipsum dolor sit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amet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Consectetur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edipiscim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.&lt;/p&gt; &lt;p&gt;Here's another p without a class&lt;/p&gt;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&lt;li&gt;Rolf&lt;/li&gt;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&lt;li&gt;Charlie&lt;/li&gt;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&lt;li&gt;Jen&lt;/li&gt;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&lt;li&gt;Jose&lt;/li&gt;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&lt;/html&gt;’’’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35C0-ED72-3C03-1FEB-DEB6CCB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 </a:t>
            </a:r>
            <a:r>
              <a:rPr lang="en-GB" dirty="0" err="1"/>
              <a:t>BeautifulSoup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CCCB-104D-939D-C6A1-B84B054E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9799"/>
            <a:ext cx="8520600" cy="3506757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install:</a:t>
            </a:r>
          </a:p>
          <a:p>
            <a:r>
              <a:rPr lang="en-GB" dirty="0"/>
              <a:t>In </a:t>
            </a:r>
            <a:r>
              <a:rPr lang="en-GB" dirty="0" err="1"/>
              <a:t>jupyter</a:t>
            </a:r>
            <a:r>
              <a:rPr lang="en-GB" dirty="0"/>
              <a:t> notebook !pip install </a:t>
            </a:r>
            <a:r>
              <a:rPr lang="en-GB" dirty="0" err="1"/>
              <a:t>BeautifulSoup</a:t>
            </a:r>
            <a:endParaRPr lang="en-GB" dirty="0"/>
          </a:p>
          <a:p>
            <a:pPr marL="114300" indent="0">
              <a:buNone/>
            </a:pPr>
            <a:r>
              <a:rPr lang="en-GB" dirty="0"/>
              <a:t>import:</a:t>
            </a:r>
          </a:p>
          <a:p>
            <a:r>
              <a:rPr lang="en-GB" dirty="0">
                <a:solidFill>
                  <a:schemeClr val="accent1"/>
                </a:solidFill>
              </a:rPr>
              <a:t>from</a:t>
            </a:r>
            <a:r>
              <a:rPr lang="en-GB" dirty="0"/>
              <a:t> bs4 </a:t>
            </a:r>
            <a:r>
              <a:rPr lang="en-GB" dirty="0">
                <a:solidFill>
                  <a:schemeClr val="accent1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BeautifulSoup</a:t>
            </a:r>
            <a:r>
              <a:rPr lang="en-GB" dirty="0"/>
              <a:t> </a:t>
            </a:r>
          </a:p>
          <a:p>
            <a:pPr marL="114300" indent="0">
              <a:buNone/>
            </a:pPr>
            <a:r>
              <a:rPr lang="en-GB" dirty="0" err="1"/>
              <a:t>Instanstiate</a:t>
            </a:r>
            <a:endParaRPr lang="en-GB" dirty="0"/>
          </a:p>
          <a:p>
            <a:r>
              <a:rPr lang="en-GB" dirty="0"/>
              <a:t>Create a variable to instantiate a new object with two arguments: the html you want to parse and the parser type.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 err="1"/>
              <a:t>simple_soup</a:t>
            </a:r>
            <a:r>
              <a:rPr lang="en-GB" dirty="0"/>
              <a:t> = </a:t>
            </a:r>
            <a:r>
              <a:rPr lang="en-GB" dirty="0" err="1"/>
              <a:t>BeautifulSoup</a:t>
            </a:r>
            <a:r>
              <a:rPr lang="en-GB" dirty="0"/>
              <a:t>(SIMPLE_HTML, </a:t>
            </a:r>
            <a:r>
              <a:rPr lang="en-GB" dirty="0">
                <a:solidFill>
                  <a:srgbClr val="7030A0"/>
                </a:solidFill>
              </a:rPr>
              <a:t>‘html, parser’</a:t>
            </a:r>
            <a:r>
              <a:rPr lang="en-GB" dirty="0"/>
              <a:t>)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8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286F-7BC2-6CBD-E541-15E6C1EE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methods – Identify the content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CC356-815C-BE26-FBED-1FEB2E5A1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find_all</a:t>
            </a:r>
            <a:r>
              <a:rPr lang="en-GB" dirty="0"/>
              <a:t>() then specify the element as an argument.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find_all</a:t>
            </a:r>
            <a:r>
              <a:rPr lang="en-GB" dirty="0"/>
              <a:t>('p', </a:t>
            </a:r>
            <a:r>
              <a:rPr lang="en-GB" dirty="0">
                <a:solidFill>
                  <a:srgbClr val="FF0000"/>
                </a:solidFill>
              </a:rPr>
              <a:t>{'class': 'subtitle’}</a:t>
            </a:r>
            <a:r>
              <a:rPr lang="en-GB" dirty="0"/>
              <a:t>) use the specific class to get a single part of the webpage.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Loop through content.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Use the prettify() method or import </a:t>
            </a:r>
            <a:r>
              <a:rPr lang="en-GB" dirty="0" err="1"/>
              <a:t>pprint</a:t>
            </a:r>
            <a:r>
              <a:rPr lang="en-GB" dirty="0"/>
              <a:t> and use </a:t>
            </a:r>
            <a:r>
              <a:rPr lang="en-GB" dirty="0" err="1"/>
              <a:t>pprint.pprint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1380</Words>
  <Application>Microsoft Office PowerPoint</Application>
  <PresentationFormat>On-screen Show (16:9)</PresentationFormat>
  <Paragraphs>201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Poppins</vt:lpstr>
      <vt:lpstr>Poppins Medium</vt:lpstr>
      <vt:lpstr>Lekton</vt:lpstr>
      <vt:lpstr>Arial</vt:lpstr>
      <vt:lpstr>Calibri</vt:lpstr>
      <vt:lpstr>Nunito Sans</vt:lpstr>
      <vt:lpstr>Arial Unicode MS</vt:lpstr>
      <vt:lpstr>Consolas</vt:lpstr>
      <vt:lpstr>Simple Light</vt:lpstr>
      <vt:lpstr>Data collection for analysis </vt:lpstr>
      <vt:lpstr>Section 1 - Online Datasets</vt:lpstr>
      <vt:lpstr>Online datasets</vt:lpstr>
      <vt:lpstr>Section 2 - Webscraping</vt:lpstr>
      <vt:lpstr>What is Web Scraping?</vt:lpstr>
      <vt:lpstr>BeautifulSoup</vt:lpstr>
      <vt:lpstr>Webscraping – Understanding HTML</vt:lpstr>
      <vt:lpstr>Import BeautifulSoup</vt:lpstr>
      <vt:lpstr>BeautifulSoup methods – Identify the content </vt:lpstr>
      <vt:lpstr>DEMO</vt:lpstr>
      <vt:lpstr>Where to find the HTML on a website.</vt:lpstr>
      <vt:lpstr>Using requests to scrape data for BeautifulSoup</vt:lpstr>
      <vt:lpstr>EXAMPLE WEBSITE</vt:lpstr>
      <vt:lpstr>Section 3 - APIs</vt:lpstr>
      <vt:lpstr>APIs – what we’ll be covering</vt:lpstr>
      <vt:lpstr>What is an API?</vt:lpstr>
      <vt:lpstr>Documentation and endpoints. </vt:lpstr>
      <vt:lpstr>API diagram</vt:lpstr>
      <vt:lpstr>API - Analogy</vt:lpstr>
      <vt:lpstr>JSON Data in Python</vt:lpstr>
      <vt:lpstr>Working with JSON Data in Python </vt:lpstr>
      <vt:lpstr>Json - Output</vt:lpstr>
      <vt:lpstr>Postman – EXAMPLE - How to make a call to an API</vt:lpstr>
      <vt:lpstr>API parameters</vt:lpstr>
      <vt:lpstr>PowerPoint Presentation</vt:lpstr>
      <vt:lpstr>Postman - Example</vt:lpstr>
      <vt:lpstr>Convert API response to CSV</vt:lpstr>
      <vt:lpstr>List of useful free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Luke Veitch</cp:lastModifiedBy>
  <cp:revision>37</cp:revision>
  <dcterms:modified xsi:type="dcterms:W3CDTF">2022-06-27T18:13:41Z</dcterms:modified>
</cp:coreProperties>
</file>