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420" r:id="rId3"/>
    <p:sldId id="421" r:id="rId4"/>
    <p:sldId id="422" r:id="rId5"/>
    <p:sldId id="424" r:id="rId6"/>
    <p:sldId id="425" r:id="rId7"/>
    <p:sldId id="426" r:id="rId8"/>
    <p:sldId id="431" r:id="rId9"/>
    <p:sldId id="427" r:id="rId10"/>
    <p:sldId id="433" r:id="rId11"/>
    <p:sldId id="428" r:id="rId12"/>
    <p:sldId id="432" r:id="rId13"/>
    <p:sldId id="429" r:id="rId14"/>
    <p:sldId id="435" r:id="rId15"/>
    <p:sldId id="430" r:id="rId16"/>
    <p:sldId id="419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33" autoAdjust="0"/>
    <p:restoredTop sz="94660"/>
  </p:normalViewPr>
  <p:slideViewPr>
    <p:cSldViewPr>
      <p:cViewPr varScale="1">
        <p:scale>
          <a:sx n="69" d="100"/>
          <a:sy n="69" d="100"/>
        </p:scale>
        <p:origin x="52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3E7E92B-59FA-49FB-B014-1669F564A86F}" type="datetimeFigureOut">
              <a:rPr lang="en-US"/>
              <a:pPr>
                <a:defRPr/>
              </a:pPr>
              <a:t>5/10/2016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5CAD7887-406F-46CC-9589-B5DF14B164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4776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D7B8707-E1CD-4CEF-A00B-04778EC3BE00}" type="datetimeFigureOut">
              <a:rPr lang="en-US"/>
              <a:pPr>
                <a:defRPr/>
              </a:pPr>
              <a:t>5/10/2016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692987E-3A66-4994-9BE4-8BDBBB69D1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0578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50DCA77-AE49-4A9C-A909-3537221CB17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1604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0382D7-6004-43C9-AB02-56543EB3FDAB}" type="datetime1">
              <a:rPr lang="en-US"/>
              <a:pPr>
                <a:defRPr/>
              </a:pPr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D066EC-5749-4585-9837-C7D7BD5CB8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151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CD6C3C-A366-4DF9-81B4-5B0188B44BD9}" type="datetime1">
              <a:rPr lang="en-US"/>
              <a:pPr>
                <a:defRPr/>
              </a:pPr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236EC8-B6B4-4047-8E94-DB4977AA8C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53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8308A0-081A-40E0-AB91-AE760FA81C51}" type="datetime1">
              <a:rPr lang="en-US"/>
              <a:pPr>
                <a:defRPr/>
              </a:pPr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83A777-F07E-472E-A020-7B4D580524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9344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40386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990600"/>
            <a:ext cx="40386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657600"/>
            <a:ext cx="40386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657600"/>
            <a:ext cx="40386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831DDB-45BE-4D5A-8382-8E06A7A6251F}" type="datetime1">
              <a:rPr lang="en-US"/>
              <a:pPr>
                <a:defRPr/>
              </a:pPr>
              <a:t>5/10/2016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7F69CA-01CC-4DEF-B5D8-B239B6D1E8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199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0651"/>
            <a:ext cx="8229600" cy="715962"/>
          </a:xfrm>
        </p:spPr>
        <p:txBody>
          <a:bodyPr>
            <a:normAutofit/>
          </a:bodyPr>
          <a:lstStyle>
            <a:lvl1pPr>
              <a:defRPr sz="3200" baseline="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334000"/>
          </a:xfrm>
        </p:spPr>
        <p:txBody>
          <a:bodyPr/>
          <a:lstStyle>
            <a:lvl1pPr>
              <a:buClr>
                <a:srgbClr val="0070C0"/>
              </a:buClr>
              <a:buFont typeface="Wingdings" pitchFamily="2" charset="2"/>
              <a:buChar char="§"/>
              <a:defRPr sz="1800" baseline="0"/>
            </a:lvl1pPr>
            <a:lvl2pPr>
              <a:buClr>
                <a:srgbClr val="92D050"/>
              </a:buClr>
              <a:buFont typeface="Wingdings" pitchFamily="2" charset="2"/>
              <a:buChar char="§"/>
              <a:defRPr sz="1800" baseline="0"/>
            </a:lvl2pPr>
            <a:lvl3pPr>
              <a:buClr>
                <a:srgbClr val="FF0000"/>
              </a:buClr>
              <a:buFont typeface="Wingdings" pitchFamily="2" charset="2"/>
              <a:buChar char="§"/>
              <a:defRPr sz="1600" baseline="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A10935-C4E4-4A31-A905-CBD3B88B377F}" type="datetime1">
              <a:rPr lang="en-US"/>
              <a:pPr>
                <a:defRPr/>
              </a:pPr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="1"/>
            </a:lvl1pPr>
          </a:lstStyle>
          <a:p>
            <a:pPr>
              <a:defRPr/>
            </a:pPr>
            <a:fld id="{F8C3E294-9E12-4E24-B275-9BA1AC14E86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220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AA3077-BD5E-4DF2-86F4-B2787C87502F}" type="datetime1">
              <a:rPr lang="en-US"/>
              <a:pPr>
                <a:defRPr/>
              </a:pPr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D6EFB9-832D-41AA-B6AA-BA3FDFDF21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952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D9D7AE-2072-4CF1-81AF-6875EEBBE225}" type="datetime1">
              <a:rPr lang="en-US"/>
              <a:pPr>
                <a:defRPr/>
              </a:pPr>
              <a:t>5/10/2016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FBD6B9-3A33-4A94-B724-9A8AE8A254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277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AD28BE-7261-4565-BDD9-9D13920F46F3}" type="datetime1">
              <a:rPr lang="en-US"/>
              <a:pPr>
                <a:defRPr/>
              </a:pPr>
              <a:t>5/10/2016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F3FC6E-2B66-4D2D-9218-6A86576333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669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EF4F18-6076-4F4D-8701-7E7E46FB9673}" type="datetime1">
              <a:rPr lang="en-US"/>
              <a:pPr>
                <a:defRPr/>
              </a:pPr>
              <a:t>5/10/2016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C73807-B068-4863-956B-F1B3361317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551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F68202-4F72-4F7C-A5F1-E7B21F92F430}" type="datetime1">
              <a:rPr lang="en-US"/>
              <a:pPr>
                <a:defRPr/>
              </a:pPr>
              <a:t>5/10/2016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F5520D-11A7-44C7-A268-AAA329E6ED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035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AA5998-59A9-4C76-B55B-B07AD0665B82}" type="datetime1">
              <a:rPr lang="en-US"/>
              <a:pPr>
                <a:defRPr/>
              </a:pPr>
              <a:t>5/10/2016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EA0E33-B153-4585-A659-757BD76D8C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186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FA7D98-E199-4E72-A4FE-85F4B3A9BF25}" type="datetime1">
              <a:rPr lang="en-US"/>
              <a:pPr>
                <a:defRPr/>
              </a:pPr>
              <a:t>5/10/2016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EC9DF-A8CA-492E-9A95-52D982BBB1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834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7832353-B273-4796-B91B-464BBEE56517}" type="datetime1">
              <a:rPr lang="en-US"/>
              <a:pPr>
                <a:defRPr/>
              </a:pPr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34D79D8-E937-4F7F-B5D1-0FDC90AE5A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2" r:id="rId1"/>
    <p:sldLayoutId id="2147484123" r:id="rId2"/>
    <p:sldLayoutId id="2147484113" r:id="rId3"/>
    <p:sldLayoutId id="2147484114" r:id="rId4"/>
    <p:sldLayoutId id="2147484115" r:id="rId5"/>
    <p:sldLayoutId id="2147484116" r:id="rId6"/>
    <p:sldLayoutId id="2147484117" r:id="rId7"/>
    <p:sldLayoutId id="2147484118" r:id="rId8"/>
    <p:sldLayoutId id="2147484119" r:id="rId9"/>
    <p:sldLayoutId id="2147484120" r:id="rId10"/>
    <p:sldLayoutId id="2147484121" r:id="rId11"/>
    <p:sldLayoutId id="2147484122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CC00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ARP5q4LiMSc" TargetMode="External"/><Relationship Id="rId2" Type="http://schemas.openxmlformats.org/officeDocument/2006/relationships/hyperlink" Target="https://youtu.be/_DY7L50deqo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tream.twitter.com/1.1/statuses/filter.json?track=trump" TargetMode="External"/><Relationship Id="rId2" Type="http://schemas.openxmlformats.org/officeDocument/2006/relationships/hyperlink" Target="http://thinknook.com/twitter-sentiment-analysis-training-corpus-dataset-2012-09-22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dev.twitter.com/oauth/overview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2EDA8-4D42-4A3F-8044-C86141763805}" type="slidenum">
              <a:rPr lang="en-US" sz="1600" b="1"/>
              <a:pPr>
                <a:defRPr/>
              </a:pPr>
              <a:t>1</a:t>
            </a:fld>
            <a:endParaRPr lang="en-US" sz="1600" b="1" dirty="0"/>
          </a:p>
        </p:txBody>
      </p:sp>
      <p:sp>
        <p:nvSpPr>
          <p:cNvPr id="3075" name="Title 1"/>
          <p:cNvSpPr>
            <a:spLocks noGrp="1"/>
          </p:cNvSpPr>
          <p:nvPr>
            <p:ph type="ctrTitle"/>
          </p:nvPr>
        </p:nvSpPr>
        <p:spPr>
          <a:xfrm>
            <a:off x="647700" y="1219200"/>
            <a:ext cx="7772400" cy="1828800"/>
          </a:xfrm>
        </p:spPr>
        <p:txBody>
          <a:bodyPr/>
          <a:lstStyle/>
          <a:p>
            <a:pPr eaLnBrk="1" hangingPunct="1"/>
            <a:r>
              <a:rPr lang="en-US" altLang="en-US" sz="3200" dirty="0" smtClean="0"/>
              <a:t/>
            </a:r>
            <a:br>
              <a:rPr lang="en-US" altLang="en-US" sz="3200" dirty="0" smtClean="0"/>
            </a:br>
            <a:r>
              <a:rPr lang="en-US" altLang="en-US" sz="2400" dirty="0" smtClean="0"/>
              <a:t>Final Project</a:t>
            </a:r>
            <a:r>
              <a:rPr lang="en-US" altLang="en-US" sz="3200" dirty="0" smtClean="0"/>
              <a:t/>
            </a:r>
            <a:br>
              <a:rPr lang="en-US" altLang="en-US" sz="3200" dirty="0" smtClean="0"/>
            </a:br>
            <a:r>
              <a:rPr lang="en-US" altLang="en-US" sz="3200" dirty="0" err="1" smtClean="0"/>
              <a:t>PySpark</a:t>
            </a:r>
            <a:r>
              <a:rPr lang="en-US" altLang="en-US" sz="3200" dirty="0" smtClean="0"/>
              <a:t> Streaming and NLTK Text Processing:</a:t>
            </a:r>
            <a:br>
              <a:rPr lang="en-US" altLang="en-US" sz="3200" dirty="0" smtClean="0"/>
            </a:br>
            <a:r>
              <a:rPr lang="en-US" altLang="en-US" sz="3200" dirty="0" smtClean="0"/>
              <a:t/>
            </a:r>
            <a:br>
              <a:rPr lang="en-US" altLang="en-US" sz="3200" dirty="0" smtClean="0"/>
            </a:br>
            <a:r>
              <a:rPr lang="en-US" altLang="en-US" sz="3200" b="1" dirty="0" smtClean="0"/>
              <a:t/>
            </a:r>
            <a:br>
              <a:rPr lang="en-US" altLang="en-US" sz="3200" b="1" dirty="0" smtClean="0"/>
            </a:br>
            <a:r>
              <a:rPr lang="en-US" altLang="en-US" sz="3200" b="1" dirty="0" smtClean="0"/>
              <a:t/>
            </a:r>
            <a:br>
              <a:rPr lang="en-US" altLang="en-US" sz="3200" b="1" dirty="0" smtClean="0"/>
            </a:br>
            <a:endParaRPr lang="en-US" altLang="en-US" sz="3200" b="1" dirty="0" smtClean="0"/>
          </a:p>
        </p:txBody>
      </p:sp>
      <p:sp>
        <p:nvSpPr>
          <p:cNvPr id="3076" name="Subtitle 2"/>
          <p:cNvSpPr>
            <a:spLocks noGrp="1"/>
          </p:cNvSpPr>
          <p:nvPr>
            <p:ph type="subTitle" idx="1"/>
          </p:nvPr>
        </p:nvSpPr>
        <p:spPr>
          <a:xfrm>
            <a:off x="1333500" y="2438400"/>
            <a:ext cx="6400800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Walsh, Luke</a:t>
            </a:r>
          </a:p>
          <a:p>
            <a:pPr eaLnBrk="1" hangingPunct="1">
              <a:defRPr/>
            </a:pPr>
            <a:endParaRPr lang="en-US" sz="2400" b="1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077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 smtClean="0">
                <a:solidFill>
                  <a:srgbClr val="898989"/>
                </a:solidFill>
              </a:rPr>
              <a:t>Luke Walsh</a:t>
            </a:r>
          </a:p>
        </p:txBody>
      </p:sp>
      <p:pic>
        <p:nvPicPr>
          <p:cNvPr id="3078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225" y="3276600"/>
            <a:ext cx="1143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055813" y="4648200"/>
            <a:ext cx="4949825" cy="14465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CSCI E-63 Big Data Analytics</a:t>
            </a:r>
          </a:p>
          <a:p>
            <a:pPr algn="ctr">
              <a:defRPr/>
            </a:pP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2016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pPr algn="ctr">
              <a:defRPr/>
            </a:pP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Harvard University Extension School</a:t>
            </a:r>
          </a:p>
          <a:p>
            <a:pPr algn="ctr"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Prof.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Zoran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B.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Djordjević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  <a:p>
            <a:pPr algn="ctr">
              <a:defRPr/>
            </a:pPr>
            <a:endParaRPr lang="en-US" dirty="0"/>
          </a:p>
        </p:txBody>
      </p:sp>
      <p:sp>
        <p:nvSpPr>
          <p:cNvPr id="9" name="Subtitle 2"/>
          <p:cNvSpPr txBox="1">
            <a:spLocks/>
          </p:cNvSpPr>
          <p:nvPr/>
        </p:nvSpPr>
        <p:spPr bwMode="auto">
          <a:xfrm>
            <a:off x="838200" y="1905000"/>
            <a:ext cx="7315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r>
              <a:rPr lang="en-US" altLang="en-US" sz="2400" dirty="0" smtClean="0">
                <a:solidFill>
                  <a:schemeClr val="hlink"/>
                </a:solidFill>
                <a:latin typeface="+mj-lt"/>
                <a:ea typeface="+mj-ea"/>
                <a:cs typeface="+mj-cs"/>
              </a:rPr>
              <a:t>Naïve Bayes Classification for Twitter Sentiment Analysis</a:t>
            </a:r>
            <a:endParaRPr lang="en-US" sz="2400" dirty="0">
              <a:solidFill>
                <a:schemeClr val="hlink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lvl="1"/>
            <a:r>
              <a:rPr lang="en-US" sz="3200" kern="1200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2. Connect Twitter Stream</a:t>
            </a:r>
            <a:endParaRPr lang="en-US" sz="3200" kern="1200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create app on Twitter’s developer webpage and deal with API key’s/secret and user token/secret</a:t>
            </a:r>
          </a:p>
          <a:p>
            <a:r>
              <a:rPr lang="en-US" dirty="0"/>
              <a:t>Need authentication in order to access the Twitter stream</a:t>
            </a:r>
          </a:p>
          <a:p>
            <a:r>
              <a:rPr lang="en-US" dirty="0"/>
              <a:t>For more info: https://dev.twitter.com/oauth/overview</a:t>
            </a:r>
          </a:p>
          <a:p>
            <a:r>
              <a:rPr lang="en-US" dirty="0"/>
              <a:t>Use Python’s requests and </a:t>
            </a:r>
            <a:r>
              <a:rPr lang="en-US" dirty="0" err="1"/>
              <a:t>requests_oauthlib</a:t>
            </a:r>
            <a:r>
              <a:rPr lang="en-US" dirty="0"/>
              <a:t> packages to setup connection</a:t>
            </a:r>
          </a:p>
          <a:p>
            <a:r>
              <a:rPr lang="en-US" dirty="0" err="1"/>
              <a:t>Requests_oauthlib</a:t>
            </a:r>
            <a:r>
              <a:rPr lang="en-US" dirty="0"/>
              <a:t> – handles authorization</a:t>
            </a:r>
          </a:p>
          <a:p>
            <a:r>
              <a:rPr lang="en-US" dirty="0"/>
              <a:t>Requests – allows the Spark streaming context make REST calls to the Twitter API</a:t>
            </a:r>
          </a:p>
          <a:p>
            <a:pPr lvl="1"/>
            <a:endParaRPr lang="en-US" dirty="0" smtClean="0"/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 smtClean="0">
                <a:solidFill>
                  <a:srgbClr val="898989"/>
                </a:solidFill>
              </a:rPr>
              <a:t>Luke Walsh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348718"/>
            <a:ext cx="7990114" cy="2783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77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lvl="1"/>
            <a:r>
              <a:rPr lang="en-US" sz="3200" kern="12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3</a:t>
            </a:r>
            <a:r>
              <a:rPr lang="en-US" sz="3200" kern="1200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. Start Streaming and Classify!</a:t>
            </a:r>
            <a:endParaRPr lang="en-US" sz="3200" kern="1200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each batch of Tweets that comes in, format the data to prepare to run through the classifier</a:t>
            </a:r>
            <a:endParaRPr lang="en-US" dirty="0"/>
          </a:p>
          <a:p>
            <a:r>
              <a:rPr lang="en-US" dirty="0" smtClean="0"/>
              <a:t>Apply the Naïve Bayes model features to the tweets</a:t>
            </a:r>
          </a:p>
          <a:p>
            <a:r>
              <a:rPr lang="en-US" dirty="0" smtClean="0"/>
              <a:t>Classify Tweets and capture output:</a:t>
            </a:r>
          </a:p>
          <a:p>
            <a:pPr lvl="1"/>
            <a:r>
              <a:rPr lang="en-US" dirty="0" smtClean="0"/>
              <a:t>In this case we’re just capturing number of positive/negative tweets per batch</a:t>
            </a:r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 smtClean="0">
                <a:solidFill>
                  <a:srgbClr val="898989"/>
                </a:solidFill>
              </a:rPr>
              <a:t>Luke Walsh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21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590800"/>
            <a:ext cx="8229600" cy="715962"/>
          </a:xfrm>
        </p:spPr>
        <p:txBody>
          <a:bodyPr>
            <a:normAutofit/>
          </a:bodyPr>
          <a:lstStyle/>
          <a:p>
            <a:pPr marL="457200" lvl="1"/>
            <a:r>
              <a:rPr lang="en-US" sz="3200" kern="1200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Live Demo</a:t>
            </a:r>
            <a:endParaRPr lang="en-US" sz="3200" kern="1200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 smtClean="0">
                <a:solidFill>
                  <a:srgbClr val="898989"/>
                </a:solidFill>
              </a:rPr>
              <a:t>Luke Walsh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384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lvl="1"/>
            <a:r>
              <a:rPr lang="en-US" sz="3200" kern="1200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4. Visualize</a:t>
            </a:r>
            <a:endParaRPr lang="en-US" sz="3200" kern="1200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standard D3.js library to produce trend graphs (nothing fancy)</a:t>
            </a:r>
          </a:p>
          <a:p>
            <a:r>
              <a:rPr lang="en-US" dirty="0" smtClean="0"/>
              <a:t>But! Potential for many other interesting visualizations</a:t>
            </a:r>
          </a:p>
          <a:p>
            <a:pPr lvl="1"/>
            <a:r>
              <a:rPr lang="en-US" dirty="0" smtClean="0"/>
              <a:t>Ex: using Tweets’ location data to plot where the Tweet happened</a:t>
            </a:r>
          </a:p>
          <a:p>
            <a:pPr lvl="1"/>
            <a:r>
              <a:rPr lang="en-US" dirty="0" smtClean="0"/>
              <a:t>Combined with sentiment analysis we could see how different regions feel about a subject on Twitter</a:t>
            </a:r>
          </a:p>
          <a:p>
            <a:endParaRPr lang="en-US" dirty="0" smtClean="0"/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 smtClean="0">
                <a:solidFill>
                  <a:srgbClr val="898989"/>
                </a:solidFill>
              </a:rPr>
              <a:t>Luke Walsh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19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 smtClean="0">
                <a:solidFill>
                  <a:srgbClr val="898989"/>
                </a:solidFill>
              </a:rPr>
              <a:t>Luke Walsh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142" y="944563"/>
            <a:ext cx="8339716" cy="496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952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lvl="1"/>
            <a:r>
              <a:rPr lang="en-US" sz="3200" kern="1200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Pros vs. Cons</a:t>
            </a:r>
            <a:endParaRPr lang="en-US" sz="3200" kern="1200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Pros:</a:t>
            </a:r>
          </a:p>
          <a:p>
            <a:pPr lvl="1"/>
            <a:r>
              <a:rPr lang="en-US" dirty="0" smtClean="0"/>
              <a:t>Spark has very fast batch processing compared to something like Hadoop due to in memory computations</a:t>
            </a:r>
          </a:p>
          <a:p>
            <a:pPr lvl="1"/>
            <a:r>
              <a:rPr lang="en-US" dirty="0" smtClean="0"/>
              <a:t>Spark is well suited for streaming applications and is scalable</a:t>
            </a:r>
          </a:p>
          <a:p>
            <a:pPr lvl="1"/>
            <a:r>
              <a:rPr lang="en-US" dirty="0" smtClean="0"/>
              <a:t>Python </a:t>
            </a:r>
            <a:r>
              <a:rPr lang="en-US" dirty="0" err="1" smtClean="0"/>
              <a:t>NLTK</a:t>
            </a:r>
            <a:r>
              <a:rPr lang="en-US" dirty="0" smtClean="0"/>
              <a:t> library has many built-in tools to assist in NLP</a:t>
            </a:r>
          </a:p>
          <a:p>
            <a:pPr lvl="1"/>
            <a:r>
              <a:rPr lang="en-US" dirty="0" smtClean="0"/>
              <a:t>Overall, </a:t>
            </a:r>
            <a:r>
              <a:rPr lang="en-US" dirty="0" err="1" smtClean="0"/>
              <a:t>PySpark</a:t>
            </a:r>
            <a:r>
              <a:rPr lang="en-US" dirty="0" smtClean="0"/>
              <a:t> Streaming and </a:t>
            </a:r>
            <a:r>
              <a:rPr lang="en-US" dirty="0" err="1" smtClean="0"/>
              <a:t>NLTK</a:t>
            </a:r>
            <a:r>
              <a:rPr lang="en-US" dirty="0" smtClean="0"/>
              <a:t> are very useful</a:t>
            </a:r>
            <a:endParaRPr lang="en-US" dirty="0"/>
          </a:p>
          <a:p>
            <a:r>
              <a:rPr lang="en-US" dirty="0" smtClean="0"/>
              <a:t>Cons:</a:t>
            </a:r>
          </a:p>
          <a:p>
            <a:pPr lvl="1"/>
            <a:r>
              <a:rPr lang="en-US" dirty="0" smtClean="0"/>
              <a:t>No major cons from this demo project, but online research raised a few possibilities:</a:t>
            </a:r>
          </a:p>
          <a:p>
            <a:pPr lvl="2"/>
            <a:r>
              <a:rPr lang="en-US" dirty="0" smtClean="0"/>
              <a:t>Python has useful tools but there are some things that are better handled or can only be done in Scala or Java, such as certain </a:t>
            </a:r>
            <a:r>
              <a:rPr lang="en-US" dirty="0" err="1" smtClean="0"/>
              <a:t>RDD</a:t>
            </a:r>
            <a:r>
              <a:rPr lang="en-US" dirty="0" smtClean="0"/>
              <a:t> operations</a:t>
            </a:r>
          </a:p>
          <a:p>
            <a:pPr lvl="2"/>
            <a:r>
              <a:rPr lang="en-US" dirty="0" smtClean="0"/>
              <a:t>Scala and Java may potentially perform faster than Python. May depend on the application.</a:t>
            </a:r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 smtClean="0">
                <a:solidFill>
                  <a:srgbClr val="898989"/>
                </a:solidFill>
              </a:rPr>
              <a:t>Luke Walsh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2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YouTube URLs, Last Page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minute (short): </a:t>
            </a:r>
            <a:r>
              <a:rPr lang="en-US" dirty="0">
                <a:hlinkClick r:id="rId2"/>
              </a:rPr>
              <a:t>https://youtu.be/_</a:t>
            </a:r>
            <a:r>
              <a:rPr lang="en-US" dirty="0" smtClean="0">
                <a:hlinkClick r:id="rId2"/>
              </a:rPr>
              <a:t>DY7L50deqo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15 minutes (long): </a:t>
            </a:r>
            <a:r>
              <a:rPr lang="en-US" dirty="0">
                <a:hlinkClick r:id="rId3"/>
              </a:rPr>
              <a:t>https</a:t>
            </a:r>
            <a:r>
              <a:rPr lang="en-US">
                <a:hlinkClick r:id="rId3"/>
              </a:rPr>
              <a:t>://</a:t>
            </a:r>
            <a:r>
              <a:rPr lang="en-US" smtClean="0">
                <a:hlinkClick r:id="rId3"/>
              </a:rPr>
              <a:t>youtu.be/ARP5q4LiMSc</a:t>
            </a:r>
            <a:r>
              <a:rPr lang="en-US" smtClean="0"/>
              <a:t> </a:t>
            </a:r>
            <a:endParaRPr lang="en-US" dirty="0"/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 smtClean="0">
                <a:solidFill>
                  <a:srgbClr val="898989"/>
                </a:solidFill>
              </a:rPr>
              <a:t>Luke Walsh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Topic: </a:t>
            </a:r>
            <a:r>
              <a:rPr lang="en-US" dirty="0" err="1" smtClean="0"/>
              <a:t>PySpark</a:t>
            </a:r>
            <a:r>
              <a:rPr lang="en-US" dirty="0" smtClean="0"/>
              <a:t> Streaming and </a:t>
            </a:r>
            <a:r>
              <a:rPr lang="en-US" dirty="0" err="1" smtClean="0"/>
              <a:t>NLTK</a:t>
            </a:r>
            <a:r>
              <a:rPr lang="en-US" dirty="0" smtClean="0"/>
              <a:t> Text Processing</a:t>
            </a:r>
          </a:p>
          <a:p>
            <a:r>
              <a:rPr lang="en-US" dirty="0" smtClean="0"/>
              <a:t>Objective/Problem Statement:</a:t>
            </a:r>
          </a:p>
          <a:p>
            <a:pPr lvl="1"/>
            <a:r>
              <a:rPr lang="en-US" dirty="0" smtClean="0"/>
              <a:t>Build a </a:t>
            </a:r>
            <a:r>
              <a:rPr lang="en-US" dirty="0" err="1" smtClean="0"/>
              <a:t>PySpark</a:t>
            </a:r>
            <a:r>
              <a:rPr lang="en-US" dirty="0" smtClean="0"/>
              <a:t> Streaming application using Python’s </a:t>
            </a:r>
            <a:r>
              <a:rPr lang="en-US" dirty="0" err="1" smtClean="0"/>
              <a:t>NLTK</a:t>
            </a:r>
            <a:r>
              <a:rPr lang="en-US" dirty="0" smtClean="0"/>
              <a:t> library that analyzes the sentiment of Tweets about a given topic/search term in near-real time</a:t>
            </a:r>
          </a:p>
          <a:p>
            <a:r>
              <a:rPr lang="en-US" dirty="0" smtClean="0"/>
              <a:t>Data sources:</a:t>
            </a:r>
          </a:p>
          <a:p>
            <a:pPr lvl="1"/>
            <a:r>
              <a:rPr lang="en-US" dirty="0" smtClean="0"/>
              <a:t>Training dataset: Twitter Sentiment Analysis Dataset</a:t>
            </a:r>
          </a:p>
          <a:p>
            <a:pPr lvl="2"/>
            <a:r>
              <a:rPr lang="en-US" dirty="0" smtClean="0"/>
              <a:t>Contains ~1.5 million Tweets already classified as 1 or 0 for positive or negative sentiment</a:t>
            </a:r>
          </a:p>
          <a:p>
            <a:pPr lvl="2"/>
            <a:r>
              <a:rPr lang="en-US" dirty="0" smtClean="0"/>
              <a:t>Source: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://thinknook.com/twitter-sentiment-analysis-training-corpus-dataset-2012-09-22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Twitter Public Filtered Stream:</a:t>
            </a:r>
          </a:p>
          <a:p>
            <a:pPr lvl="2"/>
            <a:r>
              <a:rPr lang="en-US" dirty="0" smtClean="0"/>
              <a:t>“Returns public status that match one or more filter predicates”</a:t>
            </a:r>
          </a:p>
          <a:p>
            <a:pPr lvl="2"/>
            <a:r>
              <a:rPr lang="en-US" dirty="0"/>
              <a:t>Ex URL: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stream.twitter.com/1.1/statuses/filter.json?track=trump</a:t>
            </a:r>
            <a:endParaRPr lang="en-US" dirty="0"/>
          </a:p>
          <a:p>
            <a:pPr lvl="2"/>
            <a:r>
              <a:rPr lang="en-US" dirty="0" smtClean="0"/>
              <a:t>Data for this analysis collected in batches of 45 seconds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 smtClean="0">
                <a:solidFill>
                  <a:srgbClr val="898989"/>
                </a:solidFill>
              </a:rPr>
              <a:t>Luke Walsh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42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Output “Sneak Peek”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 smtClean="0">
                <a:solidFill>
                  <a:srgbClr val="898989"/>
                </a:solidFill>
              </a:rPr>
              <a:t>Luke Walsh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142" y="944563"/>
            <a:ext cx="8339716" cy="496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39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Output “Sneak Peek”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 smtClean="0">
                <a:solidFill>
                  <a:srgbClr val="898989"/>
                </a:solidFill>
              </a:rPr>
              <a:t>Luke Walsh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303" y="944563"/>
            <a:ext cx="8443394" cy="496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11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Technology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CentOS 6.7 </a:t>
            </a:r>
            <a:r>
              <a:rPr lang="en-US" dirty="0" err="1" smtClean="0"/>
              <a:t>VM</a:t>
            </a:r>
            <a:r>
              <a:rPr lang="en-US" dirty="0" smtClean="0"/>
              <a:t> running on VMWare Workstation 11.0</a:t>
            </a:r>
          </a:p>
          <a:p>
            <a:pPr lvl="1"/>
            <a:r>
              <a:rPr lang="en-US" dirty="0" smtClean="0"/>
              <a:t>3.6 GB RAM</a:t>
            </a:r>
          </a:p>
          <a:p>
            <a:pPr lvl="1"/>
            <a:r>
              <a:rPr lang="en-US" dirty="0" smtClean="0"/>
              <a:t>Intel® Core™ i5-3337U CPU @ 1.80 GHz</a:t>
            </a:r>
          </a:p>
          <a:p>
            <a:r>
              <a:rPr lang="en-US" dirty="0" smtClean="0"/>
              <a:t>Hadoop 2.6.0-cdh5.7.0</a:t>
            </a:r>
          </a:p>
          <a:p>
            <a:pPr lvl="1"/>
            <a:r>
              <a:rPr lang="en-US" dirty="0" smtClean="0"/>
              <a:t>1 live data node (pseudo-distributed environment)</a:t>
            </a:r>
          </a:p>
          <a:p>
            <a:pPr lvl="1"/>
            <a:r>
              <a:rPr lang="en-US" dirty="0" smtClean="0"/>
              <a:t>~35 GB disk memory available</a:t>
            </a:r>
          </a:p>
          <a:p>
            <a:r>
              <a:rPr lang="en-US" dirty="0" smtClean="0"/>
              <a:t>Spark Streaming (</a:t>
            </a:r>
            <a:r>
              <a:rPr lang="en-US" dirty="0" err="1" smtClean="0"/>
              <a:t>PySpark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Spark version 1.6.0</a:t>
            </a:r>
          </a:p>
          <a:p>
            <a:pPr lvl="1"/>
            <a:r>
              <a:rPr lang="en-US" dirty="0" smtClean="0"/>
              <a:t>Python version 3.3.3</a:t>
            </a:r>
          </a:p>
          <a:p>
            <a:r>
              <a:rPr lang="en-US" dirty="0" smtClean="0"/>
              <a:t>Python </a:t>
            </a:r>
            <a:r>
              <a:rPr lang="en-US" dirty="0" err="1" smtClean="0"/>
              <a:t>NLTK</a:t>
            </a:r>
            <a:r>
              <a:rPr lang="en-US" dirty="0" smtClean="0"/>
              <a:t> library</a:t>
            </a:r>
          </a:p>
          <a:p>
            <a:r>
              <a:rPr lang="en-US" dirty="0" smtClean="0"/>
              <a:t>D3.js for visualization</a:t>
            </a:r>
          </a:p>
          <a:p>
            <a:pPr lvl="1"/>
            <a:endParaRPr lang="en-US" dirty="0" smtClean="0"/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 smtClean="0">
                <a:solidFill>
                  <a:srgbClr val="898989"/>
                </a:solidFill>
              </a:rPr>
              <a:t>Luke Walsh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45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>
              <a:buFont typeface="+mj-lt"/>
              <a:buAutoNum type="arabicPeriod"/>
            </a:pPr>
            <a:r>
              <a:rPr lang="en-US" dirty="0" smtClean="0"/>
              <a:t>Train a model that will classify Tweets as positive or negative</a:t>
            </a:r>
          </a:p>
          <a:p>
            <a:pPr marL="400050">
              <a:buFont typeface="+mj-lt"/>
              <a:buAutoNum type="arabicPeriod"/>
            </a:pPr>
            <a:r>
              <a:rPr lang="en-US" dirty="0" smtClean="0"/>
              <a:t> Set up Twitter stream and format incoming tweets to run through the model</a:t>
            </a:r>
          </a:p>
          <a:p>
            <a:pPr marL="400050">
              <a:buFont typeface="+mj-lt"/>
              <a:buAutoNum type="arabicPeriod"/>
            </a:pPr>
            <a:r>
              <a:rPr lang="en-US" dirty="0" smtClean="0"/>
              <a:t>Run batches of Tweets through the classifier and capture results</a:t>
            </a:r>
          </a:p>
          <a:p>
            <a:pPr marL="400050">
              <a:buFont typeface="+mj-lt"/>
              <a:buAutoNum type="arabicPeriod"/>
            </a:pPr>
            <a:r>
              <a:rPr lang="en-US" dirty="0" smtClean="0"/>
              <a:t>Visualize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 smtClean="0">
                <a:solidFill>
                  <a:srgbClr val="898989"/>
                </a:solidFill>
              </a:rPr>
              <a:t>Luke Walsh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32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457200" lvl="1"/>
            <a:r>
              <a:rPr lang="en-US" sz="3200" kern="1200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1. Train Model</a:t>
            </a:r>
            <a:endParaRPr lang="en-US" sz="3200" kern="1200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a Naïve Bayes model</a:t>
            </a:r>
          </a:p>
          <a:p>
            <a:pPr lvl="1"/>
            <a:r>
              <a:rPr lang="en-US" dirty="0" smtClean="0"/>
              <a:t>Frequently used in text/document classification</a:t>
            </a:r>
          </a:p>
          <a:p>
            <a:pPr lvl="1"/>
            <a:r>
              <a:rPr lang="en-US" dirty="0" smtClean="0"/>
              <a:t>Features are typically extracted based on most common words</a:t>
            </a:r>
          </a:p>
          <a:p>
            <a:pPr lvl="1"/>
            <a:r>
              <a:rPr lang="en-US" dirty="0" smtClean="0"/>
              <a:t>Assumes independence between features</a:t>
            </a:r>
          </a:p>
          <a:p>
            <a:pPr lvl="2"/>
            <a:r>
              <a:rPr lang="en-US" dirty="0" smtClean="0"/>
              <a:t>Not entirely valid assumption, especially in the context of sentences. But, still useful.</a:t>
            </a:r>
          </a:p>
          <a:p>
            <a:pPr lvl="2"/>
            <a:r>
              <a:rPr lang="en-US" dirty="0" smtClean="0"/>
              <a:t>Using unigrams extracted from the tweets, so relationships between words is not know by the model</a:t>
            </a:r>
          </a:p>
          <a:p>
            <a:r>
              <a:rPr lang="en-US" dirty="0" smtClean="0"/>
              <a:t>Training dataset is ~1.5 million Tweets already classified (static)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 smtClean="0">
                <a:solidFill>
                  <a:srgbClr val="898989"/>
                </a:solidFill>
              </a:rPr>
              <a:t>Luke Walsh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810000"/>
            <a:ext cx="714375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50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457200" lvl="1"/>
            <a:r>
              <a:rPr lang="en-US" sz="3200" kern="1200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1. Train Model</a:t>
            </a:r>
            <a:endParaRPr lang="en-US" sz="3200" kern="1200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</a:t>
            </a:r>
            <a:r>
              <a:rPr lang="en-US" dirty="0" err="1" smtClean="0"/>
              <a:t>SentimentAnalyzer</a:t>
            </a:r>
            <a:r>
              <a:rPr lang="en-US" dirty="0" smtClean="0"/>
              <a:t> (Python </a:t>
            </a:r>
            <a:r>
              <a:rPr lang="en-US" dirty="0" err="1" smtClean="0"/>
              <a:t>NLTK</a:t>
            </a:r>
            <a:r>
              <a:rPr lang="en-US" dirty="0" smtClean="0"/>
              <a:t> package) to:</a:t>
            </a:r>
          </a:p>
          <a:p>
            <a:pPr lvl="1"/>
            <a:r>
              <a:rPr lang="en-US" dirty="0"/>
              <a:t>Apply negation to </a:t>
            </a:r>
            <a:r>
              <a:rPr lang="en-US" dirty="0" smtClean="0"/>
              <a:t>all words (</a:t>
            </a:r>
            <a:r>
              <a:rPr lang="en-US" dirty="0" err="1" smtClean="0"/>
              <a:t>e.x</a:t>
            </a:r>
            <a:r>
              <a:rPr lang="en-US" dirty="0" smtClean="0"/>
              <a:t>. ‘not good’ -&gt; ‘good’ becomes ‘</a:t>
            </a:r>
            <a:r>
              <a:rPr lang="en-US" dirty="0" err="1" smtClean="0"/>
              <a:t>good_NEG</a:t>
            </a:r>
            <a:r>
              <a:rPr lang="en-US" dirty="0" smtClean="0"/>
              <a:t>’)</a:t>
            </a:r>
          </a:p>
          <a:p>
            <a:pPr lvl="2"/>
            <a:r>
              <a:rPr lang="en-US" dirty="0" smtClean="0"/>
              <a:t>Even though we’re using unigrams, this allows the model to attempt to distinguish negated words</a:t>
            </a:r>
          </a:p>
          <a:p>
            <a:pPr lvl="1"/>
            <a:r>
              <a:rPr lang="en-US" dirty="0" smtClean="0"/>
              <a:t>Break Tweets into unigrams (so ‘</a:t>
            </a:r>
            <a:r>
              <a:rPr lang="en-US" dirty="0" err="1" smtClean="0"/>
              <a:t>good_NEG</a:t>
            </a:r>
            <a:r>
              <a:rPr lang="en-US" dirty="0" smtClean="0"/>
              <a:t>’ would be counted as a unigram)</a:t>
            </a:r>
          </a:p>
          <a:p>
            <a:pPr lvl="1"/>
            <a:r>
              <a:rPr lang="en-US" dirty="0" smtClean="0"/>
              <a:t>Remove all </a:t>
            </a:r>
            <a:r>
              <a:rPr lang="en-US" dirty="0" err="1" smtClean="0"/>
              <a:t>stopwords</a:t>
            </a:r>
            <a:r>
              <a:rPr lang="en-US" dirty="0" smtClean="0"/>
              <a:t> so the features of the model aren’t words like ‘is’</a:t>
            </a:r>
          </a:p>
          <a:p>
            <a:pPr lvl="1"/>
            <a:r>
              <a:rPr lang="en-US" dirty="0" smtClean="0"/>
              <a:t>Extract the top 200 most common unigrams to use in the classification model</a:t>
            </a:r>
          </a:p>
          <a:p>
            <a:r>
              <a:rPr lang="en-US" dirty="0" smtClean="0"/>
              <a:t>Train the classifier model -Python </a:t>
            </a:r>
            <a:r>
              <a:rPr lang="en-US" dirty="0" err="1" smtClean="0"/>
              <a:t>NaiveBayesClassifier</a:t>
            </a:r>
            <a:r>
              <a:rPr lang="en-US" dirty="0" smtClean="0"/>
              <a:t> (</a:t>
            </a:r>
            <a:r>
              <a:rPr lang="en-US" dirty="0" err="1" smtClean="0"/>
              <a:t>NLTK</a:t>
            </a:r>
            <a:r>
              <a:rPr lang="en-US" dirty="0" smtClean="0"/>
              <a:t> package)</a:t>
            </a:r>
          </a:p>
          <a:p>
            <a:r>
              <a:rPr lang="en-US" dirty="0" smtClean="0"/>
              <a:t>Test the model on some sentences:</a:t>
            </a:r>
          </a:p>
          <a:p>
            <a:pPr lvl="1"/>
            <a:r>
              <a:rPr lang="en-US" dirty="0"/>
              <a:t>test_sentence1 = [(['this', 'program', 'is', </a:t>
            </a:r>
            <a:r>
              <a:rPr lang="en-US" dirty="0" smtClean="0"/>
              <a:t>‘bad'], </a:t>
            </a:r>
            <a:r>
              <a:rPr lang="en-US" dirty="0"/>
              <a:t>'')]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 smtClean="0">
                <a:solidFill>
                  <a:srgbClr val="898989"/>
                </a:solidFill>
              </a:rPr>
              <a:t>Luke Walsh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114800"/>
            <a:ext cx="7620000" cy="2002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66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lvl="1"/>
            <a:r>
              <a:rPr lang="en-US" sz="3200" kern="1200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2. Connect Twitter Stream</a:t>
            </a:r>
            <a:endParaRPr lang="en-US" sz="3200" kern="1200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create app on Twitter’s developer webpage and deal with API key’s/secret and user token/secret</a:t>
            </a:r>
          </a:p>
          <a:p>
            <a:pPr lvl="1"/>
            <a:r>
              <a:rPr lang="en-US" dirty="0" smtClean="0"/>
              <a:t>Need authentication in order to access the Twitter stream</a:t>
            </a:r>
          </a:p>
          <a:p>
            <a:pPr lvl="1"/>
            <a:r>
              <a:rPr lang="en-US" dirty="0"/>
              <a:t>For more info: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dev.twitter.com/oauth/overview</a:t>
            </a:r>
            <a:endParaRPr lang="en-US" dirty="0" smtClean="0"/>
          </a:p>
          <a:p>
            <a:r>
              <a:rPr lang="en-US" dirty="0" smtClean="0"/>
              <a:t>Use Python’s requests and </a:t>
            </a:r>
            <a:r>
              <a:rPr lang="en-US" dirty="0" err="1" smtClean="0"/>
              <a:t>requests_oauthlib</a:t>
            </a:r>
            <a:r>
              <a:rPr lang="en-US" dirty="0" smtClean="0"/>
              <a:t> packages to setup connection</a:t>
            </a:r>
          </a:p>
          <a:p>
            <a:pPr lvl="1"/>
            <a:r>
              <a:rPr lang="en-US" dirty="0" err="1" smtClean="0"/>
              <a:t>Requests_oauthlib</a:t>
            </a:r>
            <a:r>
              <a:rPr lang="en-US" dirty="0" smtClean="0"/>
              <a:t> – handles authorization</a:t>
            </a:r>
          </a:p>
          <a:p>
            <a:pPr lvl="1"/>
            <a:r>
              <a:rPr lang="en-US" dirty="0" smtClean="0"/>
              <a:t>Requests – allows the Spark streaming context make REST calls to the Twitter API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 smtClean="0">
                <a:solidFill>
                  <a:srgbClr val="898989"/>
                </a:solidFill>
              </a:rPr>
              <a:t>Luke Walsh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657600"/>
            <a:ext cx="8155145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29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10911</TotalTime>
  <Words>844</Words>
  <Application>Microsoft Office PowerPoint</Application>
  <PresentationFormat>On-screen Show (4:3)</PresentationFormat>
  <Paragraphs>129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Wingdings</vt:lpstr>
      <vt:lpstr>Office Theme</vt:lpstr>
      <vt:lpstr> Final Project PySpark Streaming and NLTK Text Processing:    </vt:lpstr>
      <vt:lpstr>Introduction</vt:lpstr>
      <vt:lpstr>Output “Sneak Peek”</vt:lpstr>
      <vt:lpstr>Output “Sneak Peek”</vt:lpstr>
      <vt:lpstr>Technology</vt:lpstr>
      <vt:lpstr>Process</vt:lpstr>
      <vt:lpstr>1. Train Model</vt:lpstr>
      <vt:lpstr>1. Train Model</vt:lpstr>
      <vt:lpstr>2. Connect Twitter Stream</vt:lpstr>
      <vt:lpstr>2. Connect Twitter Stream</vt:lpstr>
      <vt:lpstr>3. Start Streaming and Classify!</vt:lpstr>
      <vt:lpstr>Live Demo</vt:lpstr>
      <vt:lpstr>4. Visualize</vt:lpstr>
      <vt:lpstr>Output</vt:lpstr>
      <vt:lpstr>Pros vs. Cons</vt:lpstr>
      <vt:lpstr>YouTube URLs, Last Page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zdjordje</dc:creator>
  <cp:lastModifiedBy>Luke Walsh</cp:lastModifiedBy>
  <cp:revision>960</cp:revision>
  <cp:lastPrinted>2012-11-30T20:59:45Z</cp:lastPrinted>
  <dcterms:created xsi:type="dcterms:W3CDTF">2006-08-16T00:00:00Z</dcterms:created>
  <dcterms:modified xsi:type="dcterms:W3CDTF">2016-05-11T03:56:07Z</dcterms:modified>
</cp:coreProperties>
</file>