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420" r:id="rId3"/>
    <p:sldId id="421" r:id="rId4"/>
    <p:sldId id="422" r:id="rId5"/>
    <p:sldId id="424" r:id="rId6"/>
    <p:sldId id="425" r:id="rId7"/>
    <p:sldId id="426" r:id="rId8"/>
    <p:sldId id="431" r:id="rId9"/>
    <p:sldId id="427" r:id="rId10"/>
    <p:sldId id="428" r:id="rId11"/>
    <p:sldId id="432" r:id="rId12"/>
    <p:sldId id="429" r:id="rId13"/>
    <p:sldId id="430" r:id="rId14"/>
    <p:sldId id="419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3" autoAdjust="0"/>
    <p:restoredTop sz="94660"/>
  </p:normalViewPr>
  <p:slideViewPr>
    <p:cSldViewPr>
      <p:cViewPr varScale="1">
        <p:scale>
          <a:sx n="109" d="100"/>
          <a:sy n="109" d="100"/>
        </p:scale>
        <p:origin x="16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.twitter.com/1.1/statuses/filter.json?track=trump" TargetMode="External"/><Relationship Id="rId2" Type="http://schemas.openxmlformats.org/officeDocument/2006/relationships/hyperlink" Target="http://thinknook.com/twitter-sentiment-analysis-training-corpus-dataset-2012-09-2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witter.com/oauth/over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2400" dirty="0" smtClean="0"/>
              <a:t>Final Project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err="1" smtClean="0"/>
              <a:t>PySpark</a:t>
            </a:r>
            <a:r>
              <a:rPr lang="en-US" altLang="en-US" sz="3200" dirty="0" smtClean="0"/>
              <a:t> Streaming and NLTK Text Processing:</a:t>
            </a:r>
            <a:br>
              <a:rPr lang="en-US" altLang="en-US" sz="3200" dirty="0" smtClean="0"/>
            </a:b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Walsh, Luke</a:t>
            </a:r>
          </a:p>
          <a:p>
            <a:pPr eaLnBrk="1" hangingPunct="1">
              <a:defRPr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pic>
        <p:nvPicPr>
          <p:cNvPr id="30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2766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5813" y="4648200"/>
            <a:ext cx="4949825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CSCI E-63 Big Data Analytics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2016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Harvard University Extension School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Prof.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838200" y="1905000"/>
            <a:ext cx="7315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2400" dirty="0" smtClean="0">
                <a:solidFill>
                  <a:schemeClr val="hlink"/>
                </a:solidFill>
                <a:latin typeface="+mj-lt"/>
                <a:ea typeface="+mj-ea"/>
                <a:cs typeface="+mj-cs"/>
              </a:rPr>
              <a:t>Naïve Bayes Classification for Twitter Sentiment Analysis</a:t>
            </a:r>
            <a:endParaRPr lang="en-US" sz="2400" dirty="0">
              <a:solidFill>
                <a:schemeClr val="hlink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2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3</a:t>
            </a:r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. Start Streaming and Classify!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batch of Tweets that comes in, format the data to prepare to run through the classifier</a:t>
            </a:r>
            <a:endParaRPr lang="en-US" dirty="0"/>
          </a:p>
          <a:p>
            <a:r>
              <a:rPr lang="en-US" dirty="0" smtClean="0"/>
              <a:t>Apply the Naïve Bayes model features to the tweets</a:t>
            </a:r>
          </a:p>
          <a:p>
            <a:r>
              <a:rPr lang="en-US" dirty="0" smtClean="0"/>
              <a:t>Classify Tweets and capture output:</a:t>
            </a:r>
          </a:p>
          <a:p>
            <a:pPr lvl="1"/>
            <a:r>
              <a:rPr lang="en-US" dirty="0" smtClean="0"/>
              <a:t>In this case we’re just capturing number of positive/negative tweets per batch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1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715962"/>
          </a:xfrm>
        </p:spPr>
        <p:txBody>
          <a:bodyPr>
            <a:norm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Live Demo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84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4. Visualize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standard D3.js library to produce trend graphs (nothing fancy)</a:t>
            </a:r>
          </a:p>
          <a:p>
            <a:r>
              <a:rPr lang="en-US" dirty="0" smtClean="0"/>
              <a:t>But! Potential for many other interesting visualizations</a:t>
            </a:r>
          </a:p>
          <a:p>
            <a:pPr lvl="1"/>
            <a:r>
              <a:rPr lang="en-US" dirty="0" smtClean="0"/>
              <a:t>Ex: using Tweets’ location data to plot where the Tweet happened</a:t>
            </a:r>
          </a:p>
          <a:p>
            <a:pPr lvl="1"/>
            <a:r>
              <a:rPr lang="en-US" dirty="0" smtClean="0"/>
              <a:t>Combined with sentiment analysis we could see how different regions feel about a subject on Twitter</a:t>
            </a:r>
          </a:p>
          <a:p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9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Pros vs. Cons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Spark has very fast batch processing compared to something like Hadoop due to in memory computations</a:t>
            </a:r>
          </a:p>
          <a:p>
            <a:pPr lvl="1"/>
            <a:r>
              <a:rPr lang="en-US" dirty="0" smtClean="0"/>
              <a:t>Spark is well suited for streaming applications and is scalable</a:t>
            </a:r>
          </a:p>
          <a:p>
            <a:pPr lvl="1"/>
            <a:r>
              <a:rPr lang="en-US" dirty="0" smtClean="0"/>
              <a:t>Python </a:t>
            </a:r>
            <a:r>
              <a:rPr lang="en-US" dirty="0" err="1" smtClean="0"/>
              <a:t>NLTK</a:t>
            </a:r>
            <a:r>
              <a:rPr lang="en-US" dirty="0" smtClean="0"/>
              <a:t> library has many built-in tools to assist in NLP</a:t>
            </a:r>
          </a:p>
          <a:p>
            <a:pPr lvl="1"/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No major cons from this demo project, but online research raised a few possibilities:</a:t>
            </a:r>
          </a:p>
          <a:p>
            <a:pPr lvl="2"/>
            <a:r>
              <a:rPr lang="en-US" dirty="0" smtClean="0"/>
              <a:t>Python has useful tools but there are some things that are better handled or can only be done in Scala or Java, such as certain </a:t>
            </a:r>
            <a:r>
              <a:rPr lang="en-US" dirty="0" err="1" smtClean="0"/>
              <a:t>RDD</a:t>
            </a:r>
            <a:r>
              <a:rPr lang="en-US" dirty="0" smtClean="0"/>
              <a:t> operations</a:t>
            </a:r>
          </a:p>
          <a:p>
            <a:pPr lvl="2"/>
            <a:r>
              <a:rPr lang="en-US" dirty="0" smtClean="0"/>
              <a:t>Scala and Java may potentially perform faster than Python. May depend on the application and further investigation is needed</a:t>
            </a:r>
          </a:p>
          <a:p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2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YouTube URLs, Last Page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minute (short):</a:t>
            </a:r>
          </a:p>
          <a:p>
            <a:r>
              <a:rPr lang="en-US" dirty="0" smtClean="0"/>
              <a:t>15 minutes (long):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Topic: </a:t>
            </a:r>
            <a:r>
              <a:rPr lang="en-US" dirty="0" err="1" smtClean="0"/>
              <a:t>PySpark</a:t>
            </a:r>
            <a:r>
              <a:rPr lang="en-US" dirty="0" smtClean="0"/>
              <a:t> Streaming and </a:t>
            </a:r>
            <a:r>
              <a:rPr lang="en-US" dirty="0" err="1" smtClean="0"/>
              <a:t>NLTK</a:t>
            </a:r>
            <a:r>
              <a:rPr lang="en-US" dirty="0" smtClean="0"/>
              <a:t> Text Processing</a:t>
            </a:r>
          </a:p>
          <a:p>
            <a:r>
              <a:rPr lang="en-US" dirty="0" smtClean="0"/>
              <a:t>Objective/Problem Statement:</a:t>
            </a:r>
          </a:p>
          <a:p>
            <a:pPr lvl="1"/>
            <a:r>
              <a:rPr lang="en-US" dirty="0" smtClean="0"/>
              <a:t>Build a </a:t>
            </a:r>
            <a:r>
              <a:rPr lang="en-US" dirty="0" err="1" smtClean="0"/>
              <a:t>PySpark</a:t>
            </a:r>
            <a:r>
              <a:rPr lang="en-US" dirty="0" smtClean="0"/>
              <a:t> Streaming application using Python’s </a:t>
            </a:r>
            <a:r>
              <a:rPr lang="en-US" dirty="0" err="1" smtClean="0"/>
              <a:t>NLTK</a:t>
            </a:r>
            <a:r>
              <a:rPr lang="en-US" dirty="0" smtClean="0"/>
              <a:t> library that analyzes the sentiment of Tweets about a given topic/search term in near-real time</a:t>
            </a:r>
          </a:p>
          <a:p>
            <a:r>
              <a:rPr lang="en-US" dirty="0" smtClean="0"/>
              <a:t>Data sources:</a:t>
            </a:r>
          </a:p>
          <a:p>
            <a:pPr lvl="1"/>
            <a:r>
              <a:rPr lang="en-US" dirty="0" smtClean="0"/>
              <a:t>Training dataset: Twitter Sentiment Analysis Dataset</a:t>
            </a:r>
          </a:p>
          <a:p>
            <a:pPr lvl="2"/>
            <a:r>
              <a:rPr lang="en-US" dirty="0" smtClean="0"/>
              <a:t>Contains ~1.5 million Tweets already classified as 1 or 0 for positive or negative sentiment</a:t>
            </a:r>
          </a:p>
          <a:p>
            <a:pPr lvl="2"/>
            <a:r>
              <a:rPr lang="en-US" dirty="0" smtClean="0"/>
              <a:t>Source: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://thinknook.com/twitter-sentiment-analysis-training-corpus-dataset-2012-09-22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Twitter Public Filtered Stream:</a:t>
            </a:r>
          </a:p>
          <a:p>
            <a:pPr lvl="2"/>
            <a:r>
              <a:rPr lang="en-US" dirty="0" smtClean="0"/>
              <a:t>“Returns public status that match one or more filter predicates”</a:t>
            </a:r>
          </a:p>
          <a:p>
            <a:pPr lvl="2"/>
            <a:r>
              <a:rPr lang="en-US" dirty="0"/>
              <a:t>Ex URL: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stream.twitter.com/1.1/statuses/filter.json?track=trump</a:t>
            </a:r>
            <a:endParaRPr lang="en-US" dirty="0"/>
          </a:p>
          <a:p>
            <a:pPr lvl="2"/>
            <a:r>
              <a:rPr lang="en-US" dirty="0" smtClean="0"/>
              <a:t>Data for this analysis collected in batches of 45 seconds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“Sneak Peek”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42" y="944563"/>
            <a:ext cx="8339716" cy="49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9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“Sneak Peek”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03" y="944563"/>
            <a:ext cx="8443394" cy="49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1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CentOS 6.7 </a:t>
            </a:r>
            <a:r>
              <a:rPr lang="en-US" dirty="0" err="1" smtClean="0"/>
              <a:t>VM</a:t>
            </a:r>
            <a:r>
              <a:rPr lang="en-US" dirty="0" smtClean="0"/>
              <a:t> running on VMWare Workstation 11.0</a:t>
            </a:r>
          </a:p>
          <a:p>
            <a:pPr lvl="1"/>
            <a:r>
              <a:rPr lang="en-US" dirty="0" smtClean="0"/>
              <a:t>3.6 GB RAM</a:t>
            </a:r>
          </a:p>
          <a:p>
            <a:pPr lvl="1"/>
            <a:r>
              <a:rPr lang="en-US" dirty="0" smtClean="0"/>
              <a:t>Intel® Core™ i5-3337U CPU @ 1.80 GHz</a:t>
            </a:r>
            <a:endParaRPr lang="en-US" dirty="0" smtClean="0"/>
          </a:p>
          <a:p>
            <a:r>
              <a:rPr lang="en-US" dirty="0" smtClean="0"/>
              <a:t>Hadoop </a:t>
            </a:r>
            <a:r>
              <a:rPr lang="en-US" dirty="0" smtClean="0"/>
              <a:t>2.6.0-cdh5.7.0</a:t>
            </a:r>
          </a:p>
          <a:p>
            <a:pPr lvl="1"/>
            <a:r>
              <a:rPr lang="en-US" dirty="0" smtClean="0"/>
              <a:t>1 live data node (pseudo-distributed environment)</a:t>
            </a:r>
          </a:p>
          <a:p>
            <a:pPr lvl="1"/>
            <a:r>
              <a:rPr lang="en-US" dirty="0" smtClean="0"/>
              <a:t>~35 GB disk memory available</a:t>
            </a:r>
            <a:endParaRPr lang="en-US" dirty="0" smtClean="0"/>
          </a:p>
          <a:p>
            <a:r>
              <a:rPr lang="en-US" dirty="0" smtClean="0"/>
              <a:t>Spark Streaming (</a:t>
            </a:r>
            <a:r>
              <a:rPr lang="en-US" dirty="0" err="1" smtClean="0"/>
              <a:t>PySpark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Spark version 1.6.0</a:t>
            </a:r>
          </a:p>
          <a:p>
            <a:pPr lvl="1"/>
            <a:r>
              <a:rPr lang="en-US" dirty="0" smtClean="0"/>
              <a:t>Python version 3.3.3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 err="1" smtClean="0"/>
              <a:t>NLTK</a:t>
            </a:r>
            <a:r>
              <a:rPr lang="en-US" dirty="0" smtClean="0"/>
              <a:t> </a:t>
            </a:r>
            <a:r>
              <a:rPr lang="en-US" dirty="0" smtClean="0"/>
              <a:t>library</a:t>
            </a:r>
            <a:endParaRPr lang="en-US" dirty="0" smtClean="0"/>
          </a:p>
          <a:p>
            <a:r>
              <a:rPr lang="en-US" dirty="0" smtClean="0"/>
              <a:t>D3.js for visualization</a:t>
            </a:r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5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+mj-lt"/>
              <a:buAutoNum type="arabicPeriod"/>
            </a:pPr>
            <a:r>
              <a:rPr lang="en-US" dirty="0" smtClean="0"/>
              <a:t>Train a model that will classify Tweets as positive or negative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/>
              <a:t> Set up Twitter stream and format incoming tweets to run through the model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/>
              <a:t>Run batches of Tweets through the classifier and capture results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/>
              <a:t>Visualize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2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1. Train Model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Naïve Bayes model</a:t>
            </a:r>
          </a:p>
          <a:p>
            <a:pPr lvl="1"/>
            <a:r>
              <a:rPr lang="en-US" dirty="0" smtClean="0"/>
              <a:t>Frequently used in text/document classification</a:t>
            </a:r>
          </a:p>
          <a:p>
            <a:pPr lvl="1"/>
            <a:r>
              <a:rPr lang="en-US" dirty="0" smtClean="0"/>
              <a:t>Features are typically extracted based on most common words</a:t>
            </a:r>
          </a:p>
          <a:p>
            <a:pPr lvl="1"/>
            <a:r>
              <a:rPr lang="en-US" dirty="0" smtClean="0"/>
              <a:t>Assumes independence between features</a:t>
            </a:r>
          </a:p>
          <a:p>
            <a:pPr lvl="2"/>
            <a:r>
              <a:rPr lang="en-US" dirty="0" smtClean="0"/>
              <a:t>Not entirely valid assumption, especially in the context of sentences. But, still useful.</a:t>
            </a:r>
          </a:p>
          <a:p>
            <a:pPr lvl="2"/>
            <a:r>
              <a:rPr lang="en-US" dirty="0" smtClean="0"/>
              <a:t>Using unigrams extracted from the tweets, so relationships between words is not know by the model</a:t>
            </a:r>
          </a:p>
          <a:p>
            <a:r>
              <a:rPr lang="en-US" dirty="0" smtClean="0"/>
              <a:t>Training </a:t>
            </a:r>
            <a:r>
              <a:rPr lang="en-US" dirty="0" smtClean="0"/>
              <a:t>dataset is ~1.5 million Tweets already classified (static)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0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1. Train Model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SentimentAnalyzer</a:t>
            </a:r>
            <a:r>
              <a:rPr lang="en-US" dirty="0" smtClean="0"/>
              <a:t> </a:t>
            </a:r>
            <a:r>
              <a:rPr lang="en-US" dirty="0" smtClean="0"/>
              <a:t>(Python </a:t>
            </a:r>
            <a:r>
              <a:rPr lang="en-US" dirty="0" err="1" smtClean="0"/>
              <a:t>NLTK</a:t>
            </a:r>
            <a:r>
              <a:rPr lang="en-US" dirty="0" smtClean="0"/>
              <a:t> </a:t>
            </a:r>
            <a:r>
              <a:rPr lang="en-US" dirty="0" smtClean="0"/>
              <a:t>package) to:</a:t>
            </a:r>
          </a:p>
          <a:p>
            <a:pPr lvl="1"/>
            <a:r>
              <a:rPr lang="en-US" dirty="0"/>
              <a:t>Apply negation to </a:t>
            </a:r>
            <a:r>
              <a:rPr lang="en-US" dirty="0" smtClean="0"/>
              <a:t>all words (</a:t>
            </a:r>
            <a:r>
              <a:rPr lang="en-US" dirty="0" err="1" smtClean="0"/>
              <a:t>e.x</a:t>
            </a:r>
            <a:r>
              <a:rPr lang="en-US" dirty="0" smtClean="0"/>
              <a:t>. ‘not good’ becomes ‘</a:t>
            </a:r>
            <a:r>
              <a:rPr lang="en-US" dirty="0" err="1" smtClean="0"/>
              <a:t>good_NEG</a:t>
            </a:r>
            <a:r>
              <a:rPr lang="en-US" dirty="0" smtClean="0"/>
              <a:t>’)</a:t>
            </a:r>
          </a:p>
          <a:p>
            <a:pPr lvl="2"/>
            <a:r>
              <a:rPr lang="en-US" dirty="0" smtClean="0"/>
              <a:t>Even though we’re using unigrams, this allows the model to attempt to distinguish negated words</a:t>
            </a:r>
            <a:endParaRPr lang="en-US" dirty="0" smtClean="0"/>
          </a:p>
          <a:p>
            <a:pPr lvl="1"/>
            <a:r>
              <a:rPr lang="en-US" dirty="0" smtClean="0"/>
              <a:t>Break Tweets into unigrams (so ‘</a:t>
            </a:r>
            <a:r>
              <a:rPr lang="en-US" dirty="0" err="1" smtClean="0"/>
              <a:t>good_NEG</a:t>
            </a:r>
            <a:r>
              <a:rPr lang="en-US" dirty="0" smtClean="0"/>
              <a:t>’ would be counted as a unigram)</a:t>
            </a:r>
          </a:p>
          <a:p>
            <a:pPr lvl="1"/>
            <a:r>
              <a:rPr lang="en-US" dirty="0" smtClean="0"/>
              <a:t>Remove all </a:t>
            </a:r>
            <a:r>
              <a:rPr lang="en-US" dirty="0" err="1" smtClean="0"/>
              <a:t>stopwords</a:t>
            </a:r>
            <a:r>
              <a:rPr lang="en-US" dirty="0" smtClean="0"/>
              <a:t> so the features of the model aren’t words like ‘the’</a:t>
            </a:r>
          </a:p>
          <a:p>
            <a:pPr lvl="1"/>
            <a:r>
              <a:rPr lang="en-US" dirty="0" smtClean="0"/>
              <a:t>Extract the top 200 common unigrams to use in the classification model</a:t>
            </a:r>
          </a:p>
          <a:p>
            <a:r>
              <a:rPr lang="en-US" dirty="0" smtClean="0"/>
              <a:t>Train a classifier model -Python </a:t>
            </a:r>
            <a:r>
              <a:rPr lang="en-US" dirty="0" err="1" smtClean="0"/>
              <a:t>NaiveBayesClassifier</a:t>
            </a:r>
            <a:r>
              <a:rPr lang="en-US" dirty="0" smtClean="0"/>
              <a:t> (</a:t>
            </a:r>
            <a:r>
              <a:rPr lang="en-US" dirty="0" err="1" smtClean="0"/>
              <a:t>NLTK</a:t>
            </a:r>
            <a:r>
              <a:rPr lang="en-US" dirty="0" smtClean="0"/>
              <a:t> package)</a:t>
            </a:r>
          </a:p>
          <a:p>
            <a:r>
              <a:rPr lang="en-US" dirty="0" smtClean="0"/>
              <a:t>Test the model on some sentences:</a:t>
            </a:r>
          </a:p>
          <a:p>
            <a:pPr lvl="1"/>
            <a:r>
              <a:rPr lang="en-US" dirty="0"/>
              <a:t>test_sentence1 = [(['this', 'program', 'is', '</a:t>
            </a:r>
            <a:r>
              <a:rPr lang="en-US" dirty="0" err="1"/>
              <a:t>good_NEG</a:t>
            </a:r>
            <a:r>
              <a:rPr lang="en-US" dirty="0"/>
              <a:t>'], '')]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62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2. Connect Twitter Stream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create app on Twitter’s developer webpage and deal with API key’s/secret and user token/secret</a:t>
            </a:r>
          </a:p>
          <a:p>
            <a:pPr lvl="1"/>
            <a:r>
              <a:rPr lang="en-US" dirty="0"/>
              <a:t>For more info: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dev.twitter.com/oauth/overview</a:t>
            </a:r>
            <a:endParaRPr lang="en-US" dirty="0" smtClean="0"/>
          </a:p>
          <a:p>
            <a:r>
              <a:rPr lang="en-US" dirty="0" smtClean="0"/>
              <a:t>Use Python’s requests and </a:t>
            </a:r>
            <a:r>
              <a:rPr lang="en-US" dirty="0" err="1" smtClean="0"/>
              <a:t>requests_oauthlib</a:t>
            </a:r>
            <a:r>
              <a:rPr lang="en-US" dirty="0" smtClean="0"/>
              <a:t> packages to setup connection</a:t>
            </a:r>
          </a:p>
          <a:p>
            <a:pPr lvl="1"/>
            <a:r>
              <a:rPr lang="en-US" dirty="0" err="1" smtClean="0"/>
              <a:t>Requests_oauthlib</a:t>
            </a:r>
            <a:r>
              <a:rPr lang="en-US" dirty="0" smtClean="0"/>
              <a:t> – handles authorization</a:t>
            </a:r>
          </a:p>
          <a:p>
            <a:pPr lvl="1"/>
            <a:r>
              <a:rPr lang="en-US" dirty="0" smtClean="0"/>
              <a:t>Requests – allows the Spark streaming context make REST calls to the Twitter API</a:t>
            </a:r>
          </a:p>
          <a:p>
            <a:r>
              <a:rPr lang="en-US" dirty="0" smtClean="0"/>
              <a:t>Setup Spark streaming context that makes get requests using the above setup</a:t>
            </a:r>
          </a:p>
          <a:p>
            <a:pPr lvl="1"/>
            <a:r>
              <a:rPr lang="en-US" dirty="0" smtClean="0"/>
              <a:t>Can specify search term (e.g. ‘Trump’) and get Tweets containing that term</a:t>
            </a:r>
          </a:p>
          <a:p>
            <a:pPr lvl="1"/>
            <a:r>
              <a:rPr lang="en-US" dirty="0" smtClean="0"/>
              <a:t>Can specify the batch interval for which to make requests (e.g. 30 seconds)</a:t>
            </a:r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9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10677</TotalTime>
  <Words>791</Words>
  <Application>Microsoft Office PowerPoint</Application>
  <PresentationFormat>On-screen Show (4:3)</PresentationFormat>
  <Paragraphs>118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 Final Project PySpark Streaming and NLTK Text Processing:    </vt:lpstr>
      <vt:lpstr>Introduction</vt:lpstr>
      <vt:lpstr>Output “Sneak Peek”</vt:lpstr>
      <vt:lpstr>Output “Sneak Peek”</vt:lpstr>
      <vt:lpstr>Technology</vt:lpstr>
      <vt:lpstr>Process</vt:lpstr>
      <vt:lpstr>1. Train Model</vt:lpstr>
      <vt:lpstr>1. Train Model</vt:lpstr>
      <vt:lpstr>2. Connect Twitter Stream</vt:lpstr>
      <vt:lpstr>3. Start Streaming and Classify!</vt:lpstr>
      <vt:lpstr>Live Demo</vt:lpstr>
      <vt:lpstr>4. Visualize</vt:lpstr>
      <vt:lpstr>Pros vs. Cons</vt:lpstr>
      <vt:lpstr>YouTube URLs, Last Page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LDWalsh</cp:lastModifiedBy>
  <cp:revision>933</cp:revision>
  <cp:lastPrinted>2012-11-30T20:59:45Z</cp:lastPrinted>
  <dcterms:created xsi:type="dcterms:W3CDTF">2006-08-16T00:00:00Z</dcterms:created>
  <dcterms:modified xsi:type="dcterms:W3CDTF">2016-05-10T17:31:19Z</dcterms:modified>
</cp:coreProperties>
</file>