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1F8-35DE-4ECB-8BCD-B25FCE5FC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19A11-C33F-4EB9-A30E-8B654628C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8947-AE81-490E-98B2-D74A1C42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6FB5-F790-4D07-9226-AD1D2860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2512E-952C-4AA2-AFA8-B4491F7D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F7F7-8D40-4785-8EFA-480B929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0F290-E883-403E-B4B8-E6607448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A8CC-464D-4079-B3AD-7610FD2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1E5C-D97C-4C11-A3EC-F2AA5FD0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899-1108-40F1-AFD9-C287F27C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D8D9A-7DBD-453D-8B1B-454F36635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50C7D-4824-4A65-8F6B-6D99CC6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C724-2904-4824-8681-E7C7F9C9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8DE8-0B2D-4FF2-AF7D-8A6D692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D8D-C2D8-4344-AA14-28ADF59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0853-BDD8-415D-9271-3FB45E0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0B59-7AF3-4F7F-B247-5CBDDDE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7306-363F-4F1F-9DC5-9C8FDA00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ACC9-628E-4497-AEED-E4E7DCAE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2509-31B9-463F-890B-C01A1D73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ED6-F5B3-46B0-BB20-0F51D980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2B8B-94B3-4C70-9ACA-97FFAD7A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E631-092B-4F61-B690-8C24092B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A6CB-0A0A-4D9F-9AF0-6CB3FFB6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7360-B5E3-46D5-91BA-3A24684D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5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3A35-C109-4EEA-92D9-8F010BAF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930A-223A-4B4C-9834-0C873BDA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F3F63-9C06-4DF2-94A3-9E678627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FB1A-F652-494A-8D01-3F7E4058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2932-BC11-4D15-BC8B-3C23183B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3052-8FDE-4AF0-A33F-CF5A6459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B242-E68F-4639-B39A-17A9DB25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FE88-09E2-4749-8816-3E1E6365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67602-8570-4F1D-9507-BCD51560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26A64-783A-4478-853E-12A2BB7E7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D3ED-D73D-4EA1-B1E3-E315FC40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0DC9B-C24E-4284-B1B4-28285C09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9A93E-AA04-4292-A47E-D05622B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695A8-3263-4073-9F27-0D96FE67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7049-F949-4044-B54E-B3D6E68D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F5FD-EB5B-4657-ADE4-ECB8F7F9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1A10F-D884-4BE8-B601-904B65F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6E85-0EDA-4F6E-85A7-4D97D9A3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ED25-8858-416B-9295-FD3AD3EF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5D586-13DA-4520-B936-15CF0E56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D409-2A9C-4F7A-A437-F18B7C3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6FD6-213F-4821-8B31-34CDD19C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9A4D-6F45-4C27-ABBF-DA75652A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6F3A6-F7BF-4B06-8CF5-9B99A703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78BF-AC47-461A-8B30-B4BC9E22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9F97A-676F-47C2-8694-52EE7D9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44D7-3389-4A81-A7C4-9E6C4452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C2DF-51BB-4E01-A752-BD9D1BFA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160D6-27D1-4FF8-89A5-72FB616EE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3E264-4271-4AAC-AA2E-1A748043E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F0AF-68D8-4330-9811-63AE53C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F2B7-14DB-4D61-84BC-C7C551E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7644-6FBD-4155-9906-1FFD1AB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7BFD7-AFD0-4709-AA5B-9C44B4A1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DE0F-941D-4ADF-A63D-EEE3292C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16AD-548E-440A-B5EE-77C72DBB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8019-2245-49AA-A797-99668C2E8A1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297D-63C0-4025-A929-5A1CA08E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AFA-E991-4596-8633-9DD7B06D5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2E81-A93E-4FD4-8AE8-D0B7251F3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AF598-BB91-4F44-B448-9A397F556C45}"/>
              </a:ext>
            </a:extLst>
          </p:cNvPr>
          <p:cNvGrpSpPr/>
          <p:nvPr/>
        </p:nvGrpSpPr>
        <p:grpSpPr>
          <a:xfrm>
            <a:off x="0" y="228123"/>
            <a:ext cx="12192000" cy="6401753"/>
            <a:chOff x="0" y="228123"/>
            <a:chExt cx="12192000" cy="6401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29F22C-B4F5-43E6-9D72-C8A5707D3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37" t="19225" r="64242" b="12895"/>
            <a:stretch/>
          </p:blipFill>
          <p:spPr>
            <a:xfrm>
              <a:off x="0" y="508000"/>
              <a:ext cx="8917497" cy="57473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D3A13A-F865-4CF9-A960-87CA589EB50B}"/>
                </a:ext>
              </a:extLst>
            </p:cNvPr>
            <p:cNvSpPr txBox="1"/>
            <p:nvPr/>
          </p:nvSpPr>
          <p:spPr>
            <a:xfrm>
              <a:off x="8841997" y="228123"/>
              <a:ext cx="3350003" cy="640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/>
                <a:t>This simulator runs a simulation of a patch clamp type experiment. For the first and last 500 </a:t>
              </a:r>
              <a:r>
                <a:rPr lang="en-GB" sz="1400" dirty="0" err="1"/>
                <a:t>ms</a:t>
              </a:r>
              <a:r>
                <a:rPr lang="en-GB" sz="1400" dirty="0"/>
                <a:t>, the membrane potential (voltage) of the neuron is recorded at rest. After 500 </a:t>
              </a:r>
              <a:r>
                <a:rPr lang="en-GB" sz="1400" dirty="0" err="1"/>
                <a:t>ms</a:t>
              </a:r>
              <a:r>
                <a:rPr lang="en-GB" sz="1400" dirty="0"/>
                <a:t>, a current is injected into the neuron, and the resulting change in membrane potential is observed. Typically, neurons will fire an action potential (spike) when a sufficiently large current is applied. </a:t>
              </a:r>
            </a:p>
            <a:p>
              <a:pPr algn="just"/>
              <a:endParaRPr lang="en-GB" sz="1400" dirty="0"/>
            </a:p>
            <a:p>
              <a:pPr algn="just"/>
              <a:r>
                <a:rPr lang="en-GB" sz="1400" dirty="0"/>
                <a:t>Simulations use the </a:t>
              </a:r>
              <a:r>
                <a:rPr lang="en-GB" sz="1400" dirty="0" err="1"/>
                <a:t>Izhikevich</a:t>
              </a:r>
              <a:r>
                <a:rPr lang="en-GB" sz="1400" dirty="0"/>
                <a:t> neuron, with parameters equal to those given in [1-2]. </a:t>
              </a:r>
            </a:p>
            <a:p>
              <a:pPr marL="342900" indent="-342900" algn="just">
                <a:buAutoNum type="alphaUcParenBoth"/>
              </a:pPr>
              <a:endParaRPr lang="en-GB" sz="1400" dirty="0"/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Use the dial to select a current to input to the neuron. 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Run simulation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Help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Selection of various neuron types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A plot of input current vs time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The resulting simulated neuron membrane voltage. 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Scale marker, to indicate simulations are of a single neuron. </a:t>
              </a:r>
            </a:p>
            <a:p>
              <a:endParaRPr lang="en-GB" sz="1400" dirty="0"/>
            </a:p>
            <a:p>
              <a:r>
                <a:rPr lang="en-GB" sz="1200" dirty="0"/>
                <a:t>References: </a:t>
              </a:r>
            </a:p>
            <a:p>
              <a:r>
                <a:rPr lang="en-GB" sz="1200" dirty="0"/>
                <a:t>[1] </a:t>
              </a:r>
              <a:r>
                <a:rPr lang="en-GB" sz="1200" dirty="0" err="1"/>
                <a:t>Izhikevich</a:t>
              </a:r>
              <a:r>
                <a:rPr lang="en-GB" sz="1200" dirty="0"/>
                <a:t>, E.M. (2003) </a:t>
              </a:r>
              <a:r>
                <a:rPr lang="en-GB" sz="1200" i="1" dirty="0"/>
                <a:t>Simple model of spiking neurons. </a:t>
              </a:r>
              <a:r>
                <a:rPr lang="en-GB" sz="1200" dirty="0"/>
                <a:t>IEEE Trans neural Net 14(5)</a:t>
              </a:r>
              <a:br>
                <a:rPr lang="en-GB" sz="1200" dirty="0"/>
              </a:br>
              <a:r>
                <a:rPr lang="en-GB" sz="1200" dirty="0"/>
                <a:t>[2] </a:t>
              </a:r>
              <a:r>
                <a:rPr lang="en-GB" sz="1200" dirty="0" err="1"/>
                <a:t>Izhikevich</a:t>
              </a:r>
              <a:r>
                <a:rPr lang="en-GB" sz="1200" dirty="0"/>
                <a:t>, E.M. (2007) </a:t>
              </a:r>
              <a:r>
                <a:rPr lang="en-GB" sz="1200" i="1" dirty="0"/>
                <a:t>Dynamical systems in neuroscience</a:t>
              </a:r>
              <a:r>
                <a:rPr lang="en-GB" sz="1200" dirty="0"/>
                <a:t>. MIT Press.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144B50-366B-42F8-8568-1FBDE925D1AF}"/>
                </a:ext>
              </a:extLst>
            </p:cNvPr>
            <p:cNvSpPr txBox="1"/>
            <p:nvPr/>
          </p:nvSpPr>
          <p:spPr>
            <a:xfrm>
              <a:off x="805343" y="1728132"/>
              <a:ext cx="3177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BC6235-3B35-4FC0-A52E-A21AD689E5B6}"/>
                </a:ext>
              </a:extLst>
            </p:cNvPr>
            <p:cNvSpPr txBox="1"/>
            <p:nvPr/>
          </p:nvSpPr>
          <p:spPr>
            <a:xfrm>
              <a:off x="189964" y="2157369"/>
              <a:ext cx="3097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48012-13FF-4B65-BE14-89521F5C31DC}"/>
                </a:ext>
              </a:extLst>
            </p:cNvPr>
            <p:cNvSpPr txBox="1"/>
            <p:nvPr/>
          </p:nvSpPr>
          <p:spPr>
            <a:xfrm>
              <a:off x="1484068" y="2157369"/>
              <a:ext cx="3080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B7E710-CF04-4EE6-97F9-FAE4C730F081}"/>
                </a:ext>
              </a:extLst>
            </p:cNvPr>
            <p:cNvSpPr txBox="1"/>
            <p:nvPr/>
          </p:nvSpPr>
          <p:spPr>
            <a:xfrm>
              <a:off x="1382171" y="3806738"/>
              <a:ext cx="3273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8DC0C-040C-4680-A27E-A012406F7049}"/>
                </a:ext>
              </a:extLst>
            </p:cNvPr>
            <p:cNvSpPr txBox="1"/>
            <p:nvPr/>
          </p:nvSpPr>
          <p:spPr>
            <a:xfrm>
              <a:off x="6229459" y="1110144"/>
              <a:ext cx="2968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7FEA44-DBD1-4D93-AE96-AE58E704F2D8}"/>
                </a:ext>
              </a:extLst>
            </p:cNvPr>
            <p:cNvSpPr txBox="1"/>
            <p:nvPr/>
          </p:nvSpPr>
          <p:spPr>
            <a:xfrm>
              <a:off x="2891824" y="3912067"/>
              <a:ext cx="2904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A12000-DE96-4886-A1B7-4B1F11661EF2}"/>
                </a:ext>
              </a:extLst>
            </p:cNvPr>
            <p:cNvSpPr txBox="1"/>
            <p:nvPr/>
          </p:nvSpPr>
          <p:spPr>
            <a:xfrm>
              <a:off x="7518896" y="1479476"/>
              <a:ext cx="330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7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2A11912-C79E-4E7B-9A9B-95D960B3F24C}"/>
              </a:ext>
            </a:extLst>
          </p:cNvPr>
          <p:cNvGrpSpPr/>
          <p:nvPr/>
        </p:nvGrpSpPr>
        <p:grpSpPr>
          <a:xfrm>
            <a:off x="0" y="197346"/>
            <a:ext cx="12192000" cy="6463308"/>
            <a:chOff x="0" y="197346"/>
            <a:chExt cx="12192000" cy="64633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3462B3-1C73-4B8F-9213-4C7838EB4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88" t="13838" r="63485" b="25286"/>
            <a:stretch/>
          </p:blipFill>
          <p:spPr>
            <a:xfrm>
              <a:off x="0" y="888999"/>
              <a:ext cx="8540624" cy="483754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B6DA10-CA51-4F6C-A0C8-1598D074FC58}"/>
                </a:ext>
              </a:extLst>
            </p:cNvPr>
            <p:cNvSpPr txBox="1"/>
            <p:nvPr/>
          </p:nvSpPr>
          <p:spPr>
            <a:xfrm>
              <a:off x="8423564" y="197346"/>
              <a:ext cx="3768436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/>
                <a:t>This simulator runs a simulation of a network of neurons in part of the brain called the entorhinal cortex. Each neuron is simulated as an </a:t>
              </a:r>
              <a:r>
                <a:rPr lang="en-GB" sz="1400" dirty="0" err="1"/>
                <a:t>Izhikevich</a:t>
              </a:r>
              <a:r>
                <a:rPr lang="en-GB" sz="1400" dirty="0"/>
                <a:t> neuron (described in the patch clamp simulator help), with 40 excitatory stellate cells and 10 inhibitory fast spiking neurons. The slower (theta) rhythm is generated using a Wilson-Cowan model.</a:t>
              </a:r>
            </a:p>
            <a:p>
              <a:pPr algn="just"/>
              <a:endParaRPr lang="en-GB" sz="1400" dirty="0"/>
            </a:p>
            <a:p>
              <a:pPr algn="just"/>
              <a:r>
                <a:rPr lang="en-GB" sz="1400" dirty="0"/>
                <a:t>The model captures gradients in gamma (fast) rhythms and coupling between theta and gamma rhythms along the dorsoventral axis due to gradients in inhibition [1,2].</a:t>
              </a:r>
            </a:p>
            <a:p>
              <a:pPr algn="just"/>
              <a:endParaRPr lang="en-GB" sz="1400" dirty="0"/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Use the slider to decide how far along the dorsoventral axis to simulate.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Run simulation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Help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Selection of whether to input the theta rhythm, or just simulate gamma.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Raster plot of spikes. Each black dot is a stellate cell spiking, each red dot is an interneuron firing.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The resulting simulated local field potential. 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Scale marker, to indicate simulations are of a network of neurons. </a:t>
              </a:r>
            </a:p>
            <a:p>
              <a:endParaRPr lang="en-GB" sz="1400" dirty="0"/>
            </a:p>
            <a:p>
              <a:r>
                <a:rPr lang="en-GB" sz="1200" dirty="0"/>
                <a:t>References: </a:t>
              </a:r>
            </a:p>
            <a:p>
              <a:r>
                <a:rPr lang="en-GB" sz="1200" dirty="0"/>
                <a:t>[1] Beed et al. (2013)</a:t>
              </a:r>
              <a:r>
                <a:rPr lang="en-GB" sz="1200" i="1" dirty="0"/>
                <a:t>. </a:t>
              </a:r>
              <a:r>
                <a:rPr lang="en-GB" sz="1200" dirty="0"/>
                <a:t>Neuron 79(6):1197-1207</a:t>
              </a:r>
              <a:br>
                <a:rPr lang="en-GB" sz="1200" dirty="0"/>
              </a:br>
              <a:r>
                <a:rPr lang="en-GB" sz="1200" dirty="0"/>
                <a:t>[2] Booth et al. (2016) J </a:t>
              </a:r>
              <a:r>
                <a:rPr lang="en-GB" sz="1200" dirty="0" err="1"/>
                <a:t>Neurosci</a:t>
              </a:r>
              <a:r>
                <a:rPr lang="en-GB" sz="1200" dirty="0"/>
                <a:t> 36(2):312-324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9E98AB-5BE3-4104-BB0A-68BF6B75E9A2}"/>
                </a:ext>
              </a:extLst>
            </p:cNvPr>
            <p:cNvSpPr txBox="1"/>
            <p:nvPr/>
          </p:nvSpPr>
          <p:spPr>
            <a:xfrm>
              <a:off x="722216" y="1664142"/>
              <a:ext cx="3177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BDECA0-9A08-4927-BA27-CE977001FA5F}"/>
                </a:ext>
              </a:extLst>
            </p:cNvPr>
            <p:cNvSpPr txBox="1"/>
            <p:nvPr/>
          </p:nvSpPr>
          <p:spPr>
            <a:xfrm>
              <a:off x="171387" y="1913346"/>
              <a:ext cx="3097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28430E-F161-41BF-B960-B7FE90ED3333}"/>
                </a:ext>
              </a:extLst>
            </p:cNvPr>
            <p:cNvSpPr txBox="1"/>
            <p:nvPr/>
          </p:nvSpPr>
          <p:spPr>
            <a:xfrm>
              <a:off x="1281061" y="1902599"/>
              <a:ext cx="3080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D27AE3-F9AE-423D-9980-9CBC29DAE8F7}"/>
                </a:ext>
              </a:extLst>
            </p:cNvPr>
            <p:cNvSpPr txBox="1"/>
            <p:nvPr/>
          </p:nvSpPr>
          <p:spPr>
            <a:xfrm>
              <a:off x="1218504" y="3599447"/>
              <a:ext cx="3273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E9E6FB-D3CF-4F92-9832-AD04338239E1}"/>
                </a:ext>
              </a:extLst>
            </p:cNvPr>
            <p:cNvSpPr txBox="1"/>
            <p:nvPr/>
          </p:nvSpPr>
          <p:spPr>
            <a:xfrm>
              <a:off x="5947562" y="2164323"/>
              <a:ext cx="2968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72A12-248D-404B-B715-E8BD7B65565F}"/>
                </a:ext>
              </a:extLst>
            </p:cNvPr>
            <p:cNvSpPr txBox="1"/>
            <p:nvPr/>
          </p:nvSpPr>
          <p:spPr>
            <a:xfrm>
              <a:off x="5389410" y="4438540"/>
              <a:ext cx="2904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7424CB-81B6-41F2-94E3-14E2DC807567}"/>
                </a:ext>
              </a:extLst>
            </p:cNvPr>
            <p:cNvSpPr txBox="1"/>
            <p:nvPr/>
          </p:nvSpPr>
          <p:spPr>
            <a:xfrm>
              <a:off x="7212678" y="1664142"/>
              <a:ext cx="330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6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3A7-AD28-4201-BDE9-8B796753D237}"/>
              </a:ext>
            </a:extLst>
          </p:cNvPr>
          <p:cNvGrpSpPr/>
          <p:nvPr/>
        </p:nvGrpSpPr>
        <p:grpSpPr>
          <a:xfrm>
            <a:off x="0" y="247024"/>
            <a:ext cx="12192000" cy="6678751"/>
            <a:chOff x="0" y="247024"/>
            <a:chExt cx="12192000" cy="66787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1056B0-522B-44DD-A662-FE735901372B}"/>
                </a:ext>
              </a:extLst>
            </p:cNvPr>
            <p:cNvSpPr txBox="1"/>
            <p:nvPr/>
          </p:nvSpPr>
          <p:spPr>
            <a:xfrm>
              <a:off x="8640661" y="247024"/>
              <a:ext cx="3551339" cy="667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/>
                <a:t>This simulator tests how the Jansen-</a:t>
              </a:r>
              <a:r>
                <a:rPr lang="en-GB" sz="1400" dirty="0" err="1"/>
                <a:t>Rit</a:t>
              </a:r>
              <a:r>
                <a:rPr lang="en-GB" sz="1400" dirty="0"/>
                <a:t> model [1] of a cortical column responds to an input. This model has 3 populations of neurons – one of pyramidal cells, one of inhibitory interneurons, and one of excitatory interneurons. Two default stimuli are “resting state” and “visual flash”, given by [1]. The “visual flash” input simulates the response of such a population of neurons in the primary visual cortex. Alternatively, you can construct a custom stimulus. The output signal is the type you may observe in EEG or MEG experiments.</a:t>
              </a:r>
            </a:p>
            <a:p>
              <a:pPr marL="342900" indent="-342900" algn="just">
                <a:buAutoNum type="alphaUcParenBoth"/>
              </a:pPr>
              <a:endParaRPr lang="en-GB" sz="1400" dirty="0"/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Select a stimulus. The grid of “Add stimulus” options are only available if “Custom” is selected.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Select the amount of connectivity between the neural populations, i.e. the density of connective synapses. 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Run the simulation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Help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A plot of stimulus vs time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The resulting simulated EEG/MEG signal. </a:t>
              </a:r>
            </a:p>
            <a:p>
              <a:pPr marL="342900" indent="-342900" algn="just">
                <a:buAutoNum type="alphaUcParenBoth"/>
              </a:pPr>
              <a:r>
                <a:rPr lang="en-GB" sz="1400" dirty="0"/>
                <a:t>Scale marker, to indicate simulations are of a cortical column at the neural population level. </a:t>
              </a:r>
            </a:p>
            <a:p>
              <a:endParaRPr lang="en-GB" sz="1400" dirty="0"/>
            </a:p>
            <a:p>
              <a:r>
                <a:rPr lang="en-GB" sz="1200" dirty="0"/>
                <a:t>References: </a:t>
              </a:r>
            </a:p>
            <a:p>
              <a:r>
                <a:rPr lang="en-GB" sz="1200" dirty="0"/>
                <a:t>[1] Jansen and </a:t>
              </a:r>
              <a:r>
                <a:rPr lang="en-GB" sz="1200" dirty="0" err="1"/>
                <a:t>Rit</a:t>
              </a:r>
              <a:r>
                <a:rPr lang="en-GB" sz="1200" dirty="0"/>
                <a:t> (1995) </a:t>
              </a:r>
              <a:r>
                <a:rPr lang="en-GB" sz="1200" dirty="0" err="1"/>
                <a:t>Biol</a:t>
              </a:r>
              <a:r>
                <a:rPr lang="en-GB" sz="1200" dirty="0"/>
                <a:t> </a:t>
              </a:r>
              <a:r>
                <a:rPr lang="en-GB" sz="1200" dirty="0" err="1"/>
                <a:t>Cybern</a:t>
              </a:r>
              <a:r>
                <a:rPr lang="en-GB" sz="1200" dirty="0"/>
                <a:t> 73(4):357-366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EAB7C0-9E9A-4450-8D38-4A6F5640B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30" t="15566" r="63532" b="20336"/>
            <a:stretch/>
          </p:blipFill>
          <p:spPr>
            <a:xfrm>
              <a:off x="0" y="817427"/>
              <a:ext cx="8640661" cy="51686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059F36-F7A1-4042-83C9-CC24E3FED005}"/>
                </a:ext>
              </a:extLst>
            </p:cNvPr>
            <p:cNvSpPr txBox="1"/>
            <p:nvPr/>
          </p:nvSpPr>
          <p:spPr>
            <a:xfrm>
              <a:off x="1068430" y="1979657"/>
              <a:ext cx="3177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1591F1-5D8C-48C0-A0F5-3301C9CEC4FF}"/>
                </a:ext>
              </a:extLst>
            </p:cNvPr>
            <p:cNvSpPr txBox="1"/>
            <p:nvPr/>
          </p:nvSpPr>
          <p:spPr>
            <a:xfrm>
              <a:off x="259851" y="3401734"/>
              <a:ext cx="3097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6A700F-AF59-4229-97F4-36A97B224F79}"/>
                </a:ext>
              </a:extLst>
            </p:cNvPr>
            <p:cNvSpPr txBox="1"/>
            <p:nvPr/>
          </p:nvSpPr>
          <p:spPr>
            <a:xfrm>
              <a:off x="106603" y="4922636"/>
              <a:ext cx="3080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CAFB56-55EC-4544-8F6D-77A0619A3D71}"/>
                </a:ext>
              </a:extLst>
            </p:cNvPr>
            <p:cNvSpPr txBox="1"/>
            <p:nvPr/>
          </p:nvSpPr>
          <p:spPr>
            <a:xfrm>
              <a:off x="1386146" y="4939984"/>
              <a:ext cx="3273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E2741C-62FA-4EE1-BCC2-0C5DD9D76FDF}"/>
                </a:ext>
              </a:extLst>
            </p:cNvPr>
            <p:cNvSpPr txBox="1"/>
            <p:nvPr/>
          </p:nvSpPr>
          <p:spPr>
            <a:xfrm>
              <a:off x="5947562" y="2164323"/>
              <a:ext cx="2968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500741-13C8-485D-B293-69E59AB8EB2F}"/>
                </a:ext>
              </a:extLst>
            </p:cNvPr>
            <p:cNvSpPr txBox="1"/>
            <p:nvPr/>
          </p:nvSpPr>
          <p:spPr>
            <a:xfrm>
              <a:off x="5389410" y="4438540"/>
              <a:ext cx="2904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68F3F1-51B1-4913-9523-D20074790C45}"/>
                </a:ext>
              </a:extLst>
            </p:cNvPr>
            <p:cNvSpPr txBox="1"/>
            <p:nvPr/>
          </p:nvSpPr>
          <p:spPr>
            <a:xfrm>
              <a:off x="7212678" y="1664142"/>
              <a:ext cx="330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0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E1AE6B-E9AD-4E5F-BC17-826B137BFCF6}"/>
              </a:ext>
            </a:extLst>
          </p:cNvPr>
          <p:cNvGrpSpPr/>
          <p:nvPr/>
        </p:nvGrpSpPr>
        <p:grpSpPr>
          <a:xfrm>
            <a:off x="0" y="616356"/>
            <a:ext cx="12192000" cy="5570756"/>
            <a:chOff x="0" y="616356"/>
            <a:chExt cx="12192000" cy="55707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0AA210-D2D1-48E5-800D-EC69AA710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3" t="27063" r="62018" b="14954"/>
            <a:stretch/>
          </p:blipFill>
          <p:spPr>
            <a:xfrm>
              <a:off x="0" y="1219888"/>
              <a:ext cx="8506437" cy="4363692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26C3A7-AD28-4201-BDE9-8B796753D237}"/>
                </a:ext>
              </a:extLst>
            </p:cNvPr>
            <p:cNvGrpSpPr/>
            <p:nvPr/>
          </p:nvGrpSpPr>
          <p:grpSpPr>
            <a:xfrm>
              <a:off x="56061" y="616356"/>
              <a:ext cx="12135939" cy="5570756"/>
              <a:chOff x="56061" y="616356"/>
              <a:chExt cx="12135939" cy="557075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1056B0-522B-44DD-A662-FE735901372B}"/>
                  </a:ext>
                </a:extLst>
              </p:cNvPr>
              <p:cNvSpPr txBox="1"/>
              <p:nvPr/>
            </p:nvSpPr>
            <p:spPr>
              <a:xfrm>
                <a:off x="8506437" y="616356"/>
                <a:ext cx="3685563" cy="557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400" dirty="0"/>
                  <a:t>This simulator models a network of five brain regions as described by [1]. Each region is an oscillator [2] which can explicitly implement diffusive, additive, phase, or amplitude coupling. On the bottom, synchronization between regions is shown. </a:t>
                </a:r>
              </a:p>
              <a:p>
                <a:pPr marL="342900" indent="-342900" algn="just">
                  <a:buAutoNum type="alphaUcParenBoth"/>
                </a:pPr>
                <a:endParaRPr lang="en-GB" sz="1400" dirty="0"/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Select strength of connectivity between brain regions. </a:t>
                </a:r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Run the simulation</a:t>
                </a:r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Help</a:t>
                </a:r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Select type of coupling</a:t>
                </a:r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The resulting simulated EEG/MEG signal at each region. If amplitude coupling is selected (as shown here), the amplitude envelopes are also shown. </a:t>
                </a:r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Functional connectivity. Left to right are correlations, amplitude correlations, and phase locking factor. </a:t>
                </a:r>
              </a:p>
              <a:p>
                <a:pPr marL="342900" indent="-342900" algn="just">
                  <a:buAutoNum type="alphaUcParenBoth"/>
                </a:pPr>
                <a:r>
                  <a:rPr lang="en-GB" sz="1400" dirty="0"/>
                  <a:t>Scale marker, to indicate simulations are on the scale of whole brain networks.</a:t>
                </a:r>
              </a:p>
              <a:p>
                <a:endParaRPr lang="en-GB" sz="1400" dirty="0"/>
              </a:p>
              <a:p>
                <a:r>
                  <a:rPr lang="en-GB" sz="1200" dirty="0"/>
                  <a:t>References: </a:t>
                </a:r>
              </a:p>
              <a:p>
                <a:r>
                  <a:rPr lang="en-GB" sz="1200" dirty="0"/>
                  <a:t>[1] Colclough et al. (2015) Neuroimage 117:439-448</a:t>
                </a:r>
              </a:p>
              <a:p>
                <a:r>
                  <a:rPr lang="en-GB" sz="1200" dirty="0"/>
                  <a:t>[2] Tait et al. (2019) Clin </a:t>
                </a:r>
                <a:r>
                  <a:rPr lang="en-GB" sz="1200" dirty="0" err="1"/>
                  <a:t>Neurophysiol</a:t>
                </a:r>
                <a:r>
                  <a:rPr lang="en-GB" sz="1200" dirty="0"/>
                  <a:t> 130(9):1581-1595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059F36-F7A1-4042-83C9-CC24E3FED005}"/>
                  </a:ext>
                </a:extLst>
              </p:cNvPr>
              <p:cNvSpPr txBox="1"/>
              <p:nvPr/>
            </p:nvSpPr>
            <p:spPr>
              <a:xfrm>
                <a:off x="1068430" y="1979657"/>
                <a:ext cx="31771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1591F1-5D8C-48C0-A0F5-3301C9CEC4FF}"/>
                  </a:ext>
                </a:extLst>
              </p:cNvPr>
              <p:cNvSpPr txBox="1"/>
              <p:nvPr/>
            </p:nvSpPr>
            <p:spPr>
              <a:xfrm>
                <a:off x="56061" y="2653371"/>
                <a:ext cx="3097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6A700F-AF59-4229-97F4-36A97B224F79}"/>
                  </a:ext>
                </a:extLst>
              </p:cNvPr>
              <p:cNvSpPr txBox="1"/>
              <p:nvPr/>
            </p:nvSpPr>
            <p:spPr>
              <a:xfrm>
                <a:off x="1232097" y="2653371"/>
                <a:ext cx="3080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CAFB56-55EC-4544-8F6D-77A0619A3D71}"/>
                  </a:ext>
                </a:extLst>
              </p:cNvPr>
              <p:cNvSpPr txBox="1"/>
              <p:nvPr/>
            </p:nvSpPr>
            <p:spPr>
              <a:xfrm>
                <a:off x="904763" y="4623206"/>
                <a:ext cx="32733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E2741C-62FA-4EE1-BCC2-0C5DD9D76FDF}"/>
                  </a:ext>
                </a:extLst>
              </p:cNvPr>
              <p:cNvSpPr txBox="1"/>
              <p:nvPr/>
            </p:nvSpPr>
            <p:spPr>
              <a:xfrm>
                <a:off x="5947562" y="2164323"/>
                <a:ext cx="2968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00741-13C8-485D-B293-69E59AB8EB2F}"/>
                  </a:ext>
                </a:extLst>
              </p:cNvPr>
              <p:cNvSpPr txBox="1"/>
              <p:nvPr/>
            </p:nvSpPr>
            <p:spPr>
              <a:xfrm>
                <a:off x="5389410" y="4438540"/>
                <a:ext cx="2904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F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8F3F1-51B1-4913-9523-D20074790C45}"/>
                  </a:ext>
                </a:extLst>
              </p:cNvPr>
              <p:cNvSpPr txBox="1"/>
              <p:nvPr/>
            </p:nvSpPr>
            <p:spPr>
              <a:xfrm>
                <a:off x="6818395" y="1979657"/>
                <a:ext cx="3305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0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760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Tait</dc:creator>
  <cp:lastModifiedBy>Luke Tait</cp:lastModifiedBy>
  <cp:revision>10</cp:revision>
  <dcterms:created xsi:type="dcterms:W3CDTF">2020-03-12T15:50:00Z</dcterms:created>
  <dcterms:modified xsi:type="dcterms:W3CDTF">2020-03-12T17:32:59Z</dcterms:modified>
</cp:coreProperties>
</file>