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73" r:id="rId5"/>
    <p:sldId id="299" r:id="rId6"/>
    <p:sldId id="282" r:id="rId7"/>
    <p:sldId id="300" r:id="rId8"/>
    <p:sldId id="302" r:id="rId9"/>
    <p:sldId id="287" r:id="rId10"/>
    <p:sldId id="301" r:id="rId11"/>
    <p:sldId id="303" r:id="rId12"/>
    <p:sldId id="304" r:id="rId13"/>
    <p:sldId id="305" r:id="rId14"/>
    <p:sldId id="275" r:id="rId15"/>
    <p:sldId id="306" r:id="rId16"/>
    <p:sldId id="294" r:id="rId17"/>
    <p:sldId id="293" r:id="rId18"/>
    <p:sldId id="297" r:id="rId19"/>
    <p:sldId id="308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A: CLASSIFICATION </a:t>
            </a:r>
          </a:p>
          <a:p>
            <a:r>
              <a:rPr lang="en-SG" dirty="0"/>
              <a:t>By: Yek Yi Wei (p2107631)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AE9596-C4BB-7709-8E88-87F1BB51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859"/>
            <a:ext cx="8245642" cy="4435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86F7E-CB02-36C0-BA71-4F59634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visualization – Histogram</a:t>
            </a:r>
            <a:endParaRPr lang="en-S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EC4350-E49E-A0AB-811B-94CA06E6D5B0}"/>
              </a:ext>
            </a:extLst>
          </p:cNvPr>
          <p:cNvSpPr/>
          <p:nvPr/>
        </p:nvSpPr>
        <p:spPr>
          <a:xfrm>
            <a:off x="2096654" y="1440872"/>
            <a:ext cx="2789381" cy="9882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Rotation &amp; Torque are approximately normal distributed (Bell shape)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65189-15BE-3F49-FB4C-9CD11E5E3F84}"/>
              </a:ext>
            </a:extLst>
          </p:cNvPr>
          <p:cNvSpPr/>
          <p:nvPr/>
        </p:nvSpPr>
        <p:spPr>
          <a:xfrm>
            <a:off x="8783782" y="1935017"/>
            <a:ext cx="2004291" cy="9882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Tool Wear is uniformly distributed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EA252-EE4A-59F6-407D-F21A7CCC2FB7}"/>
              </a:ext>
            </a:extLst>
          </p:cNvPr>
          <p:cNvSpPr/>
          <p:nvPr/>
        </p:nvSpPr>
        <p:spPr>
          <a:xfrm>
            <a:off x="460360" y="6417098"/>
            <a:ext cx="2198255" cy="397238"/>
          </a:xfrm>
          <a:prstGeom prst="rect">
            <a:avLst/>
          </a:prstGeom>
          <a:solidFill>
            <a:srgbClr val="00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Multimodal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8926E-A2C3-F22D-4B98-B5A08C53F14C}"/>
              </a:ext>
            </a:extLst>
          </p:cNvPr>
          <p:cNvSpPr/>
          <p:nvPr/>
        </p:nvSpPr>
        <p:spPr>
          <a:xfrm>
            <a:off x="8349673" y="4632545"/>
            <a:ext cx="2410691" cy="397238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Bimodal</a:t>
            </a:r>
          </a:p>
        </p:txBody>
      </p:sp>
    </p:spTree>
    <p:extLst>
      <p:ext uri="{BB962C8B-B14F-4D97-AF65-F5344CB8AC3E}">
        <p14:creationId xmlns:p14="http://schemas.microsoft.com/office/powerpoint/2010/main" val="54167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DA94BE-325B-7EA3-E6AF-7DAC46C2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0" y="1612958"/>
            <a:ext cx="9351962" cy="4714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6A27E-3CA1-B8DD-8E9D-3CE99515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Processing</a:t>
            </a:r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4D6F1358-DB1A-13B1-7ECF-744FC860A8ED}"/>
              </a:ext>
            </a:extLst>
          </p:cNvPr>
          <p:cNvSpPr/>
          <p:nvPr/>
        </p:nvSpPr>
        <p:spPr>
          <a:xfrm>
            <a:off x="3013816" y="2027321"/>
            <a:ext cx="1262877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Before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7CF0155E-BE62-E0DE-E3BE-61AE597063DA}"/>
              </a:ext>
            </a:extLst>
          </p:cNvPr>
          <p:cNvSpPr/>
          <p:nvPr/>
        </p:nvSpPr>
        <p:spPr>
          <a:xfrm>
            <a:off x="1898109" y="5807075"/>
            <a:ext cx="1262877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119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A27E-3CA1-B8DD-8E9D-3CE99515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C32D6-F5C6-0380-3B82-EBC0B615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765"/>
            <a:ext cx="7827417" cy="4514725"/>
          </a:xfrm>
          <a:prstGeom prst="rect">
            <a:avLst/>
          </a:prstGeom>
        </p:spPr>
      </p:pic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ED3A5C02-BE16-ED96-10F1-E7BE55600499}"/>
              </a:ext>
            </a:extLst>
          </p:cNvPr>
          <p:cNvSpPr/>
          <p:nvPr/>
        </p:nvSpPr>
        <p:spPr>
          <a:xfrm>
            <a:off x="3345909" y="2171701"/>
            <a:ext cx="1262877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Before</a:t>
            </a:r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A60B4DEF-F34D-B204-9009-58F9FCD75384}"/>
              </a:ext>
            </a:extLst>
          </p:cNvPr>
          <p:cNvSpPr/>
          <p:nvPr/>
        </p:nvSpPr>
        <p:spPr>
          <a:xfrm>
            <a:off x="3125330" y="4890335"/>
            <a:ext cx="1262877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84153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739D-09FE-6644-211E-9D65CAF2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FA361-33A0-160B-2F58-46C094F3D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96" y="1507719"/>
            <a:ext cx="10661207" cy="2398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CFEAC-2C85-5F45-6543-8B4CCB0B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2" y="4021461"/>
            <a:ext cx="3957114" cy="2055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67BBE-F7D4-A909-CBD1-9FD74247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35" y="4174098"/>
            <a:ext cx="3957114" cy="2114488"/>
          </a:xfrm>
          <a:prstGeom prst="rect">
            <a:avLst/>
          </a:prstGeom>
        </p:spPr>
      </p:pic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CB1F3A5C-C9CE-501C-7116-5D5DAA5F71D1}"/>
              </a:ext>
            </a:extLst>
          </p:cNvPr>
          <p:cNvSpPr/>
          <p:nvPr/>
        </p:nvSpPr>
        <p:spPr>
          <a:xfrm>
            <a:off x="4716380" y="4173238"/>
            <a:ext cx="2466474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StandardScaler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C16A8E6D-AD99-350A-CEDF-0ED051F7A69E}"/>
              </a:ext>
            </a:extLst>
          </p:cNvPr>
          <p:cNvSpPr/>
          <p:nvPr/>
        </p:nvSpPr>
        <p:spPr>
          <a:xfrm>
            <a:off x="5088590" y="5231342"/>
            <a:ext cx="2350170" cy="685800"/>
          </a:xfrm>
          <a:prstGeom prst="righ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MinMaxScaler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8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6145" cy="1325563"/>
          </a:xfrm>
        </p:spPr>
        <p:txBody>
          <a:bodyPr/>
          <a:lstStyle/>
          <a:p>
            <a:r>
              <a:rPr lang="en-MY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3200" dirty="0"/>
              <a:t>KNN </a:t>
            </a:r>
          </a:p>
          <a:p>
            <a:r>
              <a:rPr lang="en-MY" sz="3200" dirty="0" err="1"/>
              <a:t>GausNB</a:t>
            </a:r>
            <a:r>
              <a:rPr lang="en-MY" sz="3200" dirty="0"/>
              <a:t>   </a:t>
            </a:r>
          </a:p>
          <a:p>
            <a:r>
              <a:rPr lang="en-MY" sz="3200" dirty="0"/>
              <a:t>Logistics Regression</a:t>
            </a:r>
          </a:p>
          <a:p>
            <a:pPr marL="228600" lvl="1">
              <a:spcBef>
                <a:spcPts val="1000"/>
              </a:spcBef>
            </a:pPr>
            <a:r>
              <a:rPr lang="en-MY" sz="3200" dirty="0"/>
              <a:t>Decision Tree </a:t>
            </a:r>
          </a:p>
          <a:p>
            <a:pPr marL="228600" lvl="1">
              <a:spcBef>
                <a:spcPts val="1000"/>
              </a:spcBef>
            </a:pPr>
            <a:r>
              <a:rPr lang="en-MY" sz="3200" dirty="0"/>
              <a:t>SVC</a:t>
            </a:r>
          </a:p>
          <a:p>
            <a:pPr marL="228600" lvl="1">
              <a:spcBef>
                <a:spcPts val="1000"/>
              </a:spcBef>
            </a:pPr>
            <a:r>
              <a:rPr lang="en-MY" sz="3200" dirty="0"/>
              <a:t>Random Forest</a:t>
            </a:r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E819A-8662-A901-9318-2D113492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12" y="1905418"/>
            <a:ext cx="6063088" cy="30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53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10699-E7FF-6595-7B8C-80AD1B2A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93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 &amp; Hyperparameter Tuning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1993BC-D937-DD40-4404-6E5DB425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58" y="373875"/>
            <a:ext cx="6763242" cy="60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Performance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BBC6B-D433-5767-617E-B73FF54E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4" y="2826330"/>
            <a:ext cx="5257800" cy="2669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6F0E9-C867-4820-B3BB-462DF978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47" y="2720804"/>
            <a:ext cx="5257800" cy="2880603"/>
          </a:xfrm>
          <a:prstGeom prst="rect">
            <a:avLst/>
          </a:prstGeom>
        </p:spPr>
      </p:pic>
      <p:sp>
        <p:nvSpPr>
          <p:cNvPr id="10" name="Down Arrow Callout 3">
            <a:extLst>
              <a:ext uri="{FF2B5EF4-FFF2-40B4-BE49-F238E27FC236}">
                <a16:creationId xmlns:a16="http://schemas.microsoft.com/office/drawing/2014/main" id="{0083CB15-B250-CFB9-5140-8D1B6C287362}"/>
              </a:ext>
            </a:extLst>
          </p:cNvPr>
          <p:cNvSpPr/>
          <p:nvPr/>
        </p:nvSpPr>
        <p:spPr>
          <a:xfrm>
            <a:off x="1301902" y="1690688"/>
            <a:ext cx="2427888" cy="87830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Before Tuning</a:t>
            </a:r>
          </a:p>
        </p:txBody>
      </p:sp>
      <p:sp>
        <p:nvSpPr>
          <p:cNvPr id="11" name="Down Arrow Callout 3">
            <a:extLst>
              <a:ext uri="{FF2B5EF4-FFF2-40B4-BE49-F238E27FC236}">
                <a16:creationId xmlns:a16="http://schemas.microsoft.com/office/drawing/2014/main" id="{2099E352-F7F8-0FDD-9CC4-EB3EE1A07FED}"/>
              </a:ext>
            </a:extLst>
          </p:cNvPr>
          <p:cNvSpPr/>
          <p:nvPr/>
        </p:nvSpPr>
        <p:spPr>
          <a:xfrm>
            <a:off x="7510956" y="1676815"/>
            <a:ext cx="2427888" cy="87830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After Tuning</a:t>
            </a:r>
          </a:p>
        </p:txBody>
      </p:sp>
    </p:spTree>
    <p:extLst>
      <p:ext uri="{BB962C8B-B14F-4D97-AF65-F5344CB8AC3E}">
        <p14:creationId xmlns:p14="http://schemas.microsoft.com/office/powerpoint/2010/main" val="413660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ROC curves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F487-7AC2-7383-844B-4E47FCBDE906}"/>
              </a:ext>
            </a:extLst>
          </p:cNvPr>
          <p:cNvSpPr txBox="1"/>
          <p:nvPr/>
        </p:nvSpPr>
        <p:spPr>
          <a:xfrm>
            <a:off x="1017105" y="5635487"/>
            <a:ext cx="547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ROC plot shows that the </a:t>
            </a:r>
            <a:r>
              <a:rPr lang="en-SG" dirty="0" err="1"/>
              <a:t>Randomforest</a:t>
            </a:r>
            <a:r>
              <a:rPr lang="en-SG" dirty="0"/>
              <a:t> provided the best performance as it occupies the curve at the far left and top, so the Area Under the curve is close to zero.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222C2-DAD5-1CC7-A43A-96098788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0" y="1243966"/>
            <a:ext cx="7105990" cy="4341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4DF3AB-D13B-2D71-6196-007013B8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37" y="2569529"/>
            <a:ext cx="2499757" cy="29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9E363-971E-AAF2-2449-9B7D7DC8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1" y="1826062"/>
            <a:ext cx="8296275" cy="401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Errors made by the models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53855" y="2775666"/>
            <a:ext cx="3499945" cy="2921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Random Forest has the lowest Type 1 error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Decision Tree has</a:t>
            </a:r>
          </a:p>
          <a:p>
            <a:pPr algn="ctr"/>
            <a:r>
              <a:rPr lang="en-MY" dirty="0"/>
              <a:t> Zero Type II Error</a:t>
            </a:r>
          </a:p>
        </p:txBody>
      </p:sp>
    </p:spTree>
    <p:extLst>
      <p:ext uri="{BB962C8B-B14F-4D97-AF65-F5344CB8AC3E}">
        <p14:creationId xmlns:p14="http://schemas.microsoft.com/office/powerpoint/2010/main" val="246805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8F16-8C05-ECE7-DA91-C1ACE188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Comparison to a stupid baseline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C41F7-37A4-88EB-CBA7-42D3F95B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771"/>
            <a:ext cx="9491004" cy="35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0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Prediction of Factory Machine/Component Failure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095DE-E0DE-C0CC-63ED-8382C6F0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" y="2392029"/>
            <a:ext cx="12001760" cy="12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0C3-45CA-D83B-4484-87DC1937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09F88-E524-A85A-522E-66F7139C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0" y="1690688"/>
            <a:ext cx="10659979" cy="993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16040-76DB-BD37-B4D6-0DBFE6C9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0" y="4559015"/>
            <a:ext cx="11200265" cy="70454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53103A-3674-4CA3-3089-6B88D544258E}"/>
              </a:ext>
            </a:extLst>
          </p:cNvPr>
          <p:cNvSpPr txBox="1">
            <a:spLocks/>
          </p:cNvSpPr>
          <p:nvPr/>
        </p:nvSpPr>
        <p:spPr>
          <a:xfrm>
            <a:off x="76601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8473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Dataset: factory_data.csv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8DFAF00-A7BB-F11E-84AD-9BC27C3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43649"/>
            <a:ext cx="10515599" cy="38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Missing values &amp;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518"/>
            <a:ext cx="7462345" cy="2571914"/>
          </a:xfrm>
        </p:spPr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838200" y="4930526"/>
            <a:ext cx="6789683" cy="378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Features with Missing values – Quality, Process, Rotation 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8" y="1776550"/>
            <a:ext cx="3877392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73B-720B-E293-B28F-E42B364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7C5E5-9403-6C72-C5B9-52069F226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63" y="1847924"/>
            <a:ext cx="7475231" cy="3162151"/>
          </a:xfrm>
        </p:spPr>
      </p:pic>
    </p:spTree>
    <p:extLst>
      <p:ext uri="{BB962C8B-B14F-4D97-AF65-F5344CB8AC3E}">
        <p14:creationId xmlns:p14="http://schemas.microsoft.com/office/powerpoint/2010/main" val="349371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</a:t>
            </a:r>
            <a:r>
              <a:rPr lang="en-SG" dirty="0"/>
              <a:t>Exploration</a:t>
            </a:r>
            <a:r>
              <a:rPr lang="en-MY" dirty="0"/>
              <a:t>- </a:t>
            </a:r>
            <a:r>
              <a:rPr lang="en-MY" dirty="0" err="1"/>
              <a:t>countplot</a:t>
            </a:r>
            <a:r>
              <a:rPr lang="en-MY" dirty="0"/>
              <a:t>, </a:t>
            </a:r>
            <a:r>
              <a:rPr lang="en-MY" dirty="0" err="1"/>
              <a:t>piechart</a:t>
            </a:r>
            <a:endParaRPr lang="en-MY" dirty="0"/>
          </a:p>
        </p:txBody>
      </p:sp>
      <p:sp>
        <p:nvSpPr>
          <p:cNvPr id="5" name="Down Arrow Callout 4"/>
          <p:cNvSpPr/>
          <p:nvPr/>
        </p:nvSpPr>
        <p:spPr>
          <a:xfrm>
            <a:off x="7233414" y="2057646"/>
            <a:ext cx="1358464" cy="911225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Machine Status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A94B0F-E598-D8B0-1A59-2C076455E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89" y="2968871"/>
            <a:ext cx="9414104" cy="3147346"/>
          </a:xfrm>
        </p:spPr>
      </p:pic>
    </p:spTree>
    <p:extLst>
      <p:ext uri="{BB962C8B-B14F-4D97-AF65-F5344CB8AC3E}">
        <p14:creationId xmlns:p14="http://schemas.microsoft.com/office/powerpoint/2010/main" val="18935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6D12-1380-BB7F-4FC2-E4870170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</a:t>
            </a:r>
            <a:r>
              <a:rPr lang="en-SG" dirty="0"/>
              <a:t> Exploration- </a:t>
            </a:r>
            <a:r>
              <a:rPr lang="en-MY" dirty="0" err="1"/>
              <a:t>countplot</a:t>
            </a:r>
            <a:r>
              <a:rPr lang="en-MY" dirty="0"/>
              <a:t>, </a:t>
            </a:r>
            <a:r>
              <a:rPr lang="en-MY" dirty="0" err="1"/>
              <a:t>piechart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C9676-BB87-75D4-0EC5-D12B90FD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62" y="3104149"/>
            <a:ext cx="8660594" cy="2906932"/>
          </a:xfrm>
        </p:spPr>
      </p:pic>
      <p:sp>
        <p:nvSpPr>
          <p:cNvPr id="6" name="Down Arrow Callout 3">
            <a:extLst>
              <a:ext uri="{FF2B5EF4-FFF2-40B4-BE49-F238E27FC236}">
                <a16:creationId xmlns:a16="http://schemas.microsoft.com/office/drawing/2014/main" id="{E7462C97-D8DA-578F-0C6F-380ED0E70952}"/>
              </a:ext>
            </a:extLst>
          </p:cNvPr>
          <p:cNvSpPr/>
          <p:nvPr/>
        </p:nvSpPr>
        <p:spPr>
          <a:xfrm>
            <a:off x="7185344" y="2189749"/>
            <a:ext cx="1408386" cy="914400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20853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6BA0-DFD7-27D4-18DE-55DDF6F3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</a:t>
            </a:r>
            <a:r>
              <a:rPr lang="en-SG" dirty="0"/>
              <a:t>Exploration-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AC124-0467-A86A-2B44-CD0A4B09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503"/>
            <a:ext cx="7911480" cy="194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887E7-96A7-F4F5-E010-06241638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3838"/>
            <a:ext cx="6068837" cy="28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9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00C96F9-77FD-5377-CF32-9CB2C240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06" y="1356697"/>
            <a:ext cx="5896607" cy="550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visualization – pair-plots</a:t>
            </a:r>
          </a:p>
        </p:txBody>
      </p:sp>
      <p:sp>
        <p:nvSpPr>
          <p:cNvPr id="5" name="Oval 4"/>
          <p:cNvSpPr/>
          <p:nvPr/>
        </p:nvSpPr>
        <p:spPr>
          <a:xfrm>
            <a:off x="3991082" y="1475732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2896344" y="2514600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100592" y="1756436"/>
            <a:ext cx="2795752" cy="126739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Positive correlation between </a:t>
            </a:r>
          </a:p>
          <a:p>
            <a:pPr algn="ctr"/>
            <a:r>
              <a:rPr lang="en-MY" dirty="0"/>
              <a:t>Ambient &amp; Process</a:t>
            </a:r>
          </a:p>
        </p:txBody>
      </p:sp>
      <p:sp>
        <p:nvSpPr>
          <p:cNvPr id="8" name="Oval 7"/>
          <p:cNvSpPr/>
          <p:nvPr/>
        </p:nvSpPr>
        <p:spPr>
          <a:xfrm>
            <a:off x="6638637" y="4237239"/>
            <a:ext cx="3557752" cy="126739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Negative correlation between </a:t>
            </a:r>
          </a:p>
          <a:p>
            <a:pPr algn="ctr"/>
            <a:r>
              <a:rPr lang="en-MY" dirty="0"/>
              <a:t>Rotation Speed &amp; Torque</a:t>
            </a:r>
          </a:p>
        </p:txBody>
      </p:sp>
      <p:sp>
        <p:nvSpPr>
          <p:cNvPr id="9" name="Oval 8"/>
          <p:cNvSpPr/>
          <p:nvPr/>
        </p:nvSpPr>
        <p:spPr>
          <a:xfrm>
            <a:off x="4859761" y="4566830"/>
            <a:ext cx="1127456" cy="102039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5864329" y="3550646"/>
            <a:ext cx="1127456" cy="102039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46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202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AI &amp; Machine Learning</vt:lpstr>
      <vt:lpstr>Prediction of Factory Machine/Component Failure</vt:lpstr>
      <vt:lpstr>Default Dataset: factory_data.csv </vt:lpstr>
      <vt:lpstr> Missing values &amp; features </vt:lpstr>
      <vt:lpstr>Data Exploration</vt:lpstr>
      <vt:lpstr>Data Exploration- countplot, piechart</vt:lpstr>
      <vt:lpstr>Data Exploration- countplot, piechart</vt:lpstr>
      <vt:lpstr>Data Exploration- Boxplot</vt:lpstr>
      <vt:lpstr>Data visualization – pair-plots</vt:lpstr>
      <vt:lpstr>Data visualization – Histogram</vt:lpstr>
      <vt:lpstr>Data Processing</vt:lpstr>
      <vt:lpstr>Data Processing</vt:lpstr>
      <vt:lpstr>Scalers</vt:lpstr>
      <vt:lpstr>Models Used</vt:lpstr>
      <vt:lpstr>Model Selection &amp; Hyperparameter Tuning</vt:lpstr>
      <vt:lpstr>Performance Evaluation</vt:lpstr>
      <vt:lpstr>ROC curves</vt:lpstr>
      <vt:lpstr>Errors made by the models</vt:lpstr>
      <vt:lpstr>Comparison to a stupid baseline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ST1510</dc:title>
  <dc:creator>User</dc:creator>
  <cp:lastModifiedBy>Luke Yek</cp:lastModifiedBy>
  <cp:revision>58</cp:revision>
  <dcterms:created xsi:type="dcterms:W3CDTF">2022-02-12T05:02:15Z</dcterms:created>
  <dcterms:modified xsi:type="dcterms:W3CDTF">2022-06-10T15:48:19Z</dcterms:modified>
</cp:coreProperties>
</file>