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04" r:id="rId5"/>
    <p:sldId id="324" r:id="rId6"/>
    <p:sldId id="271" r:id="rId7"/>
    <p:sldId id="325" r:id="rId8"/>
    <p:sldId id="331" r:id="rId9"/>
    <p:sldId id="332" r:id="rId10"/>
    <p:sldId id="310" r:id="rId11"/>
    <p:sldId id="338" r:id="rId12"/>
    <p:sldId id="319" r:id="rId13"/>
    <p:sldId id="339" r:id="rId14"/>
    <p:sldId id="320" r:id="rId15"/>
    <p:sldId id="334" r:id="rId16"/>
    <p:sldId id="321" r:id="rId17"/>
    <p:sldId id="335" r:id="rId18"/>
    <p:sldId id="327" r:id="rId19"/>
    <p:sldId id="336" r:id="rId20"/>
    <p:sldId id="3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5CA8-5563-4428-B31A-F5A231C2FE7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579" y="453463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Diploma in Applied AI &amp; Analytics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EBACE7-C964-E347-C854-75CDC8EE075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8565662" cy="111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CA2 PART B: Unsupervised Learning</a:t>
            </a:r>
          </a:p>
          <a:p>
            <a:r>
              <a:rPr lang="en-SG" dirty="0"/>
              <a:t>By: Yek Yi Wei (p2107631)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519CC9-187D-DD84-C38D-DF6FDD68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80" y="5525801"/>
            <a:ext cx="9943638" cy="120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772DC-2310-8DA1-1834-531D0698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94222"/>
            <a:ext cx="6700890" cy="370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D6E9A-EB66-E56C-95D8-32F73C674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149" y="2956347"/>
            <a:ext cx="4346343" cy="1582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Process of K-Means Clustering</a:t>
            </a:r>
            <a:br>
              <a:rPr lang="en-MY" dirty="0"/>
            </a:br>
            <a:r>
              <a:rPr lang="en-MY" sz="3200" i="1" dirty="0">
                <a:solidFill>
                  <a:srgbClr val="00B050"/>
                </a:solidFill>
              </a:rPr>
              <a:t>Finding the Optimal Number of Clusters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58150" y="1984483"/>
            <a:ext cx="4960882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C00000"/>
                </a:solidFill>
              </a:rPr>
              <a:t>Silhouette Coefficient is too low,  k=3 is chosen since it has the highest value.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8149" y="3289737"/>
            <a:ext cx="4202401" cy="199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524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81691"/>
            <a:ext cx="5465019" cy="2129052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96965"/>
            <a:ext cx="1051560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MY" b="1" dirty="0"/>
              <a:t>Agglomerative Clustering</a:t>
            </a:r>
            <a:br>
              <a:rPr lang="en-MY" b="1" dirty="0"/>
            </a:br>
            <a:r>
              <a:rPr lang="en-MY" sz="3200" dirty="0"/>
              <a:t>~other clustering Algorithm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9" y="1888080"/>
            <a:ext cx="5579401" cy="344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9989" y="4767943"/>
            <a:ext cx="3435531" cy="731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 using silhouette score, choose k=3</a:t>
            </a:r>
          </a:p>
        </p:txBody>
      </p:sp>
    </p:spTree>
    <p:extLst>
      <p:ext uri="{BB962C8B-B14F-4D97-AF65-F5344CB8AC3E}">
        <p14:creationId xmlns:p14="http://schemas.microsoft.com/office/powerpoint/2010/main" val="37457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Model Improvement</a:t>
            </a:r>
            <a:br>
              <a:rPr lang="en-MY" dirty="0"/>
            </a:br>
            <a:r>
              <a:rPr lang="en-MY" sz="2800" i="1" dirty="0"/>
              <a:t>Clustering on the basis of 4 features (</a:t>
            </a:r>
            <a:r>
              <a:rPr lang="en-MY" sz="2800" i="1" dirty="0">
                <a:solidFill>
                  <a:srgbClr val="7030A0"/>
                </a:solidFill>
              </a:rPr>
              <a:t>Age, Distance, Salary, Service Length )</a:t>
            </a:r>
            <a:endParaRPr lang="en-MY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423" y="1596656"/>
            <a:ext cx="3958654" cy="48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9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Dimension Reduction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63D65-20F3-BCA1-28C7-984C039B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2312"/>
            <a:ext cx="8863161" cy="1679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DEDD3-C56E-C493-C339-AE6917F7A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7998"/>
            <a:ext cx="4039091" cy="5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Model Improvement</a:t>
            </a:r>
            <a:br>
              <a:rPr lang="en-MY" dirty="0"/>
            </a:br>
            <a:r>
              <a:rPr lang="en-MY" sz="2800" i="1" dirty="0"/>
              <a:t>Clustering on the basis of 4 features (</a:t>
            </a:r>
            <a:r>
              <a:rPr lang="en-MY" sz="2800" i="1" dirty="0">
                <a:solidFill>
                  <a:srgbClr val="7030A0"/>
                </a:solidFill>
              </a:rPr>
              <a:t>Age, Distance, Salary, Service Length )</a:t>
            </a:r>
            <a:endParaRPr lang="en-MY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2152130"/>
            <a:ext cx="7432097" cy="41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8ED55-4D2F-50F2-6595-09783576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2960915"/>
            <a:ext cx="4030880" cy="15477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BDEAF-2DE0-1BC3-82A8-5E8F268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05" y="1956947"/>
            <a:ext cx="5327096" cy="3302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519CC9-187D-DD84-C38D-DF6FDD68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80" y="5525801"/>
            <a:ext cx="9943638" cy="1200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Process of K-Means Clustering</a:t>
            </a:r>
            <a:br>
              <a:rPr lang="en-MY" dirty="0"/>
            </a:br>
            <a:r>
              <a:rPr lang="en-MY" sz="3200" i="1" dirty="0">
                <a:solidFill>
                  <a:srgbClr val="00B050"/>
                </a:solidFill>
              </a:rPr>
              <a:t>Finding the Optimal Number of Clusters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58150" y="1984483"/>
            <a:ext cx="4960882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C00000"/>
                </a:solidFill>
              </a:rPr>
              <a:t>Silhouette Coefficient k=2 not chosen because age and length of service related,  k=4 is chosen since it has the highest value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8149" y="3289737"/>
            <a:ext cx="4202401" cy="199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Model Improvement</a:t>
            </a:r>
            <a:br>
              <a:rPr lang="en-MY" dirty="0"/>
            </a:br>
            <a:r>
              <a:rPr lang="en-MY" sz="2800" i="1" dirty="0"/>
              <a:t>Clustering on the basis of 4 features (</a:t>
            </a:r>
            <a:r>
              <a:rPr lang="en-MY" sz="2800" i="1" dirty="0">
                <a:solidFill>
                  <a:srgbClr val="7030A0"/>
                </a:solidFill>
              </a:rPr>
              <a:t>Age, Distance, Salary, Service Length )</a:t>
            </a:r>
            <a:endParaRPr lang="en-MY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4B219-2E90-6E31-1749-5EBF861A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7" y="1768658"/>
            <a:ext cx="6645216" cy="2751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360F-5156-2EE9-338F-DD4049CA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14" y="3144056"/>
            <a:ext cx="6052176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1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KMeans</a:t>
            </a:r>
            <a:r>
              <a:rPr lang="en-SG" dirty="0"/>
              <a:t>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90B1B-7076-BFAE-F0DE-9EC15199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97" y="1690688"/>
            <a:ext cx="6501453" cy="38492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08386" y="5333099"/>
            <a:ext cx="5644055" cy="6621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Red Cluster has lower salary with age less than 45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53786" y="1068470"/>
            <a:ext cx="4361793" cy="831795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070C0"/>
                </a:solidFill>
              </a:rPr>
              <a:t>Blue cluster has more senior employee with higher salary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7655" y="4813738"/>
            <a:ext cx="4004442" cy="9774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Yellow Cluster has more senior employees and their salary are widely spread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1492469" y="6127531"/>
            <a:ext cx="5559972" cy="641131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Green Cluster is overlap with Red Cluster</a:t>
            </a:r>
          </a:p>
        </p:txBody>
      </p:sp>
    </p:spTree>
    <p:extLst>
      <p:ext uri="{BB962C8B-B14F-4D97-AF65-F5344CB8AC3E}">
        <p14:creationId xmlns:p14="http://schemas.microsoft.com/office/powerpoint/2010/main" val="150040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2B50F-1A8F-14ED-6C43-8AD4BDED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4321"/>
            <a:ext cx="7471610" cy="5986686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7840716" y="4351283"/>
            <a:ext cx="2795751" cy="151348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Red cluster are more likely to resign</a:t>
            </a:r>
          </a:p>
        </p:txBody>
      </p:sp>
      <p:sp>
        <p:nvSpPr>
          <p:cNvPr id="7" name="Left Arrow 6"/>
          <p:cNvSpPr/>
          <p:nvPr/>
        </p:nvSpPr>
        <p:spPr>
          <a:xfrm>
            <a:off x="8106792" y="1690688"/>
            <a:ext cx="3801429" cy="151348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Red cluster rarely travel and working in R&amp;D</a:t>
            </a:r>
          </a:p>
        </p:txBody>
      </p:sp>
    </p:spTree>
    <p:extLst>
      <p:ext uri="{BB962C8B-B14F-4D97-AF65-F5344CB8AC3E}">
        <p14:creationId xmlns:p14="http://schemas.microsoft.com/office/powerpoint/2010/main" val="45689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054" y="899250"/>
            <a:ext cx="9039496" cy="4729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628298"/>
            <a:ext cx="5290457" cy="82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 cluster consists of younger employees (lower age and service length) and they have lower salary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8095" y="5538143"/>
            <a:ext cx="5172892" cy="992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cluster has highest salary and longer service</a:t>
            </a:r>
          </a:p>
        </p:txBody>
      </p:sp>
    </p:spTree>
    <p:extLst>
      <p:ext uri="{BB962C8B-B14F-4D97-AF65-F5344CB8AC3E}">
        <p14:creationId xmlns:p14="http://schemas.microsoft.com/office/powerpoint/2010/main" val="4435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5691-3AE8-4643-B6F0-26658689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32" y="181775"/>
            <a:ext cx="3906611" cy="81740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dataset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D0360CFC-C262-0392-BB47-1F759B41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9" y="1180953"/>
            <a:ext cx="9175702" cy="449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68922-A37D-4625-49BB-4E711098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61" y="3995669"/>
            <a:ext cx="4319180" cy="2606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F0550-F3ED-BE1F-7C00-91C2241A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651" y="3673612"/>
            <a:ext cx="2318809" cy="6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  <a:p>
            <a:r>
              <a:rPr lang="en-MY" dirty="0"/>
              <a:t>Red cluster consists of younger employees (lower age and service length) and they have lower salary</a:t>
            </a:r>
          </a:p>
          <a:p>
            <a:r>
              <a:rPr lang="en-MY" dirty="0"/>
              <a:t>Red cluster rarely travel and working in R&amp;D</a:t>
            </a:r>
          </a:p>
          <a:p>
            <a:pPr lvl="0"/>
            <a:r>
              <a:rPr lang="en-MY" dirty="0"/>
              <a:t>This group of employees are more likely to resign</a:t>
            </a:r>
          </a:p>
          <a:p>
            <a:r>
              <a:rPr lang="en-MY" dirty="0"/>
              <a:t>Management should provide higher salary, prepare more </a:t>
            </a:r>
            <a:r>
              <a:rPr lang="en-MY" dirty="0" err="1"/>
              <a:t>condusive</a:t>
            </a:r>
            <a:r>
              <a:rPr lang="en-MY" dirty="0"/>
              <a:t> environment for them especially those who work in R&amp;D department.</a:t>
            </a:r>
          </a:p>
        </p:txBody>
      </p:sp>
    </p:spTree>
    <p:extLst>
      <p:ext uri="{BB962C8B-B14F-4D97-AF65-F5344CB8AC3E}">
        <p14:creationId xmlns:p14="http://schemas.microsoft.com/office/powerpoint/2010/main" val="144783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5691-3AE8-4643-B6F0-26658689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EDA: Exploratory Data Analysis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2BF83-D57C-6082-D7CC-DF5E5851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1" y="3101782"/>
            <a:ext cx="6979990" cy="357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5496F-21EA-6570-1F4B-74201116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1" y="1382486"/>
            <a:ext cx="10706056" cy="1597275"/>
          </a:xfrm>
          <a:prstGeom prst="rect">
            <a:avLst/>
          </a:prstGeom>
        </p:spPr>
      </p:pic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437F6EBD-3059-F21D-ECB9-A825C5672225}"/>
              </a:ext>
            </a:extLst>
          </p:cNvPr>
          <p:cNvSpPr/>
          <p:nvPr/>
        </p:nvSpPr>
        <p:spPr>
          <a:xfrm>
            <a:off x="2963308" y="4745289"/>
            <a:ext cx="2861441" cy="48347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400" dirty="0"/>
              <a:t>Check Outlier</a:t>
            </a:r>
          </a:p>
        </p:txBody>
      </p:sp>
    </p:spTree>
    <p:extLst>
      <p:ext uri="{BB962C8B-B14F-4D97-AF65-F5344CB8AC3E}">
        <p14:creationId xmlns:p14="http://schemas.microsoft.com/office/powerpoint/2010/main" val="26490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50F6F1-9CAB-E968-CBD6-E75FEC5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4400" dirty="0"/>
              <a:t>EDA: Exploratory Data Analysis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6ACE4-FE1E-CAFE-92B4-E653886E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66" y="1472612"/>
            <a:ext cx="5989839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2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5691-3AE8-4643-B6F0-26658689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1284514"/>
            <a:ext cx="3301227" cy="26224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 Exploratory Data Analysis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82E347-8A35-4C56-5C41-962B11C3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1" y="355877"/>
            <a:ext cx="8101486" cy="63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3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EDA: Exploratory Data Analysis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262" y="1690688"/>
            <a:ext cx="8492357" cy="476069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2313110" y="1370718"/>
            <a:ext cx="2861441" cy="48347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400" dirty="0"/>
              <a:t>wide variety of ages (20 to 60)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1976405" y="6294919"/>
            <a:ext cx="2861441" cy="48347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400" dirty="0"/>
              <a:t>Most of the Salary falls between  2500 to 5000</a:t>
            </a:r>
          </a:p>
        </p:txBody>
      </p:sp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2DE8D-71A3-5933-021F-AE55EC8D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6" y="1600200"/>
            <a:ext cx="10941705" cy="492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42C4B-4CEF-ABEA-D9EA-B70188B4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55" y="2092722"/>
            <a:ext cx="6386113" cy="195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B85A4-C5A6-1046-D93C-85F931EA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371" y="3742665"/>
            <a:ext cx="8504774" cy="27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4091A-4F04-1DC9-C8CF-36C8BA28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0914"/>
            <a:ext cx="7182167" cy="3252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2B1C1-7B90-BAA4-94AE-C35617A7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1857"/>
            <a:ext cx="10319657" cy="209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C09D6-AA4C-C15E-4FFD-B09742A19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28" y="2598367"/>
            <a:ext cx="5970746" cy="2729143"/>
          </a:xfrm>
          <a:prstGeom prst="rect">
            <a:avLst/>
          </a:prstGeom>
        </p:spPr>
      </p:pic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03193480-06D0-432B-67D7-9ED2C646FBA8}"/>
              </a:ext>
            </a:extLst>
          </p:cNvPr>
          <p:cNvSpPr/>
          <p:nvPr/>
        </p:nvSpPr>
        <p:spPr>
          <a:xfrm>
            <a:off x="3488012" y="4085333"/>
            <a:ext cx="2433817" cy="56421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StandardScaler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FCD05573-3288-1268-B7AE-FC9366C579D6}"/>
              </a:ext>
            </a:extLst>
          </p:cNvPr>
          <p:cNvSpPr/>
          <p:nvPr/>
        </p:nvSpPr>
        <p:spPr>
          <a:xfrm>
            <a:off x="8416020" y="3020871"/>
            <a:ext cx="2433817" cy="56421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MinMaxScaler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5F2-314C-AEDA-DCEE-30C0C8A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Dimension Reduction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5FFE2-F9A0-610C-D5A1-32BE114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92" y="1922233"/>
            <a:ext cx="8161937" cy="4723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0B210-EE25-ED0B-A88E-A38BF863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404"/>
            <a:ext cx="5906106" cy="5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361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AI &amp; Machine Learning</vt:lpstr>
      <vt:lpstr>Default dataset</vt:lpstr>
      <vt:lpstr>EDA: Exploratory Data Analysis</vt:lpstr>
      <vt:lpstr>EDA: Exploratory Data Analysis</vt:lpstr>
      <vt:lpstr>EDA: Exploratory Data Analysis</vt:lpstr>
      <vt:lpstr>EDA: Exploratory Data Analysis</vt:lpstr>
      <vt:lpstr>Data Processing</vt:lpstr>
      <vt:lpstr>Data Processing</vt:lpstr>
      <vt:lpstr>Dimension Reduction</vt:lpstr>
      <vt:lpstr>Process of K-Means Clustering Finding the Optimal Number of Clusters</vt:lpstr>
      <vt:lpstr>Agglomerative Clustering ~other clustering Algorithm</vt:lpstr>
      <vt:lpstr>Model Improvement Clustering on the basis of 4 features (Age, Distance, Salary, Service Length )</vt:lpstr>
      <vt:lpstr>Dimension Reduction</vt:lpstr>
      <vt:lpstr>Model Improvement Clustering on the basis of 4 features (Age, Distance, Salary, Service Length )</vt:lpstr>
      <vt:lpstr>Process of K-Means Clustering Finding the Optimal Number of Clusters</vt:lpstr>
      <vt:lpstr>Model Improvement Clustering on the basis of 4 features (Age, Distance, Salary, Service Length )</vt:lpstr>
      <vt:lpstr>KMeans Clustering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102</cp:revision>
  <dcterms:created xsi:type="dcterms:W3CDTF">2022-02-12T05:02:15Z</dcterms:created>
  <dcterms:modified xsi:type="dcterms:W3CDTF">2022-08-14T12:47:55Z</dcterms:modified>
</cp:coreProperties>
</file>