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1" r:id="rId3"/>
    <p:sldId id="323" r:id="rId4"/>
    <p:sldId id="309" r:id="rId5"/>
    <p:sldId id="310" r:id="rId6"/>
    <p:sldId id="311" r:id="rId7"/>
    <p:sldId id="325" r:id="rId8"/>
    <p:sldId id="312" r:id="rId9"/>
    <p:sldId id="326" r:id="rId10"/>
    <p:sldId id="300" r:id="rId11"/>
    <p:sldId id="301" r:id="rId12"/>
    <p:sldId id="327" r:id="rId13"/>
    <p:sldId id="313" r:id="rId14"/>
    <p:sldId id="328" r:id="rId15"/>
    <p:sldId id="320" r:id="rId16"/>
    <p:sldId id="329" r:id="rId17"/>
    <p:sldId id="330" r:id="rId18"/>
    <p:sldId id="333" r:id="rId19"/>
    <p:sldId id="315" r:id="rId20"/>
    <p:sldId id="316" r:id="rId21"/>
    <p:sldId id="322" r:id="rId22"/>
    <p:sldId id="331" r:id="rId23"/>
    <p:sldId id="332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B-05" initials="B" lastIdx="1" clrIdx="0">
    <p:extLst>
      <p:ext uri="{19B8F6BF-5375-455C-9EA6-DF929625EA0E}">
        <p15:presenceInfo xmlns:p15="http://schemas.microsoft.com/office/powerpoint/2012/main" userId="BB-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BD56-9CAC-4EDB-B5D7-4CCFE278D7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97B478-C107-43B9-8248-86F10A1B1B96}">
      <dgm:prSet/>
      <dgm:spPr/>
      <dgm:t>
        <a:bodyPr/>
        <a:lstStyle/>
        <a:p>
          <a:r>
            <a:rPr lang="en-SG" dirty="0"/>
            <a:t>By: Yek Yi Wei (p2107631)</a:t>
          </a:r>
          <a:endParaRPr lang="en-US" dirty="0"/>
        </a:p>
      </dgm:t>
    </dgm:pt>
    <dgm:pt modelId="{1FB49F83-3327-4F75-A663-1836D4A6FB30}" type="parTrans" cxnId="{7E5BCF6E-9BEA-43D7-892E-FAA0B2BCE0CD}">
      <dgm:prSet/>
      <dgm:spPr/>
      <dgm:t>
        <a:bodyPr/>
        <a:lstStyle/>
        <a:p>
          <a:endParaRPr lang="en-US"/>
        </a:p>
      </dgm:t>
    </dgm:pt>
    <dgm:pt modelId="{7E5AF250-4FF1-4045-A139-F9297F78497F}" type="sibTrans" cxnId="{7E5BCF6E-9BEA-43D7-892E-FAA0B2BCE0CD}">
      <dgm:prSet/>
      <dgm:spPr/>
      <dgm:t>
        <a:bodyPr/>
        <a:lstStyle/>
        <a:p>
          <a:endParaRPr lang="en-US"/>
        </a:p>
      </dgm:t>
    </dgm:pt>
    <dgm:pt modelId="{BB1D42CB-D0AD-417A-A5E4-50B57D022127}">
      <dgm:prSet/>
      <dgm:spPr/>
      <dgm:t>
        <a:bodyPr/>
        <a:lstStyle/>
        <a:p>
          <a:r>
            <a:rPr lang="en-US" dirty="0"/>
            <a:t>Diploma in Applied AI &amp; Analytics</a:t>
          </a:r>
        </a:p>
      </dgm:t>
    </dgm:pt>
    <dgm:pt modelId="{6DE4DF21-FB88-420F-82AD-C28DB04EC41E}" type="parTrans" cxnId="{8BD96289-E7CB-4B1D-9BFA-82AD09FD2ED7}">
      <dgm:prSet/>
      <dgm:spPr/>
      <dgm:t>
        <a:bodyPr/>
        <a:lstStyle/>
        <a:p>
          <a:endParaRPr lang="en-US"/>
        </a:p>
      </dgm:t>
    </dgm:pt>
    <dgm:pt modelId="{112D6255-F3B2-45CC-AB71-9312B970FC5C}" type="sibTrans" cxnId="{8BD96289-E7CB-4B1D-9BFA-82AD09FD2ED7}">
      <dgm:prSet/>
      <dgm:spPr/>
      <dgm:t>
        <a:bodyPr/>
        <a:lstStyle/>
        <a:p>
          <a:endParaRPr lang="en-US"/>
        </a:p>
      </dgm:t>
    </dgm:pt>
    <dgm:pt modelId="{070616A1-E527-4F85-855F-CB5FFFADB8DB}" type="pres">
      <dgm:prSet presAssocID="{2DD1BD56-9CAC-4EDB-B5D7-4CCFE278D7C3}" presName="root" presStyleCnt="0">
        <dgm:presLayoutVars>
          <dgm:dir/>
          <dgm:resizeHandles val="exact"/>
        </dgm:presLayoutVars>
      </dgm:prSet>
      <dgm:spPr/>
    </dgm:pt>
    <dgm:pt modelId="{D2D4B503-14FD-4995-B9D5-2688946F9561}" type="pres">
      <dgm:prSet presAssocID="{C297B478-C107-43B9-8248-86F10A1B1B96}" presName="compNode" presStyleCnt="0"/>
      <dgm:spPr/>
    </dgm:pt>
    <dgm:pt modelId="{F978232C-6923-4AF6-B5F3-457136622141}" type="pres">
      <dgm:prSet presAssocID="{C297B478-C107-43B9-8248-86F10A1B1B96}" presName="bgRect" presStyleLbl="bgShp" presStyleIdx="0" presStyleCnt="2" custLinFactNeighborX="-6483" custLinFactNeighborY="-1109"/>
      <dgm:spPr/>
    </dgm:pt>
    <dgm:pt modelId="{0AEF1C46-14F8-45E6-AF02-4ACC80591F57}" type="pres">
      <dgm:prSet presAssocID="{C297B478-C107-43B9-8248-86F10A1B1B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607B68BA-C305-4D48-BCDA-F506D0AB191C}" type="pres">
      <dgm:prSet presAssocID="{C297B478-C107-43B9-8248-86F10A1B1B96}" presName="spaceRect" presStyleCnt="0"/>
      <dgm:spPr/>
    </dgm:pt>
    <dgm:pt modelId="{48EB7D3A-2601-4687-9B20-4DD1D19807C1}" type="pres">
      <dgm:prSet presAssocID="{C297B478-C107-43B9-8248-86F10A1B1B96}" presName="parTx" presStyleLbl="revTx" presStyleIdx="0" presStyleCnt="2">
        <dgm:presLayoutVars>
          <dgm:chMax val="0"/>
          <dgm:chPref val="0"/>
        </dgm:presLayoutVars>
      </dgm:prSet>
      <dgm:spPr/>
    </dgm:pt>
    <dgm:pt modelId="{F110A702-C656-41C2-8716-278F047510D7}" type="pres">
      <dgm:prSet presAssocID="{7E5AF250-4FF1-4045-A139-F9297F78497F}" presName="sibTrans" presStyleCnt="0"/>
      <dgm:spPr/>
    </dgm:pt>
    <dgm:pt modelId="{F11A6F34-3825-4CBB-8A9B-F79FF7BD49CE}" type="pres">
      <dgm:prSet presAssocID="{BB1D42CB-D0AD-417A-A5E4-50B57D022127}" presName="compNode" presStyleCnt="0"/>
      <dgm:spPr/>
    </dgm:pt>
    <dgm:pt modelId="{61810BCE-A0D4-43D8-A1C9-94CD61F21014}" type="pres">
      <dgm:prSet presAssocID="{BB1D42CB-D0AD-417A-A5E4-50B57D022127}" presName="bgRect" presStyleLbl="bgShp" presStyleIdx="1" presStyleCnt="2"/>
      <dgm:spPr/>
    </dgm:pt>
    <dgm:pt modelId="{00242ED7-9FE6-44B4-A56F-E2692BAE3BDF}" type="pres">
      <dgm:prSet presAssocID="{BB1D42CB-D0AD-417A-A5E4-50B57D0221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F3EF6D2-1DF4-4452-BC23-A58E8BE92743}" type="pres">
      <dgm:prSet presAssocID="{BB1D42CB-D0AD-417A-A5E4-50B57D022127}" presName="spaceRect" presStyleCnt="0"/>
      <dgm:spPr/>
    </dgm:pt>
    <dgm:pt modelId="{C156CD6D-27AE-463B-A269-A7866CE054CF}" type="pres">
      <dgm:prSet presAssocID="{BB1D42CB-D0AD-417A-A5E4-50B57D0221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E5BCF6E-9BEA-43D7-892E-FAA0B2BCE0CD}" srcId="{2DD1BD56-9CAC-4EDB-B5D7-4CCFE278D7C3}" destId="{C297B478-C107-43B9-8248-86F10A1B1B96}" srcOrd="0" destOrd="0" parTransId="{1FB49F83-3327-4F75-A663-1836D4A6FB30}" sibTransId="{7E5AF250-4FF1-4045-A139-F9297F78497F}"/>
    <dgm:cxn modelId="{8BD96289-E7CB-4B1D-9BFA-82AD09FD2ED7}" srcId="{2DD1BD56-9CAC-4EDB-B5D7-4CCFE278D7C3}" destId="{BB1D42CB-D0AD-417A-A5E4-50B57D022127}" srcOrd="1" destOrd="0" parTransId="{6DE4DF21-FB88-420F-82AD-C28DB04EC41E}" sibTransId="{112D6255-F3B2-45CC-AB71-9312B970FC5C}"/>
    <dgm:cxn modelId="{1399938D-7AE9-4A15-B967-52B7145E7EFE}" type="presOf" srcId="{BB1D42CB-D0AD-417A-A5E4-50B57D022127}" destId="{C156CD6D-27AE-463B-A269-A7866CE054CF}" srcOrd="0" destOrd="0" presId="urn:microsoft.com/office/officeart/2018/2/layout/IconVerticalSolidList"/>
    <dgm:cxn modelId="{F8F9B9CA-74C4-4904-B3A3-89E1BB0A5DA4}" type="presOf" srcId="{C297B478-C107-43B9-8248-86F10A1B1B96}" destId="{48EB7D3A-2601-4687-9B20-4DD1D19807C1}" srcOrd="0" destOrd="0" presId="urn:microsoft.com/office/officeart/2018/2/layout/IconVerticalSolidList"/>
    <dgm:cxn modelId="{1D6291E1-871D-4F52-B6DE-7E39D3C06C27}" type="presOf" srcId="{2DD1BD56-9CAC-4EDB-B5D7-4CCFE278D7C3}" destId="{070616A1-E527-4F85-855F-CB5FFFADB8DB}" srcOrd="0" destOrd="0" presId="urn:microsoft.com/office/officeart/2018/2/layout/IconVerticalSolidList"/>
    <dgm:cxn modelId="{39257D74-1737-43EF-A3A4-74BE54A7BD29}" type="presParOf" srcId="{070616A1-E527-4F85-855F-CB5FFFADB8DB}" destId="{D2D4B503-14FD-4995-B9D5-2688946F9561}" srcOrd="0" destOrd="0" presId="urn:microsoft.com/office/officeart/2018/2/layout/IconVerticalSolidList"/>
    <dgm:cxn modelId="{7779E972-B7E3-48FB-B711-A4E736833F84}" type="presParOf" srcId="{D2D4B503-14FD-4995-B9D5-2688946F9561}" destId="{F978232C-6923-4AF6-B5F3-457136622141}" srcOrd="0" destOrd="0" presId="urn:microsoft.com/office/officeart/2018/2/layout/IconVerticalSolidList"/>
    <dgm:cxn modelId="{195D28DC-2978-49C8-9939-D7C7146328CD}" type="presParOf" srcId="{D2D4B503-14FD-4995-B9D5-2688946F9561}" destId="{0AEF1C46-14F8-45E6-AF02-4ACC80591F57}" srcOrd="1" destOrd="0" presId="urn:microsoft.com/office/officeart/2018/2/layout/IconVerticalSolidList"/>
    <dgm:cxn modelId="{DCCC9452-E986-49E2-AF57-4E9F2662792D}" type="presParOf" srcId="{D2D4B503-14FD-4995-B9D5-2688946F9561}" destId="{607B68BA-C305-4D48-BCDA-F506D0AB191C}" srcOrd="2" destOrd="0" presId="urn:microsoft.com/office/officeart/2018/2/layout/IconVerticalSolidList"/>
    <dgm:cxn modelId="{57E3D029-BE42-43CB-B712-9BC0F1BE77CB}" type="presParOf" srcId="{D2D4B503-14FD-4995-B9D5-2688946F9561}" destId="{48EB7D3A-2601-4687-9B20-4DD1D19807C1}" srcOrd="3" destOrd="0" presId="urn:microsoft.com/office/officeart/2018/2/layout/IconVerticalSolidList"/>
    <dgm:cxn modelId="{7924AD7E-82F7-43E1-8D66-276B1BA2328D}" type="presParOf" srcId="{070616A1-E527-4F85-855F-CB5FFFADB8DB}" destId="{F110A702-C656-41C2-8716-278F047510D7}" srcOrd="1" destOrd="0" presId="urn:microsoft.com/office/officeart/2018/2/layout/IconVerticalSolidList"/>
    <dgm:cxn modelId="{8C6A88F7-05F2-4CE0-A909-F4F3A919A766}" type="presParOf" srcId="{070616A1-E527-4F85-855F-CB5FFFADB8DB}" destId="{F11A6F34-3825-4CBB-8A9B-F79FF7BD49CE}" srcOrd="2" destOrd="0" presId="urn:microsoft.com/office/officeart/2018/2/layout/IconVerticalSolidList"/>
    <dgm:cxn modelId="{28B8C2AE-E171-4154-9F5F-ECDEE19180FE}" type="presParOf" srcId="{F11A6F34-3825-4CBB-8A9B-F79FF7BD49CE}" destId="{61810BCE-A0D4-43D8-A1C9-94CD61F21014}" srcOrd="0" destOrd="0" presId="urn:microsoft.com/office/officeart/2018/2/layout/IconVerticalSolidList"/>
    <dgm:cxn modelId="{C12D300E-FBEB-4008-BC26-1B3118593E1F}" type="presParOf" srcId="{F11A6F34-3825-4CBB-8A9B-F79FF7BD49CE}" destId="{00242ED7-9FE6-44B4-A56F-E2692BAE3BDF}" srcOrd="1" destOrd="0" presId="urn:microsoft.com/office/officeart/2018/2/layout/IconVerticalSolidList"/>
    <dgm:cxn modelId="{2AD6604C-5952-4909-9557-F36959B2351F}" type="presParOf" srcId="{F11A6F34-3825-4CBB-8A9B-F79FF7BD49CE}" destId="{CF3EF6D2-1DF4-4452-BC23-A58E8BE92743}" srcOrd="2" destOrd="0" presId="urn:microsoft.com/office/officeart/2018/2/layout/IconVerticalSolidList"/>
    <dgm:cxn modelId="{BEFEBAEE-8C80-4E98-BDDC-466CA2969D33}" type="presParOf" srcId="{F11A6F34-3825-4CBB-8A9B-F79FF7BD49CE}" destId="{C156CD6D-27AE-463B-A269-A7866CE054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B95657-AA6E-458B-9B39-8708F13A576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AD216C-9793-403B-8AAF-743C6FE01D7E}">
      <dgm:prSet/>
      <dgm:spPr/>
      <dgm:t>
        <a:bodyPr/>
        <a:lstStyle/>
        <a:p>
          <a:r>
            <a:rPr lang="en-MY" dirty="0"/>
            <a:t>Clothing images all over the internet are found in online shopping, Instagram and Facebook photos, clothing catalogues, and blogs</a:t>
          </a:r>
          <a:endParaRPr lang="en-US" dirty="0"/>
        </a:p>
      </dgm:t>
    </dgm:pt>
    <dgm:pt modelId="{208F59FA-4B12-444B-910D-CC2E3C6682A2}" type="parTrans" cxnId="{5D05115C-9763-4FCD-9A8D-1A3259580BEE}">
      <dgm:prSet/>
      <dgm:spPr/>
      <dgm:t>
        <a:bodyPr/>
        <a:lstStyle/>
        <a:p>
          <a:endParaRPr lang="en-US"/>
        </a:p>
      </dgm:t>
    </dgm:pt>
    <dgm:pt modelId="{5E5E6719-1A30-4360-BAE5-8EAA2C5403AA}" type="sibTrans" cxnId="{5D05115C-9763-4FCD-9A8D-1A3259580BEE}">
      <dgm:prSet/>
      <dgm:spPr/>
      <dgm:t>
        <a:bodyPr/>
        <a:lstStyle/>
        <a:p>
          <a:endParaRPr lang="en-US"/>
        </a:p>
      </dgm:t>
    </dgm:pt>
    <dgm:pt modelId="{BB306B76-A2BF-484C-B88B-CB69104ED4EE}">
      <dgm:prSet/>
      <dgm:spPr/>
      <dgm:t>
        <a:bodyPr/>
        <a:lstStyle/>
        <a:p>
          <a:r>
            <a:rPr lang="en-MY"/>
            <a:t>These images of clothes are great factors in driving the clothing industry and economy today</a:t>
          </a:r>
          <a:endParaRPr lang="en-US"/>
        </a:p>
      </dgm:t>
    </dgm:pt>
    <dgm:pt modelId="{5EB035B8-B245-4ECC-8A34-D2A4E85FA8F1}" type="parTrans" cxnId="{716BD7E3-8663-4913-B2F1-0B08987B9F76}">
      <dgm:prSet/>
      <dgm:spPr/>
      <dgm:t>
        <a:bodyPr/>
        <a:lstStyle/>
        <a:p>
          <a:endParaRPr lang="en-US"/>
        </a:p>
      </dgm:t>
    </dgm:pt>
    <dgm:pt modelId="{6745E3FB-8B0B-4425-ADED-1B34A9975A6B}" type="sibTrans" cxnId="{716BD7E3-8663-4913-B2F1-0B08987B9F76}">
      <dgm:prSet/>
      <dgm:spPr/>
      <dgm:t>
        <a:bodyPr/>
        <a:lstStyle/>
        <a:p>
          <a:endParaRPr lang="en-US"/>
        </a:p>
      </dgm:t>
    </dgm:pt>
    <dgm:pt modelId="{368F922E-CA51-4A9B-8307-67094A958EBC}">
      <dgm:prSet/>
      <dgm:spPr/>
      <dgm:t>
        <a:bodyPr/>
        <a:lstStyle/>
        <a:p>
          <a:r>
            <a:rPr lang="en-MY"/>
            <a:t>The trends found in the current fashion style drive advertisement and sales in the online economy. </a:t>
          </a:r>
          <a:endParaRPr lang="en-US"/>
        </a:p>
      </dgm:t>
    </dgm:pt>
    <dgm:pt modelId="{80B350A4-F5B3-4389-869A-44D8AD90B75D}" type="parTrans" cxnId="{4FA4903E-2B5C-4DEE-9FC6-A2C0C75E1B2D}">
      <dgm:prSet/>
      <dgm:spPr/>
      <dgm:t>
        <a:bodyPr/>
        <a:lstStyle/>
        <a:p>
          <a:endParaRPr lang="en-US"/>
        </a:p>
      </dgm:t>
    </dgm:pt>
    <dgm:pt modelId="{026F3130-315B-49D6-9655-D3CBAF432966}" type="sibTrans" cxnId="{4FA4903E-2B5C-4DEE-9FC6-A2C0C75E1B2D}">
      <dgm:prSet/>
      <dgm:spPr/>
      <dgm:t>
        <a:bodyPr/>
        <a:lstStyle/>
        <a:p>
          <a:endParaRPr lang="en-US"/>
        </a:p>
      </dgm:t>
    </dgm:pt>
    <dgm:pt modelId="{C2AB2127-8C60-4C7B-B908-554442819C03}">
      <dgm:prSet/>
      <dgm:spPr/>
      <dgm:t>
        <a:bodyPr/>
        <a:lstStyle/>
        <a:p>
          <a:r>
            <a:rPr lang="en-MY"/>
            <a:t>Clothes cataloging is essential in clothing sites, online shopping, and clothing productions to keep track and organize products in inventory</a:t>
          </a:r>
          <a:endParaRPr lang="en-US"/>
        </a:p>
      </dgm:t>
    </dgm:pt>
    <dgm:pt modelId="{F96D6552-F529-4F9D-ADC4-27FA6BD498F0}" type="parTrans" cxnId="{2B74B2B5-C153-48D4-9B2D-D9B1DD1F5B2C}">
      <dgm:prSet/>
      <dgm:spPr/>
      <dgm:t>
        <a:bodyPr/>
        <a:lstStyle/>
        <a:p>
          <a:endParaRPr lang="en-US"/>
        </a:p>
      </dgm:t>
    </dgm:pt>
    <dgm:pt modelId="{CA4757D1-D864-4709-A262-845AE7B0E3BA}" type="sibTrans" cxnId="{2B74B2B5-C153-48D4-9B2D-D9B1DD1F5B2C}">
      <dgm:prSet/>
      <dgm:spPr/>
      <dgm:t>
        <a:bodyPr/>
        <a:lstStyle/>
        <a:p>
          <a:endParaRPr lang="en-US"/>
        </a:p>
      </dgm:t>
    </dgm:pt>
    <dgm:pt modelId="{49ACAE2D-DB81-4717-B1FC-F4565DE2528E}">
      <dgm:prSet/>
      <dgm:spPr/>
      <dgm:t>
        <a:bodyPr/>
        <a:lstStyle/>
        <a:p>
          <a:r>
            <a:rPr lang="en-MY"/>
            <a:t>through the advancement in computing technology, convolutional networks, image recognition, and image detection have dramatically improved</a:t>
          </a:r>
          <a:endParaRPr lang="en-US"/>
        </a:p>
      </dgm:t>
    </dgm:pt>
    <dgm:pt modelId="{5BCA4837-46B5-4B81-A6D7-4BBEB505C822}" type="parTrans" cxnId="{CFEADFA9-1E4E-45D4-9C16-36E899B53346}">
      <dgm:prSet/>
      <dgm:spPr/>
      <dgm:t>
        <a:bodyPr/>
        <a:lstStyle/>
        <a:p>
          <a:endParaRPr lang="en-US"/>
        </a:p>
      </dgm:t>
    </dgm:pt>
    <dgm:pt modelId="{F9001BB6-E6FE-4BFF-8799-5EADA39EA793}" type="sibTrans" cxnId="{CFEADFA9-1E4E-45D4-9C16-36E899B53346}">
      <dgm:prSet/>
      <dgm:spPr/>
      <dgm:t>
        <a:bodyPr/>
        <a:lstStyle/>
        <a:p>
          <a:endParaRPr lang="en-US"/>
        </a:p>
      </dgm:t>
    </dgm:pt>
    <dgm:pt modelId="{49457697-3841-4A71-B423-29A64D049DBD}" type="pres">
      <dgm:prSet presAssocID="{B3B95657-AA6E-458B-9B39-8708F13A5766}" presName="outerComposite" presStyleCnt="0">
        <dgm:presLayoutVars>
          <dgm:chMax val="5"/>
          <dgm:dir/>
          <dgm:resizeHandles val="exact"/>
        </dgm:presLayoutVars>
      </dgm:prSet>
      <dgm:spPr/>
    </dgm:pt>
    <dgm:pt modelId="{1C4B3F29-2739-41BC-B4DC-0871C670D7FA}" type="pres">
      <dgm:prSet presAssocID="{B3B95657-AA6E-458B-9B39-8708F13A5766}" presName="dummyMaxCanvas" presStyleCnt="0">
        <dgm:presLayoutVars/>
      </dgm:prSet>
      <dgm:spPr/>
    </dgm:pt>
    <dgm:pt modelId="{9713EB53-D756-4FA1-A8BE-C339B45F5154}" type="pres">
      <dgm:prSet presAssocID="{B3B95657-AA6E-458B-9B39-8708F13A5766}" presName="FiveNodes_1" presStyleLbl="node1" presStyleIdx="0" presStyleCnt="5">
        <dgm:presLayoutVars>
          <dgm:bulletEnabled val="1"/>
        </dgm:presLayoutVars>
      </dgm:prSet>
      <dgm:spPr/>
    </dgm:pt>
    <dgm:pt modelId="{E3FECE8B-604C-4E07-8603-192D6C0DC88D}" type="pres">
      <dgm:prSet presAssocID="{B3B95657-AA6E-458B-9B39-8708F13A5766}" presName="FiveNodes_2" presStyleLbl="node1" presStyleIdx="1" presStyleCnt="5">
        <dgm:presLayoutVars>
          <dgm:bulletEnabled val="1"/>
        </dgm:presLayoutVars>
      </dgm:prSet>
      <dgm:spPr/>
    </dgm:pt>
    <dgm:pt modelId="{CD40AEDB-BA3D-4218-8793-F9E4E0C0E4A7}" type="pres">
      <dgm:prSet presAssocID="{B3B95657-AA6E-458B-9B39-8708F13A5766}" presName="FiveNodes_3" presStyleLbl="node1" presStyleIdx="2" presStyleCnt="5">
        <dgm:presLayoutVars>
          <dgm:bulletEnabled val="1"/>
        </dgm:presLayoutVars>
      </dgm:prSet>
      <dgm:spPr/>
    </dgm:pt>
    <dgm:pt modelId="{107AD7AE-B224-461A-B9F1-883A3A130064}" type="pres">
      <dgm:prSet presAssocID="{B3B95657-AA6E-458B-9B39-8708F13A5766}" presName="FiveNodes_4" presStyleLbl="node1" presStyleIdx="3" presStyleCnt="5">
        <dgm:presLayoutVars>
          <dgm:bulletEnabled val="1"/>
        </dgm:presLayoutVars>
      </dgm:prSet>
      <dgm:spPr/>
    </dgm:pt>
    <dgm:pt modelId="{EDCCCAEC-CC0E-4A9B-8448-C3B2F6D690D9}" type="pres">
      <dgm:prSet presAssocID="{B3B95657-AA6E-458B-9B39-8708F13A5766}" presName="FiveNodes_5" presStyleLbl="node1" presStyleIdx="4" presStyleCnt="5">
        <dgm:presLayoutVars>
          <dgm:bulletEnabled val="1"/>
        </dgm:presLayoutVars>
      </dgm:prSet>
      <dgm:spPr/>
    </dgm:pt>
    <dgm:pt modelId="{3B14E0D3-3C64-4734-BA3F-DC4DEDCB2E7B}" type="pres">
      <dgm:prSet presAssocID="{B3B95657-AA6E-458B-9B39-8708F13A5766}" presName="FiveConn_1-2" presStyleLbl="fgAccFollowNode1" presStyleIdx="0" presStyleCnt="4">
        <dgm:presLayoutVars>
          <dgm:bulletEnabled val="1"/>
        </dgm:presLayoutVars>
      </dgm:prSet>
      <dgm:spPr/>
    </dgm:pt>
    <dgm:pt modelId="{DF1C723C-9FC9-4F37-A172-0516022C2809}" type="pres">
      <dgm:prSet presAssocID="{B3B95657-AA6E-458B-9B39-8708F13A5766}" presName="FiveConn_2-3" presStyleLbl="fgAccFollowNode1" presStyleIdx="1" presStyleCnt="4">
        <dgm:presLayoutVars>
          <dgm:bulletEnabled val="1"/>
        </dgm:presLayoutVars>
      </dgm:prSet>
      <dgm:spPr/>
    </dgm:pt>
    <dgm:pt modelId="{49BB05A0-0EAE-4C13-A2ED-257DE217AA11}" type="pres">
      <dgm:prSet presAssocID="{B3B95657-AA6E-458B-9B39-8708F13A5766}" presName="FiveConn_3-4" presStyleLbl="fgAccFollowNode1" presStyleIdx="2" presStyleCnt="4">
        <dgm:presLayoutVars>
          <dgm:bulletEnabled val="1"/>
        </dgm:presLayoutVars>
      </dgm:prSet>
      <dgm:spPr/>
    </dgm:pt>
    <dgm:pt modelId="{9A3BFBA6-ECA3-46EB-BC12-DB1F8E9DB057}" type="pres">
      <dgm:prSet presAssocID="{B3B95657-AA6E-458B-9B39-8708F13A5766}" presName="FiveConn_4-5" presStyleLbl="fgAccFollowNode1" presStyleIdx="3" presStyleCnt="4">
        <dgm:presLayoutVars>
          <dgm:bulletEnabled val="1"/>
        </dgm:presLayoutVars>
      </dgm:prSet>
      <dgm:spPr/>
    </dgm:pt>
    <dgm:pt modelId="{E0A5E468-B3A0-4C3D-834B-AA934A23B7B5}" type="pres">
      <dgm:prSet presAssocID="{B3B95657-AA6E-458B-9B39-8708F13A5766}" presName="FiveNodes_1_text" presStyleLbl="node1" presStyleIdx="4" presStyleCnt="5">
        <dgm:presLayoutVars>
          <dgm:bulletEnabled val="1"/>
        </dgm:presLayoutVars>
      </dgm:prSet>
      <dgm:spPr/>
    </dgm:pt>
    <dgm:pt modelId="{5AE546B4-1ACB-4725-9D8D-57085F84DD49}" type="pres">
      <dgm:prSet presAssocID="{B3B95657-AA6E-458B-9B39-8708F13A5766}" presName="FiveNodes_2_text" presStyleLbl="node1" presStyleIdx="4" presStyleCnt="5">
        <dgm:presLayoutVars>
          <dgm:bulletEnabled val="1"/>
        </dgm:presLayoutVars>
      </dgm:prSet>
      <dgm:spPr/>
    </dgm:pt>
    <dgm:pt modelId="{404D84E8-AD38-446B-8B2C-6B16D95CAD74}" type="pres">
      <dgm:prSet presAssocID="{B3B95657-AA6E-458B-9B39-8708F13A5766}" presName="FiveNodes_3_text" presStyleLbl="node1" presStyleIdx="4" presStyleCnt="5">
        <dgm:presLayoutVars>
          <dgm:bulletEnabled val="1"/>
        </dgm:presLayoutVars>
      </dgm:prSet>
      <dgm:spPr/>
    </dgm:pt>
    <dgm:pt modelId="{57D8AC37-172F-4C5E-BC21-97393785A5E6}" type="pres">
      <dgm:prSet presAssocID="{B3B95657-AA6E-458B-9B39-8708F13A5766}" presName="FiveNodes_4_text" presStyleLbl="node1" presStyleIdx="4" presStyleCnt="5">
        <dgm:presLayoutVars>
          <dgm:bulletEnabled val="1"/>
        </dgm:presLayoutVars>
      </dgm:prSet>
      <dgm:spPr/>
    </dgm:pt>
    <dgm:pt modelId="{B6BCAC5A-67EE-4C9A-8C2D-1D48C6C52F8C}" type="pres">
      <dgm:prSet presAssocID="{B3B95657-AA6E-458B-9B39-8708F13A576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362852F-5F64-45BE-85BD-1B5DF9D76489}" type="presOf" srcId="{368F922E-CA51-4A9B-8307-67094A958EBC}" destId="{CD40AEDB-BA3D-4218-8793-F9E4E0C0E4A7}" srcOrd="0" destOrd="0" presId="urn:microsoft.com/office/officeart/2005/8/layout/vProcess5"/>
    <dgm:cxn modelId="{B396BD38-C97C-4DA7-B272-7C37886F4619}" type="presOf" srcId="{49ACAE2D-DB81-4717-B1FC-F4565DE2528E}" destId="{EDCCCAEC-CC0E-4A9B-8448-C3B2F6D690D9}" srcOrd="0" destOrd="0" presId="urn:microsoft.com/office/officeart/2005/8/layout/vProcess5"/>
    <dgm:cxn modelId="{4FA4903E-2B5C-4DEE-9FC6-A2C0C75E1B2D}" srcId="{B3B95657-AA6E-458B-9B39-8708F13A5766}" destId="{368F922E-CA51-4A9B-8307-67094A958EBC}" srcOrd="2" destOrd="0" parTransId="{80B350A4-F5B3-4389-869A-44D8AD90B75D}" sibTransId="{026F3130-315B-49D6-9655-D3CBAF432966}"/>
    <dgm:cxn modelId="{48B7B140-7CA7-44E0-9C51-905C5C99E145}" type="presOf" srcId="{CA4757D1-D864-4709-A262-845AE7B0E3BA}" destId="{9A3BFBA6-ECA3-46EB-BC12-DB1F8E9DB057}" srcOrd="0" destOrd="0" presId="urn:microsoft.com/office/officeart/2005/8/layout/vProcess5"/>
    <dgm:cxn modelId="{5D05115C-9763-4FCD-9A8D-1A3259580BEE}" srcId="{B3B95657-AA6E-458B-9B39-8708F13A5766}" destId="{F1AD216C-9793-403B-8AAF-743C6FE01D7E}" srcOrd="0" destOrd="0" parTransId="{208F59FA-4B12-444B-910D-CC2E3C6682A2}" sibTransId="{5E5E6719-1A30-4360-BAE5-8EAA2C5403AA}"/>
    <dgm:cxn modelId="{4F14CC65-64D9-4553-A819-9C80F95DBF1F}" type="presOf" srcId="{5E5E6719-1A30-4360-BAE5-8EAA2C5403AA}" destId="{3B14E0D3-3C64-4734-BA3F-DC4DEDCB2E7B}" srcOrd="0" destOrd="0" presId="urn:microsoft.com/office/officeart/2005/8/layout/vProcess5"/>
    <dgm:cxn modelId="{CFEBDD48-521D-4519-A10C-3C90613F0060}" type="presOf" srcId="{49ACAE2D-DB81-4717-B1FC-F4565DE2528E}" destId="{B6BCAC5A-67EE-4C9A-8C2D-1D48C6C52F8C}" srcOrd="1" destOrd="0" presId="urn:microsoft.com/office/officeart/2005/8/layout/vProcess5"/>
    <dgm:cxn modelId="{ACB5CE4B-4337-47B6-95A2-5D52DA7836B1}" type="presOf" srcId="{F1AD216C-9793-403B-8AAF-743C6FE01D7E}" destId="{E0A5E468-B3A0-4C3D-834B-AA934A23B7B5}" srcOrd="1" destOrd="0" presId="urn:microsoft.com/office/officeart/2005/8/layout/vProcess5"/>
    <dgm:cxn modelId="{ADFC9281-3615-45A2-8748-81C8BD4056BC}" type="presOf" srcId="{C2AB2127-8C60-4C7B-B908-554442819C03}" destId="{107AD7AE-B224-461A-B9F1-883A3A130064}" srcOrd="0" destOrd="0" presId="urn:microsoft.com/office/officeart/2005/8/layout/vProcess5"/>
    <dgm:cxn modelId="{8413958C-9EDA-429E-83A8-E762DB265C93}" type="presOf" srcId="{BB306B76-A2BF-484C-B88B-CB69104ED4EE}" destId="{E3FECE8B-604C-4E07-8603-192D6C0DC88D}" srcOrd="0" destOrd="0" presId="urn:microsoft.com/office/officeart/2005/8/layout/vProcess5"/>
    <dgm:cxn modelId="{F581E3A5-03D3-4849-9BA2-294B5C0553FC}" type="presOf" srcId="{F1AD216C-9793-403B-8AAF-743C6FE01D7E}" destId="{9713EB53-D756-4FA1-A8BE-C339B45F5154}" srcOrd="0" destOrd="0" presId="urn:microsoft.com/office/officeart/2005/8/layout/vProcess5"/>
    <dgm:cxn modelId="{D265BAA6-33FF-446A-9A38-F62511A131A3}" type="presOf" srcId="{B3B95657-AA6E-458B-9B39-8708F13A5766}" destId="{49457697-3841-4A71-B423-29A64D049DBD}" srcOrd="0" destOrd="0" presId="urn:microsoft.com/office/officeart/2005/8/layout/vProcess5"/>
    <dgm:cxn modelId="{CFEADFA9-1E4E-45D4-9C16-36E899B53346}" srcId="{B3B95657-AA6E-458B-9B39-8708F13A5766}" destId="{49ACAE2D-DB81-4717-B1FC-F4565DE2528E}" srcOrd="4" destOrd="0" parTransId="{5BCA4837-46B5-4B81-A6D7-4BBEB505C822}" sibTransId="{F9001BB6-E6FE-4BFF-8799-5EADA39EA793}"/>
    <dgm:cxn modelId="{921989AC-B113-4E9D-88D4-AAA7E2312140}" type="presOf" srcId="{026F3130-315B-49D6-9655-D3CBAF432966}" destId="{49BB05A0-0EAE-4C13-A2ED-257DE217AA11}" srcOrd="0" destOrd="0" presId="urn:microsoft.com/office/officeart/2005/8/layout/vProcess5"/>
    <dgm:cxn modelId="{2B74B2B5-C153-48D4-9B2D-D9B1DD1F5B2C}" srcId="{B3B95657-AA6E-458B-9B39-8708F13A5766}" destId="{C2AB2127-8C60-4C7B-B908-554442819C03}" srcOrd="3" destOrd="0" parTransId="{F96D6552-F529-4F9D-ADC4-27FA6BD498F0}" sibTransId="{CA4757D1-D864-4709-A262-845AE7B0E3BA}"/>
    <dgm:cxn modelId="{4276F2C1-196A-484C-B2E5-19D5C0EB1A7B}" type="presOf" srcId="{368F922E-CA51-4A9B-8307-67094A958EBC}" destId="{404D84E8-AD38-446B-8B2C-6B16D95CAD74}" srcOrd="1" destOrd="0" presId="urn:microsoft.com/office/officeart/2005/8/layout/vProcess5"/>
    <dgm:cxn modelId="{A719F8C3-AC05-4DE4-B8DD-A05A0E029A94}" type="presOf" srcId="{6745E3FB-8B0B-4425-ADED-1B34A9975A6B}" destId="{DF1C723C-9FC9-4F37-A172-0516022C2809}" srcOrd="0" destOrd="0" presId="urn:microsoft.com/office/officeart/2005/8/layout/vProcess5"/>
    <dgm:cxn modelId="{716BD7E3-8663-4913-B2F1-0B08987B9F76}" srcId="{B3B95657-AA6E-458B-9B39-8708F13A5766}" destId="{BB306B76-A2BF-484C-B88B-CB69104ED4EE}" srcOrd="1" destOrd="0" parTransId="{5EB035B8-B245-4ECC-8A34-D2A4E85FA8F1}" sibTransId="{6745E3FB-8B0B-4425-ADED-1B34A9975A6B}"/>
    <dgm:cxn modelId="{8C2262EB-0AA6-4630-AB84-ECB7792CB250}" type="presOf" srcId="{BB306B76-A2BF-484C-B88B-CB69104ED4EE}" destId="{5AE546B4-1ACB-4725-9D8D-57085F84DD49}" srcOrd="1" destOrd="0" presId="urn:microsoft.com/office/officeart/2005/8/layout/vProcess5"/>
    <dgm:cxn modelId="{D705BFFA-3B44-4FAC-9BA4-9C3FC2A775F2}" type="presOf" srcId="{C2AB2127-8C60-4C7B-B908-554442819C03}" destId="{57D8AC37-172F-4C5E-BC21-97393785A5E6}" srcOrd="1" destOrd="0" presId="urn:microsoft.com/office/officeart/2005/8/layout/vProcess5"/>
    <dgm:cxn modelId="{949D5E47-58E0-417C-9D6E-A7036EE602AB}" type="presParOf" srcId="{49457697-3841-4A71-B423-29A64D049DBD}" destId="{1C4B3F29-2739-41BC-B4DC-0871C670D7FA}" srcOrd="0" destOrd="0" presId="urn:microsoft.com/office/officeart/2005/8/layout/vProcess5"/>
    <dgm:cxn modelId="{8E9D1420-4257-49BE-BD85-0B311CFAC60D}" type="presParOf" srcId="{49457697-3841-4A71-B423-29A64D049DBD}" destId="{9713EB53-D756-4FA1-A8BE-C339B45F5154}" srcOrd="1" destOrd="0" presId="urn:microsoft.com/office/officeart/2005/8/layout/vProcess5"/>
    <dgm:cxn modelId="{5DF11CBA-B899-4D79-A450-B232B1CA748E}" type="presParOf" srcId="{49457697-3841-4A71-B423-29A64D049DBD}" destId="{E3FECE8B-604C-4E07-8603-192D6C0DC88D}" srcOrd="2" destOrd="0" presId="urn:microsoft.com/office/officeart/2005/8/layout/vProcess5"/>
    <dgm:cxn modelId="{06FD83FD-5093-4E7B-B313-AC7F61DEA491}" type="presParOf" srcId="{49457697-3841-4A71-B423-29A64D049DBD}" destId="{CD40AEDB-BA3D-4218-8793-F9E4E0C0E4A7}" srcOrd="3" destOrd="0" presId="urn:microsoft.com/office/officeart/2005/8/layout/vProcess5"/>
    <dgm:cxn modelId="{C184BCBE-4DB3-4342-996F-3457830A403A}" type="presParOf" srcId="{49457697-3841-4A71-B423-29A64D049DBD}" destId="{107AD7AE-B224-461A-B9F1-883A3A130064}" srcOrd="4" destOrd="0" presId="urn:microsoft.com/office/officeart/2005/8/layout/vProcess5"/>
    <dgm:cxn modelId="{55A54318-2466-402B-A660-50AD0E05F583}" type="presParOf" srcId="{49457697-3841-4A71-B423-29A64D049DBD}" destId="{EDCCCAEC-CC0E-4A9B-8448-C3B2F6D690D9}" srcOrd="5" destOrd="0" presId="urn:microsoft.com/office/officeart/2005/8/layout/vProcess5"/>
    <dgm:cxn modelId="{9A46516D-D4C4-4315-A48D-B6026B30E402}" type="presParOf" srcId="{49457697-3841-4A71-B423-29A64D049DBD}" destId="{3B14E0D3-3C64-4734-BA3F-DC4DEDCB2E7B}" srcOrd="6" destOrd="0" presId="urn:microsoft.com/office/officeart/2005/8/layout/vProcess5"/>
    <dgm:cxn modelId="{F6967BE8-919F-4D96-BFBE-7E2BA9F7BD22}" type="presParOf" srcId="{49457697-3841-4A71-B423-29A64D049DBD}" destId="{DF1C723C-9FC9-4F37-A172-0516022C2809}" srcOrd="7" destOrd="0" presId="urn:microsoft.com/office/officeart/2005/8/layout/vProcess5"/>
    <dgm:cxn modelId="{D8018466-545B-48F3-B98B-772417AEEDBC}" type="presParOf" srcId="{49457697-3841-4A71-B423-29A64D049DBD}" destId="{49BB05A0-0EAE-4C13-A2ED-257DE217AA11}" srcOrd="8" destOrd="0" presId="urn:microsoft.com/office/officeart/2005/8/layout/vProcess5"/>
    <dgm:cxn modelId="{DB4645ED-BCA8-436B-82D4-8A38D408D6E6}" type="presParOf" srcId="{49457697-3841-4A71-B423-29A64D049DBD}" destId="{9A3BFBA6-ECA3-46EB-BC12-DB1F8E9DB057}" srcOrd="9" destOrd="0" presId="urn:microsoft.com/office/officeart/2005/8/layout/vProcess5"/>
    <dgm:cxn modelId="{121FBFE9-0B1D-4220-8B5A-F704C9726360}" type="presParOf" srcId="{49457697-3841-4A71-B423-29A64D049DBD}" destId="{E0A5E468-B3A0-4C3D-834B-AA934A23B7B5}" srcOrd="10" destOrd="0" presId="urn:microsoft.com/office/officeart/2005/8/layout/vProcess5"/>
    <dgm:cxn modelId="{11A99963-2B79-4AAD-B06F-7B19E90AF820}" type="presParOf" srcId="{49457697-3841-4A71-B423-29A64D049DBD}" destId="{5AE546B4-1ACB-4725-9D8D-57085F84DD49}" srcOrd="11" destOrd="0" presId="urn:microsoft.com/office/officeart/2005/8/layout/vProcess5"/>
    <dgm:cxn modelId="{C86A5074-FFAC-4905-99EE-05C7E3C24FE7}" type="presParOf" srcId="{49457697-3841-4A71-B423-29A64D049DBD}" destId="{404D84E8-AD38-446B-8B2C-6B16D95CAD74}" srcOrd="12" destOrd="0" presId="urn:microsoft.com/office/officeart/2005/8/layout/vProcess5"/>
    <dgm:cxn modelId="{791E06DC-88B7-4B47-9FE5-D99BE0932420}" type="presParOf" srcId="{49457697-3841-4A71-B423-29A64D049DBD}" destId="{57D8AC37-172F-4C5E-BC21-97393785A5E6}" srcOrd="13" destOrd="0" presId="urn:microsoft.com/office/officeart/2005/8/layout/vProcess5"/>
    <dgm:cxn modelId="{2321E818-361C-4A8F-A1DB-F55B2CBA6007}" type="presParOf" srcId="{49457697-3841-4A71-B423-29A64D049DBD}" destId="{B6BCAC5A-67EE-4C9A-8C2D-1D48C6C52F8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8232C-6923-4AF6-B5F3-457136622141}">
      <dsp:nvSpPr>
        <dsp:cNvPr id="0" name=""/>
        <dsp:cNvSpPr/>
      </dsp:nvSpPr>
      <dsp:spPr>
        <a:xfrm>
          <a:off x="0" y="759050"/>
          <a:ext cx="6190459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F1C46-14F8-45E6-AF02-4ACC80591F57}">
      <dsp:nvSpPr>
        <dsp:cNvPr id="0" name=""/>
        <dsp:cNvSpPr/>
      </dsp:nvSpPr>
      <dsp:spPr>
        <a:xfrm>
          <a:off x="432760" y="1096803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B7D3A-2601-4687-9B20-4DD1D19807C1}">
      <dsp:nvSpPr>
        <dsp:cNvPr id="0" name=""/>
        <dsp:cNvSpPr/>
      </dsp:nvSpPr>
      <dsp:spPr>
        <a:xfrm>
          <a:off x="1652359" y="774915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By: Yek Yi Wei (p2107631)</a:t>
          </a:r>
          <a:endParaRPr lang="en-US" sz="2500" kern="1200" dirty="0"/>
        </a:p>
      </dsp:txBody>
      <dsp:txXfrm>
        <a:off x="1652359" y="774915"/>
        <a:ext cx="4538099" cy="1430613"/>
      </dsp:txXfrm>
    </dsp:sp>
    <dsp:sp modelId="{61810BCE-A0D4-43D8-A1C9-94CD61F21014}">
      <dsp:nvSpPr>
        <dsp:cNvPr id="0" name=""/>
        <dsp:cNvSpPr/>
      </dsp:nvSpPr>
      <dsp:spPr>
        <a:xfrm>
          <a:off x="0" y="2563183"/>
          <a:ext cx="6190459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42ED7-9FE6-44B4-A56F-E2692BAE3BDF}">
      <dsp:nvSpPr>
        <dsp:cNvPr id="0" name=""/>
        <dsp:cNvSpPr/>
      </dsp:nvSpPr>
      <dsp:spPr>
        <a:xfrm>
          <a:off x="432760" y="2885071"/>
          <a:ext cx="786837" cy="786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6CD6D-27AE-463B-A269-A7866CE054CF}">
      <dsp:nvSpPr>
        <dsp:cNvPr id="0" name=""/>
        <dsp:cNvSpPr/>
      </dsp:nvSpPr>
      <dsp:spPr>
        <a:xfrm>
          <a:off x="1652359" y="2563183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Diploma in Applied AI &amp; Analytics</a:t>
          </a:r>
        </a:p>
      </dsp:txBody>
      <dsp:txXfrm>
        <a:off x="1652359" y="2563183"/>
        <a:ext cx="4538099" cy="1430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3EB53-D756-4FA1-A8BE-C339B45F5154}">
      <dsp:nvSpPr>
        <dsp:cNvPr id="0" name=""/>
        <dsp:cNvSpPr/>
      </dsp:nvSpPr>
      <dsp:spPr>
        <a:xfrm>
          <a:off x="0" y="0"/>
          <a:ext cx="5798839" cy="9588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Clothing images all over the internet are found in online shopping, Instagram and Facebook photos, clothing catalogues, and blogs</a:t>
          </a:r>
          <a:endParaRPr lang="en-US" sz="1400" kern="1200" dirty="0"/>
        </a:p>
      </dsp:txBody>
      <dsp:txXfrm>
        <a:off x="28085" y="28085"/>
        <a:ext cx="4651940" cy="902713"/>
      </dsp:txXfrm>
    </dsp:sp>
    <dsp:sp modelId="{E3FECE8B-604C-4E07-8603-192D6C0DC88D}">
      <dsp:nvSpPr>
        <dsp:cNvPr id="0" name=""/>
        <dsp:cNvSpPr/>
      </dsp:nvSpPr>
      <dsp:spPr>
        <a:xfrm>
          <a:off x="433030" y="1092061"/>
          <a:ext cx="5798839" cy="958883"/>
        </a:xfrm>
        <a:prstGeom prst="roundRect">
          <a:avLst>
            <a:gd name="adj" fmla="val 10000"/>
          </a:avLst>
        </a:prstGeom>
        <a:solidFill>
          <a:schemeClr val="accent2">
            <a:hueOff val="-2188608"/>
            <a:satOff val="-1975"/>
            <a:lumOff val="-4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These images of clothes are great factors in driving the clothing industry and economy today</a:t>
          </a:r>
          <a:endParaRPr lang="en-US" sz="1400" kern="1200"/>
        </a:p>
      </dsp:txBody>
      <dsp:txXfrm>
        <a:off x="461115" y="1120146"/>
        <a:ext cx="4686365" cy="902713"/>
      </dsp:txXfrm>
    </dsp:sp>
    <dsp:sp modelId="{CD40AEDB-BA3D-4218-8793-F9E4E0C0E4A7}">
      <dsp:nvSpPr>
        <dsp:cNvPr id="0" name=""/>
        <dsp:cNvSpPr/>
      </dsp:nvSpPr>
      <dsp:spPr>
        <a:xfrm>
          <a:off x="866060" y="2184122"/>
          <a:ext cx="5798839" cy="958883"/>
        </a:xfrm>
        <a:prstGeom prst="roundRect">
          <a:avLst>
            <a:gd name="adj" fmla="val 10000"/>
          </a:avLst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The trends found in the current fashion style drive advertisement and sales in the online economy. </a:t>
          </a:r>
          <a:endParaRPr lang="en-US" sz="1400" kern="1200"/>
        </a:p>
      </dsp:txBody>
      <dsp:txXfrm>
        <a:off x="894145" y="2212207"/>
        <a:ext cx="4686365" cy="902713"/>
      </dsp:txXfrm>
    </dsp:sp>
    <dsp:sp modelId="{107AD7AE-B224-461A-B9F1-883A3A130064}">
      <dsp:nvSpPr>
        <dsp:cNvPr id="0" name=""/>
        <dsp:cNvSpPr/>
      </dsp:nvSpPr>
      <dsp:spPr>
        <a:xfrm>
          <a:off x="1299090" y="3276183"/>
          <a:ext cx="5798839" cy="958883"/>
        </a:xfrm>
        <a:prstGeom prst="roundRect">
          <a:avLst>
            <a:gd name="adj" fmla="val 10000"/>
          </a:avLst>
        </a:prstGeom>
        <a:solidFill>
          <a:schemeClr val="accent2">
            <a:hueOff val="-6565823"/>
            <a:satOff val="-5925"/>
            <a:lumOff val="-132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Clothes cataloging is essential in clothing sites, online shopping, and clothing productions to keep track and organize products in inventory</a:t>
          </a:r>
          <a:endParaRPr lang="en-US" sz="1400" kern="1200"/>
        </a:p>
      </dsp:txBody>
      <dsp:txXfrm>
        <a:off x="1327175" y="3304268"/>
        <a:ext cx="4686365" cy="902713"/>
      </dsp:txXfrm>
    </dsp:sp>
    <dsp:sp modelId="{EDCCCAEC-CC0E-4A9B-8448-C3B2F6D690D9}">
      <dsp:nvSpPr>
        <dsp:cNvPr id="0" name=""/>
        <dsp:cNvSpPr/>
      </dsp:nvSpPr>
      <dsp:spPr>
        <a:xfrm>
          <a:off x="1732121" y="4368244"/>
          <a:ext cx="5798839" cy="958883"/>
        </a:xfrm>
        <a:prstGeom prst="roundRect">
          <a:avLst>
            <a:gd name="adj" fmla="val 10000"/>
          </a:avLst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through the advancement in computing technology, convolutional networks, image recognition, and image detection have dramatically improved</a:t>
          </a:r>
          <a:endParaRPr lang="en-US" sz="1400" kern="1200"/>
        </a:p>
      </dsp:txBody>
      <dsp:txXfrm>
        <a:off x="1760206" y="4396329"/>
        <a:ext cx="4686365" cy="902713"/>
      </dsp:txXfrm>
    </dsp:sp>
    <dsp:sp modelId="{3B14E0D3-3C64-4734-BA3F-DC4DEDCB2E7B}">
      <dsp:nvSpPr>
        <dsp:cNvPr id="0" name=""/>
        <dsp:cNvSpPr/>
      </dsp:nvSpPr>
      <dsp:spPr>
        <a:xfrm>
          <a:off x="5175565" y="700517"/>
          <a:ext cx="623273" cy="6232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315801" y="700517"/>
        <a:ext cx="342801" cy="469013"/>
      </dsp:txXfrm>
    </dsp:sp>
    <dsp:sp modelId="{DF1C723C-9FC9-4F37-A172-0516022C2809}">
      <dsp:nvSpPr>
        <dsp:cNvPr id="0" name=""/>
        <dsp:cNvSpPr/>
      </dsp:nvSpPr>
      <dsp:spPr>
        <a:xfrm>
          <a:off x="5608596" y="1792578"/>
          <a:ext cx="623273" cy="6232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277816"/>
            <a:satOff val="-1922"/>
            <a:lumOff val="-23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277816"/>
              <a:satOff val="-1922"/>
              <a:lumOff val="-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748832" y="1792578"/>
        <a:ext cx="342801" cy="469013"/>
      </dsp:txXfrm>
    </dsp:sp>
    <dsp:sp modelId="{49BB05A0-0EAE-4C13-A2ED-257DE217AA11}">
      <dsp:nvSpPr>
        <dsp:cNvPr id="0" name=""/>
        <dsp:cNvSpPr/>
      </dsp:nvSpPr>
      <dsp:spPr>
        <a:xfrm>
          <a:off x="6041626" y="2868658"/>
          <a:ext cx="623273" cy="6232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555631"/>
            <a:satOff val="-3844"/>
            <a:lumOff val="-47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6555631"/>
              <a:satOff val="-3844"/>
              <a:lumOff val="-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181862" y="2868658"/>
        <a:ext cx="342801" cy="469013"/>
      </dsp:txXfrm>
    </dsp:sp>
    <dsp:sp modelId="{9A3BFBA6-ECA3-46EB-BC12-DB1F8E9DB057}">
      <dsp:nvSpPr>
        <dsp:cNvPr id="0" name=""/>
        <dsp:cNvSpPr/>
      </dsp:nvSpPr>
      <dsp:spPr>
        <a:xfrm>
          <a:off x="6474656" y="3971373"/>
          <a:ext cx="623273" cy="6232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833447"/>
            <a:satOff val="-5766"/>
            <a:lumOff val="-71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9833447"/>
              <a:satOff val="-5766"/>
              <a:lumOff val="-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614892" y="3971373"/>
        <a:ext cx="342801" cy="469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4FC7E-8DE6-4F41-9186-2C1C7E271EC0}" type="datetimeFigureOut">
              <a:rPr lang="en-MY" smtClean="0"/>
              <a:t>25/11/2022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5A41-0D90-492F-A683-4681E84BED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75999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3F517-782D-428B-BA96-ABF2061C55B3}" type="datetimeFigureOut">
              <a:rPr lang="en-MY" smtClean="0"/>
              <a:t>25/11/2022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EA668-6E75-47A7-AA36-4A24D36FA1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45885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46A9-4533-485A-9379-F4BD78BF60DC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3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06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53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6913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65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4774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77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CC8B-4234-4CB8-9750-0D5F664123B9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5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3CCA-8A24-4B83-8235-1A4C1D3F8063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0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BE65-B749-4B90-9E6C-7B1C0CF384D3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1D-F162-4584-978E-E82AB2FC39C5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96AF-A076-4C22-B26B-B486650F9276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1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B8C-F14A-4B91-B61D-48CF16A91562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7B92-7E29-4532-84BA-0A76C49C405D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60D8-A464-474A-95DA-923C7D1C663F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EBC0-C410-4D2C-AF72-19F6E0453A5D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835C-525D-471A-BD78-8633E0F1E96E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4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43D0BC-62DF-41EF-B441-C64127DE82A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2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64" y="428377"/>
            <a:ext cx="10938472" cy="21065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i="0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DEEP LEARNING CA1 PART A: CONVOLUTIONAL NEURAL NETWORK</a:t>
            </a:r>
          </a:p>
        </p:txBody>
      </p: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F1B9DD68-965A-CDC5-B384-2D418E910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286804"/>
              </p:ext>
            </p:extLst>
          </p:nvPr>
        </p:nvGraphicFramePr>
        <p:xfrm>
          <a:off x="1357177" y="2137053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80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2248"/>
            <a:ext cx="9207063" cy="1243723"/>
          </a:xfrm>
        </p:spPr>
        <p:txBody>
          <a:bodyPr>
            <a:normAutofit/>
          </a:bodyPr>
          <a:lstStyle/>
          <a:p>
            <a:r>
              <a:rPr lang="en-MY" dirty="0"/>
              <a:t> Training Process- Refer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824108"/>
            <a:ext cx="10828283" cy="3292913"/>
          </a:xfrm>
        </p:spPr>
        <p:txBody>
          <a:bodyPr>
            <a:normAutofit fontScale="92500"/>
          </a:bodyPr>
          <a:lstStyle/>
          <a:p>
            <a:r>
              <a:rPr lang="en-MY" sz="2400" dirty="0"/>
              <a:t>Plot accuracy on the training and validation datasets over training epochs.</a:t>
            </a:r>
          </a:p>
          <a:p>
            <a:r>
              <a:rPr lang="en-MY" sz="2400" dirty="0"/>
              <a:t>Plot loss on the training and validation datasets over training epochs.</a:t>
            </a:r>
          </a:p>
          <a:p>
            <a:r>
              <a:rPr lang="en-MY" sz="2400" dirty="0"/>
              <a:t>Early Stopping function - a </a:t>
            </a:r>
            <a:r>
              <a:rPr lang="en-MY" sz="2400" dirty="0" err="1"/>
              <a:t>callback</a:t>
            </a:r>
            <a:r>
              <a:rPr lang="en-MY" sz="2400" dirty="0"/>
              <a:t> that allows you to specify the performance measure to monitor, the trigger, and once triggered, it will stop the training process.</a:t>
            </a:r>
          </a:p>
          <a:p>
            <a:r>
              <a:rPr lang="en-MY" sz="2400" dirty="0"/>
              <a:t>Define CNN Model</a:t>
            </a:r>
          </a:p>
          <a:p>
            <a:r>
              <a:rPr lang="en-MY" sz="2400" dirty="0"/>
              <a:t>Define loss, optimizer, learning rate, metrics</a:t>
            </a:r>
          </a:p>
          <a:p>
            <a:endParaRPr lang="en-MY" sz="2400" dirty="0"/>
          </a:p>
          <a:p>
            <a:endParaRPr lang="en-MY" sz="2400" dirty="0"/>
          </a:p>
          <a:p>
            <a:endParaRPr lang="en-MY" sz="2400" dirty="0"/>
          </a:p>
          <a:p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22586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307"/>
            <a:ext cx="9522372" cy="964733"/>
          </a:xfrm>
        </p:spPr>
        <p:txBody>
          <a:bodyPr>
            <a:normAutofit/>
          </a:bodyPr>
          <a:lstStyle/>
          <a:p>
            <a:r>
              <a:rPr lang="en-MY" dirty="0"/>
              <a:t> Model Evaluation – Baseline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32" y="1178765"/>
            <a:ext cx="10515600" cy="521142"/>
          </a:xfrm>
        </p:spPr>
        <p:txBody>
          <a:bodyPr>
            <a:normAutofit fontScale="70000" lnSpcReduction="20000"/>
          </a:bodyPr>
          <a:lstStyle/>
          <a:p>
            <a:r>
              <a:rPr lang="en-MY" sz="2400" dirty="0"/>
              <a:t>Evaluation of the accuracy of the trained model was done through batch evaluation test.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" y="1770465"/>
            <a:ext cx="4068445" cy="3463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95" y="1773745"/>
            <a:ext cx="4099203" cy="34598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39695" y="5233623"/>
            <a:ext cx="5122613" cy="1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higher value of epoch mainly more than 10 are giving 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Validation accuracy not increasing as epoch increased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Big gap indicate overfitting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434" y="5304182"/>
            <a:ext cx="4256690" cy="143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train loss is reducing as epoch increase, stabilize after epoch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Validation loss is increasing as epoch increased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overfitting</a:t>
            </a:r>
          </a:p>
        </p:txBody>
      </p:sp>
      <p:sp>
        <p:nvSpPr>
          <p:cNvPr id="13" name="Oval 12"/>
          <p:cNvSpPr/>
          <p:nvPr/>
        </p:nvSpPr>
        <p:spPr>
          <a:xfrm>
            <a:off x="9038898" y="198919"/>
            <a:ext cx="3079530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0.602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0.918</a:t>
            </a:r>
            <a:endParaRPr lang="en-MY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7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307"/>
            <a:ext cx="9522372" cy="964733"/>
          </a:xfrm>
        </p:spPr>
        <p:txBody>
          <a:bodyPr>
            <a:normAutofit fontScale="90000"/>
          </a:bodyPr>
          <a:lstStyle/>
          <a:p>
            <a:r>
              <a:rPr lang="en-MY" dirty="0"/>
              <a:t> Model Evaluation – Baseline Model </a:t>
            </a:r>
            <a:br>
              <a:rPr lang="en-MY" dirty="0"/>
            </a:br>
            <a:r>
              <a:rPr lang="en-MY" dirty="0"/>
              <a:t>(With data augmentation)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32" y="1178765"/>
            <a:ext cx="10515600" cy="521142"/>
          </a:xfrm>
        </p:spPr>
        <p:txBody>
          <a:bodyPr>
            <a:normAutofit fontScale="70000" lnSpcReduction="20000"/>
          </a:bodyPr>
          <a:lstStyle/>
          <a:p>
            <a:r>
              <a:rPr lang="en-MY" sz="2400" dirty="0"/>
              <a:t>Evaluation of the accuracy of the trained model was done through batch evaluation test. </a:t>
            </a:r>
          </a:p>
        </p:txBody>
      </p:sp>
      <p:sp>
        <p:nvSpPr>
          <p:cNvPr id="13" name="Oval 12"/>
          <p:cNvSpPr/>
          <p:nvPr/>
        </p:nvSpPr>
        <p:spPr>
          <a:xfrm>
            <a:off x="9038898" y="198919"/>
            <a:ext cx="3079530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0.262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0.913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17C3B0-10C2-DF3D-798E-FEFCA943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189" y="1785005"/>
            <a:ext cx="4428856" cy="3436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422B5F-BC2B-B800-C0F2-3DEA1242C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64" y="1699907"/>
            <a:ext cx="4209913" cy="35220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36BA280-E584-61EF-BBC1-86EA5F2C4FCB}"/>
              </a:ext>
            </a:extLst>
          </p:cNvPr>
          <p:cNvSpPr/>
          <p:nvPr/>
        </p:nvSpPr>
        <p:spPr>
          <a:xfrm>
            <a:off x="355864" y="5428343"/>
            <a:ext cx="4737652" cy="1256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The train and validation curves are improving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Overfitting has been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The validation loss stays lower than training loss longer than baseline model.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57F6DA-B9D0-DE04-89E0-C08446DA7564}"/>
              </a:ext>
            </a:extLst>
          </p:cNvPr>
          <p:cNvSpPr/>
          <p:nvPr/>
        </p:nvSpPr>
        <p:spPr>
          <a:xfrm>
            <a:off x="5344189" y="5441121"/>
            <a:ext cx="4908331" cy="1067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600" dirty="0">
                <a:solidFill>
                  <a:schemeClr val="tx1"/>
                </a:solidFill>
              </a:rPr>
              <a:t>Training accuracy is slightly higher than validation accuracy  indicating the overfitting has been improved</a:t>
            </a:r>
          </a:p>
        </p:txBody>
      </p:sp>
    </p:spTree>
    <p:extLst>
      <p:ext uri="{BB962C8B-B14F-4D97-AF65-F5344CB8AC3E}">
        <p14:creationId xmlns:p14="http://schemas.microsoft.com/office/powerpoint/2010/main" val="125736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51" y="363854"/>
            <a:ext cx="10515600" cy="1055514"/>
          </a:xfrm>
        </p:spPr>
        <p:txBody>
          <a:bodyPr>
            <a:normAutofit/>
          </a:bodyPr>
          <a:lstStyle/>
          <a:p>
            <a:r>
              <a:rPr lang="en-MY" dirty="0"/>
              <a:t>Improved Model1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2523" y="5757992"/>
            <a:ext cx="49083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600" dirty="0">
                <a:solidFill>
                  <a:schemeClr val="tx1"/>
                </a:solidFill>
              </a:rPr>
              <a:t>Training accuracy is slightly higher than validation accuracy  indicating the overfitting has been improved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821" y="5604998"/>
            <a:ext cx="5065986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The train and validation curves are improving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Overfitting has been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The validation loss stays lower than training loss longer than baseline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30" y="1897952"/>
            <a:ext cx="4327003" cy="3680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85" y="1897952"/>
            <a:ext cx="4698859" cy="370704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066688" y="259580"/>
            <a:ext cx="3565635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0.2154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0.9326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70A8EB-6071-CAD9-06C9-F2AEF707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07" y="1173702"/>
            <a:ext cx="10515600" cy="521142"/>
          </a:xfrm>
        </p:spPr>
        <p:txBody>
          <a:bodyPr>
            <a:normAutofit fontScale="92500"/>
          </a:bodyPr>
          <a:lstStyle/>
          <a:p>
            <a:r>
              <a:rPr lang="en-MY" sz="2400" dirty="0"/>
              <a:t>Added more layers and added </a:t>
            </a:r>
            <a:r>
              <a:rPr lang="en-MY" sz="2400" dirty="0" err="1"/>
              <a:t>droupout</a:t>
            </a:r>
            <a:r>
              <a:rPr lang="en-MY" sz="2400" dirty="0"/>
              <a:t> to decrease the overfitting</a:t>
            </a:r>
          </a:p>
        </p:txBody>
      </p:sp>
    </p:spTree>
    <p:extLst>
      <p:ext uri="{BB962C8B-B14F-4D97-AF65-F5344CB8AC3E}">
        <p14:creationId xmlns:p14="http://schemas.microsoft.com/office/powerpoint/2010/main" val="71732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85" y="238184"/>
            <a:ext cx="10515600" cy="1055514"/>
          </a:xfrm>
        </p:spPr>
        <p:txBody>
          <a:bodyPr>
            <a:normAutofit fontScale="90000"/>
          </a:bodyPr>
          <a:lstStyle/>
          <a:p>
            <a:r>
              <a:rPr lang="en-MY" dirty="0"/>
              <a:t>Improved Model1 </a:t>
            </a:r>
            <a:br>
              <a:rPr lang="en-MY" dirty="0"/>
            </a:br>
            <a:r>
              <a:rPr lang="en-MY" dirty="0"/>
              <a:t>(With data augmentation)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2523" y="5757992"/>
            <a:ext cx="49083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600" dirty="0">
                <a:solidFill>
                  <a:schemeClr val="tx1"/>
                </a:solidFill>
              </a:rPr>
              <a:t>Training accuracy is slightly higher than validation accuracy  indicating the overfitting has been improved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821" y="5604998"/>
            <a:ext cx="5065986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The train and validation curves are improving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Overfitting has been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The validation loss stays lower than training loss longer than baseline model.</a:t>
            </a:r>
          </a:p>
        </p:txBody>
      </p:sp>
      <p:sp>
        <p:nvSpPr>
          <p:cNvPr id="6" name="Oval 5"/>
          <p:cNvSpPr/>
          <p:nvPr/>
        </p:nvSpPr>
        <p:spPr>
          <a:xfrm>
            <a:off x="7897462" y="238184"/>
            <a:ext cx="3565635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0.309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0.892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70A8EB-6071-CAD9-06C9-F2AEF707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07" y="1173701"/>
            <a:ext cx="11153586" cy="914122"/>
          </a:xfrm>
        </p:spPr>
        <p:txBody>
          <a:bodyPr>
            <a:normAutofit/>
          </a:bodyPr>
          <a:lstStyle/>
          <a:p>
            <a:r>
              <a:rPr lang="en-MY" sz="2400" dirty="0"/>
              <a:t>Even though the data train and validation curves improved, the validation loss and accuracy are quite bad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6DABF-A7D9-775F-07E4-B668FAE3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89" y="2087823"/>
            <a:ext cx="3941960" cy="3413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52427F-FF8A-80B4-E5B7-D0ED4AFE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523" y="2066271"/>
            <a:ext cx="4247686" cy="36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9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514"/>
          </a:xfrm>
        </p:spPr>
        <p:txBody>
          <a:bodyPr>
            <a:normAutofit/>
          </a:bodyPr>
          <a:lstStyle/>
          <a:p>
            <a:r>
              <a:rPr lang="en-MY" dirty="0"/>
              <a:t>Improved Model2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2523" y="5757992"/>
            <a:ext cx="45930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600" dirty="0">
                <a:solidFill>
                  <a:schemeClr val="tx1"/>
                </a:solidFill>
              </a:rPr>
              <a:t>Training accuracy and validation accuracy  getting closer</a:t>
            </a:r>
          </a:p>
        </p:txBody>
      </p:sp>
      <p:sp>
        <p:nvSpPr>
          <p:cNvPr id="6" name="Oval 5"/>
          <p:cNvSpPr/>
          <p:nvPr/>
        </p:nvSpPr>
        <p:spPr>
          <a:xfrm>
            <a:off x="7803745" y="364491"/>
            <a:ext cx="3615928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0.2140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0.9406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45" y="2130169"/>
            <a:ext cx="3784148" cy="3242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523" y="2031819"/>
            <a:ext cx="3999186" cy="35045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9FF62C-7EAC-FC9A-2A84-E721C0A556E2}"/>
              </a:ext>
            </a:extLst>
          </p:cNvPr>
          <p:cNvSpPr txBox="1">
            <a:spLocks/>
          </p:cNvSpPr>
          <p:nvPr/>
        </p:nvSpPr>
        <p:spPr>
          <a:xfrm>
            <a:off x="354723" y="1324785"/>
            <a:ext cx="10515600" cy="52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/>
              <a:t>Added more layers and added </a:t>
            </a:r>
            <a:r>
              <a:rPr lang="en-MY" sz="2400" dirty="0" err="1"/>
              <a:t>droupout</a:t>
            </a:r>
            <a:r>
              <a:rPr lang="en-MY" sz="2400" dirty="0"/>
              <a:t> to decrease the overfitting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3F60-7FD3-5FF2-836E-C4BF7C2F4EC1}"/>
              </a:ext>
            </a:extLst>
          </p:cNvPr>
          <p:cNvSpPr/>
          <p:nvPr/>
        </p:nvSpPr>
        <p:spPr>
          <a:xfrm>
            <a:off x="838200" y="5657023"/>
            <a:ext cx="42879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The train and validation curves are closer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No overfitting</a:t>
            </a:r>
          </a:p>
        </p:txBody>
      </p:sp>
    </p:spTree>
    <p:extLst>
      <p:ext uri="{BB962C8B-B14F-4D97-AF65-F5344CB8AC3E}">
        <p14:creationId xmlns:p14="http://schemas.microsoft.com/office/powerpoint/2010/main" val="28963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27" y="381615"/>
            <a:ext cx="10515600" cy="1055514"/>
          </a:xfrm>
        </p:spPr>
        <p:txBody>
          <a:bodyPr>
            <a:normAutofit fontScale="90000"/>
          </a:bodyPr>
          <a:lstStyle/>
          <a:p>
            <a:r>
              <a:rPr lang="en-MY" dirty="0"/>
              <a:t>Improved Model 2 </a:t>
            </a:r>
            <a:br>
              <a:rPr lang="en-MY" dirty="0"/>
            </a:br>
            <a:r>
              <a:rPr lang="en-MY" dirty="0"/>
              <a:t>(With data augmentation)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7234" y="5380680"/>
            <a:ext cx="45930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600" dirty="0">
                <a:solidFill>
                  <a:schemeClr val="tx1"/>
                </a:solidFill>
              </a:rPr>
              <a:t>Training accuracy and validation accuracy  getting closer</a:t>
            </a:r>
          </a:p>
        </p:txBody>
      </p:sp>
      <p:sp>
        <p:nvSpPr>
          <p:cNvPr id="6" name="Oval 5"/>
          <p:cNvSpPr/>
          <p:nvPr/>
        </p:nvSpPr>
        <p:spPr>
          <a:xfrm>
            <a:off x="7803745" y="364491"/>
            <a:ext cx="3615928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0.326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0.887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9B9BC-25C3-2D7E-9AE7-734875EC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4" y="2082881"/>
            <a:ext cx="3891456" cy="32142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FF4286-F9FD-67D1-BC43-41190CC7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523" y="2139979"/>
            <a:ext cx="3503975" cy="299867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A6D810-8D64-C981-9DBC-AEC9E278E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07" y="1437129"/>
            <a:ext cx="10783375" cy="650694"/>
          </a:xfrm>
        </p:spPr>
        <p:txBody>
          <a:bodyPr>
            <a:normAutofit fontScale="92500" lnSpcReduction="20000"/>
          </a:bodyPr>
          <a:lstStyle/>
          <a:p>
            <a:r>
              <a:rPr lang="en-MY" sz="2400" dirty="0"/>
              <a:t>Even though the data train and validation curves improved, the validation loss and accuracy are quite bad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4ACF6A-752A-46FC-DA98-0AE164076519}"/>
              </a:ext>
            </a:extLst>
          </p:cNvPr>
          <p:cNvSpPr/>
          <p:nvPr/>
        </p:nvSpPr>
        <p:spPr>
          <a:xfrm>
            <a:off x="680544" y="5380680"/>
            <a:ext cx="4287968" cy="115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The train and validation curves are closer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No overfitting</a:t>
            </a:r>
          </a:p>
        </p:txBody>
      </p:sp>
    </p:spTree>
    <p:extLst>
      <p:ext uri="{BB962C8B-B14F-4D97-AF65-F5344CB8AC3E}">
        <p14:creationId xmlns:p14="http://schemas.microsoft.com/office/powerpoint/2010/main" val="49796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514"/>
          </a:xfrm>
        </p:spPr>
        <p:txBody>
          <a:bodyPr>
            <a:normAutofit/>
          </a:bodyPr>
          <a:lstStyle/>
          <a:p>
            <a:r>
              <a:rPr lang="en-MY" dirty="0"/>
              <a:t>Improved Model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2523" y="5757992"/>
            <a:ext cx="45930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600" dirty="0">
                <a:solidFill>
                  <a:schemeClr val="tx1"/>
                </a:solidFill>
              </a:rPr>
              <a:t>Training accuracy and validation accuracy  getting closer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9165" y="5584417"/>
            <a:ext cx="4287968" cy="1087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The train and validation curves are closer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No overfitting</a:t>
            </a:r>
          </a:p>
        </p:txBody>
      </p:sp>
      <p:sp>
        <p:nvSpPr>
          <p:cNvPr id="6" name="Oval 5"/>
          <p:cNvSpPr/>
          <p:nvPr/>
        </p:nvSpPr>
        <p:spPr>
          <a:xfrm>
            <a:off x="7803745" y="364491"/>
            <a:ext cx="3615928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0.326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0.887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9FF62C-7EAC-FC9A-2A84-E721C0A556E2}"/>
              </a:ext>
            </a:extLst>
          </p:cNvPr>
          <p:cNvSpPr txBox="1">
            <a:spLocks/>
          </p:cNvSpPr>
          <p:nvPr/>
        </p:nvSpPr>
        <p:spPr>
          <a:xfrm>
            <a:off x="354723" y="1304454"/>
            <a:ext cx="10515600" cy="52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/>
              <a:t>Changed the </a:t>
            </a:r>
            <a:r>
              <a:rPr lang="en-MY" sz="2400" dirty="0" err="1"/>
              <a:t>keras</a:t>
            </a:r>
            <a:r>
              <a:rPr lang="en-MY" sz="2400" dirty="0"/>
              <a:t> optimizer to SGD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4CCE5-CEA5-1C14-EC21-3FAC7A31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64" y="2133231"/>
            <a:ext cx="3999185" cy="33452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D0A625-E016-AFFA-B6D8-B1065240B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523" y="2118949"/>
            <a:ext cx="3999185" cy="34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0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33" y="149099"/>
            <a:ext cx="8534400" cy="1087675"/>
          </a:xfrm>
        </p:spPr>
        <p:txBody>
          <a:bodyPr>
            <a:normAutofit/>
          </a:bodyPr>
          <a:lstStyle/>
          <a:p>
            <a:r>
              <a:rPr lang="en-MY" dirty="0"/>
              <a:t> </a:t>
            </a:r>
            <a:r>
              <a:rPr lang="en-MY" dirty="0" err="1"/>
              <a:t>Hypertuned</a:t>
            </a:r>
            <a:r>
              <a:rPr lang="en-MY" dirty="0"/>
              <a:t> Improved Model 2 </a:t>
            </a:r>
            <a:endParaRPr lang="en-MY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6780-06C6-3645-1D09-98E67FA2168C}"/>
              </a:ext>
            </a:extLst>
          </p:cNvPr>
          <p:cNvSpPr txBox="1">
            <a:spLocks/>
          </p:cNvSpPr>
          <p:nvPr/>
        </p:nvSpPr>
        <p:spPr>
          <a:xfrm>
            <a:off x="386733" y="1081467"/>
            <a:ext cx="10515600" cy="52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>
                <a:solidFill>
                  <a:schemeClr val="tx1"/>
                </a:solidFill>
              </a:rPr>
              <a:t>Hyperparameter Search (</a:t>
            </a:r>
            <a:r>
              <a:rPr lang="en-MY" sz="2400" dirty="0" err="1">
                <a:solidFill>
                  <a:schemeClr val="tx1"/>
                </a:solidFill>
              </a:rPr>
              <a:t>Keras</a:t>
            </a:r>
            <a:r>
              <a:rPr lang="en-MY" sz="2400" dirty="0">
                <a:solidFill>
                  <a:schemeClr val="tx1"/>
                </a:solidFill>
              </a:rPr>
              <a:t> Tuner: Random Search)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684C98-82E7-A273-397B-EF988C67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7" y="1928793"/>
            <a:ext cx="11222145" cy="15002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A9A3BB9-0E1A-2162-03CB-F219E2F69E99}"/>
              </a:ext>
            </a:extLst>
          </p:cNvPr>
          <p:cNvSpPr/>
          <p:nvPr/>
        </p:nvSpPr>
        <p:spPr>
          <a:xfrm>
            <a:off x="484926" y="3906146"/>
            <a:ext cx="10350713" cy="15002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Parameters input dropout to between 0.1 and 0.2 because dropping the input data can adversely affect the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Parameters intermediate dropout to 0.5 and below because 0.5 is not ideal for small datasets and &gt;0.5 is not advised it may cull more connections without boosting the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398524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33" y="149099"/>
            <a:ext cx="8534400" cy="1087675"/>
          </a:xfrm>
        </p:spPr>
        <p:txBody>
          <a:bodyPr>
            <a:normAutofit/>
          </a:bodyPr>
          <a:lstStyle/>
          <a:p>
            <a:r>
              <a:rPr lang="en-MY" dirty="0"/>
              <a:t> </a:t>
            </a:r>
            <a:r>
              <a:rPr lang="en-MY" dirty="0" err="1"/>
              <a:t>Hypertuned</a:t>
            </a:r>
            <a:r>
              <a:rPr lang="en-MY" dirty="0"/>
              <a:t> Improver Model 2 </a:t>
            </a:r>
            <a:endParaRPr lang="en-MY" sz="2000" dirty="0"/>
          </a:p>
        </p:txBody>
      </p:sp>
      <p:sp>
        <p:nvSpPr>
          <p:cNvPr id="10" name="Rectangle 9"/>
          <p:cNvSpPr/>
          <p:nvPr/>
        </p:nvSpPr>
        <p:spPr>
          <a:xfrm>
            <a:off x="5736757" y="5418786"/>
            <a:ext cx="4642488" cy="125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Large gap between training accuracy and validation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Training accuracy higher than validation accuracy indicating overfitting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9165" y="5467369"/>
            <a:ext cx="4287968" cy="126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b="1" dirty="0">
                <a:solidFill>
                  <a:schemeClr val="tx1"/>
                </a:solidFill>
              </a:rPr>
              <a:t>Large gap between training loss and validation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Increasing of validation loss indicates Overfitting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225093" y="648057"/>
            <a:ext cx="3966907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0.3801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0.9387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65" y="1596019"/>
            <a:ext cx="4465848" cy="380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03" y="1623009"/>
            <a:ext cx="4525052" cy="38443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6780-06C6-3645-1D09-98E67FA2168C}"/>
              </a:ext>
            </a:extLst>
          </p:cNvPr>
          <p:cNvSpPr txBox="1">
            <a:spLocks/>
          </p:cNvSpPr>
          <p:nvPr/>
        </p:nvSpPr>
        <p:spPr>
          <a:xfrm>
            <a:off x="386733" y="1081467"/>
            <a:ext cx="10515600" cy="52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>
                <a:solidFill>
                  <a:schemeClr val="tx1"/>
                </a:solidFill>
              </a:rPr>
              <a:t>Hyperparameter Search (</a:t>
            </a:r>
            <a:r>
              <a:rPr lang="en-MY" sz="2400" dirty="0" err="1">
                <a:solidFill>
                  <a:schemeClr val="tx1"/>
                </a:solidFill>
              </a:rPr>
              <a:t>Keras</a:t>
            </a:r>
            <a:r>
              <a:rPr lang="en-MY" sz="2400" dirty="0">
                <a:solidFill>
                  <a:schemeClr val="tx1"/>
                </a:solidFill>
              </a:rPr>
              <a:t> Tuner: Hyperband)</a:t>
            </a:r>
          </a:p>
        </p:txBody>
      </p:sp>
    </p:spTree>
    <p:extLst>
      <p:ext uri="{BB962C8B-B14F-4D97-AF65-F5344CB8AC3E}">
        <p14:creationId xmlns:p14="http://schemas.microsoft.com/office/powerpoint/2010/main" val="237689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MY" sz="3100">
                <a:solidFill>
                  <a:srgbClr val="FFFFFF"/>
                </a:solidFill>
              </a:rPr>
              <a:t> Background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4CF8B8-2629-2D42-7FA7-5EAF46FED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27188"/>
              </p:ext>
            </p:extLst>
          </p:nvPr>
        </p:nvGraphicFramePr>
        <p:xfrm>
          <a:off x="439633" y="941424"/>
          <a:ext cx="7530961" cy="5327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58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41" y="182194"/>
            <a:ext cx="10515600" cy="942414"/>
          </a:xfrm>
        </p:spPr>
        <p:txBody>
          <a:bodyPr>
            <a:normAutofit fontScale="90000"/>
          </a:bodyPr>
          <a:lstStyle/>
          <a:p>
            <a:r>
              <a:rPr lang="en-MY" dirty="0"/>
              <a:t> Performance Evaluation-Improved Model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691" y="1664739"/>
            <a:ext cx="4814786" cy="3485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1B332-847C-5124-FD47-41281836F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3" y="1124608"/>
            <a:ext cx="4404629" cy="47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0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41" y="182194"/>
            <a:ext cx="10515600" cy="620834"/>
          </a:xfrm>
        </p:spPr>
        <p:txBody>
          <a:bodyPr>
            <a:normAutofit fontScale="90000"/>
          </a:bodyPr>
          <a:lstStyle/>
          <a:p>
            <a:r>
              <a:rPr lang="en-MY" dirty="0"/>
              <a:t> Performance Evaluation-Improved Model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17" y="803028"/>
            <a:ext cx="7236668" cy="60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9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41" y="182194"/>
            <a:ext cx="10515600" cy="942414"/>
          </a:xfrm>
        </p:spPr>
        <p:txBody>
          <a:bodyPr>
            <a:normAutofit fontScale="90000"/>
          </a:bodyPr>
          <a:lstStyle/>
          <a:p>
            <a:r>
              <a:rPr lang="en-MY" dirty="0"/>
              <a:t> Performance Evaluation- Improved Model 2 AFTER </a:t>
            </a:r>
            <a:r>
              <a:rPr lang="en-MY" dirty="0" err="1"/>
              <a:t>Hypertuning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0500E-DCD5-014F-ECB4-2FF92EB6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878" y="2373538"/>
            <a:ext cx="3063505" cy="2110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6C4967-1B1D-89C5-9A02-501D0B75D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9" y="1214443"/>
            <a:ext cx="4763656" cy="49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0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59"/>
            <a:ext cx="9819290" cy="1507067"/>
          </a:xfrm>
        </p:spPr>
        <p:txBody>
          <a:bodyPr/>
          <a:lstStyle/>
          <a:p>
            <a:r>
              <a:rPr lang="en-MY" dirty="0"/>
              <a:t>Conclusion-Data Augmentation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678828"/>
            <a:ext cx="8221718" cy="24563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400" dirty="0"/>
              <a:t>The Data Augmentation is not so useful in the </a:t>
            </a:r>
            <a:r>
              <a:rPr lang="en-MY" sz="2800" dirty="0"/>
              <a:t>Fashion MNIST</a:t>
            </a:r>
            <a:r>
              <a:rPr lang="en-MY" sz="2400" dirty="0"/>
              <a:t> dataset as the validation accuracy is low and the validation loss is high.</a:t>
            </a:r>
          </a:p>
          <a:p>
            <a:r>
              <a:rPr lang="en-MY" sz="2000" dirty="0"/>
              <a:t>- Due to each image is standard for each class ( for example: all the shoes are pointing the right, so it will just mess up the data even further.)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30930F-C9BD-FB37-A25C-1F23ED669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78061"/>
              </p:ext>
            </p:extLst>
          </p:nvPr>
        </p:nvGraphicFramePr>
        <p:xfrm>
          <a:off x="838200" y="154572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16350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8953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031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Baseline model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chemeClr val="bg1"/>
                          </a:solidFill>
                        </a:rPr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chemeClr val="bg1"/>
                          </a:solidFill>
                        </a:rPr>
                        <a:t>0.913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7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bg1"/>
                          </a:solidFill>
                        </a:rPr>
                        <a:t>Improved Model1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chemeClr val="bg1"/>
                          </a:solidFill>
                        </a:rPr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chemeClr val="bg1"/>
                          </a:solidFill>
                        </a:rPr>
                        <a:t>0.892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5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bg1"/>
                          </a:solidFill>
                        </a:rPr>
                        <a:t>Improved Model2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chemeClr val="bg1"/>
                          </a:solidFill>
                        </a:rPr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chemeClr val="bg1"/>
                          </a:solidFill>
                        </a:rPr>
                        <a:t>0.887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5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7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59"/>
            <a:ext cx="9819290" cy="1507067"/>
          </a:xfrm>
        </p:spPr>
        <p:txBody>
          <a:bodyPr/>
          <a:lstStyle/>
          <a:p>
            <a:r>
              <a:rPr lang="en-MY" dirty="0"/>
              <a:t>Conclusion on Model Improvement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85756"/>
              </p:ext>
            </p:extLst>
          </p:nvPr>
        </p:nvGraphicFramePr>
        <p:xfrm>
          <a:off x="838200" y="154572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16350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8953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031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0.6022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0.9184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7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bg1"/>
                          </a:solidFill>
                        </a:rPr>
                        <a:t>Improved 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0.9326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5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</a:rPr>
                        <a:t>Improved 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0.2140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0.9406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5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err="1">
                          <a:solidFill>
                            <a:schemeClr val="bg1"/>
                          </a:solidFill>
                        </a:rPr>
                        <a:t>Hypertuned</a:t>
                      </a:r>
                      <a:r>
                        <a:rPr lang="en-MY" dirty="0">
                          <a:solidFill>
                            <a:schemeClr val="bg1"/>
                          </a:solidFill>
                        </a:rPr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0.3801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0.9387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406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3584498"/>
            <a:ext cx="8221718" cy="17259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400" dirty="0"/>
              <a:t>Improved Model2 is the best performance model in this study since it has the </a:t>
            </a:r>
          </a:p>
          <a:p>
            <a:r>
              <a:rPr lang="en-MY" sz="2400" dirty="0"/>
              <a:t>minimum validation loss of 21.4% with </a:t>
            </a:r>
          </a:p>
          <a:p>
            <a:r>
              <a:rPr lang="en-MY" sz="2400" dirty="0"/>
              <a:t>highest accuracy  94.06%. </a:t>
            </a:r>
          </a:p>
        </p:txBody>
      </p:sp>
    </p:spTree>
    <p:extLst>
      <p:ext uri="{BB962C8B-B14F-4D97-AF65-F5344CB8AC3E}">
        <p14:creationId xmlns:p14="http://schemas.microsoft.com/office/powerpoint/2010/main" val="105941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78" y="321748"/>
            <a:ext cx="9752560" cy="865921"/>
          </a:xfrm>
        </p:spPr>
        <p:txBody>
          <a:bodyPr>
            <a:normAutofit fontScale="90000"/>
          </a:bodyPr>
          <a:lstStyle/>
          <a:p>
            <a:r>
              <a:rPr lang="en-MY" dirty="0"/>
              <a:t> CONVOLUTIONAL 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17" y="1321130"/>
            <a:ext cx="10515600" cy="5289878"/>
          </a:xfrm>
        </p:spPr>
        <p:txBody>
          <a:bodyPr>
            <a:normAutofit fontScale="85000" lnSpcReduction="20000"/>
          </a:bodyPr>
          <a:lstStyle/>
          <a:p>
            <a:r>
              <a:rPr lang="en-MY" sz="2400" dirty="0"/>
              <a:t>The convolutional layer, pooling layer, and fully-connected layer, are the three main types of layers stacked together to form a CNN architecture</a:t>
            </a:r>
          </a:p>
          <a:p>
            <a:endParaRPr lang="en-MY" sz="2400" dirty="0"/>
          </a:p>
          <a:p>
            <a:endParaRPr lang="en-MY" sz="2400" dirty="0"/>
          </a:p>
          <a:p>
            <a:endParaRPr lang="en-MY" sz="2400" dirty="0"/>
          </a:p>
          <a:p>
            <a:endParaRPr lang="en-MY" sz="2400" dirty="0"/>
          </a:p>
          <a:p>
            <a:endParaRPr lang="en-MY" sz="2400" dirty="0"/>
          </a:p>
          <a:p>
            <a:endParaRPr lang="en-MY" sz="2400" dirty="0"/>
          </a:p>
          <a:p>
            <a:r>
              <a:rPr lang="en-MY" sz="2400" dirty="0"/>
              <a:t>convolutional layer-array of weights known as filters convolves through the input image multiplying each value in the filter to all the original pixel values of the image</a:t>
            </a:r>
          </a:p>
          <a:p>
            <a:r>
              <a:rPr lang="en-MY" sz="2400" dirty="0"/>
              <a:t>pooling layer - reduce the spatial size of the representation &amp; reduce the amount of parameters and computation in order to control overfitting.</a:t>
            </a:r>
          </a:p>
          <a:p>
            <a:r>
              <a:rPr lang="en-MY" sz="2400" dirty="0"/>
              <a:t>fully-connected layer- gathers the output from the convolutional and pooling layer representing high-level features of the input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48" y="2303469"/>
            <a:ext cx="5661001" cy="16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0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54" y="399659"/>
            <a:ext cx="8534400" cy="1507067"/>
          </a:xfrm>
        </p:spPr>
        <p:txBody>
          <a:bodyPr>
            <a:normAutofit/>
          </a:bodyPr>
          <a:lstStyle/>
          <a:p>
            <a:r>
              <a:rPr lang="en-MY" dirty="0"/>
              <a:t>Default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7" y="2285721"/>
            <a:ext cx="506041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959" y="2285721"/>
            <a:ext cx="4419171" cy="3575884"/>
          </a:xfrm>
        </p:spPr>
        <p:txBody>
          <a:bodyPr>
            <a:normAutofit/>
          </a:bodyPr>
          <a:lstStyle/>
          <a:p>
            <a:r>
              <a:rPr lang="en-MY" dirty="0"/>
              <a:t>The Fashion MNIST dataset contains 70,000 grayscale images in 10 categories. The images show individual articles of clothing at low resolution (28 by 28 pixels)</a:t>
            </a:r>
          </a:p>
          <a:p>
            <a:endParaRPr lang="en-MY" dirty="0"/>
          </a:p>
          <a:p>
            <a:pPr marL="0" indent="0">
              <a:buNone/>
            </a:pPr>
            <a:endParaRPr lang="en-MY" b="1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3841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EDA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32" y="3614279"/>
            <a:ext cx="2142000" cy="19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16" y="988338"/>
            <a:ext cx="2160000" cy="2186024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2869324" y="1690687"/>
            <a:ext cx="6201104" cy="1199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60,000 images in the training set and 1000 images, with each image represented as 28 x 28 pixels:</a:t>
            </a:r>
          </a:p>
        </p:txBody>
      </p:sp>
      <p:sp>
        <p:nvSpPr>
          <p:cNvPr id="10" name="Left Arrow 9"/>
          <p:cNvSpPr/>
          <p:nvPr/>
        </p:nvSpPr>
        <p:spPr>
          <a:xfrm>
            <a:off x="2869324" y="4047415"/>
            <a:ext cx="6400800" cy="13245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The labels are an array of integers, ranging from 0 to 9. These correspond to the class of clothing the image represents</a:t>
            </a:r>
          </a:p>
        </p:txBody>
      </p:sp>
    </p:spTree>
    <p:extLst>
      <p:ext uri="{BB962C8B-B14F-4D97-AF65-F5344CB8AC3E}">
        <p14:creationId xmlns:p14="http://schemas.microsoft.com/office/powerpoint/2010/main" val="301387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336"/>
            <a:ext cx="5499538" cy="6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3600" b="1" dirty="0">
                <a:solidFill>
                  <a:schemeClr val="tx1"/>
                </a:solidFill>
              </a:rPr>
              <a:t>DATA PREPROCESSING</a:t>
            </a:r>
            <a:endParaRPr lang="en-MY" sz="3600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5812220" y="2493864"/>
            <a:ext cx="4298731" cy="24039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inspect the first image in the training set, the pixel values fall in the range of 0 to 255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914"/>
            <a:ext cx="4590001" cy="39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8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336"/>
            <a:ext cx="5499538" cy="6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3600" b="1" dirty="0">
                <a:solidFill>
                  <a:schemeClr val="tx1"/>
                </a:solidFill>
              </a:rPr>
              <a:t>DATA PREPROCESSING</a:t>
            </a:r>
            <a:endParaRPr lang="en-MY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4CE55-797B-E705-24F9-AD0A121B4613}"/>
              </a:ext>
            </a:extLst>
          </p:cNvPr>
          <p:cNvSpPr txBox="1"/>
          <p:nvPr/>
        </p:nvSpPr>
        <p:spPr>
          <a:xfrm>
            <a:off x="838200" y="4095773"/>
            <a:ext cx="65458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Scaled the values to a range of 0 to 1 before feeding to the neural network model.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ivide the values by 255.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 training set and the testing set are preprocessed in the same way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D25ADF-647C-4755-9E3B-9DF2F6C2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1044"/>
            <a:ext cx="5573528" cy="19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8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r>
              <a:rPr lang="en-MY" dirty="0"/>
              <a:t>Data preparation/Features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160"/>
            <a:ext cx="10515600" cy="959617"/>
          </a:xfrm>
        </p:spPr>
        <p:txBody>
          <a:bodyPr>
            <a:normAutofit/>
          </a:bodyPr>
          <a:lstStyle/>
          <a:p>
            <a:r>
              <a:rPr lang="en-MY" sz="1800" dirty="0"/>
              <a:t>Verify that the data is in the correct format to build and train the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82" y="1989194"/>
            <a:ext cx="4792718" cy="458308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327228" y="3908634"/>
            <a:ext cx="3909848" cy="1481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  <a:latin typeface="-apple-system"/>
              </a:rPr>
              <a:t>Display the 25 random images from the training set and display the class name below each image.</a:t>
            </a:r>
            <a:r>
              <a:rPr lang="en-MY" dirty="0">
                <a:latin typeface="-apple-system"/>
              </a:rPr>
              <a:t> 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8290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336"/>
            <a:ext cx="5499538" cy="6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3600" b="1" dirty="0">
                <a:solidFill>
                  <a:schemeClr val="tx1"/>
                </a:solidFill>
              </a:rPr>
              <a:t>DATA AUGMENTATION</a:t>
            </a:r>
            <a:endParaRPr lang="en-MY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4CE55-797B-E705-24F9-AD0A121B4613}"/>
              </a:ext>
            </a:extLst>
          </p:cNvPr>
          <p:cNvSpPr txBox="1"/>
          <p:nvPr/>
        </p:nvSpPr>
        <p:spPr>
          <a:xfrm>
            <a:off x="947593" y="5940016"/>
            <a:ext cx="6545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Adding the Augmented Data to the default data</a:t>
            </a:r>
          </a:p>
          <a:p>
            <a:r>
              <a:rPr lang="en-SG" dirty="0"/>
              <a:t>- Number of Rows x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7D68A-A026-82CF-3AE6-20DF3F49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97" y="1643406"/>
            <a:ext cx="5292943" cy="1909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F031D8-A3BB-3B5E-D217-CAFEFEF8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94" y="4243629"/>
            <a:ext cx="6545845" cy="1532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5CC74-AC0B-040B-74BD-264AAAD66262}"/>
              </a:ext>
            </a:extLst>
          </p:cNvPr>
          <p:cNvSpPr txBox="1"/>
          <p:nvPr/>
        </p:nvSpPr>
        <p:spPr>
          <a:xfrm>
            <a:off x="6337738" y="1720801"/>
            <a:ext cx="5662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Rotation- The images are rotated randomly from 0-20 degrees</a:t>
            </a:r>
          </a:p>
          <a:p>
            <a:r>
              <a:rPr lang="en-US" dirty="0"/>
              <a:t>Horizontal flip - The images are flipped horizontally</a:t>
            </a:r>
          </a:p>
          <a:p>
            <a:r>
              <a:rPr lang="en-US" dirty="0"/>
              <a:t>Validation split - Fraction of images reserved for validation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23796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4854</TotalTime>
  <Words>1170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Century Gothic</vt:lpstr>
      <vt:lpstr>Helvetica Neue</vt:lpstr>
      <vt:lpstr>Wingdings 3</vt:lpstr>
      <vt:lpstr>Slice</vt:lpstr>
      <vt:lpstr>DEEP LEARNING CA1 PART A: CONVOLUTIONAL NEURAL NETWORK</vt:lpstr>
      <vt:lpstr> Background Research</vt:lpstr>
      <vt:lpstr> CONVOLUTIONAL NEURAL NETWORK (CNN)</vt:lpstr>
      <vt:lpstr>Default Dataset</vt:lpstr>
      <vt:lpstr>EDA</vt:lpstr>
      <vt:lpstr>EDA</vt:lpstr>
      <vt:lpstr>PowerPoint Presentation</vt:lpstr>
      <vt:lpstr>Data preparation/Features engineering</vt:lpstr>
      <vt:lpstr>PowerPoint Presentation</vt:lpstr>
      <vt:lpstr> Training Process- Refer to code</vt:lpstr>
      <vt:lpstr> Model Evaluation – Baseline Model</vt:lpstr>
      <vt:lpstr> Model Evaluation – Baseline Model  (With data augmentation)</vt:lpstr>
      <vt:lpstr>Improved Model1</vt:lpstr>
      <vt:lpstr>Improved Model1  (With data augmentation)</vt:lpstr>
      <vt:lpstr>Improved Model2</vt:lpstr>
      <vt:lpstr>Improved Model 2  (With data augmentation)</vt:lpstr>
      <vt:lpstr>Improved Model 3</vt:lpstr>
      <vt:lpstr> Hypertuned Improved Model 2 </vt:lpstr>
      <vt:lpstr> Hypertuned Improver Model 2 </vt:lpstr>
      <vt:lpstr> Performance Evaluation-Improved Model 2</vt:lpstr>
      <vt:lpstr> Performance Evaluation-Improved Model 2</vt:lpstr>
      <vt:lpstr> Performance Evaluation- Improved Model 2 AFTER Hypertuning</vt:lpstr>
      <vt:lpstr>Conclusion-Data Augmentation</vt:lpstr>
      <vt:lpstr>Conclusion on Model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Analysis ST1510</dc:title>
  <dc:creator>User</dc:creator>
  <cp:lastModifiedBy>Luke Yek</cp:lastModifiedBy>
  <cp:revision>118</cp:revision>
  <dcterms:created xsi:type="dcterms:W3CDTF">2022-02-12T05:02:15Z</dcterms:created>
  <dcterms:modified xsi:type="dcterms:W3CDTF">2022-11-25T15:52:21Z</dcterms:modified>
</cp:coreProperties>
</file>