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309" r:id="rId4"/>
    <p:sldId id="329" r:id="rId5"/>
    <p:sldId id="324" r:id="rId6"/>
    <p:sldId id="328" r:id="rId7"/>
    <p:sldId id="300" r:id="rId8"/>
    <p:sldId id="330" r:id="rId9"/>
    <p:sldId id="325" r:id="rId10"/>
    <p:sldId id="331" r:id="rId11"/>
    <p:sldId id="332" r:id="rId12"/>
    <p:sldId id="333" r:id="rId13"/>
    <p:sldId id="334" r:id="rId14"/>
    <p:sldId id="315" r:id="rId15"/>
    <p:sldId id="336" r:id="rId16"/>
    <p:sldId id="322" r:id="rId17"/>
    <p:sldId id="327" r:id="rId18"/>
    <p:sldId id="337" r:id="rId19"/>
    <p:sldId id="338" r:id="rId20"/>
    <p:sldId id="339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638989-1A13-4577-A4E2-030300E811E5}">
          <p14:sldIdLst>
            <p14:sldId id="256"/>
            <p14:sldId id="271"/>
            <p14:sldId id="309"/>
            <p14:sldId id="329"/>
            <p14:sldId id="324"/>
            <p14:sldId id="328"/>
            <p14:sldId id="300"/>
            <p14:sldId id="330"/>
            <p14:sldId id="325"/>
            <p14:sldId id="331"/>
            <p14:sldId id="332"/>
            <p14:sldId id="333"/>
            <p14:sldId id="334"/>
            <p14:sldId id="315"/>
            <p14:sldId id="336"/>
            <p14:sldId id="322"/>
            <p14:sldId id="327"/>
            <p14:sldId id="337"/>
            <p14:sldId id="338"/>
            <p14:sldId id="339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-05" initials="B" lastIdx="1" clrIdx="0">
    <p:extLst>
      <p:ext uri="{19B8F6BF-5375-455C-9EA6-DF929625EA0E}">
        <p15:presenceInfo xmlns:p15="http://schemas.microsoft.com/office/powerpoint/2012/main" userId="BB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4FC7E-8DE6-4F41-9186-2C1C7E271EC0}" type="datetimeFigureOut">
              <a:rPr lang="en-MY" smtClean="0"/>
              <a:t>25/11/2022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5A41-0D90-492F-A683-4681E84BED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75999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F517-782D-428B-BA96-ABF2061C55B3}" type="datetimeFigureOut">
              <a:rPr lang="en-MY" smtClean="0"/>
              <a:t>25/11/2022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A668-6E75-47A7-AA36-4A24D36FA1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45885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46A9-4533-485A-9379-F4BD78BF60DC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1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CC8B-4234-4CB8-9750-0D5F664123B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5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3CCA-8A24-4B83-8235-1A4C1D3F806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BE65-B749-4B90-9E6C-7B1C0CF384D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1D-F162-4584-978E-E82AB2FC39C5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96AF-A076-4C22-B26B-B486650F9276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B8C-F14A-4B91-B61D-48CF16A91562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7B92-7E29-4532-84BA-0A76C49C405D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60D8-A464-474A-95DA-923C7D1C663F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EBC0-C410-4D2C-AF72-19F6E0453A5D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835C-525D-471A-BD78-8633E0F1E96E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D0BC-62DF-41EF-B441-C64127DE82A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sota/image-classification-on-cifar-100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0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32D4B069-73E7-9B11-5C55-552B9DE4D0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342EE2-973B-05B1-72B6-CEA6F60E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450" y="1258905"/>
            <a:ext cx="10938472" cy="21065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DEEP LEARNING CA1 PART B: CONVOLUTIONAL NEURAL NETWORK 2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67E8763-A7F8-42EC-26E2-1BD9B9708D6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8565662" cy="1118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>
                <a:solidFill>
                  <a:schemeClr val="bg1"/>
                </a:solidFill>
              </a:rPr>
              <a:t>By: Yek Yi Wei (p2107631)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40FAC6-A39D-CD17-33E5-A5659B930FDA}"/>
              </a:ext>
            </a:extLst>
          </p:cNvPr>
          <p:cNvGrpSpPr/>
          <p:nvPr/>
        </p:nvGrpSpPr>
        <p:grpSpPr>
          <a:xfrm>
            <a:off x="3537781" y="3909073"/>
            <a:ext cx="5110296" cy="1474463"/>
            <a:chOff x="1080162" y="2563183"/>
            <a:chExt cx="5110296" cy="14744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30C939-9B47-FD64-4706-8754BC5954CF}"/>
                </a:ext>
              </a:extLst>
            </p:cNvPr>
            <p:cNvSpPr/>
            <p:nvPr/>
          </p:nvSpPr>
          <p:spPr>
            <a:xfrm>
              <a:off x="1652359" y="2563183"/>
              <a:ext cx="4538099" cy="143061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81B166-1983-0125-2107-C838C1AD0AC6}"/>
                </a:ext>
              </a:extLst>
            </p:cNvPr>
            <p:cNvSpPr txBox="1"/>
            <p:nvPr/>
          </p:nvSpPr>
          <p:spPr>
            <a:xfrm>
              <a:off x="1080162" y="2607033"/>
              <a:ext cx="4538099" cy="14306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1407" tIns="151407" rIns="151407" bIns="15140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solidFill>
                    <a:schemeClr val="bg1"/>
                  </a:solidFill>
                </a:rPr>
                <a:t>Diploma in Applied AI &amp;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sz="3600" dirty="0"/>
              <a:t>Model Evaluation – Improved Model1</a:t>
            </a:r>
            <a:br>
              <a:rPr lang="en-MY" sz="3600" dirty="0"/>
            </a:br>
            <a:r>
              <a:rPr lang="en-MY" sz="3600" dirty="0"/>
              <a:t>(</a:t>
            </a:r>
            <a:r>
              <a:rPr lang="en-MY" sz="3600" dirty="0">
                <a:solidFill>
                  <a:srgbClr val="FF0000"/>
                </a:solidFill>
              </a:rPr>
              <a:t>Without</a:t>
            </a:r>
            <a:r>
              <a:rPr lang="en-MY" sz="3600" dirty="0"/>
              <a:t> Data Augmentation)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460" y="5674030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Validation loss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Low validation accuracy and high validation loss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5ECC1-9D56-6323-85F9-0AAE3EE4FFA8}"/>
              </a:ext>
            </a:extLst>
          </p:cNvPr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2.712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0.384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3A686-D248-AFD4-BBAE-D6CF6A86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60" y="1347363"/>
            <a:ext cx="10317220" cy="42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sz="3600" dirty="0"/>
              <a:t>Model Evaluation – Improved Model1</a:t>
            </a:r>
            <a:br>
              <a:rPr lang="en-MY" sz="3600" dirty="0"/>
            </a:br>
            <a:r>
              <a:rPr lang="en-MY" sz="3600" dirty="0"/>
              <a:t>(</a:t>
            </a:r>
            <a:r>
              <a:rPr lang="en-MY" sz="3600" dirty="0">
                <a:solidFill>
                  <a:srgbClr val="FF0000"/>
                </a:solidFill>
              </a:rPr>
              <a:t>With</a:t>
            </a:r>
            <a:r>
              <a:rPr lang="en-MY" sz="3600" dirty="0"/>
              <a:t> Data Augmentation)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460" y="5674030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The train and validation curves are improving but both still showing high loss and low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Overfitting has been improved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5ECC1-9D56-6323-85F9-0AAE3EE4FFA8}"/>
              </a:ext>
            </a:extLst>
          </p:cNvPr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2.420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0.407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56990-2CE9-A393-1722-6B3994B0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1365147"/>
            <a:ext cx="9864090" cy="412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sz="3600" dirty="0"/>
              <a:t>Model Evaluation – Improved Model2</a:t>
            </a:r>
            <a:br>
              <a:rPr lang="en-MY" sz="3600" dirty="0"/>
            </a:br>
            <a:r>
              <a:rPr lang="en-MY" sz="3600" dirty="0"/>
              <a:t>(</a:t>
            </a:r>
            <a:r>
              <a:rPr lang="en-MY" sz="3600" dirty="0">
                <a:solidFill>
                  <a:srgbClr val="FF0000"/>
                </a:solidFill>
              </a:rPr>
              <a:t>Without</a:t>
            </a:r>
            <a:r>
              <a:rPr lang="en-MY" sz="3600" dirty="0"/>
              <a:t> Data Augmentation)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460" y="5674030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Higher validation accuracy and lower validation loss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5ECC1-9D56-6323-85F9-0AAE3EE4FFA8}"/>
              </a:ext>
            </a:extLst>
          </p:cNvPr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1.550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0.637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81C0B-1C2B-4D11-1CEB-FAB968DA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1170250"/>
            <a:ext cx="10549890" cy="43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sz="3600" dirty="0"/>
              <a:t>Model Evaluation – Improved Model2</a:t>
            </a:r>
            <a:br>
              <a:rPr lang="en-MY" sz="3600" dirty="0"/>
            </a:br>
            <a:r>
              <a:rPr lang="en-MY" sz="3600" dirty="0"/>
              <a:t>(</a:t>
            </a:r>
            <a:r>
              <a:rPr lang="en-MY" sz="3600" dirty="0">
                <a:solidFill>
                  <a:srgbClr val="FF0000"/>
                </a:solidFill>
              </a:rPr>
              <a:t>With</a:t>
            </a:r>
            <a:r>
              <a:rPr lang="en-MY" sz="3600" dirty="0"/>
              <a:t> Data Augmentation)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460" y="5674030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Higher validation accuracy and lower validation loss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5ECC1-9D56-6323-85F9-0AAE3EE4FFA8}"/>
              </a:ext>
            </a:extLst>
          </p:cNvPr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1.266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0.676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4C648-E694-C3EA-D9D0-DE877071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62" y="1314334"/>
            <a:ext cx="10156572" cy="42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0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33" y="149099"/>
            <a:ext cx="8534400" cy="1087675"/>
          </a:xfrm>
        </p:spPr>
        <p:txBody>
          <a:bodyPr>
            <a:normAutofit/>
          </a:bodyPr>
          <a:lstStyle/>
          <a:p>
            <a:r>
              <a:rPr lang="en-MY" dirty="0"/>
              <a:t> </a:t>
            </a:r>
            <a:r>
              <a:rPr lang="en-MY" dirty="0" err="1"/>
              <a:t>Hypertuned</a:t>
            </a:r>
            <a:r>
              <a:rPr lang="en-MY" dirty="0"/>
              <a:t> Improved Model 2 </a:t>
            </a:r>
            <a:endParaRPr lang="en-MY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6780-06C6-3645-1D09-98E67FA2168C}"/>
              </a:ext>
            </a:extLst>
          </p:cNvPr>
          <p:cNvSpPr txBox="1">
            <a:spLocks/>
          </p:cNvSpPr>
          <p:nvPr/>
        </p:nvSpPr>
        <p:spPr>
          <a:xfrm>
            <a:off x="386733" y="1081467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>
                <a:solidFill>
                  <a:schemeClr val="tx1"/>
                </a:solidFill>
              </a:rPr>
              <a:t>Hyperparameter Search (</a:t>
            </a:r>
            <a:r>
              <a:rPr lang="en-MY" sz="2400" dirty="0" err="1">
                <a:solidFill>
                  <a:schemeClr val="tx1"/>
                </a:solidFill>
              </a:rPr>
              <a:t>Keras</a:t>
            </a:r>
            <a:r>
              <a:rPr lang="en-MY" sz="2400" dirty="0">
                <a:solidFill>
                  <a:schemeClr val="tx1"/>
                </a:solidFill>
              </a:rPr>
              <a:t> Tuner: Random Search)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684C98-82E7-A273-397B-EF988C67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7" y="1928793"/>
            <a:ext cx="11222145" cy="15002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A9A3BB9-0E1A-2162-03CB-F219E2F69E99}"/>
              </a:ext>
            </a:extLst>
          </p:cNvPr>
          <p:cNvSpPr/>
          <p:nvPr/>
        </p:nvSpPr>
        <p:spPr>
          <a:xfrm>
            <a:off x="484926" y="3906146"/>
            <a:ext cx="10350713" cy="1500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Parameters input dropout to between 0.1 and 0.2 because d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source-serif-pro"/>
              </a:rPr>
              <a:t>ropping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the input data can adversely affect the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Parameters intermediate dropout to 0.5 and below because 0.5 is ideal for large datasets and &gt;0.5 is not advised it may cull more connections </a:t>
            </a:r>
            <a:r>
              <a:rPr lang="en-SG" sz="2000" b="0" i="0" dirty="0">
                <a:solidFill>
                  <a:srgbClr val="292929"/>
                </a:solidFill>
                <a:effectLst/>
                <a:latin typeface="source-serif-pro"/>
              </a:rPr>
              <a:t>without boosting the regularization.</a:t>
            </a:r>
            <a:endParaRPr lang="en-MY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9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33" y="149099"/>
            <a:ext cx="8534400" cy="1087675"/>
          </a:xfrm>
        </p:spPr>
        <p:txBody>
          <a:bodyPr>
            <a:normAutofit/>
          </a:bodyPr>
          <a:lstStyle/>
          <a:p>
            <a:r>
              <a:rPr lang="en-MY" dirty="0"/>
              <a:t> </a:t>
            </a:r>
            <a:r>
              <a:rPr lang="en-MY" dirty="0" err="1"/>
              <a:t>Hypertuned</a:t>
            </a:r>
            <a:r>
              <a:rPr lang="en-MY" dirty="0"/>
              <a:t> Improved Model 2 </a:t>
            </a:r>
            <a:endParaRPr lang="en-MY" sz="2000" dirty="0"/>
          </a:p>
        </p:txBody>
      </p:sp>
      <p:sp>
        <p:nvSpPr>
          <p:cNvPr id="6" name="Oval 5"/>
          <p:cNvSpPr/>
          <p:nvPr/>
        </p:nvSpPr>
        <p:spPr>
          <a:xfrm>
            <a:off x="8225093" y="648057"/>
            <a:ext cx="3966907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1.415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0.656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96780-06C6-3645-1D09-98E67FA2168C}"/>
              </a:ext>
            </a:extLst>
          </p:cNvPr>
          <p:cNvSpPr txBox="1">
            <a:spLocks/>
          </p:cNvSpPr>
          <p:nvPr/>
        </p:nvSpPr>
        <p:spPr>
          <a:xfrm>
            <a:off x="386733" y="1081467"/>
            <a:ext cx="10515600" cy="52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>
                <a:solidFill>
                  <a:schemeClr val="tx1"/>
                </a:solidFill>
              </a:rPr>
              <a:t>Hyperparameter Search (</a:t>
            </a:r>
            <a:r>
              <a:rPr lang="en-MY" sz="2400" dirty="0" err="1">
                <a:solidFill>
                  <a:schemeClr val="tx1"/>
                </a:solidFill>
              </a:rPr>
              <a:t>Keras</a:t>
            </a:r>
            <a:r>
              <a:rPr lang="en-MY" sz="2400" dirty="0">
                <a:solidFill>
                  <a:schemeClr val="tx1"/>
                </a:solidFill>
              </a:rPr>
              <a:t> Tuner: Random Search)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E1222-5A6B-3B8A-33A8-399579D4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48" y="1736266"/>
            <a:ext cx="8534400" cy="35893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FE5DFE-EDB1-6DCE-9614-81678A6AB5D4}"/>
              </a:ext>
            </a:extLst>
          </p:cNvPr>
          <p:cNvSpPr/>
          <p:nvPr/>
        </p:nvSpPr>
        <p:spPr>
          <a:xfrm>
            <a:off x="838460" y="5536870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Higher validation accuracy and lower validation loss but still lower than improved model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This may be because I did not run enough parameters through the </a:t>
            </a:r>
            <a:r>
              <a:rPr lang="en-MY" sz="2000" dirty="0" err="1">
                <a:solidFill>
                  <a:schemeClr val="tx1"/>
                </a:solidFill>
              </a:rPr>
              <a:t>hypertuning</a:t>
            </a:r>
            <a:r>
              <a:rPr lang="en-MY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15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1" y="182194"/>
            <a:ext cx="10515600" cy="620834"/>
          </a:xfrm>
        </p:spPr>
        <p:txBody>
          <a:bodyPr>
            <a:normAutofit fontScale="90000"/>
          </a:bodyPr>
          <a:lstStyle/>
          <a:p>
            <a:r>
              <a:rPr lang="en-MY" dirty="0"/>
              <a:t>Performance Evaluation-Improved Model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5" y="991286"/>
            <a:ext cx="5065248" cy="552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53" y="991286"/>
            <a:ext cx="4894235" cy="53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9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1" y="182194"/>
            <a:ext cx="10515600" cy="620834"/>
          </a:xfrm>
        </p:spPr>
        <p:txBody>
          <a:bodyPr>
            <a:normAutofit fontScale="90000"/>
          </a:bodyPr>
          <a:lstStyle/>
          <a:p>
            <a:r>
              <a:rPr lang="en-MY" dirty="0"/>
              <a:t> Performance Evaluation-Improved Model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4" y="803028"/>
            <a:ext cx="7296564" cy="60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50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37" y="344932"/>
            <a:ext cx="10515600" cy="883470"/>
          </a:xfrm>
        </p:spPr>
        <p:txBody>
          <a:bodyPr>
            <a:normAutofit fontScale="90000"/>
          </a:bodyPr>
          <a:lstStyle/>
          <a:p>
            <a:r>
              <a:rPr lang="en-MY" dirty="0"/>
              <a:t>Performance Evaluation-Improved Model 2 </a:t>
            </a:r>
            <a:br>
              <a:rPr lang="en-MY" dirty="0"/>
            </a:br>
            <a:r>
              <a:rPr lang="en-MY" dirty="0"/>
              <a:t>(AFTER </a:t>
            </a:r>
            <a:r>
              <a:rPr lang="en-MY" dirty="0" err="1"/>
              <a:t>Hypertuning</a:t>
            </a:r>
            <a:r>
              <a:rPr lang="en-MY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512AE-E392-7C05-B8F8-83D0697A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9" y="1732228"/>
            <a:ext cx="5801913" cy="39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30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EFC58-1F37-28C7-A639-C1E1A88F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3" y="1334281"/>
            <a:ext cx="6615346" cy="54235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7019F2-7BDD-27CD-5BD4-A4ACE1DCB211}"/>
              </a:ext>
            </a:extLst>
          </p:cNvPr>
          <p:cNvSpPr txBox="1">
            <a:spLocks/>
          </p:cNvSpPr>
          <p:nvPr/>
        </p:nvSpPr>
        <p:spPr>
          <a:xfrm>
            <a:off x="429137" y="344932"/>
            <a:ext cx="10515600" cy="883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/>
              <a:t>Performance Evaluation-Improved Model 2 </a:t>
            </a:r>
            <a:br>
              <a:rPr lang="en-MY"/>
            </a:br>
            <a:r>
              <a:rPr lang="en-MY"/>
              <a:t>(AFTER Hypertuning)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97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72"/>
            <a:ext cx="6803571" cy="1030599"/>
          </a:xfrm>
        </p:spPr>
        <p:txBody>
          <a:bodyPr>
            <a:normAutofit/>
          </a:bodyPr>
          <a:lstStyle/>
          <a:p>
            <a:r>
              <a:rPr lang="en-MY" dirty="0"/>
              <a:t> Background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1244771"/>
            <a:ext cx="10515600" cy="5289878"/>
          </a:xfrm>
        </p:spPr>
        <p:txBody>
          <a:bodyPr>
            <a:normAutofit/>
          </a:bodyPr>
          <a:lstStyle/>
          <a:p>
            <a:r>
              <a:rPr lang="en-MY" sz="2400" dirty="0"/>
              <a:t>Fine-grained image classification is a highly challenging task due to large variance in the same subcategory and small variance among different subcategories</a:t>
            </a:r>
          </a:p>
          <a:p>
            <a:endParaRPr lang="en-MY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7" y="2049638"/>
            <a:ext cx="4279604" cy="4700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49470" y="2407024"/>
            <a:ext cx="6010835" cy="36172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Models with highest percentage correct</a:t>
            </a:r>
          </a:p>
          <a:p>
            <a:pPr algn="ctr"/>
            <a:endParaRPr lang="en-US" sz="2400" dirty="0"/>
          </a:p>
          <a:p>
            <a:pPr algn="ctr"/>
            <a:r>
              <a:rPr lang="en-US" dirty="0"/>
              <a:t>From:</a:t>
            </a:r>
          </a:p>
          <a:p>
            <a:pPr algn="ctr"/>
            <a:r>
              <a:rPr lang="en-US" dirty="0"/>
              <a:t> </a:t>
            </a:r>
            <a:r>
              <a:rPr lang="en-US" dirty="0">
                <a:hlinkClick r:id="rId3"/>
              </a:rPr>
              <a:t>https://paperswithcode.com/sota/image-classification-on-cifar-100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1507067"/>
          </a:xfrm>
        </p:spPr>
        <p:txBody>
          <a:bodyPr/>
          <a:lstStyle/>
          <a:p>
            <a:r>
              <a:rPr lang="en-MY" dirty="0"/>
              <a:t>Conclusion-Data Augmentation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43708" y="2436182"/>
            <a:ext cx="8221718" cy="24563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400" dirty="0"/>
              <a:t>The Data Augmentation is very useful in the </a:t>
            </a:r>
            <a:r>
              <a:rPr lang="en-MY" sz="2800" dirty="0"/>
              <a:t>CIFAR100 </a:t>
            </a:r>
            <a:r>
              <a:rPr lang="en-MY" sz="2400" dirty="0"/>
              <a:t>dataset as the validation accuracy is low and the validation loss is high.</a:t>
            </a:r>
          </a:p>
          <a:p>
            <a:r>
              <a:rPr lang="en-MY" sz="2000" dirty="0"/>
              <a:t>- Due to each image is not standard for each class ( for example: each image are roughly shown, so it will help improve the data training  better.)</a:t>
            </a:r>
          </a:p>
        </p:txBody>
      </p:sp>
    </p:spTree>
    <p:extLst>
      <p:ext uri="{BB962C8B-B14F-4D97-AF65-F5344CB8AC3E}">
        <p14:creationId xmlns:p14="http://schemas.microsoft.com/office/powerpoint/2010/main" val="383617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674035"/>
          </a:xfrm>
        </p:spPr>
        <p:txBody>
          <a:bodyPr>
            <a:normAutofit fontScale="90000"/>
          </a:bodyPr>
          <a:lstStyle/>
          <a:p>
            <a:r>
              <a:rPr lang="en-MY" dirty="0"/>
              <a:t>Conclusion on Model Improvement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615" y="6199093"/>
            <a:ext cx="10932459" cy="4706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2400" dirty="0"/>
              <a:t>Improved Model2 (norm with Augmented)is the best performance model in this study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22946"/>
              </p:ext>
            </p:extLst>
          </p:nvPr>
        </p:nvGraphicFramePr>
        <p:xfrm>
          <a:off x="838200" y="712694"/>
          <a:ext cx="9294905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0.2205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 model + Augmented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0.1935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Improved Model1</a:t>
                      </a:r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(without Augmented)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2.618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0.3752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Improved Model1</a:t>
                      </a:r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(with Augmented)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0.3452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Improved Model1</a:t>
                      </a:r>
                      <a:endParaRPr lang="en-MY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(Augmented + Default)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Improved Model2</a:t>
                      </a:r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(norm without Augmented)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Improved Model2</a:t>
                      </a:r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MY" baseline="0" dirty="0">
                          <a:solidFill>
                            <a:schemeClr val="tx1"/>
                          </a:solidFill>
                        </a:rPr>
                        <a:t>(norm with Augmented)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C00000"/>
                          </a:solidFill>
                        </a:rPr>
                        <a:t>Improved Model2</a:t>
                      </a:r>
                      <a:r>
                        <a:rPr lang="en-MY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r>
                        <a:rPr lang="en-MY" baseline="0" dirty="0">
                          <a:solidFill>
                            <a:srgbClr val="C00000"/>
                          </a:solidFill>
                        </a:rPr>
                        <a:t>(norm with Augmented + Default)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0.6760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Tuned_Model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MY" sz="3600" dirty="0"/>
              <a:t>Default Dataset - CIFAR100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000"/>
              <a:t>The dataset consists of 60000 colored images (50000 training and 10000 test) of 32 × 32 pixels in 100 classes grouped into 20 superclasses. Each image has a fine label (class) and a coarse label (superclass).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DE26AE18-E395-E674-98BD-E8E69570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3051009"/>
            <a:ext cx="3700350" cy="2983228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76" y="2638606"/>
            <a:ext cx="5478841" cy="339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1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867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347288-85EE-3F15-0350-855581AF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6175876-F146-FA38-F540-88C19D26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02" y="640080"/>
            <a:ext cx="6400399" cy="5578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FD3E3-11B2-7C18-6342-08152B39CE0C}"/>
              </a:ext>
            </a:extLst>
          </p:cNvPr>
          <p:cNvSpPr txBox="1"/>
          <p:nvPr/>
        </p:nvSpPr>
        <p:spPr>
          <a:xfrm>
            <a:off x="472226" y="3571588"/>
            <a:ext cx="3931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-Normalize the data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-Scaled the values to a range of 0 to 1 before feeding to the neural network model.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-D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ivide the values by 255.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 training set and the testing set are preprocessed in the same way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728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13" y="138082"/>
            <a:ext cx="8946931" cy="828870"/>
          </a:xfrm>
        </p:spPr>
        <p:txBody>
          <a:bodyPr>
            <a:normAutofit/>
          </a:bodyPr>
          <a:lstStyle/>
          <a:p>
            <a:r>
              <a:rPr lang="en-MY" dirty="0"/>
              <a:t>Data preparation/Features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9" y="1540565"/>
            <a:ext cx="12005751" cy="49758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8858-E536-A2B6-BCED-7883E8D1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966952"/>
            <a:ext cx="10515600" cy="959617"/>
          </a:xfrm>
        </p:spPr>
        <p:txBody>
          <a:bodyPr>
            <a:normAutofit/>
          </a:bodyPr>
          <a:lstStyle/>
          <a:p>
            <a:r>
              <a:rPr lang="en-MY" sz="1800" dirty="0"/>
              <a:t>Verify that the data is in the correct format to build and train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91168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336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AUGMENTATION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CE55-797B-E705-24F9-AD0A121B4613}"/>
              </a:ext>
            </a:extLst>
          </p:cNvPr>
          <p:cNvSpPr txBox="1"/>
          <p:nvPr/>
        </p:nvSpPr>
        <p:spPr>
          <a:xfrm>
            <a:off x="947593" y="5940016"/>
            <a:ext cx="654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Adding the Augmented Data to the default data</a:t>
            </a:r>
          </a:p>
          <a:p>
            <a:r>
              <a:rPr lang="en-SG" dirty="0"/>
              <a:t>- Number of Rows x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D68A-A026-82CF-3AE6-20DF3F49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97" y="1643406"/>
            <a:ext cx="5292943" cy="190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031D8-A3BB-3B5E-D217-CAFEFEF8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94" y="4243629"/>
            <a:ext cx="6545845" cy="1532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5CC74-AC0B-040B-74BD-264AAAD66262}"/>
              </a:ext>
            </a:extLst>
          </p:cNvPr>
          <p:cNvSpPr txBox="1"/>
          <p:nvPr/>
        </p:nvSpPr>
        <p:spPr>
          <a:xfrm>
            <a:off x="6337738" y="1720801"/>
            <a:ext cx="5662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Rotation- The images are rotated randomly from 0-20 degrees</a:t>
            </a:r>
          </a:p>
          <a:p>
            <a:r>
              <a:rPr lang="en-US" dirty="0"/>
              <a:t>Horizontal flip - The images are flipped horizontally</a:t>
            </a:r>
          </a:p>
          <a:p>
            <a:r>
              <a:rPr lang="en-US" dirty="0"/>
              <a:t>Validation split - Fraction of images reserved for validation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237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52248"/>
            <a:ext cx="9207063" cy="1243723"/>
          </a:xfrm>
        </p:spPr>
        <p:txBody>
          <a:bodyPr>
            <a:normAutofit/>
          </a:bodyPr>
          <a:lstStyle/>
          <a:p>
            <a:r>
              <a:rPr lang="en-MY" dirty="0"/>
              <a:t> Training Process- Refer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61791"/>
            <a:ext cx="10828283" cy="3292913"/>
          </a:xfrm>
        </p:spPr>
        <p:txBody>
          <a:bodyPr>
            <a:normAutofit/>
          </a:bodyPr>
          <a:lstStyle/>
          <a:p>
            <a:r>
              <a:rPr lang="en-MY" sz="2400" dirty="0"/>
              <a:t>Plot accuracy on the training and validation datasets over training epochs.</a:t>
            </a:r>
          </a:p>
          <a:p>
            <a:r>
              <a:rPr lang="en-MY" sz="2400" dirty="0"/>
              <a:t>Plot loss on the training and validation datasets over training epochs.</a:t>
            </a:r>
          </a:p>
          <a:p>
            <a:r>
              <a:rPr lang="en-MY" sz="2400" dirty="0"/>
              <a:t>Early Stopping function - a </a:t>
            </a:r>
            <a:r>
              <a:rPr lang="en-MY" sz="2400" dirty="0" err="1"/>
              <a:t>callback</a:t>
            </a:r>
            <a:r>
              <a:rPr lang="en-MY" sz="2400" dirty="0"/>
              <a:t> that allows you to specify the performance measure to monitor, the trigger, and once triggered, it will stop the training process.</a:t>
            </a:r>
          </a:p>
          <a:p>
            <a:r>
              <a:rPr lang="en-MY" sz="2400" dirty="0"/>
              <a:t>Define CNN Model</a:t>
            </a:r>
          </a:p>
          <a:p>
            <a:r>
              <a:rPr lang="en-MY" sz="2400" dirty="0"/>
              <a:t>Define  loss, optimizer, learning rate, metrics</a:t>
            </a:r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  <a:p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22586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2" y="148308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dirty="0"/>
              <a:t> Model Evaluation – Baseline Model </a:t>
            </a:r>
            <a:br>
              <a:rPr lang="en-MY" dirty="0"/>
            </a:br>
            <a:r>
              <a:rPr lang="en-MY" dirty="0"/>
              <a:t>(</a:t>
            </a:r>
            <a:r>
              <a:rPr lang="en-MY" sz="4400" dirty="0">
                <a:solidFill>
                  <a:srgbClr val="FF0000"/>
                </a:solidFill>
              </a:rPr>
              <a:t>Without</a:t>
            </a:r>
            <a:r>
              <a:rPr lang="en-MY" dirty="0"/>
              <a:t> Data Augmentation)</a:t>
            </a:r>
          </a:p>
        </p:txBody>
      </p:sp>
      <p:sp>
        <p:nvSpPr>
          <p:cNvPr id="13" name="Oval 12"/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3.359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0.221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045EA-E32F-0AE9-5F4D-A5367290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4" y="1573808"/>
            <a:ext cx="9100091" cy="37103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56EF1E-2E36-202F-76B0-5F976122E34C}"/>
              </a:ext>
            </a:extLst>
          </p:cNvPr>
          <p:cNvSpPr/>
          <p:nvPr/>
        </p:nvSpPr>
        <p:spPr>
          <a:xfrm>
            <a:off x="260374" y="5457313"/>
            <a:ext cx="11671251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Validation loss and training loss are both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may indicate that the model is </a:t>
            </a:r>
            <a:r>
              <a:rPr lang="en-US" sz="2000" dirty="0" err="1">
                <a:solidFill>
                  <a:schemeClr val="tx1"/>
                </a:solidFill>
              </a:rPr>
              <a:t>underfitting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Occurs when the model is unable to accurately model the training data, and hence generates large errors.</a:t>
            </a:r>
            <a:endParaRPr lang="en-MY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05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 fontScale="90000"/>
          </a:bodyPr>
          <a:lstStyle/>
          <a:p>
            <a:r>
              <a:rPr lang="en-MY" sz="3600" dirty="0"/>
              <a:t>Model Evaluation – Baseline Model </a:t>
            </a:r>
            <a:br>
              <a:rPr lang="en-MY" sz="3600" dirty="0"/>
            </a:br>
            <a:r>
              <a:rPr lang="en-MY" sz="3600" dirty="0"/>
              <a:t>(</a:t>
            </a:r>
            <a:r>
              <a:rPr lang="en-MY" sz="3600" dirty="0">
                <a:solidFill>
                  <a:srgbClr val="FF0000"/>
                </a:solidFill>
              </a:rPr>
              <a:t>With</a:t>
            </a:r>
            <a:r>
              <a:rPr lang="en-MY" sz="3600" dirty="0"/>
              <a:t> Data Augmentation)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460" y="5794313"/>
            <a:ext cx="10222084" cy="985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Validation loss is staying close with training loss but both still having high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solidFill>
                  <a:schemeClr val="tx1"/>
                </a:solidFill>
              </a:rPr>
              <a:t>Both showing low accuracy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4" y="1360170"/>
            <a:ext cx="10640555" cy="44341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B5ECC1-9D56-6323-85F9-0AAE3EE4FFA8}"/>
              </a:ext>
            </a:extLst>
          </p:cNvPr>
          <p:cNvSpPr/>
          <p:nvPr/>
        </p:nvSpPr>
        <p:spPr>
          <a:xfrm>
            <a:off x="9038898" y="198919"/>
            <a:ext cx="3079530" cy="9141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Val loss: 3.465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Val accuracy: 0.193</a:t>
            </a:r>
            <a:endParaRPr lang="en-MY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795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source-serif-pro</vt:lpstr>
      <vt:lpstr>Wingdings 3</vt:lpstr>
      <vt:lpstr>Office Theme</vt:lpstr>
      <vt:lpstr>DEEP LEARNING CA1 PART B: CONVOLUTIONAL NEURAL NETWORK 2</vt:lpstr>
      <vt:lpstr> Background Research</vt:lpstr>
      <vt:lpstr>Default Dataset - CIFAR100</vt:lpstr>
      <vt:lpstr>DATA PREPROCESSING</vt:lpstr>
      <vt:lpstr>Data preparation/Features engineering</vt:lpstr>
      <vt:lpstr>PowerPoint Presentation</vt:lpstr>
      <vt:lpstr> Training Process- Refer to code</vt:lpstr>
      <vt:lpstr> Model Evaluation – Baseline Model  (Without Data Augmentation)</vt:lpstr>
      <vt:lpstr>Model Evaluation – Baseline Model  (With Data Augmentation)</vt:lpstr>
      <vt:lpstr>Model Evaluation – Improved Model1 (Without Data Augmentation)</vt:lpstr>
      <vt:lpstr>Model Evaluation – Improved Model1 (With Data Augmentation)</vt:lpstr>
      <vt:lpstr>Model Evaluation – Improved Model2 (Without Data Augmentation)</vt:lpstr>
      <vt:lpstr>Model Evaluation – Improved Model2 (With Data Augmentation)</vt:lpstr>
      <vt:lpstr> Hypertuned Improved Model 2 </vt:lpstr>
      <vt:lpstr> Hypertuned Improved Model 2 </vt:lpstr>
      <vt:lpstr>Performance Evaluation-Improved Model 2</vt:lpstr>
      <vt:lpstr> Performance Evaluation-Improved Model 2</vt:lpstr>
      <vt:lpstr>Performance Evaluation-Improved Model 2  (AFTER Hypertuning)</vt:lpstr>
      <vt:lpstr>PowerPoint Presentation</vt:lpstr>
      <vt:lpstr>Conclusion-Data Augmentation</vt:lpstr>
      <vt:lpstr>Conclusion on Model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138</cp:revision>
  <dcterms:created xsi:type="dcterms:W3CDTF">2022-02-12T05:02:15Z</dcterms:created>
  <dcterms:modified xsi:type="dcterms:W3CDTF">2022-11-25T15:52:11Z</dcterms:modified>
</cp:coreProperties>
</file>