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310" r:id="rId4"/>
    <p:sldId id="325" r:id="rId5"/>
    <p:sldId id="326" r:id="rId6"/>
    <p:sldId id="333" r:id="rId7"/>
    <p:sldId id="336" r:id="rId8"/>
    <p:sldId id="334" r:id="rId9"/>
    <p:sldId id="301" r:id="rId10"/>
    <p:sldId id="313" r:id="rId11"/>
    <p:sldId id="335" r:id="rId12"/>
    <p:sldId id="320" r:id="rId13"/>
    <p:sldId id="330" r:id="rId14"/>
    <p:sldId id="33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B-05" initials="B" lastIdx="1" clrIdx="0">
    <p:extLst>
      <p:ext uri="{19B8F6BF-5375-455C-9EA6-DF929625EA0E}">
        <p15:presenceInfo xmlns:p15="http://schemas.microsoft.com/office/powerpoint/2012/main" userId="BB-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BD56-9CAC-4EDB-B5D7-4CCFE278D7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7B478-C107-43B9-8248-86F10A1B1B96}">
      <dgm:prSet/>
      <dgm:spPr/>
      <dgm:t>
        <a:bodyPr/>
        <a:lstStyle/>
        <a:p>
          <a:r>
            <a:rPr lang="en-SG" dirty="0"/>
            <a:t>By: Yek Yi Wei (p2107631)</a:t>
          </a:r>
          <a:endParaRPr lang="en-US" dirty="0"/>
        </a:p>
      </dgm:t>
    </dgm:pt>
    <dgm:pt modelId="{1FB49F83-3327-4F75-A663-1836D4A6FB30}" type="parTrans" cxnId="{7E5BCF6E-9BEA-43D7-892E-FAA0B2BCE0CD}">
      <dgm:prSet/>
      <dgm:spPr/>
      <dgm:t>
        <a:bodyPr/>
        <a:lstStyle/>
        <a:p>
          <a:endParaRPr lang="en-US"/>
        </a:p>
      </dgm:t>
    </dgm:pt>
    <dgm:pt modelId="{7E5AF250-4FF1-4045-A139-F9297F78497F}" type="sibTrans" cxnId="{7E5BCF6E-9BEA-43D7-892E-FAA0B2BCE0CD}">
      <dgm:prSet/>
      <dgm:spPr/>
      <dgm:t>
        <a:bodyPr/>
        <a:lstStyle/>
        <a:p>
          <a:endParaRPr lang="en-US"/>
        </a:p>
      </dgm:t>
    </dgm:pt>
    <dgm:pt modelId="{BB1D42CB-D0AD-417A-A5E4-50B57D022127}">
      <dgm:prSet/>
      <dgm:spPr/>
      <dgm:t>
        <a:bodyPr/>
        <a:lstStyle/>
        <a:p>
          <a:r>
            <a:rPr lang="en-US" dirty="0"/>
            <a:t>Diploma in Applied AI &amp; Analytics</a:t>
          </a:r>
        </a:p>
      </dgm:t>
    </dgm:pt>
    <dgm:pt modelId="{6DE4DF21-FB88-420F-82AD-C28DB04EC41E}" type="parTrans" cxnId="{8BD96289-E7CB-4B1D-9BFA-82AD09FD2ED7}">
      <dgm:prSet/>
      <dgm:spPr/>
      <dgm:t>
        <a:bodyPr/>
        <a:lstStyle/>
        <a:p>
          <a:endParaRPr lang="en-US"/>
        </a:p>
      </dgm:t>
    </dgm:pt>
    <dgm:pt modelId="{112D6255-F3B2-45CC-AB71-9312B970FC5C}" type="sibTrans" cxnId="{8BD96289-E7CB-4B1D-9BFA-82AD09FD2ED7}">
      <dgm:prSet/>
      <dgm:spPr/>
      <dgm:t>
        <a:bodyPr/>
        <a:lstStyle/>
        <a:p>
          <a:endParaRPr lang="en-US"/>
        </a:p>
      </dgm:t>
    </dgm:pt>
    <dgm:pt modelId="{070616A1-E527-4F85-855F-CB5FFFADB8DB}" type="pres">
      <dgm:prSet presAssocID="{2DD1BD56-9CAC-4EDB-B5D7-4CCFE278D7C3}" presName="root" presStyleCnt="0">
        <dgm:presLayoutVars>
          <dgm:dir/>
          <dgm:resizeHandles val="exact"/>
        </dgm:presLayoutVars>
      </dgm:prSet>
      <dgm:spPr/>
    </dgm:pt>
    <dgm:pt modelId="{D2D4B503-14FD-4995-B9D5-2688946F9561}" type="pres">
      <dgm:prSet presAssocID="{C297B478-C107-43B9-8248-86F10A1B1B96}" presName="compNode" presStyleCnt="0"/>
      <dgm:spPr/>
    </dgm:pt>
    <dgm:pt modelId="{F978232C-6923-4AF6-B5F3-457136622141}" type="pres">
      <dgm:prSet presAssocID="{C297B478-C107-43B9-8248-86F10A1B1B96}" presName="bgRect" presStyleLbl="bgShp" presStyleIdx="0" presStyleCnt="2" custLinFactNeighborX="-6483" custLinFactNeighborY="-1109"/>
      <dgm:spPr/>
    </dgm:pt>
    <dgm:pt modelId="{0AEF1C46-14F8-45E6-AF02-4ACC80591F57}" type="pres">
      <dgm:prSet presAssocID="{C297B478-C107-43B9-8248-86F10A1B1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607B68BA-C305-4D48-BCDA-F506D0AB191C}" type="pres">
      <dgm:prSet presAssocID="{C297B478-C107-43B9-8248-86F10A1B1B96}" presName="spaceRect" presStyleCnt="0"/>
      <dgm:spPr/>
    </dgm:pt>
    <dgm:pt modelId="{48EB7D3A-2601-4687-9B20-4DD1D19807C1}" type="pres">
      <dgm:prSet presAssocID="{C297B478-C107-43B9-8248-86F10A1B1B96}" presName="parTx" presStyleLbl="revTx" presStyleIdx="0" presStyleCnt="2">
        <dgm:presLayoutVars>
          <dgm:chMax val="0"/>
          <dgm:chPref val="0"/>
        </dgm:presLayoutVars>
      </dgm:prSet>
      <dgm:spPr/>
    </dgm:pt>
    <dgm:pt modelId="{F110A702-C656-41C2-8716-278F047510D7}" type="pres">
      <dgm:prSet presAssocID="{7E5AF250-4FF1-4045-A139-F9297F78497F}" presName="sibTrans" presStyleCnt="0"/>
      <dgm:spPr/>
    </dgm:pt>
    <dgm:pt modelId="{F11A6F34-3825-4CBB-8A9B-F79FF7BD49CE}" type="pres">
      <dgm:prSet presAssocID="{BB1D42CB-D0AD-417A-A5E4-50B57D022127}" presName="compNode" presStyleCnt="0"/>
      <dgm:spPr/>
    </dgm:pt>
    <dgm:pt modelId="{61810BCE-A0D4-43D8-A1C9-94CD61F21014}" type="pres">
      <dgm:prSet presAssocID="{BB1D42CB-D0AD-417A-A5E4-50B57D022127}" presName="bgRect" presStyleLbl="bgShp" presStyleIdx="1" presStyleCnt="2"/>
      <dgm:spPr/>
    </dgm:pt>
    <dgm:pt modelId="{00242ED7-9FE6-44B4-A56F-E2692BAE3BDF}" type="pres">
      <dgm:prSet presAssocID="{BB1D42CB-D0AD-417A-A5E4-50B57D0221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F3EF6D2-1DF4-4452-BC23-A58E8BE92743}" type="pres">
      <dgm:prSet presAssocID="{BB1D42CB-D0AD-417A-A5E4-50B57D022127}" presName="spaceRect" presStyleCnt="0"/>
      <dgm:spPr/>
    </dgm:pt>
    <dgm:pt modelId="{C156CD6D-27AE-463B-A269-A7866CE054CF}" type="pres">
      <dgm:prSet presAssocID="{BB1D42CB-D0AD-417A-A5E4-50B57D0221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5BCF6E-9BEA-43D7-892E-FAA0B2BCE0CD}" srcId="{2DD1BD56-9CAC-4EDB-B5D7-4CCFE278D7C3}" destId="{C297B478-C107-43B9-8248-86F10A1B1B96}" srcOrd="0" destOrd="0" parTransId="{1FB49F83-3327-4F75-A663-1836D4A6FB30}" sibTransId="{7E5AF250-4FF1-4045-A139-F9297F78497F}"/>
    <dgm:cxn modelId="{8BD96289-E7CB-4B1D-9BFA-82AD09FD2ED7}" srcId="{2DD1BD56-9CAC-4EDB-B5D7-4CCFE278D7C3}" destId="{BB1D42CB-D0AD-417A-A5E4-50B57D022127}" srcOrd="1" destOrd="0" parTransId="{6DE4DF21-FB88-420F-82AD-C28DB04EC41E}" sibTransId="{112D6255-F3B2-45CC-AB71-9312B970FC5C}"/>
    <dgm:cxn modelId="{1399938D-7AE9-4A15-B967-52B7145E7EFE}" type="presOf" srcId="{BB1D42CB-D0AD-417A-A5E4-50B57D022127}" destId="{C156CD6D-27AE-463B-A269-A7866CE054CF}" srcOrd="0" destOrd="0" presId="urn:microsoft.com/office/officeart/2018/2/layout/IconVerticalSolidList"/>
    <dgm:cxn modelId="{F8F9B9CA-74C4-4904-B3A3-89E1BB0A5DA4}" type="presOf" srcId="{C297B478-C107-43B9-8248-86F10A1B1B96}" destId="{48EB7D3A-2601-4687-9B20-4DD1D19807C1}" srcOrd="0" destOrd="0" presId="urn:microsoft.com/office/officeart/2018/2/layout/IconVerticalSolidList"/>
    <dgm:cxn modelId="{1D6291E1-871D-4F52-B6DE-7E39D3C06C27}" type="presOf" srcId="{2DD1BD56-9CAC-4EDB-B5D7-4CCFE278D7C3}" destId="{070616A1-E527-4F85-855F-CB5FFFADB8DB}" srcOrd="0" destOrd="0" presId="urn:microsoft.com/office/officeart/2018/2/layout/IconVerticalSolidList"/>
    <dgm:cxn modelId="{39257D74-1737-43EF-A3A4-74BE54A7BD29}" type="presParOf" srcId="{070616A1-E527-4F85-855F-CB5FFFADB8DB}" destId="{D2D4B503-14FD-4995-B9D5-2688946F9561}" srcOrd="0" destOrd="0" presId="urn:microsoft.com/office/officeart/2018/2/layout/IconVerticalSolidList"/>
    <dgm:cxn modelId="{7779E972-B7E3-48FB-B711-A4E736833F84}" type="presParOf" srcId="{D2D4B503-14FD-4995-B9D5-2688946F9561}" destId="{F978232C-6923-4AF6-B5F3-457136622141}" srcOrd="0" destOrd="0" presId="urn:microsoft.com/office/officeart/2018/2/layout/IconVerticalSolidList"/>
    <dgm:cxn modelId="{195D28DC-2978-49C8-9939-D7C7146328CD}" type="presParOf" srcId="{D2D4B503-14FD-4995-B9D5-2688946F9561}" destId="{0AEF1C46-14F8-45E6-AF02-4ACC80591F57}" srcOrd="1" destOrd="0" presId="urn:microsoft.com/office/officeart/2018/2/layout/IconVerticalSolidList"/>
    <dgm:cxn modelId="{DCCC9452-E986-49E2-AF57-4E9F2662792D}" type="presParOf" srcId="{D2D4B503-14FD-4995-B9D5-2688946F9561}" destId="{607B68BA-C305-4D48-BCDA-F506D0AB191C}" srcOrd="2" destOrd="0" presId="urn:microsoft.com/office/officeart/2018/2/layout/IconVerticalSolidList"/>
    <dgm:cxn modelId="{57E3D029-BE42-43CB-B712-9BC0F1BE77CB}" type="presParOf" srcId="{D2D4B503-14FD-4995-B9D5-2688946F9561}" destId="{48EB7D3A-2601-4687-9B20-4DD1D19807C1}" srcOrd="3" destOrd="0" presId="urn:microsoft.com/office/officeart/2018/2/layout/IconVerticalSolidList"/>
    <dgm:cxn modelId="{7924AD7E-82F7-43E1-8D66-276B1BA2328D}" type="presParOf" srcId="{070616A1-E527-4F85-855F-CB5FFFADB8DB}" destId="{F110A702-C656-41C2-8716-278F047510D7}" srcOrd="1" destOrd="0" presId="urn:microsoft.com/office/officeart/2018/2/layout/IconVerticalSolidList"/>
    <dgm:cxn modelId="{8C6A88F7-05F2-4CE0-A909-F4F3A919A766}" type="presParOf" srcId="{070616A1-E527-4F85-855F-CB5FFFADB8DB}" destId="{F11A6F34-3825-4CBB-8A9B-F79FF7BD49CE}" srcOrd="2" destOrd="0" presId="urn:microsoft.com/office/officeart/2018/2/layout/IconVerticalSolidList"/>
    <dgm:cxn modelId="{28B8C2AE-E171-4154-9F5F-ECDEE19180FE}" type="presParOf" srcId="{F11A6F34-3825-4CBB-8A9B-F79FF7BD49CE}" destId="{61810BCE-A0D4-43D8-A1C9-94CD61F21014}" srcOrd="0" destOrd="0" presId="urn:microsoft.com/office/officeart/2018/2/layout/IconVerticalSolidList"/>
    <dgm:cxn modelId="{C12D300E-FBEB-4008-BC26-1B3118593E1F}" type="presParOf" srcId="{F11A6F34-3825-4CBB-8A9B-F79FF7BD49CE}" destId="{00242ED7-9FE6-44B4-A56F-E2692BAE3BDF}" srcOrd="1" destOrd="0" presId="urn:microsoft.com/office/officeart/2018/2/layout/IconVerticalSolidList"/>
    <dgm:cxn modelId="{2AD6604C-5952-4909-9557-F36959B2351F}" type="presParOf" srcId="{F11A6F34-3825-4CBB-8A9B-F79FF7BD49CE}" destId="{CF3EF6D2-1DF4-4452-BC23-A58E8BE92743}" srcOrd="2" destOrd="0" presId="urn:microsoft.com/office/officeart/2018/2/layout/IconVerticalSolidList"/>
    <dgm:cxn modelId="{BEFEBAEE-8C80-4E98-BDDC-466CA2969D33}" type="presParOf" srcId="{F11A6F34-3825-4CBB-8A9B-F79FF7BD49CE}" destId="{C156CD6D-27AE-463B-A269-A7866CE054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8232C-6923-4AF6-B5F3-457136622141}">
      <dsp:nvSpPr>
        <dsp:cNvPr id="0" name=""/>
        <dsp:cNvSpPr/>
      </dsp:nvSpPr>
      <dsp:spPr>
        <a:xfrm>
          <a:off x="0" y="759050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F1C46-14F8-45E6-AF02-4ACC80591F57}">
      <dsp:nvSpPr>
        <dsp:cNvPr id="0" name=""/>
        <dsp:cNvSpPr/>
      </dsp:nvSpPr>
      <dsp:spPr>
        <a:xfrm>
          <a:off x="432760" y="1096803"/>
          <a:ext cx="786837" cy="786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B7D3A-2601-4687-9B20-4DD1D19807C1}">
      <dsp:nvSpPr>
        <dsp:cNvPr id="0" name=""/>
        <dsp:cNvSpPr/>
      </dsp:nvSpPr>
      <dsp:spPr>
        <a:xfrm>
          <a:off x="1652359" y="774915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 dirty="0"/>
            <a:t>By: Yek Yi Wei (p2107631)</a:t>
          </a:r>
          <a:endParaRPr lang="en-US" sz="2500" kern="1200" dirty="0"/>
        </a:p>
      </dsp:txBody>
      <dsp:txXfrm>
        <a:off x="1652359" y="774915"/>
        <a:ext cx="4538099" cy="1430613"/>
      </dsp:txXfrm>
    </dsp:sp>
    <dsp:sp modelId="{61810BCE-A0D4-43D8-A1C9-94CD61F21014}">
      <dsp:nvSpPr>
        <dsp:cNvPr id="0" name=""/>
        <dsp:cNvSpPr/>
      </dsp:nvSpPr>
      <dsp:spPr>
        <a:xfrm>
          <a:off x="0" y="2563183"/>
          <a:ext cx="6190459" cy="1430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42ED7-9FE6-44B4-A56F-E2692BAE3BDF}">
      <dsp:nvSpPr>
        <dsp:cNvPr id="0" name=""/>
        <dsp:cNvSpPr/>
      </dsp:nvSpPr>
      <dsp:spPr>
        <a:xfrm>
          <a:off x="432760" y="2885071"/>
          <a:ext cx="786837" cy="786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6CD6D-27AE-463B-A269-A7866CE054CF}">
      <dsp:nvSpPr>
        <dsp:cNvPr id="0" name=""/>
        <dsp:cNvSpPr/>
      </dsp:nvSpPr>
      <dsp:spPr>
        <a:xfrm>
          <a:off x="1652359" y="2563183"/>
          <a:ext cx="4538099" cy="1430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07" tIns="151407" rIns="151407" bIns="1514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Diploma in Applied AI &amp; Analytics</a:t>
          </a:r>
        </a:p>
      </dsp:txBody>
      <dsp:txXfrm>
        <a:off x="1652359" y="2563183"/>
        <a:ext cx="4538099" cy="1430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4FC7E-8DE6-4F41-9186-2C1C7E271EC0}" type="datetimeFigureOut">
              <a:rPr lang="en-MY" smtClean="0"/>
              <a:t>5/2/2023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5A41-0D90-492F-A683-4681E84BED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75999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F517-782D-428B-BA96-ABF2061C55B3}" type="datetimeFigureOut">
              <a:rPr lang="en-MY" smtClean="0"/>
              <a:t>5/2/2023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A668-6E75-47A7-AA36-4A24D36FA1F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45885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46A9-4533-485A-9379-F4BD78BF60DC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5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691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65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477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777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CC8B-4234-4CB8-9750-0D5F664123B9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3CCA-8A24-4B83-8235-1A4C1D3F8063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BE65-B749-4B90-9E6C-7B1C0CF384D3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7801D-F162-4584-978E-E82AB2FC39C5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96AF-A076-4C22-B26B-B486650F9276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1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FB8C-F14A-4B91-B61D-48CF16A91562}" type="datetime1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7B92-7E29-4532-84BA-0A76C49C405D}" type="datetime1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60D8-A464-474A-95DA-923C7D1C663F}" type="datetime1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EBC0-C410-4D2C-AF72-19F6E0453A5D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835C-525D-471A-BD78-8633E0F1E96E}" type="datetime1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4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43D0BC-62DF-41EF-B441-C64127DE82A8}" type="datetime1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63" y="428377"/>
            <a:ext cx="11348183" cy="21065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i="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DEEP LEARNING CA2 PART A:  Generative Adversarial Networks (GAN)</a:t>
            </a: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F1B9DD68-965A-CDC5-B384-2D418E910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286804"/>
              </p:ext>
            </p:extLst>
          </p:nvPr>
        </p:nvGraphicFramePr>
        <p:xfrm>
          <a:off x="1357177" y="2137053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51" y="363854"/>
            <a:ext cx="10515600" cy="1055514"/>
          </a:xfrm>
        </p:spPr>
        <p:txBody>
          <a:bodyPr>
            <a:normAutofit fontScale="90000"/>
          </a:bodyPr>
          <a:lstStyle/>
          <a:p>
            <a:r>
              <a:rPr lang="en-MY" dirty="0"/>
              <a:t> Model Evaluation – Baseline Model </a:t>
            </a:r>
            <a:br>
              <a:rPr lang="en-MY" dirty="0"/>
            </a:br>
            <a:r>
              <a:rPr lang="en-MY" dirty="0"/>
              <a:t>(With data augmentation)</a:t>
            </a:r>
          </a:p>
        </p:txBody>
      </p:sp>
      <p:sp>
        <p:nvSpPr>
          <p:cNvPr id="6" name="Oval 5"/>
          <p:cNvSpPr/>
          <p:nvPr/>
        </p:nvSpPr>
        <p:spPr>
          <a:xfrm>
            <a:off x="9206144" y="1996362"/>
            <a:ext cx="2772044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FID: 115.24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IS: 1.005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9791C-2ED8-5516-C2DF-EF74E531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2" y="1808458"/>
            <a:ext cx="8798217" cy="3581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17D802-39F1-D5D3-27DD-7A1EFF68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01" y="3487479"/>
            <a:ext cx="2922705" cy="17523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383EF7-E14A-CD87-CDF9-33551ADAC926}"/>
              </a:ext>
            </a:extLst>
          </p:cNvPr>
          <p:cNvSpPr/>
          <p:nvPr/>
        </p:nvSpPr>
        <p:spPr>
          <a:xfrm>
            <a:off x="424853" y="5709841"/>
            <a:ext cx="4188067" cy="66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Converges more at around 10 to 20 epoch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6AFCC-1CF5-D30F-4521-046AB4382FE0}"/>
              </a:ext>
            </a:extLst>
          </p:cNvPr>
          <p:cNvSpPr/>
          <p:nvPr/>
        </p:nvSpPr>
        <p:spPr>
          <a:xfrm>
            <a:off x="4910042" y="5709841"/>
            <a:ext cx="3946879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More stationary at 10 to 20 epoch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05A64-F194-2120-9C20-6BB32EBCB5DA}"/>
              </a:ext>
            </a:extLst>
          </p:cNvPr>
          <p:cNvSpPr/>
          <p:nvPr/>
        </p:nvSpPr>
        <p:spPr>
          <a:xfrm>
            <a:off x="9324753" y="5467130"/>
            <a:ext cx="2599719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Generated Image at 20 epoch</a:t>
            </a:r>
          </a:p>
        </p:txBody>
      </p:sp>
    </p:spTree>
    <p:extLst>
      <p:ext uri="{BB962C8B-B14F-4D97-AF65-F5344CB8AC3E}">
        <p14:creationId xmlns:p14="http://schemas.microsoft.com/office/powerpoint/2010/main" val="71732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468C7F7-EB98-A36F-8C7E-5BB739AE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20" y="0"/>
            <a:ext cx="4992914" cy="941010"/>
          </a:xfrm>
        </p:spPr>
        <p:txBody>
          <a:bodyPr/>
          <a:lstStyle/>
          <a:p>
            <a:r>
              <a:rPr lang="en-SG" dirty="0"/>
              <a:t>CGAN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FB483-0557-633A-6FF5-B9F04622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0" y="839321"/>
            <a:ext cx="5231473" cy="5967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441318-424E-5E87-D42B-DAB273A9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9" y="299320"/>
            <a:ext cx="5734968" cy="65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23" y="365125"/>
            <a:ext cx="10515600" cy="1055514"/>
          </a:xfrm>
        </p:spPr>
        <p:txBody>
          <a:bodyPr>
            <a:normAutofit/>
          </a:bodyPr>
          <a:lstStyle/>
          <a:p>
            <a:r>
              <a:rPr lang="en-MY" dirty="0"/>
              <a:t>Model Evaluation – CGAN</a:t>
            </a:r>
          </a:p>
        </p:txBody>
      </p:sp>
      <p:sp>
        <p:nvSpPr>
          <p:cNvPr id="6" name="Oval 5"/>
          <p:cNvSpPr/>
          <p:nvPr/>
        </p:nvSpPr>
        <p:spPr>
          <a:xfrm>
            <a:off x="9363905" y="1261428"/>
            <a:ext cx="2564387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FID: 91.33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IS: 6.50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7FBA4-0329-0F83-302F-37FF2DAD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3" y="1610355"/>
            <a:ext cx="8941667" cy="3637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9DFEA-225F-DA67-8973-BF63266E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591" y="2515259"/>
            <a:ext cx="2749016" cy="28103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7F58E8-271D-2D50-BD72-AB1382F16429}"/>
              </a:ext>
            </a:extLst>
          </p:cNvPr>
          <p:cNvSpPr/>
          <p:nvPr/>
        </p:nvSpPr>
        <p:spPr>
          <a:xfrm>
            <a:off x="4035346" y="5467130"/>
            <a:ext cx="3604437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More stationary from 10 to 100 epoch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55519A-EC31-CD49-B92B-C6B7B5331969}"/>
              </a:ext>
            </a:extLst>
          </p:cNvPr>
          <p:cNvSpPr/>
          <p:nvPr/>
        </p:nvSpPr>
        <p:spPr>
          <a:xfrm>
            <a:off x="9363905" y="5467130"/>
            <a:ext cx="2560567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Generated Image at 100 epoch</a:t>
            </a:r>
          </a:p>
        </p:txBody>
      </p:sp>
    </p:spTree>
    <p:extLst>
      <p:ext uri="{BB962C8B-B14F-4D97-AF65-F5344CB8AC3E}">
        <p14:creationId xmlns:p14="http://schemas.microsoft.com/office/powerpoint/2010/main" val="2896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514"/>
          </a:xfrm>
        </p:spPr>
        <p:txBody>
          <a:bodyPr>
            <a:normAutofit fontScale="90000"/>
          </a:bodyPr>
          <a:lstStyle/>
          <a:p>
            <a:r>
              <a:rPr lang="en-MY" dirty="0"/>
              <a:t>Model Evaluation – CGAN</a:t>
            </a:r>
            <a:br>
              <a:rPr lang="en-MY" dirty="0"/>
            </a:br>
            <a:r>
              <a:rPr lang="en-MY" dirty="0"/>
              <a:t>(With data augmentation)</a:t>
            </a:r>
          </a:p>
        </p:txBody>
      </p:sp>
      <p:sp>
        <p:nvSpPr>
          <p:cNvPr id="6" name="Oval 5"/>
          <p:cNvSpPr/>
          <p:nvPr/>
        </p:nvSpPr>
        <p:spPr>
          <a:xfrm>
            <a:off x="8965324" y="865098"/>
            <a:ext cx="3081670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FID: 103.57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IS: 5.51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59490-0F97-CB74-6E61-2B5FD3F7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6" y="1737220"/>
            <a:ext cx="8398115" cy="3383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F33AB-FEF2-88F0-856F-C230CD9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799" y="2071008"/>
            <a:ext cx="3081669" cy="3158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E00F19-38DF-773C-4A2C-573A45618461}"/>
              </a:ext>
            </a:extLst>
          </p:cNvPr>
          <p:cNvSpPr/>
          <p:nvPr/>
        </p:nvSpPr>
        <p:spPr>
          <a:xfrm>
            <a:off x="4662667" y="5437360"/>
            <a:ext cx="3604437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More stationary from 10 to 80 epoch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0E8BB-AD42-EC83-7BED-3DD1741D708F}"/>
              </a:ext>
            </a:extLst>
          </p:cNvPr>
          <p:cNvSpPr/>
          <p:nvPr/>
        </p:nvSpPr>
        <p:spPr>
          <a:xfrm>
            <a:off x="9122735" y="5467130"/>
            <a:ext cx="2801737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Generated Image at 50 epoch</a:t>
            </a:r>
          </a:p>
        </p:txBody>
      </p:sp>
    </p:spTree>
    <p:extLst>
      <p:ext uri="{BB962C8B-B14F-4D97-AF65-F5344CB8AC3E}">
        <p14:creationId xmlns:p14="http://schemas.microsoft.com/office/powerpoint/2010/main" val="48010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1507067"/>
          </a:xfrm>
        </p:spPr>
        <p:txBody>
          <a:bodyPr/>
          <a:lstStyle/>
          <a:p>
            <a:r>
              <a:rPr lang="en-MY" dirty="0"/>
              <a:t>Conclusion-Data Augmentation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1" y="3618522"/>
            <a:ext cx="10189308" cy="2984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The best model was CGAN without Data Augmentation with the highest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Helvetica Neue"/>
              </a:rPr>
              <a:t>inception_score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6.50 and FID of 91.33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Data Augmentation helps if the data is augmented correctly, in this case 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Helvetica Neue"/>
              </a:rPr>
              <a:t>basemodel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has improved (generating better images and scores) while the CGAN model has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Helvetica Neue"/>
              </a:rPr>
              <a:t>deproved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(generating worse images and scores). 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Helvetica Neue"/>
              </a:rPr>
              <a:t>numper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of layers (deepness of the model) also contributes to this as 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Helvetica Neue"/>
              </a:rPr>
              <a:t>basemodel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Helvetica Neue"/>
              </a:rPr>
              <a:t> has less layer than the CGAN model, and is less likely to be affected.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65912C-48EC-9C95-A8FD-CD48FC09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39485"/>
              </p:ext>
            </p:extLst>
          </p:nvPr>
        </p:nvGraphicFramePr>
        <p:xfrm>
          <a:off x="838200" y="154572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1635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8953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031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FID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130.94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7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Base Model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115.24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rgbClr val="FF0000"/>
                          </a:solidFill>
                        </a:rPr>
                        <a:t>CGAN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6"/>
                          </a:solidFill>
                        </a:rPr>
                        <a:t>91.33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accent6"/>
                          </a:solidFill>
                        </a:rPr>
                        <a:t>6.50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5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>
                          <a:solidFill>
                            <a:schemeClr val="bg1"/>
                          </a:solidFill>
                        </a:rPr>
                        <a:t>CGAN Model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7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59"/>
            <a:ext cx="9819290" cy="1507067"/>
          </a:xfrm>
        </p:spPr>
        <p:txBody>
          <a:bodyPr/>
          <a:lstStyle/>
          <a:p>
            <a:r>
              <a:rPr lang="en-MY" dirty="0"/>
              <a:t>Further Improvements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07205"/>
            <a:ext cx="8656674" cy="27206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Train models with different types of Data Augmentation</a:t>
            </a:r>
          </a:p>
          <a:p>
            <a:r>
              <a:rPr lang="en-US" sz="2400" dirty="0"/>
              <a:t>Adding Labels into training could improve training and identification</a:t>
            </a:r>
          </a:p>
          <a:p>
            <a:r>
              <a:rPr lang="en-US" sz="2400" dirty="0"/>
              <a:t>Testing out more GAN Models (WGAN, ACGAN)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0594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006" y="426772"/>
            <a:ext cx="5517257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Background Research</a:t>
            </a:r>
          </a:p>
        </p:txBody>
      </p:sp>
      <p:sp>
        <p:nvSpPr>
          <p:cNvPr id="27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ollage of pictures of animals&#10;&#10;Description automatically generated with low confidence">
            <a:extLst>
              <a:ext uri="{FF2B5EF4-FFF2-40B4-BE49-F238E27FC236}">
                <a16:creationId xmlns:a16="http://schemas.microsoft.com/office/drawing/2014/main" id="{7EEAB500-1E55-B518-444D-239762153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" b="-1"/>
          <a:stretch/>
        </p:blipFill>
        <p:spPr>
          <a:xfrm>
            <a:off x="162054" y="620722"/>
            <a:ext cx="5760006" cy="5935215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68C9DF9A-5ED3-9CB1-5E6D-D6515B765E44}"/>
              </a:ext>
            </a:extLst>
          </p:cNvPr>
          <p:cNvSpPr txBox="1"/>
          <p:nvPr/>
        </p:nvSpPr>
        <p:spPr>
          <a:xfrm>
            <a:off x="6496311" y="1875367"/>
            <a:ext cx="4819653" cy="36152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lIns="91440" tIns="45720" rIns="91440" bIns="45720" numCol="1" spcCol="127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b="0" i="0" dirty="0">
                <a:solidFill>
                  <a:schemeClr val="tx1"/>
                </a:solidFill>
              </a:rPr>
              <a:t>The cifar10 dataset was created by Canadian Institute For Advanced Research (CIFAR) and is often used as a benchmark for computer vision and machine learning algorithms. The small size of the images and the number of classes makes CIFAR-10 a good starting point for testing and comparing the performance of different models.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419739"/>
            <a:ext cx="8534400" cy="1507067"/>
          </a:xfrm>
        </p:spPr>
        <p:txBody>
          <a:bodyPr>
            <a:normAutofit/>
          </a:bodyPr>
          <a:lstStyle/>
          <a:p>
            <a:r>
              <a:rPr lang="en-SG" b="1" i="0" dirty="0">
                <a:effectLst/>
                <a:latin typeface="arial" panose="020B0604020202020204" pitchFamily="34" charset="0"/>
              </a:rPr>
              <a:t>exploratory data analysis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780D1-416E-277E-9570-E58C8A5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5" y="1652434"/>
            <a:ext cx="7843874" cy="355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4CC2DA-556B-32D2-7DE9-48752205D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38" y="1042809"/>
            <a:ext cx="2057578" cy="1767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523C14-1635-1283-2101-8D3E63650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538" y="2905083"/>
            <a:ext cx="2057578" cy="355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462" y="524802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PREPROCESSING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CE55-797B-E705-24F9-AD0A121B4613}"/>
              </a:ext>
            </a:extLst>
          </p:cNvPr>
          <p:cNvSpPr txBox="1"/>
          <p:nvPr/>
        </p:nvSpPr>
        <p:spPr>
          <a:xfrm>
            <a:off x="337504" y="5405941"/>
            <a:ext cx="80731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Using min max normalization to scale the data to -1 to 1 to match the output of generator</a:t>
            </a:r>
            <a:endParaRPr lang="en-US" sz="2000" b="0" i="0" dirty="0">
              <a:effectLst/>
            </a:endParaRPr>
          </a:p>
          <a:p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he training set and the testing set are preprocessed in the same way</a:t>
            </a:r>
            <a:endParaRPr lang="en-SG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E5D26-E378-1656-F2BF-70484712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58" y="1257053"/>
            <a:ext cx="2448814" cy="3958754"/>
          </a:xfrm>
          <a:prstGeom prst="rect">
            <a:avLst/>
          </a:prstGeom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2E03015F-64DD-8C35-5A2A-B6F82462540C}"/>
              </a:ext>
            </a:extLst>
          </p:cNvPr>
          <p:cNvSpPr/>
          <p:nvPr/>
        </p:nvSpPr>
        <p:spPr>
          <a:xfrm>
            <a:off x="2695353" y="1696827"/>
            <a:ext cx="1519022" cy="873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Before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8BF840-7819-4BE2-5489-DA53983C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62" y="1335047"/>
            <a:ext cx="1779444" cy="307283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77981B-1E9B-F897-D6CE-7AA8A030BACF}"/>
              </a:ext>
            </a:extLst>
          </p:cNvPr>
          <p:cNvSpPr/>
          <p:nvPr/>
        </p:nvSpPr>
        <p:spPr>
          <a:xfrm>
            <a:off x="2855077" y="3252976"/>
            <a:ext cx="1519022" cy="87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93E2CE-BDBE-105A-C504-2458EB81B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631" y="211403"/>
            <a:ext cx="4666348" cy="4718445"/>
          </a:xfrm>
          <a:prstGeom prst="rect">
            <a:avLst/>
          </a:prstGeom>
        </p:spPr>
      </p:pic>
      <p:sp>
        <p:nvSpPr>
          <p:cNvPr id="15" name="Rounded Rectangle 4">
            <a:extLst>
              <a:ext uri="{FF2B5EF4-FFF2-40B4-BE49-F238E27FC236}">
                <a16:creationId xmlns:a16="http://schemas.microsoft.com/office/drawing/2014/main" id="{30324C62-3048-8B29-9D8A-D2B9A640C5FF}"/>
              </a:ext>
            </a:extLst>
          </p:cNvPr>
          <p:cNvSpPr/>
          <p:nvPr/>
        </p:nvSpPr>
        <p:spPr>
          <a:xfrm>
            <a:off x="8099507" y="5119982"/>
            <a:ext cx="3909848" cy="1481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  <a:latin typeface="-apple-system"/>
              </a:rPr>
              <a:t>Display the 16 random images from the training set and display the class name above each image.</a:t>
            </a:r>
            <a:r>
              <a:rPr lang="en-MY" dirty="0">
                <a:latin typeface="-apple-system"/>
              </a:rPr>
              <a:t> 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918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57" y="582470"/>
            <a:ext cx="5499538" cy="620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3600" b="1" dirty="0">
                <a:solidFill>
                  <a:schemeClr val="tx1"/>
                </a:solidFill>
              </a:rPr>
              <a:t>DATA AUGMENTATION</a:t>
            </a:r>
            <a:endParaRPr lang="en-MY" sz="3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4CE55-797B-E705-24F9-AD0A121B4613}"/>
              </a:ext>
            </a:extLst>
          </p:cNvPr>
          <p:cNvSpPr txBox="1"/>
          <p:nvPr/>
        </p:nvSpPr>
        <p:spPr>
          <a:xfrm>
            <a:off x="607352" y="5934332"/>
            <a:ext cx="654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Adding the Augmented Data to the default data</a:t>
            </a:r>
          </a:p>
          <a:p>
            <a:r>
              <a:rPr lang="en-SG" dirty="0"/>
              <a:t>- Number of Rows x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5CC74-AC0B-040B-74BD-264AAAD66262}"/>
              </a:ext>
            </a:extLst>
          </p:cNvPr>
          <p:cNvSpPr txBox="1"/>
          <p:nvPr/>
        </p:nvSpPr>
        <p:spPr>
          <a:xfrm>
            <a:off x="6093716" y="523527"/>
            <a:ext cx="56625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 </a:t>
            </a:r>
            <a:r>
              <a:rPr lang="en-US" dirty="0" err="1"/>
              <a:t>rotation_range</a:t>
            </a:r>
            <a:r>
              <a:rPr lang="en-US" dirty="0"/>
              <a:t> (Degree range for random rotations)</a:t>
            </a:r>
          </a:p>
          <a:p>
            <a:r>
              <a:rPr lang="en-US" dirty="0"/>
              <a:t>-  </a:t>
            </a:r>
            <a:r>
              <a:rPr lang="en-US" dirty="0" err="1"/>
              <a:t>horizontal_flip</a:t>
            </a:r>
            <a:r>
              <a:rPr lang="en-US" dirty="0"/>
              <a:t> (Randomly flip inputs horizontally)</a:t>
            </a:r>
          </a:p>
          <a:p>
            <a:r>
              <a:rPr lang="en-US" dirty="0"/>
              <a:t>-  </a:t>
            </a:r>
            <a:r>
              <a:rPr lang="en-US" dirty="0" err="1"/>
              <a:t>width_shift_range</a:t>
            </a:r>
            <a:r>
              <a:rPr lang="en-US" dirty="0"/>
              <a:t> (Range for random horizontal shifts)</a:t>
            </a:r>
          </a:p>
          <a:p>
            <a:r>
              <a:rPr lang="en-US" dirty="0"/>
              <a:t>-  </a:t>
            </a:r>
            <a:r>
              <a:rPr lang="en-US" dirty="0" err="1"/>
              <a:t>height_shift_range</a:t>
            </a:r>
            <a:r>
              <a:rPr lang="en-US" dirty="0"/>
              <a:t> (Range for random vertical shifts)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0211A-2396-D6B2-CC71-D6A2CA7A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52" y="1340628"/>
            <a:ext cx="5032102" cy="219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49461-635F-C5AB-E3AD-CAFE8D6E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2" y="4275204"/>
            <a:ext cx="5098222" cy="1242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B97CB-AC8B-F58A-C179-94CAA135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59" y="2450291"/>
            <a:ext cx="4092802" cy="42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58" y="464899"/>
            <a:ext cx="9207063" cy="1243723"/>
          </a:xfrm>
        </p:spPr>
        <p:txBody>
          <a:bodyPr>
            <a:normAutofit/>
          </a:bodyPr>
          <a:lstStyle/>
          <a:p>
            <a:r>
              <a:rPr lang="en-MY" dirty="0"/>
              <a:t> Training Process- Refer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858" y="807094"/>
            <a:ext cx="10828283" cy="4862379"/>
          </a:xfrm>
        </p:spPr>
        <p:txBody>
          <a:bodyPr>
            <a:normAutofit/>
          </a:bodyPr>
          <a:lstStyle/>
          <a:p>
            <a:r>
              <a:rPr lang="en-US" sz="2400" dirty="0"/>
              <a:t>Initialize the generator and discriminator networks</a:t>
            </a:r>
          </a:p>
          <a:p>
            <a:r>
              <a:rPr lang="en-US" sz="2400" dirty="0"/>
              <a:t>Generate fake samples</a:t>
            </a:r>
          </a:p>
          <a:p>
            <a:r>
              <a:rPr lang="en-US" sz="2400" dirty="0"/>
              <a:t>Evaluate fake samples</a:t>
            </a:r>
          </a:p>
          <a:p>
            <a:r>
              <a:rPr lang="en-MY" sz="2400" dirty="0"/>
              <a:t>Train the discriminator network</a:t>
            </a:r>
          </a:p>
          <a:p>
            <a:r>
              <a:rPr lang="en-MY" sz="2400" dirty="0"/>
              <a:t>Train the generator network</a:t>
            </a:r>
          </a:p>
          <a:p>
            <a:r>
              <a:rPr lang="en-MY" sz="2400" dirty="0"/>
              <a:t>Save the generator network</a:t>
            </a:r>
          </a:p>
        </p:txBody>
      </p:sp>
    </p:spTree>
    <p:extLst>
      <p:ext uri="{BB962C8B-B14F-4D97-AF65-F5344CB8AC3E}">
        <p14:creationId xmlns:p14="http://schemas.microsoft.com/office/powerpoint/2010/main" val="135565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75" y="326676"/>
            <a:ext cx="9207063" cy="1243723"/>
          </a:xfrm>
        </p:spPr>
        <p:txBody>
          <a:bodyPr>
            <a:normAutofit/>
          </a:bodyPr>
          <a:lstStyle/>
          <a:p>
            <a:r>
              <a:rPr lang="en-MY" dirty="0"/>
              <a:t>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77" y="3179784"/>
            <a:ext cx="8759853" cy="1076902"/>
          </a:xfrm>
        </p:spPr>
        <p:txBody>
          <a:bodyPr>
            <a:normAutofit fontScale="92500" lnSpcReduction="20000"/>
          </a:bodyPr>
          <a:lstStyle/>
          <a:p>
            <a:r>
              <a:rPr lang="en-MY" sz="2400" dirty="0"/>
              <a:t>Fréchet Inception Distance (FID)</a:t>
            </a:r>
          </a:p>
          <a:p>
            <a:pPr marL="0" indent="0">
              <a:buNone/>
            </a:pPr>
            <a:r>
              <a:rPr lang="en-US" sz="2400" dirty="0"/>
              <a:t>The FID can be used to evaluate generative models by calculating the FID between real and fake data distributions</a:t>
            </a:r>
            <a:endParaRPr lang="en-MY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5FD061-BB55-24E2-59E7-85974FC6C451}"/>
              </a:ext>
            </a:extLst>
          </p:cNvPr>
          <p:cNvSpPr txBox="1">
            <a:spLocks/>
          </p:cNvSpPr>
          <p:nvPr/>
        </p:nvSpPr>
        <p:spPr>
          <a:xfrm>
            <a:off x="515279" y="4604813"/>
            <a:ext cx="8759853" cy="148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200" dirty="0"/>
              <a:t>Inception Score (IS)</a:t>
            </a:r>
          </a:p>
          <a:p>
            <a:pPr marL="0" indent="0">
              <a:buNone/>
            </a:pPr>
            <a:r>
              <a:rPr lang="en-US" sz="2200" dirty="0"/>
              <a:t>The IS can be used to evaluate the quality of generated images, specifically synthetic images output by generative adversarial network models.</a:t>
            </a:r>
            <a:endParaRPr lang="en-MY" sz="2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930C8C-803F-CA79-A0A9-5440C9311321}"/>
              </a:ext>
            </a:extLst>
          </p:cNvPr>
          <p:cNvSpPr txBox="1">
            <a:spLocks/>
          </p:cNvSpPr>
          <p:nvPr/>
        </p:nvSpPr>
        <p:spPr>
          <a:xfrm>
            <a:off x="515276" y="1570399"/>
            <a:ext cx="8759853" cy="148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MY" sz="2200" dirty="0"/>
              <a:t>Manual Evaluation</a:t>
            </a:r>
          </a:p>
          <a:p>
            <a:pPr marL="0" indent="0">
              <a:buNone/>
            </a:pPr>
            <a:r>
              <a:rPr lang="en-US" sz="2200" dirty="0"/>
              <a:t>Using your eyes to check which generated image is the best at a specific epoch</a:t>
            </a: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77943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470123-B3D2-0A92-F6F5-00ED0F56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7" y="920264"/>
            <a:ext cx="4785160" cy="5821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8A98ED-CE99-D898-7F3C-6E712535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855232"/>
            <a:ext cx="4391021" cy="595168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7468C7F7-EB98-A36F-8C7E-5BB739AE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20" y="0"/>
            <a:ext cx="4992914" cy="941010"/>
          </a:xfrm>
        </p:spPr>
        <p:txBody>
          <a:bodyPr/>
          <a:lstStyle/>
          <a:p>
            <a:r>
              <a:rPr lang="en-SG" dirty="0"/>
              <a:t>BASE_MODEL</a:t>
            </a:r>
          </a:p>
        </p:txBody>
      </p:sp>
    </p:spTree>
    <p:extLst>
      <p:ext uri="{BB962C8B-B14F-4D97-AF65-F5344CB8AC3E}">
        <p14:creationId xmlns:p14="http://schemas.microsoft.com/office/powerpoint/2010/main" val="307842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8307"/>
            <a:ext cx="9522372" cy="964733"/>
          </a:xfrm>
        </p:spPr>
        <p:txBody>
          <a:bodyPr>
            <a:normAutofit/>
          </a:bodyPr>
          <a:lstStyle/>
          <a:p>
            <a:r>
              <a:rPr lang="en-MY" dirty="0"/>
              <a:t> Model Evaluation – Baseline Model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1186" y="5304182"/>
            <a:ext cx="3946879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More stationary at 20 to 50 epoch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074" y="5304182"/>
            <a:ext cx="4245600" cy="784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Converges at around 20 to 50 epoch </a:t>
            </a:r>
          </a:p>
        </p:txBody>
      </p:sp>
      <p:sp>
        <p:nvSpPr>
          <p:cNvPr id="13" name="Oval 12"/>
          <p:cNvSpPr/>
          <p:nvPr/>
        </p:nvSpPr>
        <p:spPr>
          <a:xfrm>
            <a:off x="9122977" y="1266739"/>
            <a:ext cx="3079530" cy="9141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600" b="1" dirty="0">
                <a:solidFill>
                  <a:schemeClr val="tx1"/>
                </a:solidFill>
              </a:rPr>
              <a:t>FID: 130.94</a:t>
            </a:r>
          </a:p>
          <a:p>
            <a:r>
              <a:rPr lang="sv-SE" sz="1600" b="1" dirty="0">
                <a:solidFill>
                  <a:schemeClr val="tx1"/>
                </a:solidFill>
              </a:rPr>
              <a:t>IS: 1.01</a:t>
            </a:r>
            <a:endParaRPr lang="en-MY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11E99-A16E-A4A0-C81A-D442F00D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4" y="1444033"/>
            <a:ext cx="8593126" cy="3529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E6D39F-1AE1-1F4E-23CB-4F867C8E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978" y="3015769"/>
            <a:ext cx="3239989" cy="19574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81D7AD-2AE9-A1A7-1C50-1A4B0F025D1B}"/>
              </a:ext>
            </a:extLst>
          </p:cNvPr>
          <p:cNvSpPr/>
          <p:nvPr/>
        </p:nvSpPr>
        <p:spPr>
          <a:xfrm>
            <a:off x="9323563" y="5198998"/>
            <a:ext cx="2648363" cy="784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tx1"/>
                </a:solidFill>
              </a:rPr>
              <a:t>Generation Image at 50 epoch</a:t>
            </a:r>
          </a:p>
        </p:txBody>
      </p:sp>
    </p:spTree>
    <p:extLst>
      <p:ext uri="{BB962C8B-B14F-4D97-AF65-F5344CB8AC3E}">
        <p14:creationId xmlns:p14="http://schemas.microsoft.com/office/powerpoint/2010/main" val="32534776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6815</TotalTime>
  <Words>574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Arial</vt:lpstr>
      <vt:lpstr>Calibri</vt:lpstr>
      <vt:lpstr>Century Gothic</vt:lpstr>
      <vt:lpstr>Helvetica Neue</vt:lpstr>
      <vt:lpstr>Wingdings 3</vt:lpstr>
      <vt:lpstr>Slice</vt:lpstr>
      <vt:lpstr>DEEP LEARNING CA2 PART A:  Generative Adversarial Networks (GAN)</vt:lpstr>
      <vt:lpstr>Background Research</vt:lpstr>
      <vt:lpstr>exploratory data analysis</vt:lpstr>
      <vt:lpstr>PowerPoint Presentation</vt:lpstr>
      <vt:lpstr>PowerPoint Presentation</vt:lpstr>
      <vt:lpstr> Training Process- Refer to code</vt:lpstr>
      <vt:lpstr> Model evaluation</vt:lpstr>
      <vt:lpstr>BASE_MODEL</vt:lpstr>
      <vt:lpstr> Model Evaluation – Baseline Model</vt:lpstr>
      <vt:lpstr> Model Evaluation – Baseline Model  (With data augmentation)</vt:lpstr>
      <vt:lpstr>CGAN MODEL</vt:lpstr>
      <vt:lpstr>Model Evaluation – CGAN</vt:lpstr>
      <vt:lpstr>Model Evaluation – CGAN (With data augmentation)</vt:lpstr>
      <vt:lpstr>Conclusion-Data Augmentation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120</cp:revision>
  <dcterms:created xsi:type="dcterms:W3CDTF">2022-02-12T05:02:15Z</dcterms:created>
  <dcterms:modified xsi:type="dcterms:W3CDTF">2023-02-05T19:05:37Z</dcterms:modified>
</cp:coreProperties>
</file>