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18"/>
  </p:notesMasterIdLst>
  <p:handoutMasterIdLst>
    <p:handoutMasterId r:id="rId19"/>
  </p:handoutMasterIdLst>
  <p:sldIdLst>
    <p:sldId id="256" r:id="rId5"/>
    <p:sldId id="271" r:id="rId6"/>
    <p:sldId id="342" r:id="rId7"/>
    <p:sldId id="337" r:id="rId8"/>
    <p:sldId id="338" r:id="rId9"/>
    <p:sldId id="324" r:id="rId10"/>
    <p:sldId id="341" r:id="rId11"/>
    <p:sldId id="333" r:id="rId12"/>
    <p:sldId id="331" r:id="rId13"/>
    <p:sldId id="340" r:id="rId14"/>
    <p:sldId id="332" r:id="rId15"/>
    <p:sldId id="300"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638989-1A13-4577-A4E2-030300E811E5}">
          <p14:sldIdLst>
            <p14:sldId id="256"/>
            <p14:sldId id="271"/>
            <p14:sldId id="342"/>
            <p14:sldId id="337"/>
            <p14:sldId id="338"/>
            <p14:sldId id="324"/>
            <p14:sldId id="341"/>
            <p14:sldId id="333"/>
            <p14:sldId id="331"/>
            <p14:sldId id="340"/>
            <p14:sldId id="332"/>
            <p14:sldId id="300"/>
            <p14:sldId id="3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B-05" initials="B" lastIdx="1" clrIdx="0">
    <p:extLst>
      <p:ext uri="{19B8F6BF-5375-455C-9EA6-DF929625EA0E}">
        <p15:presenceInfo xmlns:p15="http://schemas.microsoft.com/office/powerpoint/2012/main" userId="BB-0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8" d="100"/>
          <a:sy n="118" d="100"/>
        </p:scale>
        <p:origin x="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F4FC7E-8DE6-4F41-9186-2C1C7E271EC0}" type="datetimeFigureOut">
              <a:rPr lang="en-MY" smtClean="0"/>
              <a:t>06/02/2023</a:t>
            </a:fld>
            <a:endParaRPr lang="en-MY"/>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A85A41-0D90-492F-A683-4681E84BEDB3}" type="slidenum">
              <a:rPr lang="en-MY" smtClean="0"/>
              <a:t>‹#›</a:t>
            </a:fld>
            <a:endParaRPr lang="en-MY"/>
          </a:p>
        </p:txBody>
      </p:sp>
    </p:spTree>
    <p:extLst>
      <p:ext uri="{BB962C8B-B14F-4D97-AF65-F5344CB8AC3E}">
        <p14:creationId xmlns:p14="http://schemas.microsoft.com/office/powerpoint/2010/main" val="265759997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3F517-782D-428B-BA96-ABF2061C55B3}" type="datetimeFigureOut">
              <a:rPr lang="en-MY" smtClean="0"/>
              <a:t>06/02/2023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EA668-6E75-47A7-AA36-4A24D36FA1F2}" type="slidenum">
              <a:rPr lang="en-MY" smtClean="0"/>
              <a:t>‹#›</a:t>
            </a:fld>
            <a:endParaRPr lang="en-MY"/>
          </a:p>
        </p:txBody>
      </p:sp>
    </p:spTree>
    <p:extLst>
      <p:ext uri="{BB962C8B-B14F-4D97-AF65-F5344CB8AC3E}">
        <p14:creationId xmlns:p14="http://schemas.microsoft.com/office/powerpoint/2010/main" val="3544588540"/>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p:cNvSpPr>
            <a:spLocks noGrp="1"/>
          </p:cNvSpPr>
          <p:nvPr>
            <p:ph type="dt" sz="half" idx="10"/>
          </p:nvPr>
        </p:nvSpPr>
        <p:spPr/>
        <p:txBody>
          <a:bodyPr/>
          <a:lstStyle/>
          <a:p>
            <a:fld id="{26D546A9-4533-485A-9379-F4BD78BF60DC}" type="datetime1">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263121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937ECC8B-4234-4CB8-9750-0D5F664123B9}" type="datetime1">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249665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F5E63CCA-8A24-4B83-8235-1A4C1D3F8063}" type="datetime1">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266349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5DD4BE65-B749-4B90-9E6C-7B1C0CF384D3}" type="datetime1">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70401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7801D-F162-4584-978E-E82AB2FC39C5}" type="datetime1">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380963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p>
            <a:fld id="{2EE296AF-A076-4C22-B26B-B486650F9276}" type="datetime1">
              <a:rPr lang="en-US" smtClean="0"/>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100732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p>
            <a:fld id="{DF70FB8C-F14A-4B91-B61D-48CF16A91562}" type="datetime1">
              <a:rPr lang="en-US" smtClean="0"/>
              <a:t>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377267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p>
            <a:fld id="{FDA27B92-7E29-4532-84BA-0A76C49C405D}" type="datetime1">
              <a:rPr lang="en-US" smtClean="0"/>
              <a:t>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184541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960D8-A464-474A-95DA-923C7D1C663F}" type="datetime1">
              <a:rPr lang="en-US" smtClean="0"/>
              <a:t>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6267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3DEBC0-C410-4D2C-AF72-19F6E0453A5D}" type="datetime1">
              <a:rPr lang="en-US" smtClean="0"/>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94510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F3835C-525D-471A-BD78-8633E0F1E96E}" type="datetime1">
              <a:rPr lang="en-US" smtClean="0"/>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7FEB4-485B-4D7A-B553-4ED89F862E70}" type="slidenum">
              <a:rPr lang="en-US" smtClean="0"/>
              <a:t>‹#›</a:t>
            </a:fld>
            <a:endParaRPr lang="en-US"/>
          </a:p>
        </p:txBody>
      </p:sp>
    </p:spTree>
    <p:extLst>
      <p:ext uri="{BB962C8B-B14F-4D97-AF65-F5344CB8AC3E}">
        <p14:creationId xmlns:p14="http://schemas.microsoft.com/office/powerpoint/2010/main" val="191259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3D0BC-62DF-41EF-B441-C64127DE82A8}" type="datetime1">
              <a:rPr lang="en-US" smtClean="0"/>
              <a:t>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7FEB4-485B-4D7A-B553-4ED89F862E70}" type="slidenum">
              <a:rPr lang="en-US" smtClean="0"/>
              <a:t>‹#›</a:t>
            </a:fld>
            <a:endParaRPr lang="en-US"/>
          </a:p>
        </p:txBody>
      </p:sp>
    </p:spTree>
    <p:extLst>
      <p:ext uri="{BB962C8B-B14F-4D97-AF65-F5344CB8AC3E}">
        <p14:creationId xmlns:p14="http://schemas.microsoft.com/office/powerpoint/2010/main" val="178223094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 name="Picture 5" descr="Background pattern&#10;&#10;Description automatically generated">
            <a:extLst>
              <a:ext uri="{FF2B5EF4-FFF2-40B4-BE49-F238E27FC236}">
                <a16:creationId xmlns:a16="http://schemas.microsoft.com/office/drawing/2014/main" id="{32D4B069-73E7-9B11-5C55-552B9DE4D050}"/>
              </a:ext>
            </a:extLst>
          </p:cNvPr>
          <p:cNvPicPr>
            <a:picLocks noChangeAspect="1"/>
          </p:cNvPicPr>
          <p:nvPr/>
        </p:nvPicPr>
        <p:blipFill rotWithShape="1">
          <a:blip r:embed="rId2">
            <a:alphaModFix amt="60000"/>
          </a:blip>
          <a:srcRect b="6250"/>
          <a:stretch/>
        </p:blipFill>
        <p:spPr>
          <a:xfrm>
            <a:off x="-1" y="10"/>
            <a:ext cx="12192001" cy="6857990"/>
          </a:xfrm>
          <a:prstGeom prst="rect">
            <a:avLst/>
          </a:prstGeom>
        </p:spPr>
      </p:pic>
      <p:sp>
        <p:nvSpPr>
          <p:cNvPr id="11" name="Title 1">
            <a:extLst>
              <a:ext uri="{FF2B5EF4-FFF2-40B4-BE49-F238E27FC236}">
                <a16:creationId xmlns:a16="http://schemas.microsoft.com/office/drawing/2014/main" id="{31342EE2-973B-05B1-72B6-CEA6F60E6029}"/>
              </a:ext>
            </a:extLst>
          </p:cNvPr>
          <p:cNvSpPr>
            <a:spLocks noGrp="1"/>
          </p:cNvSpPr>
          <p:nvPr>
            <p:ph type="ctrTitle"/>
          </p:nvPr>
        </p:nvSpPr>
        <p:spPr>
          <a:xfrm>
            <a:off x="377450" y="1258905"/>
            <a:ext cx="10938472" cy="2106580"/>
          </a:xfrm>
        </p:spPr>
        <p:txBody>
          <a:bodyPr vert="horz" lIns="91440" tIns="45720" rIns="91440" bIns="45720" rtlCol="0" anchor="ctr">
            <a:noAutofit/>
          </a:bodyPr>
          <a:lstStyle/>
          <a:p>
            <a:r>
              <a:rPr lang="en-US" b="1" i="0" kern="1200" cap="all" dirty="0">
                <a:ln w="3175" cmpd="sng">
                  <a:noFill/>
                </a:ln>
                <a:solidFill>
                  <a:srgbClr val="FFFFFF"/>
                </a:solidFill>
                <a:effectLst/>
                <a:latin typeface="+mj-lt"/>
                <a:ea typeface="+mj-ea"/>
                <a:cs typeface="+mj-cs"/>
              </a:rPr>
              <a:t>DEEP LEARNING CA2 PART B: </a:t>
            </a:r>
            <a:r>
              <a:rPr lang="en-SG" i="0" dirty="0">
                <a:solidFill>
                  <a:schemeClr val="bg1"/>
                </a:solidFill>
                <a:effectLst/>
                <a:latin typeface="Helvetica Neue"/>
              </a:rPr>
              <a:t>Reinforcement Learning</a:t>
            </a:r>
            <a:br>
              <a:rPr lang="en-SG" b="1" i="0" dirty="0">
                <a:solidFill>
                  <a:srgbClr val="000000"/>
                </a:solidFill>
                <a:effectLst/>
                <a:latin typeface="Helvetica Neue"/>
              </a:rPr>
            </a:br>
            <a:endParaRPr lang="en-US" b="1" i="0" kern="1200" cap="all" dirty="0">
              <a:ln w="3175" cmpd="sng">
                <a:noFill/>
              </a:ln>
              <a:solidFill>
                <a:srgbClr val="FFFFFF"/>
              </a:solidFill>
              <a:effectLst/>
              <a:latin typeface="+mj-lt"/>
              <a:ea typeface="+mj-ea"/>
              <a:cs typeface="+mj-cs"/>
            </a:endParaRPr>
          </a:p>
        </p:txBody>
      </p:sp>
      <p:sp>
        <p:nvSpPr>
          <p:cNvPr id="17" name="Subtitle 2">
            <a:extLst>
              <a:ext uri="{FF2B5EF4-FFF2-40B4-BE49-F238E27FC236}">
                <a16:creationId xmlns:a16="http://schemas.microsoft.com/office/drawing/2014/main" id="{767E8763-A7F8-42EC-26E2-1BD9B9708D64}"/>
              </a:ext>
            </a:extLst>
          </p:cNvPr>
          <p:cNvSpPr txBox="1">
            <a:spLocks/>
          </p:cNvSpPr>
          <p:nvPr/>
        </p:nvSpPr>
        <p:spPr>
          <a:xfrm>
            <a:off x="1524000" y="3602038"/>
            <a:ext cx="8565662" cy="11184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dirty="0">
                <a:solidFill>
                  <a:schemeClr val="bg1"/>
                </a:solidFill>
              </a:rPr>
              <a:t>By: </a:t>
            </a:r>
            <a:r>
              <a:rPr lang="en-SG" b="0" i="0" dirty="0">
                <a:solidFill>
                  <a:schemeClr val="bg1"/>
                </a:solidFill>
                <a:effectLst/>
                <a:latin typeface="Helvetica Neue"/>
              </a:rPr>
              <a:t>Ng Yan </a:t>
            </a:r>
            <a:r>
              <a:rPr lang="en-SG" b="0" i="0" dirty="0" err="1">
                <a:solidFill>
                  <a:schemeClr val="bg1"/>
                </a:solidFill>
                <a:effectLst/>
                <a:latin typeface="Helvetica Neue"/>
              </a:rPr>
              <a:t>Jie</a:t>
            </a:r>
            <a:r>
              <a:rPr lang="en-SG" dirty="0">
                <a:solidFill>
                  <a:schemeClr val="bg1"/>
                </a:solidFill>
                <a:latin typeface="Helvetica Neue"/>
              </a:rPr>
              <a:t> (p2128818)</a:t>
            </a:r>
          </a:p>
          <a:p>
            <a:r>
              <a:rPr lang="en-SG" dirty="0">
                <a:solidFill>
                  <a:schemeClr val="bg1"/>
                </a:solidFill>
              </a:rPr>
              <a:t> Yek Yi Wei (p2107631)</a:t>
            </a:r>
            <a:endParaRPr lang="en-US" dirty="0">
              <a:solidFill>
                <a:schemeClr val="bg1"/>
              </a:solidFill>
            </a:endParaRPr>
          </a:p>
        </p:txBody>
      </p:sp>
      <p:grpSp>
        <p:nvGrpSpPr>
          <p:cNvPr id="21" name="Group 20">
            <a:extLst>
              <a:ext uri="{FF2B5EF4-FFF2-40B4-BE49-F238E27FC236}">
                <a16:creationId xmlns:a16="http://schemas.microsoft.com/office/drawing/2014/main" id="{AD40FAC6-A39D-CD17-33E5-A5659B930FDA}"/>
              </a:ext>
            </a:extLst>
          </p:cNvPr>
          <p:cNvGrpSpPr/>
          <p:nvPr/>
        </p:nvGrpSpPr>
        <p:grpSpPr>
          <a:xfrm>
            <a:off x="3390297" y="3909073"/>
            <a:ext cx="5257780" cy="2145919"/>
            <a:chOff x="932678" y="2563183"/>
            <a:chExt cx="5257780" cy="2145919"/>
          </a:xfrm>
        </p:grpSpPr>
        <p:sp>
          <p:nvSpPr>
            <p:cNvPr id="22" name="Rectangle 21">
              <a:extLst>
                <a:ext uri="{FF2B5EF4-FFF2-40B4-BE49-F238E27FC236}">
                  <a16:creationId xmlns:a16="http://schemas.microsoft.com/office/drawing/2014/main" id="{8730C939-9B47-FD64-4706-8754BC5954CF}"/>
                </a:ext>
              </a:extLst>
            </p:cNvPr>
            <p:cNvSpPr/>
            <p:nvPr/>
          </p:nvSpPr>
          <p:spPr>
            <a:xfrm>
              <a:off x="1652359" y="2563183"/>
              <a:ext cx="4538099" cy="143061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TextBox 22">
              <a:extLst>
                <a:ext uri="{FF2B5EF4-FFF2-40B4-BE49-F238E27FC236}">
                  <a16:creationId xmlns:a16="http://schemas.microsoft.com/office/drawing/2014/main" id="{0881B166-1983-0125-2107-C838C1AD0AC6}"/>
                </a:ext>
              </a:extLst>
            </p:cNvPr>
            <p:cNvSpPr txBox="1"/>
            <p:nvPr/>
          </p:nvSpPr>
          <p:spPr>
            <a:xfrm>
              <a:off x="932678" y="3278489"/>
              <a:ext cx="4538099" cy="143061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51407" tIns="151407" rIns="151407" bIns="151407"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Diploma in Applied AI &amp; Analytics</a:t>
              </a:r>
            </a:p>
          </p:txBody>
        </p:sp>
      </p:grpSp>
    </p:spTree>
    <p:extLst>
      <p:ext uri="{BB962C8B-B14F-4D97-AF65-F5344CB8AC3E}">
        <p14:creationId xmlns:p14="http://schemas.microsoft.com/office/powerpoint/2010/main" val="389980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MY" dirty="0"/>
              <a:t> Testing</a:t>
            </a:r>
          </a:p>
        </p:txBody>
      </p:sp>
      <p:sp>
        <p:nvSpPr>
          <p:cNvPr id="3" name="Content Placeholder 2"/>
          <p:cNvSpPr>
            <a:spLocks noGrp="1"/>
          </p:cNvSpPr>
          <p:nvPr>
            <p:ph idx="1"/>
          </p:nvPr>
        </p:nvSpPr>
        <p:spPr>
          <a:xfrm>
            <a:off x="648931" y="2438400"/>
            <a:ext cx="3505494" cy="3785419"/>
          </a:xfrm>
        </p:spPr>
        <p:txBody>
          <a:bodyPr>
            <a:normAutofit/>
          </a:bodyPr>
          <a:lstStyle/>
          <a:p>
            <a:r>
              <a:rPr lang="en-US" sz="2000" dirty="0"/>
              <a:t>Create a testing environment</a:t>
            </a:r>
          </a:p>
          <a:p>
            <a:r>
              <a:rPr lang="en-US" sz="2000" dirty="0"/>
              <a:t>Load the pre-trained DQN model</a:t>
            </a:r>
          </a:p>
          <a:p>
            <a:r>
              <a:rPr lang="en-US" sz="2000" dirty="0"/>
              <a:t>Run the agent in the environment</a:t>
            </a:r>
          </a:p>
          <a:p>
            <a:r>
              <a:rPr lang="en-US" sz="2000" dirty="0"/>
              <a:t>Evaluate the collected data and compare it to the desired performance metrics</a:t>
            </a:r>
          </a:p>
          <a:p>
            <a:r>
              <a:rPr lang="en-US" sz="2000" dirty="0"/>
              <a:t>Repeat the testing process 1000 times</a:t>
            </a:r>
            <a:endParaRPr lang="en-MY"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30E55FB9-BC4F-E084-181B-CF09E7C561DA}"/>
              </a:ext>
            </a:extLst>
          </p:cNvPr>
          <p:cNvPicPr>
            <a:picLocks noChangeAspect="1"/>
          </p:cNvPicPr>
          <p:nvPr/>
        </p:nvPicPr>
        <p:blipFill>
          <a:blip r:embed="rId2"/>
          <a:stretch>
            <a:fillRect/>
          </a:stretch>
        </p:blipFill>
        <p:spPr>
          <a:xfrm>
            <a:off x="5405862" y="1599241"/>
            <a:ext cx="6019331" cy="3656272"/>
          </a:xfrm>
          <a:prstGeom prst="rect">
            <a:avLst/>
          </a:prstGeom>
          <a:effectLst/>
        </p:spPr>
      </p:pic>
    </p:spTree>
    <p:extLst>
      <p:ext uri="{BB962C8B-B14F-4D97-AF65-F5344CB8AC3E}">
        <p14:creationId xmlns:p14="http://schemas.microsoft.com/office/powerpoint/2010/main" val="208672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DQN Test 100 episodes</a:t>
            </a:r>
          </a:p>
        </p:txBody>
      </p:sp>
      <p:pic>
        <p:nvPicPr>
          <p:cNvPr id="4" name="Picture 3">
            <a:extLst>
              <a:ext uri="{FF2B5EF4-FFF2-40B4-BE49-F238E27FC236}">
                <a16:creationId xmlns:a16="http://schemas.microsoft.com/office/drawing/2014/main" id="{4E71E90C-2335-4B8F-96EA-9CFDEEA28B90}"/>
              </a:ext>
            </a:extLst>
          </p:cNvPr>
          <p:cNvPicPr>
            <a:picLocks noChangeAspect="1"/>
          </p:cNvPicPr>
          <p:nvPr/>
        </p:nvPicPr>
        <p:blipFill>
          <a:blip r:embed="rId2"/>
          <a:stretch>
            <a:fillRect/>
          </a:stretch>
        </p:blipFill>
        <p:spPr>
          <a:xfrm>
            <a:off x="1075379" y="1724388"/>
            <a:ext cx="7917473" cy="4394199"/>
          </a:xfrm>
          <a:prstGeom prst="rect">
            <a:avLst/>
          </a:prstGeom>
        </p:spPr>
      </p:pic>
      <p:pic>
        <p:nvPicPr>
          <p:cNvPr id="6" name="Picture 5">
            <a:extLst>
              <a:ext uri="{FF2B5EF4-FFF2-40B4-BE49-F238E27FC236}">
                <a16:creationId xmlns:a16="http://schemas.microsoft.com/office/drawing/2014/main" id="{58095E6A-D0D6-4835-B2B6-7484CEAB57C1}"/>
              </a:ext>
            </a:extLst>
          </p:cNvPr>
          <p:cNvPicPr>
            <a:picLocks noChangeAspect="1"/>
          </p:cNvPicPr>
          <p:nvPr/>
        </p:nvPicPr>
        <p:blipFill>
          <a:blip r:embed="rId3"/>
          <a:stretch>
            <a:fillRect/>
          </a:stretch>
        </p:blipFill>
        <p:spPr>
          <a:xfrm>
            <a:off x="8448902" y="4208206"/>
            <a:ext cx="3467794" cy="1412805"/>
          </a:xfrm>
          <a:prstGeom prst="rect">
            <a:avLst/>
          </a:prstGeom>
        </p:spPr>
      </p:pic>
    </p:spTree>
    <p:extLst>
      <p:ext uri="{BB962C8B-B14F-4D97-AF65-F5344CB8AC3E}">
        <p14:creationId xmlns:p14="http://schemas.microsoft.com/office/powerpoint/2010/main" val="30238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i="0" kern="1200">
                <a:solidFill>
                  <a:srgbClr val="3F3F3F"/>
                </a:solidFill>
                <a:effectLst/>
                <a:latin typeface="+mj-lt"/>
                <a:ea typeface="+mj-ea"/>
                <a:cs typeface="+mj-cs"/>
              </a:rPr>
              <a:t>Tune hyperparameters</a:t>
            </a:r>
          </a:p>
        </p:txBody>
      </p:sp>
      <p:sp>
        <p:nvSpPr>
          <p:cNvPr id="3" name="Content Placeholder 2"/>
          <p:cNvSpPr>
            <a:spLocks noGrp="1"/>
          </p:cNvSpPr>
          <p:nvPr>
            <p:ph idx="1"/>
          </p:nvPr>
        </p:nvSpPr>
        <p:spPr>
          <a:xfrm>
            <a:off x="6734716" y="3184603"/>
            <a:ext cx="4297351" cy="2959777"/>
          </a:xfrm>
        </p:spPr>
        <p:txBody>
          <a:bodyPr vert="horz" lIns="91440" tIns="45720" rIns="91440" bIns="45720" rtlCol="0" anchor="t">
            <a:normAutofit/>
          </a:bodyPr>
          <a:lstStyle/>
          <a:p>
            <a:pPr marL="0" indent="0">
              <a:buNone/>
            </a:pPr>
            <a:r>
              <a:rPr lang="en-US" sz="2000" dirty="0"/>
              <a:t>Hyperparameters to tune</a:t>
            </a:r>
          </a:p>
          <a:p>
            <a:r>
              <a:rPr lang="en-US" sz="2000" dirty="0"/>
              <a:t>Gamma</a:t>
            </a:r>
          </a:p>
          <a:p>
            <a:r>
              <a:rPr lang="en-US" sz="2000" dirty="0"/>
              <a:t>Learning Rate</a:t>
            </a:r>
          </a:p>
          <a:p>
            <a:r>
              <a:rPr lang="en-US" sz="2000" dirty="0"/>
              <a:t>Epsilon Decay</a:t>
            </a:r>
          </a:p>
          <a:p>
            <a:endParaRPr lang="en-US" sz="2000" dirty="0"/>
          </a:p>
          <a:p>
            <a:endParaRPr lang="en-US" sz="2000" dirty="0"/>
          </a:p>
          <a:p>
            <a:endParaRPr lang="en-US" sz="2000" dirty="0"/>
          </a:p>
        </p:txBody>
      </p:sp>
      <p:cxnSp>
        <p:nvCxnSpPr>
          <p:cNvPr id="12" name="Straight Connector 11">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218C58-34EC-4C60-DDBE-DD41598A3C4F}"/>
              </a:ext>
            </a:extLst>
          </p:cNvPr>
          <p:cNvSpPr txBox="1"/>
          <p:nvPr/>
        </p:nvSpPr>
        <p:spPr>
          <a:xfrm>
            <a:off x="825912" y="3144225"/>
            <a:ext cx="5152101" cy="2136035"/>
          </a:xfrm>
          <a:prstGeom prst="rect">
            <a:avLst/>
          </a:prstGeom>
        </p:spPr>
        <p:txBody>
          <a:bodyPr vert="horz" lIns="91440" tIns="45720" rIns="91440" bIns="45720" rtlCol="0" anchor="t">
            <a:normAutofit/>
          </a:bodyPr>
          <a:lstStyle/>
          <a:p>
            <a:pPr marL="342900" indent="-342900">
              <a:buFont typeface="Arial" panose="020B0604020202020204" pitchFamily="34" charset="0"/>
              <a:buChar char="•"/>
            </a:pPr>
            <a:r>
              <a:rPr lang="en-US" sz="2000" dirty="0"/>
              <a:t>Model aced the test (100% success) </a:t>
            </a:r>
          </a:p>
          <a:p>
            <a:pPr marL="342900" indent="-342900">
              <a:buFont typeface="Arial" panose="020B0604020202020204" pitchFamily="34" charset="0"/>
              <a:buChar char="•"/>
            </a:pPr>
            <a:r>
              <a:rPr lang="en-US" sz="2000" dirty="0"/>
              <a:t>Time constraint</a:t>
            </a:r>
          </a:p>
        </p:txBody>
      </p:sp>
    </p:spTree>
    <p:extLst>
      <p:ext uri="{BB962C8B-B14F-4D97-AF65-F5344CB8AC3E}">
        <p14:creationId xmlns:p14="http://schemas.microsoft.com/office/powerpoint/2010/main" val="12258600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SG" i="0">
                <a:solidFill>
                  <a:srgbClr val="FFFFFF"/>
                </a:solidFill>
                <a:effectLst/>
                <a:latin typeface="Helvetica Neue"/>
              </a:rPr>
              <a:t>Conclusion</a:t>
            </a:r>
          </a:p>
        </p:txBody>
      </p:sp>
      <p:sp>
        <p:nvSpPr>
          <p:cNvPr id="3" name="Content Placeholder 2"/>
          <p:cNvSpPr>
            <a:spLocks noGrp="1"/>
          </p:cNvSpPr>
          <p:nvPr>
            <p:ph idx="1"/>
          </p:nvPr>
        </p:nvSpPr>
        <p:spPr>
          <a:xfrm>
            <a:off x="838201" y="2022601"/>
            <a:ext cx="10515598" cy="4154361"/>
          </a:xfrm>
        </p:spPr>
        <p:txBody>
          <a:bodyPr>
            <a:normAutofit/>
          </a:bodyPr>
          <a:lstStyle/>
          <a:p>
            <a:pPr marL="0" indent="0">
              <a:buNone/>
            </a:pPr>
            <a:r>
              <a:rPr lang="en-US" sz="2000" b="0" i="0" dirty="0">
                <a:solidFill>
                  <a:srgbClr val="FFFFFF"/>
                </a:solidFill>
                <a:effectLst/>
                <a:latin typeface="Helvetica Neue"/>
              </a:rPr>
              <a:t>Given more time, we would have further developed this model into DDQN and D3QN.</a:t>
            </a:r>
          </a:p>
          <a:p>
            <a:pPr marL="0" indent="0">
              <a:buNone/>
            </a:pPr>
            <a:r>
              <a:rPr lang="en-US" sz="2000" b="0" i="0" dirty="0">
                <a:solidFill>
                  <a:srgbClr val="FFFFFF"/>
                </a:solidFill>
                <a:effectLst/>
                <a:latin typeface="Helvetica Neue"/>
              </a:rPr>
              <a:t>We also wanted to try models with the </a:t>
            </a:r>
            <a:r>
              <a:rPr lang="en-US" sz="2000" b="0" i="1" dirty="0">
                <a:solidFill>
                  <a:srgbClr val="FFFFFF"/>
                </a:solidFill>
                <a:effectLst/>
                <a:latin typeface="Helvetica Neue"/>
              </a:rPr>
              <a:t>actor-critic</a:t>
            </a:r>
            <a:r>
              <a:rPr lang="en-US" sz="2000" b="0" i="0" dirty="0">
                <a:solidFill>
                  <a:srgbClr val="FFFFFF"/>
                </a:solidFill>
                <a:effectLst/>
                <a:latin typeface="Helvetica Neue"/>
              </a:rPr>
              <a:t> architecture such as AC, A2C, PPO, and TRPO. However, we had to keep in mind the nature of the difficulty of this task, which does not require such complex algorithms to be able to ace the task.</a:t>
            </a:r>
            <a:endParaRPr lang="en-MY" sz="2000" dirty="0">
              <a:solidFill>
                <a:srgbClr val="FFFFFF"/>
              </a:solidFill>
            </a:endParaRPr>
          </a:p>
        </p:txBody>
      </p:sp>
    </p:spTree>
    <p:extLst>
      <p:ext uri="{BB962C8B-B14F-4D97-AF65-F5344CB8AC3E}">
        <p14:creationId xmlns:p14="http://schemas.microsoft.com/office/powerpoint/2010/main" val="38570140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172"/>
            <a:ext cx="6803571" cy="1030599"/>
          </a:xfrm>
        </p:spPr>
        <p:txBody>
          <a:bodyPr>
            <a:normAutofit/>
          </a:bodyPr>
          <a:lstStyle/>
          <a:p>
            <a:r>
              <a:rPr lang="en-MY" dirty="0"/>
              <a:t> Background Research</a:t>
            </a:r>
          </a:p>
        </p:txBody>
      </p:sp>
      <p:sp>
        <p:nvSpPr>
          <p:cNvPr id="3" name="Content Placeholder 2"/>
          <p:cNvSpPr>
            <a:spLocks noGrp="1"/>
          </p:cNvSpPr>
          <p:nvPr>
            <p:ph idx="1"/>
          </p:nvPr>
        </p:nvSpPr>
        <p:spPr>
          <a:xfrm>
            <a:off x="241747" y="1244771"/>
            <a:ext cx="4932681" cy="1030599"/>
          </a:xfrm>
        </p:spPr>
        <p:txBody>
          <a:bodyPr>
            <a:normAutofit/>
          </a:bodyPr>
          <a:lstStyle/>
          <a:p>
            <a:pPr marL="0" indent="0">
              <a:buNone/>
            </a:pPr>
            <a:r>
              <a:rPr lang="en-US" sz="2000" b="0" i="0" dirty="0">
                <a:solidFill>
                  <a:srgbClr val="000000"/>
                </a:solidFill>
                <a:effectLst/>
                <a:latin typeface="Helvetica Neue"/>
              </a:rPr>
              <a:t>The Lunar Lander dataset is a simulation of a lunar landing mission, used as an example for reinforcement learning task.</a:t>
            </a:r>
          </a:p>
        </p:txBody>
      </p:sp>
      <p:sp>
        <p:nvSpPr>
          <p:cNvPr id="9" name="Content Placeholder 2">
            <a:extLst>
              <a:ext uri="{FF2B5EF4-FFF2-40B4-BE49-F238E27FC236}">
                <a16:creationId xmlns:a16="http://schemas.microsoft.com/office/drawing/2014/main" id="{CD1BB1AD-1377-5740-8969-2BB4DF485E1F}"/>
              </a:ext>
            </a:extLst>
          </p:cNvPr>
          <p:cNvSpPr txBox="1">
            <a:spLocks/>
          </p:cNvSpPr>
          <p:nvPr/>
        </p:nvSpPr>
        <p:spPr>
          <a:xfrm>
            <a:off x="241747" y="3694616"/>
            <a:ext cx="4312174" cy="151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0000"/>
                </a:solidFill>
                <a:latin typeface="Helvetica Neue"/>
              </a:rPr>
              <a:t>Safely land a lunar lander spacecraft on the surface of the moon.</a:t>
            </a:r>
            <a:endParaRPr lang="en-MY" sz="2000" dirty="0"/>
          </a:p>
        </p:txBody>
      </p:sp>
      <p:pic>
        <p:nvPicPr>
          <p:cNvPr id="1028" name="Picture 4" descr="Lunar Lander - Deep Reinforcement Learning, Noise Robustness, and  Quantization | DataSciFinalProj">
            <a:extLst>
              <a:ext uri="{FF2B5EF4-FFF2-40B4-BE49-F238E27FC236}">
                <a16:creationId xmlns:a16="http://schemas.microsoft.com/office/drawing/2014/main" id="{9AE42509-0AB1-56CD-7CBB-820A7AB49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322" y="2108499"/>
            <a:ext cx="6108065" cy="40924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A98B60F-A598-3618-EBF9-E714D49BB0F7}"/>
              </a:ext>
            </a:extLst>
          </p:cNvPr>
          <p:cNvSpPr txBox="1">
            <a:spLocks/>
          </p:cNvSpPr>
          <p:nvPr/>
        </p:nvSpPr>
        <p:spPr>
          <a:xfrm>
            <a:off x="241747" y="2630078"/>
            <a:ext cx="6803571" cy="10305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dirty="0"/>
              <a:t>Objective</a:t>
            </a:r>
          </a:p>
        </p:txBody>
      </p:sp>
    </p:spTree>
    <p:extLst>
      <p:ext uri="{BB962C8B-B14F-4D97-AF65-F5344CB8AC3E}">
        <p14:creationId xmlns:p14="http://schemas.microsoft.com/office/powerpoint/2010/main" val="31765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172"/>
            <a:ext cx="6803571" cy="1030599"/>
          </a:xfrm>
        </p:spPr>
        <p:txBody>
          <a:bodyPr>
            <a:normAutofit/>
          </a:bodyPr>
          <a:lstStyle/>
          <a:p>
            <a:r>
              <a:rPr lang="en-MY" dirty="0"/>
              <a:t> Background Research</a:t>
            </a:r>
          </a:p>
        </p:txBody>
      </p:sp>
      <p:sp>
        <p:nvSpPr>
          <p:cNvPr id="6" name="Content Placeholder 2">
            <a:extLst>
              <a:ext uri="{FF2B5EF4-FFF2-40B4-BE49-F238E27FC236}">
                <a16:creationId xmlns:a16="http://schemas.microsoft.com/office/drawing/2014/main" id="{24882DD3-379A-76D0-FDA5-299C0E36EF3B}"/>
              </a:ext>
            </a:extLst>
          </p:cNvPr>
          <p:cNvSpPr txBox="1">
            <a:spLocks/>
          </p:cNvSpPr>
          <p:nvPr/>
        </p:nvSpPr>
        <p:spPr>
          <a:xfrm>
            <a:off x="241747" y="1383708"/>
            <a:ext cx="5072531" cy="5124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SG" sz="1800" dirty="0">
                <a:solidFill>
                  <a:srgbClr val="000000"/>
                </a:solidFill>
              </a:rPr>
              <a:t>Observation</a:t>
            </a:r>
            <a:r>
              <a:rPr lang="en-SG" sz="1800" b="0" i="0" dirty="0">
                <a:solidFill>
                  <a:srgbClr val="000000"/>
                </a:solidFill>
                <a:effectLst/>
              </a:rPr>
              <a:t> Space:</a:t>
            </a:r>
          </a:p>
          <a:p>
            <a:pPr marL="342900" indent="-342900" algn="l">
              <a:buFont typeface="+mj-lt"/>
              <a:buAutoNum type="arabicPeriod"/>
            </a:pPr>
            <a:r>
              <a:rPr lang="en-US" sz="1800" b="0" i="0" dirty="0">
                <a:effectLst/>
                <a:latin typeface="Söhne"/>
              </a:rPr>
              <a:t>x-coordinate of the lander</a:t>
            </a:r>
          </a:p>
          <a:p>
            <a:pPr marL="342900" indent="-342900" algn="l">
              <a:buFont typeface="+mj-lt"/>
              <a:buAutoNum type="arabicPeriod"/>
            </a:pPr>
            <a:r>
              <a:rPr lang="en-US" sz="1800" b="0" i="0" dirty="0">
                <a:effectLst/>
                <a:latin typeface="Söhne"/>
              </a:rPr>
              <a:t>y-coordinate of the lander</a:t>
            </a:r>
          </a:p>
          <a:p>
            <a:pPr marL="342900" indent="-342900" algn="l">
              <a:buFont typeface="+mj-lt"/>
              <a:buAutoNum type="arabicPeriod"/>
            </a:pPr>
            <a:r>
              <a:rPr lang="en-US" sz="1800" b="0" i="0" dirty="0">
                <a:effectLst/>
                <a:latin typeface="Söhne"/>
              </a:rPr>
              <a:t>velocity in the x-direction</a:t>
            </a:r>
          </a:p>
          <a:p>
            <a:pPr marL="342900" indent="-342900" algn="l">
              <a:buFont typeface="+mj-lt"/>
              <a:buAutoNum type="arabicPeriod"/>
            </a:pPr>
            <a:r>
              <a:rPr lang="en-US" sz="1800" b="0" i="0" dirty="0">
                <a:effectLst/>
                <a:latin typeface="Söhne"/>
              </a:rPr>
              <a:t>velocity in the y-direction</a:t>
            </a:r>
          </a:p>
          <a:p>
            <a:pPr marL="342900" indent="-342900" algn="l">
              <a:buFont typeface="+mj-lt"/>
              <a:buAutoNum type="arabicPeriod"/>
            </a:pPr>
            <a:r>
              <a:rPr lang="en-US" sz="1800" b="0" i="0" dirty="0">
                <a:effectLst/>
                <a:latin typeface="Söhne"/>
              </a:rPr>
              <a:t>angle of the lander</a:t>
            </a:r>
          </a:p>
          <a:p>
            <a:pPr marL="342900" indent="-342900" algn="l">
              <a:buFont typeface="+mj-lt"/>
              <a:buAutoNum type="arabicPeriod"/>
            </a:pPr>
            <a:r>
              <a:rPr lang="en-US" sz="1800" b="0" i="0" dirty="0">
                <a:effectLst/>
                <a:latin typeface="Söhne"/>
              </a:rPr>
              <a:t>angular velocity</a:t>
            </a:r>
          </a:p>
          <a:p>
            <a:pPr marL="342900" indent="-342900" algn="l">
              <a:buFont typeface="+mj-lt"/>
              <a:buAutoNum type="arabicPeriod"/>
            </a:pPr>
            <a:r>
              <a:rPr lang="en-US" sz="1800" b="0" i="0" dirty="0">
                <a:effectLst/>
                <a:latin typeface="Söhne"/>
              </a:rPr>
              <a:t>1 if first leg has landed, else 0</a:t>
            </a:r>
          </a:p>
          <a:p>
            <a:pPr marL="342900" indent="-342900" algn="l">
              <a:buFont typeface="+mj-lt"/>
              <a:buAutoNum type="arabicPeriod"/>
            </a:pPr>
            <a:r>
              <a:rPr lang="en-US" sz="1800" b="0" i="0" dirty="0">
                <a:effectLst/>
                <a:latin typeface="Söhne"/>
              </a:rPr>
              <a:t>1 if second leg has landed, else 0</a:t>
            </a:r>
          </a:p>
        </p:txBody>
      </p:sp>
      <p:pic>
        <p:nvPicPr>
          <p:cNvPr id="8" name="Picture 7">
            <a:extLst>
              <a:ext uri="{FF2B5EF4-FFF2-40B4-BE49-F238E27FC236}">
                <a16:creationId xmlns:a16="http://schemas.microsoft.com/office/drawing/2014/main" id="{23C5D656-99BD-9CF6-A69E-0BE8251B1D6E}"/>
              </a:ext>
            </a:extLst>
          </p:cNvPr>
          <p:cNvPicPr>
            <a:picLocks noChangeAspect="1"/>
          </p:cNvPicPr>
          <p:nvPr/>
        </p:nvPicPr>
        <p:blipFill>
          <a:blip r:embed="rId2"/>
          <a:stretch>
            <a:fillRect/>
          </a:stretch>
        </p:blipFill>
        <p:spPr>
          <a:xfrm>
            <a:off x="5439507" y="1609304"/>
            <a:ext cx="6262881" cy="4153193"/>
          </a:xfrm>
          <a:prstGeom prst="rect">
            <a:avLst/>
          </a:prstGeom>
        </p:spPr>
      </p:pic>
    </p:spTree>
    <p:extLst>
      <p:ext uri="{BB962C8B-B14F-4D97-AF65-F5344CB8AC3E}">
        <p14:creationId xmlns:p14="http://schemas.microsoft.com/office/powerpoint/2010/main" val="408532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screenshot of a computer&#10;&#10;Description automatically generated with low confidence">
            <a:extLst>
              <a:ext uri="{FF2B5EF4-FFF2-40B4-BE49-F238E27FC236}">
                <a16:creationId xmlns:a16="http://schemas.microsoft.com/office/drawing/2014/main" id="{FEBEE127-6A57-2541-4731-28869361C149}"/>
              </a:ext>
            </a:extLst>
          </p:cNvPr>
          <p:cNvPicPr>
            <a:picLocks noChangeAspect="1"/>
          </p:cNvPicPr>
          <p:nvPr/>
        </p:nvPicPr>
        <p:blipFill rotWithShape="1">
          <a:blip r:embed="rId2">
            <a:alphaModFix amt="35000"/>
          </a:blip>
          <a:srcRect t="15439"/>
          <a:stretch/>
        </p:blipFill>
        <p:spPr>
          <a:xfrm>
            <a:off x="20" y="1021"/>
            <a:ext cx="12191980" cy="6855958"/>
          </a:xfrm>
          <a:prstGeom prst="rect">
            <a:avLst/>
          </a:prstGeom>
        </p:spPr>
      </p:pic>
      <p:sp>
        <p:nvSpPr>
          <p:cNvPr id="2" name="Title 1"/>
          <p:cNvSpPr>
            <a:spLocks noGrp="1"/>
          </p:cNvSpPr>
          <p:nvPr>
            <p:ph type="title"/>
          </p:nvPr>
        </p:nvSpPr>
        <p:spPr>
          <a:xfrm>
            <a:off x="278093" y="1441013"/>
            <a:ext cx="5085557" cy="1325563"/>
          </a:xfrm>
        </p:spPr>
        <p:txBody>
          <a:bodyPr vert="horz" lIns="91440" tIns="45720" rIns="91440" bIns="45720" rtlCol="0" anchor="ctr">
            <a:normAutofit/>
          </a:bodyPr>
          <a:lstStyle/>
          <a:p>
            <a:r>
              <a:rPr lang="en-US" kern="1200" dirty="0">
                <a:solidFill>
                  <a:schemeClr val="tx1"/>
                </a:solidFill>
                <a:latin typeface="+mj-lt"/>
                <a:ea typeface="+mj-ea"/>
                <a:cs typeface="+mj-cs"/>
              </a:rPr>
              <a:t>Background Research</a:t>
            </a:r>
          </a:p>
        </p:txBody>
      </p:sp>
      <p:sp>
        <p:nvSpPr>
          <p:cNvPr id="26" name="Oval 25">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49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screenshot of a video game&#10;&#10;Description automatically generated with medium confidence">
            <a:extLst>
              <a:ext uri="{FF2B5EF4-FFF2-40B4-BE49-F238E27FC236}">
                <a16:creationId xmlns:a16="http://schemas.microsoft.com/office/drawing/2014/main" id="{9414A7DA-8B51-4077-F35E-52CA11388E5E}"/>
              </a:ext>
            </a:extLst>
          </p:cNvPr>
          <p:cNvPicPr>
            <a:picLocks noChangeAspect="1"/>
          </p:cNvPicPr>
          <p:nvPr/>
        </p:nvPicPr>
        <p:blipFill rotWithShape="1">
          <a:blip r:embed="rId3"/>
          <a:srcRect l="21661" r="11093" b="6"/>
          <a:stretch/>
        </p:blipFill>
        <p:spPr>
          <a:xfrm>
            <a:off x="568008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6" name="Content Placeholder 2">
            <a:extLst>
              <a:ext uri="{FF2B5EF4-FFF2-40B4-BE49-F238E27FC236}">
                <a16:creationId xmlns:a16="http://schemas.microsoft.com/office/drawing/2014/main" id="{24882DD3-379A-76D0-FDA5-299C0E36EF3B}"/>
              </a:ext>
            </a:extLst>
          </p:cNvPr>
          <p:cNvSpPr txBox="1">
            <a:spLocks/>
          </p:cNvSpPr>
          <p:nvPr/>
        </p:nvSpPr>
        <p:spPr>
          <a:xfrm>
            <a:off x="374225" y="2807278"/>
            <a:ext cx="4558309" cy="23841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a:effectLst/>
              </a:rPr>
              <a:t>Action Space:</a:t>
            </a:r>
          </a:p>
          <a:p>
            <a:r>
              <a:rPr lang="en-US" sz="1800" b="0" i="0" dirty="0">
                <a:effectLst/>
              </a:rPr>
              <a:t>0 (Do nothing)</a:t>
            </a:r>
          </a:p>
          <a:p>
            <a:r>
              <a:rPr lang="en-US" sz="1800" b="0" i="0" dirty="0">
                <a:effectLst/>
              </a:rPr>
              <a:t>1 (Fire the left orientation engine)</a:t>
            </a:r>
          </a:p>
          <a:p>
            <a:r>
              <a:rPr lang="en-US" sz="1800" b="0" i="0" dirty="0">
                <a:effectLst/>
              </a:rPr>
              <a:t>2 (Fire the main engine)</a:t>
            </a:r>
          </a:p>
          <a:p>
            <a:r>
              <a:rPr lang="en-US" sz="1800" b="0" i="0" dirty="0">
                <a:effectLst/>
              </a:rPr>
              <a:t>3 (Fire the right orientation engine)</a:t>
            </a:r>
          </a:p>
        </p:txBody>
      </p:sp>
      <p:sp>
        <p:nvSpPr>
          <p:cNvPr id="28" name="Freeform: Shape 27">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60" y="2557569"/>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A screenshot of a video game&#10;&#10;Description automatically generated with medium confidence">
            <a:extLst>
              <a:ext uri="{FF2B5EF4-FFF2-40B4-BE49-F238E27FC236}">
                <a16:creationId xmlns:a16="http://schemas.microsoft.com/office/drawing/2014/main" id="{E8A6C79E-DCC5-8D37-760F-5F5201676DCC}"/>
              </a:ext>
            </a:extLst>
          </p:cNvPr>
          <p:cNvPicPr>
            <a:picLocks noChangeAspect="1"/>
          </p:cNvPicPr>
          <p:nvPr/>
        </p:nvPicPr>
        <p:blipFill rotWithShape="1">
          <a:blip r:embed="rId4"/>
          <a:srcRect l="9952" r="23800" b="3"/>
          <a:stretch/>
        </p:blipFill>
        <p:spPr>
          <a:xfrm>
            <a:off x="5838252" y="2722161"/>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4" name="Picture 3" descr="A screenshot of a computer&#10;&#10;Description automatically generated with low confidence">
            <a:extLst>
              <a:ext uri="{FF2B5EF4-FFF2-40B4-BE49-F238E27FC236}">
                <a16:creationId xmlns:a16="http://schemas.microsoft.com/office/drawing/2014/main" id="{DAB3190D-DD0E-15CB-4288-9E769F8C2B2C}"/>
              </a:ext>
            </a:extLst>
          </p:cNvPr>
          <p:cNvPicPr>
            <a:picLocks noChangeAspect="1"/>
          </p:cNvPicPr>
          <p:nvPr/>
        </p:nvPicPr>
        <p:blipFill rotWithShape="1">
          <a:blip r:embed="rId2"/>
          <a:srcRect r="20698" b="2"/>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32" name="Freeform: Shape 31">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Content Placeholder 2">
            <a:extLst>
              <a:ext uri="{FF2B5EF4-FFF2-40B4-BE49-F238E27FC236}">
                <a16:creationId xmlns:a16="http://schemas.microsoft.com/office/drawing/2014/main" id="{338D580B-D93B-3ABB-041E-CB05125DB024}"/>
              </a:ext>
            </a:extLst>
          </p:cNvPr>
          <p:cNvPicPr>
            <a:picLocks noGrp="1" noChangeAspect="1"/>
          </p:cNvPicPr>
          <p:nvPr>
            <p:ph idx="1"/>
          </p:nvPr>
        </p:nvPicPr>
        <p:blipFill rotWithShape="1">
          <a:blip r:embed="rId5"/>
          <a:srcRect l="13013" r="10327" b="2"/>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
        <p:nvSpPr>
          <p:cNvPr id="13" name="TextBox 12">
            <a:extLst>
              <a:ext uri="{FF2B5EF4-FFF2-40B4-BE49-F238E27FC236}">
                <a16:creationId xmlns:a16="http://schemas.microsoft.com/office/drawing/2014/main" id="{777F9C9F-B208-9BBA-F636-AA5873C1D08C}"/>
              </a:ext>
            </a:extLst>
          </p:cNvPr>
          <p:cNvSpPr txBox="1"/>
          <p:nvPr/>
        </p:nvSpPr>
        <p:spPr>
          <a:xfrm>
            <a:off x="9730746" y="4462824"/>
            <a:ext cx="592349" cy="369332"/>
          </a:xfrm>
          <a:prstGeom prst="rect">
            <a:avLst/>
          </a:prstGeom>
          <a:noFill/>
        </p:spPr>
        <p:txBody>
          <a:bodyPr wrap="square">
            <a:spAutoFit/>
          </a:bodyPr>
          <a:lstStyle/>
          <a:p>
            <a:r>
              <a:rPr lang="en-US" sz="1800" b="0" i="0" dirty="0">
                <a:effectLst/>
              </a:rPr>
              <a:t>0:</a:t>
            </a:r>
          </a:p>
        </p:txBody>
      </p:sp>
      <p:sp>
        <p:nvSpPr>
          <p:cNvPr id="16" name="TextBox 15">
            <a:extLst>
              <a:ext uri="{FF2B5EF4-FFF2-40B4-BE49-F238E27FC236}">
                <a16:creationId xmlns:a16="http://schemas.microsoft.com/office/drawing/2014/main" id="{F28EC438-1D8A-7534-485C-E0C27970130D}"/>
              </a:ext>
            </a:extLst>
          </p:cNvPr>
          <p:cNvSpPr txBox="1"/>
          <p:nvPr/>
        </p:nvSpPr>
        <p:spPr>
          <a:xfrm>
            <a:off x="5806168" y="838190"/>
            <a:ext cx="524627" cy="369332"/>
          </a:xfrm>
          <a:prstGeom prst="rect">
            <a:avLst/>
          </a:prstGeom>
          <a:noFill/>
        </p:spPr>
        <p:txBody>
          <a:bodyPr wrap="square">
            <a:spAutoFit/>
          </a:bodyPr>
          <a:lstStyle/>
          <a:p>
            <a:r>
              <a:rPr lang="en-US" dirty="0"/>
              <a:t>1:</a:t>
            </a:r>
            <a:endParaRPr lang="en-US" sz="1800" b="0" i="0" dirty="0">
              <a:effectLst/>
            </a:endParaRPr>
          </a:p>
        </p:txBody>
      </p:sp>
      <p:sp>
        <p:nvSpPr>
          <p:cNvPr id="17" name="TextBox 16">
            <a:extLst>
              <a:ext uri="{FF2B5EF4-FFF2-40B4-BE49-F238E27FC236}">
                <a16:creationId xmlns:a16="http://schemas.microsoft.com/office/drawing/2014/main" id="{C6415182-A6AD-FB4D-BAC3-17847AA2EC4D}"/>
              </a:ext>
            </a:extLst>
          </p:cNvPr>
          <p:cNvSpPr txBox="1"/>
          <p:nvPr/>
        </p:nvSpPr>
        <p:spPr>
          <a:xfrm>
            <a:off x="6617503" y="2912239"/>
            <a:ext cx="592349" cy="369332"/>
          </a:xfrm>
          <a:prstGeom prst="rect">
            <a:avLst/>
          </a:prstGeom>
          <a:noFill/>
        </p:spPr>
        <p:txBody>
          <a:bodyPr wrap="square">
            <a:spAutoFit/>
          </a:bodyPr>
          <a:lstStyle/>
          <a:p>
            <a:r>
              <a:rPr lang="en-US" sz="1800" b="0" i="0" dirty="0">
                <a:effectLst/>
              </a:rPr>
              <a:t>2:</a:t>
            </a:r>
          </a:p>
        </p:txBody>
      </p:sp>
      <p:sp>
        <p:nvSpPr>
          <p:cNvPr id="18" name="TextBox 17">
            <a:extLst>
              <a:ext uri="{FF2B5EF4-FFF2-40B4-BE49-F238E27FC236}">
                <a16:creationId xmlns:a16="http://schemas.microsoft.com/office/drawing/2014/main" id="{44660641-0A9A-704B-9858-87FE7786B518}"/>
              </a:ext>
            </a:extLst>
          </p:cNvPr>
          <p:cNvSpPr txBox="1"/>
          <p:nvPr/>
        </p:nvSpPr>
        <p:spPr>
          <a:xfrm>
            <a:off x="8848370" y="1271454"/>
            <a:ext cx="592349" cy="369332"/>
          </a:xfrm>
          <a:prstGeom prst="rect">
            <a:avLst/>
          </a:prstGeom>
          <a:noFill/>
        </p:spPr>
        <p:txBody>
          <a:bodyPr wrap="square">
            <a:spAutoFit/>
          </a:bodyPr>
          <a:lstStyle/>
          <a:p>
            <a:r>
              <a:rPr lang="en-US" sz="1800" b="0" i="0" dirty="0">
                <a:effectLst/>
              </a:rPr>
              <a:t>3:</a:t>
            </a:r>
          </a:p>
        </p:txBody>
      </p:sp>
    </p:spTree>
    <p:extLst>
      <p:ext uri="{BB962C8B-B14F-4D97-AF65-F5344CB8AC3E}">
        <p14:creationId xmlns:p14="http://schemas.microsoft.com/office/powerpoint/2010/main" val="17998135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BD9BA-B01B-CF35-055C-6F3031A9D4E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Reward Space</a:t>
            </a:r>
          </a:p>
        </p:txBody>
      </p:sp>
      <p:pic>
        <p:nvPicPr>
          <p:cNvPr id="5" name="Content Placeholder 4" descr="Table&#10;&#10;Description automatically generated">
            <a:extLst>
              <a:ext uri="{FF2B5EF4-FFF2-40B4-BE49-F238E27FC236}">
                <a16:creationId xmlns:a16="http://schemas.microsoft.com/office/drawing/2014/main" id="{5797C0A1-78A1-2B7D-9245-D17E621908E4}"/>
              </a:ext>
            </a:extLst>
          </p:cNvPr>
          <p:cNvPicPr>
            <a:picLocks noGrp="1" noChangeAspect="1"/>
          </p:cNvPicPr>
          <p:nvPr>
            <p:ph idx="1"/>
          </p:nvPr>
        </p:nvPicPr>
        <p:blipFill>
          <a:blip r:embed="rId2"/>
          <a:stretch>
            <a:fillRect/>
          </a:stretch>
        </p:blipFill>
        <p:spPr>
          <a:xfrm>
            <a:off x="1470526" y="1675227"/>
            <a:ext cx="9250947" cy="4394199"/>
          </a:xfrm>
          <a:prstGeom prst="rect">
            <a:avLst/>
          </a:prstGeom>
        </p:spPr>
      </p:pic>
    </p:spTree>
    <p:extLst>
      <p:ext uri="{BB962C8B-B14F-4D97-AF65-F5344CB8AC3E}">
        <p14:creationId xmlns:p14="http://schemas.microsoft.com/office/powerpoint/2010/main" val="240171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60" y="491413"/>
            <a:ext cx="8946931" cy="828870"/>
          </a:xfrm>
        </p:spPr>
        <p:txBody>
          <a:bodyPr>
            <a:normAutofit/>
          </a:bodyPr>
          <a:lstStyle/>
          <a:p>
            <a:r>
              <a:rPr lang="en-MY" dirty="0">
                <a:latin typeface="+mn-lt"/>
              </a:rPr>
              <a:t>What is </a:t>
            </a:r>
            <a:r>
              <a:rPr lang="en-SG" i="0" dirty="0">
                <a:solidFill>
                  <a:srgbClr val="000000"/>
                </a:solidFill>
                <a:effectLst/>
                <a:latin typeface="+mn-lt"/>
              </a:rPr>
              <a:t>Deep Q-Network (DQN) </a:t>
            </a:r>
            <a:endParaRPr lang="en-MY" dirty="0">
              <a:latin typeface="+mn-lt"/>
            </a:endParaRPr>
          </a:p>
        </p:txBody>
      </p:sp>
      <p:pic>
        <p:nvPicPr>
          <p:cNvPr id="8" name="Picture 7">
            <a:extLst>
              <a:ext uri="{FF2B5EF4-FFF2-40B4-BE49-F238E27FC236}">
                <a16:creationId xmlns:a16="http://schemas.microsoft.com/office/drawing/2014/main" id="{C8730D98-9028-D1A8-3557-E932001B71CB}"/>
              </a:ext>
            </a:extLst>
          </p:cNvPr>
          <p:cNvPicPr>
            <a:picLocks noChangeAspect="1"/>
          </p:cNvPicPr>
          <p:nvPr/>
        </p:nvPicPr>
        <p:blipFill>
          <a:blip r:embed="rId2"/>
          <a:stretch>
            <a:fillRect/>
          </a:stretch>
        </p:blipFill>
        <p:spPr>
          <a:xfrm>
            <a:off x="675683" y="1575447"/>
            <a:ext cx="8478149" cy="4791140"/>
          </a:xfrm>
          <a:prstGeom prst="rect">
            <a:avLst/>
          </a:prstGeom>
        </p:spPr>
      </p:pic>
      <p:sp>
        <p:nvSpPr>
          <p:cNvPr id="9" name="Content Placeholder 2">
            <a:extLst>
              <a:ext uri="{FF2B5EF4-FFF2-40B4-BE49-F238E27FC236}">
                <a16:creationId xmlns:a16="http://schemas.microsoft.com/office/drawing/2014/main" id="{B251BDEC-4E23-1080-E2A6-9EEA06410F80}"/>
              </a:ext>
            </a:extLst>
          </p:cNvPr>
          <p:cNvSpPr>
            <a:spLocks noGrp="1"/>
          </p:cNvSpPr>
          <p:nvPr>
            <p:ph idx="1"/>
          </p:nvPr>
        </p:nvSpPr>
        <p:spPr>
          <a:xfrm>
            <a:off x="8665583" y="4429759"/>
            <a:ext cx="2754257" cy="1993129"/>
          </a:xfrm>
        </p:spPr>
        <p:txBody>
          <a:bodyPr>
            <a:noAutofit/>
          </a:bodyPr>
          <a:lstStyle/>
          <a:p>
            <a:r>
              <a:rPr lang="en-SG" sz="1800" b="0" i="0" dirty="0">
                <a:solidFill>
                  <a:srgbClr val="000000"/>
                </a:solidFill>
                <a:effectLst/>
              </a:rPr>
              <a:t>End-to-end learning</a:t>
            </a:r>
          </a:p>
          <a:p>
            <a:r>
              <a:rPr lang="en-MY" sz="1800" dirty="0"/>
              <a:t>Model-free learning</a:t>
            </a:r>
          </a:p>
          <a:p>
            <a:r>
              <a:rPr lang="en-MY" sz="1800" dirty="0"/>
              <a:t>High sample efficiency</a:t>
            </a:r>
          </a:p>
          <a:p>
            <a:r>
              <a:rPr lang="en-MY" sz="1800" dirty="0"/>
              <a:t>Generalization</a:t>
            </a:r>
          </a:p>
          <a:p>
            <a:r>
              <a:rPr lang="en-MY" sz="1800" dirty="0"/>
              <a:t>Online learning</a:t>
            </a:r>
          </a:p>
          <a:p>
            <a:r>
              <a:rPr lang="en-MY" sz="1800" dirty="0"/>
              <a:t>Parallelization</a:t>
            </a:r>
          </a:p>
        </p:txBody>
      </p:sp>
      <p:sp>
        <p:nvSpPr>
          <p:cNvPr id="10" name="Title 1">
            <a:extLst>
              <a:ext uri="{FF2B5EF4-FFF2-40B4-BE49-F238E27FC236}">
                <a16:creationId xmlns:a16="http://schemas.microsoft.com/office/drawing/2014/main" id="{BD9DA975-8C1D-A18F-3957-F43BC650606C}"/>
              </a:ext>
            </a:extLst>
          </p:cNvPr>
          <p:cNvSpPr txBox="1">
            <a:spLocks/>
          </p:cNvSpPr>
          <p:nvPr/>
        </p:nvSpPr>
        <p:spPr>
          <a:xfrm>
            <a:off x="8594255" y="3556582"/>
            <a:ext cx="2825585" cy="10305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dirty="0"/>
              <a:t>Advantages</a:t>
            </a:r>
          </a:p>
        </p:txBody>
      </p:sp>
      <p:sp>
        <p:nvSpPr>
          <p:cNvPr id="12" name="TextBox 11">
            <a:extLst>
              <a:ext uri="{FF2B5EF4-FFF2-40B4-BE49-F238E27FC236}">
                <a16:creationId xmlns:a16="http://schemas.microsoft.com/office/drawing/2014/main" id="{E271B908-19FC-65F7-954D-6B41FAF69D81}"/>
              </a:ext>
            </a:extLst>
          </p:cNvPr>
          <p:cNvSpPr txBox="1"/>
          <p:nvPr/>
        </p:nvSpPr>
        <p:spPr>
          <a:xfrm>
            <a:off x="772160" y="1225823"/>
            <a:ext cx="7529241" cy="923330"/>
          </a:xfrm>
          <a:prstGeom prst="rect">
            <a:avLst/>
          </a:prstGeom>
          <a:noFill/>
        </p:spPr>
        <p:txBody>
          <a:bodyPr wrap="square">
            <a:spAutoFit/>
          </a:bodyPr>
          <a:lstStyle/>
          <a:p>
            <a:r>
              <a:rPr lang="en-US" b="0" i="0" dirty="0">
                <a:effectLst/>
                <a:latin typeface="arial" panose="020B0604020202020204" pitchFamily="34" charset="0"/>
              </a:rPr>
              <a:t>Deep Q Learning </a:t>
            </a:r>
            <a:r>
              <a:rPr lang="en-US" b="1" i="0" dirty="0">
                <a:effectLst/>
                <a:latin typeface="arial" panose="020B0604020202020204" pitchFamily="34" charset="0"/>
              </a:rPr>
              <a:t>uses the Q-learning idea. </a:t>
            </a:r>
            <a:r>
              <a:rPr lang="en-US" b="0" i="0" dirty="0">
                <a:effectLst/>
                <a:latin typeface="arial" panose="020B0604020202020204" pitchFamily="34" charset="0"/>
              </a:rPr>
              <a:t>It uses a Neural Network that takes a state and approximates the Q-values for each action based on that state</a:t>
            </a:r>
            <a:endParaRPr lang="en-SG" dirty="0"/>
          </a:p>
        </p:txBody>
      </p:sp>
    </p:spTree>
    <p:extLst>
      <p:ext uri="{BB962C8B-B14F-4D97-AF65-F5344CB8AC3E}">
        <p14:creationId xmlns:p14="http://schemas.microsoft.com/office/powerpoint/2010/main" val="191168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60" y="491413"/>
            <a:ext cx="8946931" cy="828870"/>
          </a:xfrm>
        </p:spPr>
        <p:txBody>
          <a:bodyPr>
            <a:normAutofit/>
          </a:bodyPr>
          <a:lstStyle/>
          <a:p>
            <a:r>
              <a:rPr lang="en" dirty="0"/>
              <a:t>Deep Q Network Architecture</a:t>
            </a:r>
            <a:endParaRPr lang="en-MY" dirty="0">
              <a:latin typeface="+mn-lt"/>
            </a:endParaRPr>
          </a:p>
        </p:txBody>
      </p:sp>
      <p:pic>
        <p:nvPicPr>
          <p:cNvPr id="6" name="Picture 5">
            <a:extLst>
              <a:ext uri="{FF2B5EF4-FFF2-40B4-BE49-F238E27FC236}">
                <a16:creationId xmlns:a16="http://schemas.microsoft.com/office/drawing/2014/main" id="{2E4149A6-D574-7ACA-AAB3-9952CA2272B6}"/>
              </a:ext>
            </a:extLst>
          </p:cNvPr>
          <p:cNvPicPr>
            <a:picLocks noChangeAspect="1"/>
          </p:cNvPicPr>
          <p:nvPr/>
        </p:nvPicPr>
        <p:blipFill>
          <a:blip r:embed="rId2"/>
          <a:stretch>
            <a:fillRect/>
          </a:stretch>
        </p:blipFill>
        <p:spPr>
          <a:xfrm>
            <a:off x="648931" y="1605529"/>
            <a:ext cx="8116331" cy="2321995"/>
          </a:xfrm>
          <a:prstGeom prst="rect">
            <a:avLst/>
          </a:prstGeom>
        </p:spPr>
      </p:pic>
      <p:sp>
        <p:nvSpPr>
          <p:cNvPr id="12" name="Content Placeholder 2">
            <a:extLst>
              <a:ext uri="{FF2B5EF4-FFF2-40B4-BE49-F238E27FC236}">
                <a16:creationId xmlns:a16="http://schemas.microsoft.com/office/drawing/2014/main" id="{636A4EF2-4A43-9A4C-8669-162E9D63CE13}"/>
              </a:ext>
            </a:extLst>
          </p:cNvPr>
          <p:cNvSpPr>
            <a:spLocks noGrp="1"/>
          </p:cNvSpPr>
          <p:nvPr>
            <p:ph idx="1"/>
          </p:nvPr>
        </p:nvSpPr>
        <p:spPr>
          <a:xfrm>
            <a:off x="642948" y="4245769"/>
            <a:ext cx="6853083" cy="1841614"/>
          </a:xfrm>
        </p:spPr>
        <p:txBody>
          <a:bodyPr>
            <a:normAutofit lnSpcReduction="10000"/>
          </a:bodyPr>
          <a:lstStyle/>
          <a:p>
            <a:pPr marL="127000" lvl="0" algn="l" rtl="0">
              <a:spcBef>
                <a:spcPts val="0"/>
              </a:spcBef>
              <a:spcAft>
                <a:spcPts val="0"/>
              </a:spcAft>
              <a:buSzPts val="1600"/>
            </a:pPr>
            <a:r>
              <a:rPr lang="en-US" sz="2000" dirty="0">
                <a:latin typeface="Arial"/>
                <a:ea typeface="Arial"/>
                <a:cs typeface="Arial"/>
                <a:sym typeface="Arial"/>
              </a:rPr>
              <a:t>Input layer taking in 8 states</a:t>
            </a:r>
          </a:p>
          <a:p>
            <a:r>
              <a:rPr lang="en-US" sz="2000" dirty="0">
                <a:latin typeface="Arial"/>
                <a:ea typeface="Arial"/>
                <a:cs typeface="Arial"/>
                <a:sym typeface="Arial"/>
              </a:rPr>
              <a:t>Two Fully Connected Hidden Layers with 256 nodes with </a:t>
            </a:r>
            <a:r>
              <a:rPr lang="en-US" sz="2000" dirty="0" err="1">
                <a:latin typeface="Arial"/>
                <a:ea typeface="Arial"/>
                <a:cs typeface="Arial"/>
                <a:sym typeface="Arial"/>
              </a:rPr>
              <a:t>ReLU</a:t>
            </a:r>
            <a:endParaRPr lang="en-US" sz="2000" dirty="0">
              <a:latin typeface="Helvetica Neue"/>
            </a:endParaRPr>
          </a:p>
          <a:p>
            <a:r>
              <a:rPr lang="en-US" sz="2000" dirty="0">
                <a:latin typeface="Arial"/>
                <a:ea typeface="Arial"/>
                <a:cs typeface="Arial"/>
                <a:sym typeface="Arial"/>
              </a:rPr>
              <a:t>Fully Connected Output Layer with 4 nodes</a:t>
            </a:r>
          </a:p>
          <a:p>
            <a:r>
              <a:rPr lang="en-US" sz="2000" dirty="0">
                <a:latin typeface="Arial"/>
                <a:ea typeface="Arial"/>
                <a:cs typeface="Arial"/>
                <a:sym typeface="Arial"/>
              </a:rPr>
              <a:t>Compiled with MSE Loss and Adam Optimizer</a:t>
            </a:r>
          </a:p>
        </p:txBody>
      </p:sp>
      <p:pic>
        <p:nvPicPr>
          <p:cNvPr id="14" name="Picture 13">
            <a:extLst>
              <a:ext uri="{FF2B5EF4-FFF2-40B4-BE49-F238E27FC236}">
                <a16:creationId xmlns:a16="http://schemas.microsoft.com/office/drawing/2014/main" id="{065BEEE0-E793-DEFE-CC76-F67C327F038B}"/>
              </a:ext>
            </a:extLst>
          </p:cNvPr>
          <p:cNvPicPr>
            <a:picLocks noChangeAspect="1"/>
          </p:cNvPicPr>
          <p:nvPr/>
        </p:nvPicPr>
        <p:blipFill>
          <a:blip r:embed="rId3"/>
          <a:stretch>
            <a:fillRect/>
          </a:stretch>
        </p:blipFill>
        <p:spPr>
          <a:xfrm>
            <a:off x="7490048" y="3354152"/>
            <a:ext cx="4564776" cy="1783235"/>
          </a:xfrm>
          <a:prstGeom prst="rect">
            <a:avLst/>
          </a:prstGeom>
        </p:spPr>
      </p:pic>
      <p:pic>
        <p:nvPicPr>
          <p:cNvPr id="16" name="Picture 15">
            <a:extLst>
              <a:ext uri="{FF2B5EF4-FFF2-40B4-BE49-F238E27FC236}">
                <a16:creationId xmlns:a16="http://schemas.microsoft.com/office/drawing/2014/main" id="{E73ECEEB-6D5C-EF56-7858-E1C04FACE7CA}"/>
              </a:ext>
            </a:extLst>
          </p:cNvPr>
          <p:cNvPicPr>
            <a:picLocks noChangeAspect="1"/>
          </p:cNvPicPr>
          <p:nvPr/>
        </p:nvPicPr>
        <p:blipFill>
          <a:blip r:embed="rId4"/>
          <a:stretch>
            <a:fillRect/>
          </a:stretch>
        </p:blipFill>
        <p:spPr>
          <a:xfrm>
            <a:off x="7490048" y="2835947"/>
            <a:ext cx="4458086" cy="518205"/>
          </a:xfrm>
          <a:prstGeom prst="rect">
            <a:avLst/>
          </a:prstGeom>
        </p:spPr>
      </p:pic>
    </p:spTree>
    <p:extLst>
      <p:ext uri="{BB962C8B-B14F-4D97-AF65-F5344CB8AC3E}">
        <p14:creationId xmlns:p14="http://schemas.microsoft.com/office/powerpoint/2010/main" val="298483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MY" dirty="0"/>
              <a:t> Training</a:t>
            </a:r>
          </a:p>
        </p:txBody>
      </p:sp>
      <p:sp>
        <p:nvSpPr>
          <p:cNvPr id="3" name="Content Placeholder 2"/>
          <p:cNvSpPr>
            <a:spLocks noGrp="1"/>
          </p:cNvSpPr>
          <p:nvPr>
            <p:ph idx="1"/>
          </p:nvPr>
        </p:nvSpPr>
        <p:spPr>
          <a:xfrm>
            <a:off x="648931" y="2438400"/>
            <a:ext cx="3505494" cy="3785419"/>
          </a:xfrm>
        </p:spPr>
        <p:txBody>
          <a:bodyPr>
            <a:normAutofit/>
          </a:bodyPr>
          <a:lstStyle/>
          <a:p>
            <a:r>
              <a:rPr lang="en-US" sz="2000" b="0" i="0" dirty="0">
                <a:effectLst/>
                <a:latin typeface="Helvetica Neue"/>
              </a:rPr>
              <a:t>Environment simulation</a:t>
            </a:r>
          </a:p>
          <a:p>
            <a:r>
              <a:rPr lang="en-MY" sz="2000" dirty="0"/>
              <a:t>Initialization</a:t>
            </a:r>
            <a:endParaRPr lang="en-US" sz="2000" dirty="0">
              <a:latin typeface="Helvetica Neue"/>
            </a:endParaRPr>
          </a:p>
          <a:p>
            <a:r>
              <a:rPr lang="en-MY" sz="2000" dirty="0"/>
              <a:t>Experience collection</a:t>
            </a:r>
            <a:endParaRPr lang="en-US" sz="2000" dirty="0">
              <a:latin typeface="Helvetica Neue"/>
            </a:endParaRPr>
          </a:p>
          <a:p>
            <a:r>
              <a:rPr lang="en-MY" sz="2000" dirty="0"/>
              <a:t>Training</a:t>
            </a:r>
            <a:endParaRPr lang="en-US" sz="2000" dirty="0">
              <a:latin typeface="Helvetica Neue"/>
            </a:endParaRPr>
          </a:p>
          <a:p>
            <a:r>
              <a:rPr lang="en-MY" sz="2000" dirty="0"/>
              <a:t>Target network updates</a:t>
            </a:r>
            <a:endParaRPr lang="en-US" sz="2000" dirty="0">
              <a:latin typeface="Helvetica Neue"/>
            </a:endParaRPr>
          </a:p>
          <a:p>
            <a:r>
              <a:rPr lang="en-MY" sz="2000" dirty="0"/>
              <a:t>Exploration-exploitation</a:t>
            </a:r>
            <a:endParaRPr lang="en-US" sz="2000" dirty="0">
              <a:latin typeface="Helvetica Neue"/>
            </a:endParaRPr>
          </a:p>
          <a:p>
            <a:r>
              <a:rPr lang="en-MY" sz="2000" dirty="0"/>
              <a:t>Repeat</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13D418-ACD1-0EFC-6331-83C9B9867351}"/>
              </a:ext>
            </a:extLst>
          </p:cNvPr>
          <p:cNvPicPr>
            <a:picLocks noChangeAspect="1"/>
          </p:cNvPicPr>
          <p:nvPr/>
        </p:nvPicPr>
        <p:blipFill>
          <a:blip r:embed="rId2"/>
          <a:stretch>
            <a:fillRect/>
          </a:stretch>
        </p:blipFill>
        <p:spPr>
          <a:xfrm>
            <a:off x="5405862" y="1775792"/>
            <a:ext cx="6019331" cy="3303169"/>
          </a:xfrm>
          <a:prstGeom prst="rect">
            <a:avLst/>
          </a:prstGeom>
          <a:effectLst/>
        </p:spPr>
      </p:pic>
    </p:spTree>
    <p:extLst>
      <p:ext uri="{BB962C8B-B14F-4D97-AF65-F5344CB8AC3E}">
        <p14:creationId xmlns:p14="http://schemas.microsoft.com/office/powerpoint/2010/main" val="50558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DQN Train 1000 Episodes</a:t>
            </a:r>
          </a:p>
        </p:txBody>
      </p:sp>
      <p:pic>
        <p:nvPicPr>
          <p:cNvPr id="6" name="Picture 5" descr="Chart, line chart&#10;&#10;Description automatically generated">
            <a:extLst>
              <a:ext uri="{FF2B5EF4-FFF2-40B4-BE49-F238E27FC236}">
                <a16:creationId xmlns:a16="http://schemas.microsoft.com/office/drawing/2014/main" id="{124575D8-E8C7-116C-BC38-239D94035FAB}"/>
              </a:ext>
            </a:extLst>
          </p:cNvPr>
          <p:cNvPicPr>
            <a:picLocks noChangeAspect="1"/>
          </p:cNvPicPr>
          <p:nvPr/>
        </p:nvPicPr>
        <p:blipFill>
          <a:blip r:embed="rId2"/>
          <a:stretch>
            <a:fillRect/>
          </a:stretch>
        </p:blipFill>
        <p:spPr>
          <a:xfrm>
            <a:off x="1753804" y="1665395"/>
            <a:ext cx="7917473" cy="4394199"/>
          </a:xfrm>
          <a:prstGeom prst="rect">
            <a:avLst/>
          </a:prstGeom>
        </p:spPr>
      </p:pic>
      <p:sp>
        <p:nvSpPr>
          <p:cNvPr id="3" name="Content Placeholder 2">
            <a:extLst>
              <a:ext uri="{FF2B5EF4-FFF2-40B4-BE49-F238E27FC236}">
                <a16:creationId xmlns:a16="http://schemas.microsoft.com/office/drawing/2014/main" id="{8D229CCE-D581-8BFD-2EF9-B00B215B5CA6}"/>
              </a:ext>
            </a:extLst>
          </p:cNvPr>
          <p:cNvSpPr>
            <a:spLocks noGrp="1"/>
          </p:cNvSpPr>
          <p:nvPr>
            <p:ph idx="1"/>
          </p:nvPr>
        </p:nvSpPr>
        <p:spPr>
          <a:xfrm>
            <a:off x="9843247" y="2900980"/>
            <a:ext cx="1924209" cy="744836"/>
          </a:xfrm>
        </p:spPr>
        <p:txBody>
          <a:bodyPr>
            <a:normAutofit/>
          </a:bodyPr>
          <a:lstStyle/>
          <a:p>
            <a:pPr marL="0" indent="0">
              <a:buNone/>
            </a:pPr>
            <a:r>
              <a:rPr lang="en-MY" sz="2000" dirty="0"/>
              <a:t>Target met at episode 416</a:t>
            </a:r>
          </a:p>
        </p:txBody>
      </p:sp>
    </p:spTree>
    <p:extLst>
      <p:ext uri="{BB962C8B-B14F-4D97-AF65-F5344CB8AC3E}">
        <p14:creationId xmlns:p14="http://schemas.microsoft.com/office/powerpoint/2010/main" val="214542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81ed70a-6f9b-43ad-9ed1-dc911ad154d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D9EB33756A9F4AAA18FCC436702AA5" ma:contentTypeVersion="15" ma:contentTypeDescription="Create a new document." ma:contentTypeScope="" ma:versionID="7704fa95f3d5cb11b3c4192e186f471a">
  <xsd:schema xmlns:xsd="http://www.w3.org/2001/XMLSchema" xmlns:xs="http://www.w3.org/2001/XMLSchema" xmlns:p="http://schemas.microsoft.com/office/2006/metadata/properties" xmlns:ns3="481ed70a-6f9b-43ad-9ed1-dc911ad154db" xmlns:ns4="58b9d768-7e54-475c-8094-0a892ab6037e" targetNamespace="http://schemas.microsoft.com/office/2006/metadata/properties" ma:root="true" ma:fieldsID="7b9eaf2ef99cfdf9b081546b2422651b" ns3:_="" ns4:_="">
    <xsd:import namespace="481ed70a-6f9b-43ad-9ed1-dc911ad154db"/>
    <xsd:import namespace="58b9d768-7e54-475c-8094-0a892ab6037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element ref="ns3:MediaServiceLocation"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1ed70a-6f9b-43ad-9ed1-dc911ad154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b9d768-7e54-475c-8094-0a892ab6037e"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6D558D-82BF-4636-83D6-8B617AE89357}">
  <ds:schemaRefs>
    <ds:schemaRef ds:uri="http://purl.org/dc/terms/"/>
    <ds:schemaRef ds:uri="http://purl.org/dc/dcmitype/"/>
    <ds:schemaRef ds:uri="58b9d768-7e54-475c-8094-0a892ab6037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481ed70a-6f9b-43ad-9ed1-dc911ad154db"/>
    <ds:schemaRef ds:uri="http://schemas.microsoft.com/office/2006/metadata/properties"/>
  </ds:schemaRefs>
</ds:datastoreItem>
</file>

<file path=customXml/itemProps2.xml><?xml version="1.0" encoding="utf-8"?>
<ds:datastoreItem xmlns:ds="http://schemas.openxmlformats.org/officeDocument/2006/customXml" ds:itemID="{5EC86BC5-C8E7-45F3-84D5-F3B31F3B0E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1ed70a-6f9b-43ad-9ed1-dc911ad154db"/>
    <ds:schemaRef ds:uri="58b9d768-7e54-475c-8094-0a892ab603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E2B69A-D765-46F6-A04D-209EF8BF2D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5684</TotalTime>
  <Words>391</Words>
  <Application>Microsoft Macintosh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Calibri Light</vt:lpstr>
      <vt:lpstr>Helvetica Neue</vt:lpstr>
      <vt:lpstr>Söhne</vt:lpstr>
      <vt:lpstr>Office Theme</vt:lpstr>
      <vt:lpstr>DEEP LEARNING CA2 PART B: Reinforcement Learning </vt:lpstr>
      <vt:lpstr> Background Research</vt:lpstr>
      <vt:lpstr> Background Research</vt:lpstr>
      <vt:lpstr>Background Research</vt:lpstr>
      <vt:lpstr>Reward Space</vt:lpstr>
      <vt:lpstr>What is Deep Q-Network (DQN) </vt:lpstr>
      <vt:lpstr>Deep Q Network Architecture</vt:lpstr>
      <vt:lpstr> Training</vt:lpstr>
      <vt:lpstr>DQN Train 1000 Episodes</vt:lpstr>
      <vt:lpstr> Testing</vt:lpstr>
      <vt:lpstr>DQN Test 100 episodes</vt:lpstr>
      <vt:lpstr>Tune hyperparameters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Analysis ST1510</dc:title>
  <dc:creator>User</dc:creator>
  <cp:lastModifiedBy>NG YAN JIE</cp:lastModifiedBy>
  <cp:revision>144</cp:revision>
  <dcterms:created xsi:type="dcterms:W3CDTF">2022-02-12T05:02:15Z</dcterms:created>
  <dcterms:modified xsi:type="dcterms:W3CDTF">2023-02-05T17:07:26Z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0x0101004CD9EB33756A9F4AAA18FCC436702AA5</vt:lpwstr>
  </property>
</Properties>
</file>