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6" r:id="rId1"/>
  </p:sldMasterIdLst>
  <p:notesMasterIdLst>
    <p:notesMasterId r:id="rId47"/>
  </p:notesMasterIdLst>
  <p:sldIdLst>
    <p:sldId id="257" r:id="rId2"/>
    <p:sldId id="324" r:id="rId3"/>
    <p:sldId id="325" r:id="rId4"/>
    <p:sldId id="368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4" r:id="rId13"/>
    <p:sldId id="333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69" r:id="rId22"/>
    <p:sldId id="346" r:id="rId23"/>
    <p:sldId id="342" r:id="rId24"/>
    <p:sldId id="343" r:id="rId25"/>
    <p:sldId id="345" r:id="rId26"/>
    <p:sldId id="347" r:id="rId27"/>
    <p:sldId id="349" r:id="rId28"/>
    <p:sldId id="350" r:id="rId29"/>
    <p:sldId id="351" r:id="rId30"/>
    <p:sldId id="348" r:id="rId31"/>
    <p:sldId id="352" r:id="rId32"/>
    <p:sldId id="353" r:id="rId33"/>
    <p:sldId id="370" r:id="rId34"/>
    <p:sldId id="354" r:id="rId35"/>
    <p:sldId id="355" r:id="rId36"/>
    <p:sldId id="357" r:id="rId37"/>
    <p:sldId id="356" r:id="rId38"/>
    <p:sldId id="358" r:id="rId39"/>
    <p:sldId id="360" r:id="rId40"/>
    <p:sldId id="359" r:id="rId41"/>
    <p:sldId id="362" r:id="rId42"/>
    <p:sldId id="363" r:id="rId43"/>
    <p:sldId id="364" r:id="rId44"/>
    <p:sldId id="367" r:id="rId45"/>
    <p:sldId id="366" r:id="rId46"/>
  </p:sldIdLst>
  <p:sldSz cx="9144000" cy="5143500" type="screen16x9"/>
  <p:notesSz cx="7010400" cy="92964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s Simões Tenório" initials="LST" lastIdx="1" clrIdx="0">
    <p:extLst>
      <p:ext uri="{19B8F6BF-5375-455C-9EA6-DF929625EA0E}">
        <p15:presenceInfo xmlns:p15="http://schemas.microsoft.com/office/powerpoint/2012/main" userId="S-1-5-21-2885066635-852702633-3569912713-197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787A"/>
    <a:srgbClr val="A1A1A1"/>
    <a:srgbClr val="4184F3"/>
    <a:srgbClr val="0F9D58"/>
    <a:srgbClr val="E4A017"/>
    <a:srgbClr val="F23A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9864" autoAdjust="0"/>
  </p:normalViewPr>
  <p:slideViewPr>
    <p:cSldViewPr snapToGrid="0">
      <p:cViewPr varScale="1">
        <p:scale>
          <a:sx n="79" d="100"/>
          <a:sy n="79" d="100"/>
        </p:scale>
        <p:origin x="738" y="7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39" cy="4648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970937" y="0"/>
            <a:ext cx="3037839" cy="4648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407181" y="696912"/>
            <a:ext cx="6195899" cy="34862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39" cy="4648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85545037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</p:spTree>
    <p:extLst>
      <p:ext uri="{BB962C8B-B14F-4D97-AF65-F5344CB8AC3E}">
        <p14:creationId xmlns:p14="http://schemas.microsoft.com/office/powerpoint/2010/main" val="225347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317" name="Shape 31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918217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317" name="Shape 31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695899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317" name="Shape 31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2694741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317" name="Shape 31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4572505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317" name="Shape 31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6852084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317" name="Shape 31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5215208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317" name="Shape 31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5753707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317" name="Shape 31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0247177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317" name="Shape 31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401040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317" name="Shape 31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219900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317" name="Shape 31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6630759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317" name="Shape 31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7731916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317" name="Shape 31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2882362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317" name="Shape 31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41418079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317" name="Shape 31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4936950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317" name="Shape 31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5434950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317" name="Shape 31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7383844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317" name="Shape 31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0826559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317" name="Shape 31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9018502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317" name="Shape 31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4624340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317" name="Shape 31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2010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317" name="Shape 31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8433263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317" name="Shape 31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0879605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317" name="Shape 31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4773461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317" name="Shape 31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4703793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317" name="Shape 31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42050196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317" name="Shape 31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9752755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317" name="Shape 31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8423017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317" name="Shape 31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9932179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317" name="Shape 31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2819722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317" name="Shape 31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8501749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317" name="Shape 31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138511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317" name="Shape 31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22429462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317" name="Shape 31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08196519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317" name="Shape 31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85604427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317" name="Shape 31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5304265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317" name="Shape 31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01738074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317" name="Shape 31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728623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317" name="Shape 31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106724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317" name="Shape 31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747729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317" name="Shape 31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286758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317" name="Shape 31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763912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317" name="Shape 31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781585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 userDrawn="1"/>
        </p:nvGrpSpPr>
        <p:grpSpPr>
          <a:xfrm>
            <a:off x="0" y="4817400"/>
            <a:ext cx="9144000" cy="326098"/>
            <a:chOff x="0" y="4817400"/>
            <a:chExt cx="9144000" cy="326098"/>
          </a:xfrm>
        </p:grpSpPr>
        <p:grpSp>
          <p:nvGrpSpPr>
            <p:cNvPr id="133" name="Shape 133"/>
            <p:cNvGrpSpPr/>
            <p:nvPr/>
          </p:nvGrpSpPr>
          <p:grpSpPr>
            <a:xfrm>
              <a:off x="0" y="4817400"/>
              <a:ext cx="9144000" cy="326098"/>
              <a:chOff x="0" y="4817400"/>
              <a:chExt cx="9144000" cy="326098"/>
            </a:xfrm>
          </p:grpSpPr>
          <p:sp>
            <p:nvSpPr>
              <p:cNvPr id="134" name="Shape 134"/>
              <p:cNvSpPr/>
              <p:nvPr/>
            </p:nvSpPr>
            <p:spPr>
              <a:xfrm>
                <a:off x="0" y="4817400"/>
                <a:ext cx="9144000" cy="32609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grpSp>
            <p:nvGrpSpPr>
              <p:cNvPr id="136" name="Shape 136"/>
              <p:cNvGrpSpPr/>
              <p:nvPr/>
            </p:nvGrpSpPr>
            <p:grpSpPr>
              <a:xfrm>
                <a:off x="6" y="4964365"/>
                <a:ext cx="1592549" cy="32173"/>
                <a:chOff x="4672462" y="2053621"/>
                <a:chExt cx="2122832" cy="42898"/>
              </a:xfrm>
            </p:grpSpPr>
            <p:sp>
              <p:nvSpPr>
                <p:cNvPr id="137" name="Shape 137"/>
                <p:cNvSpPr/>
                <p:nvPr/>
              </p:nvSpPr>
              <p:spPr>
                <a:xfrm>
                  <a:off x="4672462" y="2053621"/>
                  <a:ext cx="531300" cy="42898"/>
                </a:xfrm>
                <a:prstGeom prst="rect">
                  <a:avLst/>
                </a:prstGeom>
                <a:solidFill>
                  <a:srgbClr val="4285F5"/>
                </a:solidFill>
                <a:ln>
                  <a:noFill/>
                </a:ln>
              </p:spPr>
              <p:txBody>
                <a:bodyPr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endParaRPr>
                </a:p>
              </p:txBody>
            </p:sp>
            <p:sp>
              <p:nvSpPr>
                <p:cNvPr id="138" name="Shape 138"/>
                <p:cNvSpPr/>
                <p:nvPr/>
              </p:nvSpPr>
              <p:spPr>
                <a:xfrm>
                  <a:off x="5203767" y="2053621"/>
                  <a:ext cx="531300" cy="42898"/>
                </a:xfrm>
                <a:prstGeom prst="rect">
                  <a:avLst/>
                </a:prstGeom>
                <a:solidFill>
                  <a:srgbClr val="F23A35"/>
                </a:solidFill>
                <a:ln>
                  <a:noFill/>
                </a:ln>
              </p:spPr>
              <p:txBody>
                <a:bodyPr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endParaRPr>
                </a:p>
              </p:txBody>
            </p:sp>
            <p:sp>
              <p:nvSpPr>
                <p:cNvPr id="139" name="Shape 139"/>
                <p:cNvSpPr/>
                <p:nvPr/>
              </p:nvSpPr>
              <p:spPr>
                <a:xfrm>
                  <a:off x="5735082" y="2053621"/>
                  <a:ext cx="530099" cy="42898"/>
                </a:xfrm>
                <a:prstGeom prst="rect">
                  <a:avLst/>
                </a:prstGeom>
                <a:solidFill>
                  <a:srgbClr val="E4A017"/>
                </a:solidFill>
                <a:ln>
                  <a:noFill/>
                </a:ln>
              </p:spPr>
              <p:txBody>
                <a:bodyPr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endParaRPr>
                </a:p>
              </p:txBody>
            </p:sp>
            <p:sp>
              <p:nvSpPr>
                <p:cNvPr id="140" name="Shape 140"/>
                <p:cNvSpPr/>
                <p:nvPr/>
              </p:nvSpPr>
              <p:spPr>
                <a:xfrm>
                  <a:off x="6265196" y="2053621"/>
                  <a:ext cx="530099" cy="42898"/>
                </a:xfrm>
                <a:prstGeom prst="rect">
                  <a:avLst/>
                </a:prstGeom>
                <a:solidFill>
                  <a:srgbClr val="0F9D58"/>
                </a:solidFill>
                <a:ln>
                  <a:noFill/>
                </a:ln>
              </p:spPr>
              <p:txBody>
                <a:bodyPr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endParaRPr>
                </a:p>
              </p:txBody>
            </p:sp>
          </p:grpSp>
        </p:grpSp>
        <p:pic>
          <p:nvPicPr>
            <p:cNvPr id="12" name="Picture 6" descr="https://prerender.io/img/angularjs.jpg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0871" y="4829197"/>
              <a:ext cx="1163145" cy="3025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1" name="Shape 131"/>
          <p:cNvSpPr txBox="1">
            <a:spLocks noGrp="1"/>
          </p:cNvSpPr>
          <p:nvPr>
            <p:ph type="ctrTitle"/>
          </p:nvPr>
        </p:nvSpPr>
        <p:spPr>
          <a:xfrm>
            <a:off x="457375" y="2054119"/>
            <a:ext cx="8076599" cy="990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4F3"/>
              </a:buClr>
              <a:buFont typeface="Open Sans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pen Sans"/>
              <a:buNone/>
              <a:defRPr/>
            </a:lvl2pPr>
            <a:lvl3pPr marL="0" marR="0" indent="0" algn="l" rtl="0">
              <a:spcBef>
                <a:spcPts val="0"/>
              </a:spcBef>
              <a:buClr>
                <a:schemeClr val="dk1"/>
              </a:buClr>
              <a:buFont typeface="Open Sans"/>
              <a:buNone/>
              <a:defRPr/>
            </a:lvl3pPr>
            <a:lvl4pPr marL="0" marR="0" indent="0" algn="l" rtl="0">
              <a:spcBef>
                <a:spcPts val="0"/>
              </a:spcBef>
              <a:buClr>
                <a:schemeClr val="dk1"/>
              </a:buClr>
              <a:buFont typeface="Open Sans"/>
              <a:buNone/>
              <a:defRPr/>
            </a:lvl4pPr>
            <a:lvl5pPr marL="0" marR="0" indent="0" algn="l" rtl="0">
              <a:spcBef>
                <a:spcPts val="0"/>
              </a:spcBef>
              <a:buClr>
                <a:schemeClr val="dk1"/>
              </a:buClr>
              <a:buFont typeface="Open Sans"/>
              <a:buNone/>
              <a:defRPr/>
            </a:lvl5pPr>
            <a:lvl6pPr marL="0" marR="0" indent="0" algn="l" rtl="0">
              <a:spcBef>
                <a:spcPts val="0"/>
              </a:spcBef>
              <a:buClr>
                <a:schemeClr val="dk1"/>
              </a:buClr>
              <a:buFont typeface="Open Sans"/>
              <a:buNone/>
              <a:defRPr/>
            </a:lvl6pPr>
            <a:lvl7pPr marL="0" marR="0" indent="0" algn="l" rtl="0">
              <a:spcBef>
                <a:spcPts val="0"/>
              </a:spcBef>
              <a:buClr>
                <a:schemeClr val="dk1"/>
              </a:buClr>
              <a:buFont typeface="Open Sans"/>
              <a:buNone/>
              <a:defRPr/>
            </a:lvl7pPr>
            <a:lvl8pPr marL="0" marR="0" indent="0" algn="l" rtl="0">
              <a:spcBef>
                <a:spcPts val="0"/>
              </a:spcBef>
              <a:buClr>
                <a:schemeClr val="dk1"/>
              </a:buClr>
              <a:buFont typeface="Open Sans"/>
              <a:buNone/>
              <a:defRPr/>
            </a:lvl8pPr>
            <a:lvl9pPr marL="0" marR="0" indent="0" algn="l" rtl="0">
              <a:spcBef>
                <a:spcPts val="0"/>
              </a:spcBef>
              <a:buClr>
                <a:schemeClr val="dk1"/>
              </a:buClr>
              <a:buFont typeface="Open Sans"/>
              <a:buNone/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ubTitle" idx="1"/>
          </p:nvPr>
        </p:nvSpPr>
        <p:spPr>
          <a:xfrm>
            <a:off x="457377" y="2836210"/>
            <a:ext cx="8076599" cy="54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B7B7B7"/>
              </a:buClr>
              <a:buFont typeface="Open Sans"/>
              <a:buNone/>
              <a:defRPr/>
            </a:lvl1pPr>
            <a:lvl2pPr marL="457200" marR="0" indent="-1270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989898"/>
              </a:buClr>
              <a:buFont typeface="Open Sans"/>
              <a:buNone/>
              <a:defRPr/>
            </a:lvl2pPr>
            <a:lvl3pPr marL="914400" marR="0" indent="-1270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989898"/>
              </a:buClr>
              <a:buFont typeface="Open Sans"/>
              <a:buNone/>
              <a:defRPr/>
            </a:lvl3pPr>
            <a:lvl4pPr marL="1371600" marR="0" indent="-1270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989898"/>
              </a:buClr>
              <a:buFont typeface="Open Sans"/>
              <a:buNone/>
              <a:defRPr/>
            </a:lvl4pPr>
            <a:lvl5pPr marL="1828800" marR="0" indent="-1270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989898"/>
              </a:buClr>
              <a:buFont typeface="Open Sans"/>
              <a:buNone/>
              <a:defRPr/>
            </a:lvl5pPr>
            <a:lvl6pPr marL="2286000" marR="0" indent="-1270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989898"/>
              </a:buClr>
              <a:buFont typeface="Open Sans"/>
              <a:buNone/>
              <a:defRPr/>
            </a:lvl6pPr>
            <a:lvl7pPr marL="2743200" marR="0" indent="-1270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989898"/>
              </a:buClr>
              <a:buFont typeface="Open Sans"/>
              <a:buNone/>
              <a:defRPr/>
            </a:lvl7pPr>
            <a:lvl8pPr marL="3200400" marR="0" indent="-1270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989898"/>
              </a:buClr>
              <a:buFont typeface="Open Sans"/>
              <a:buNone/>
              <a:defRPr/>
            </a:lvl8pPr>
            <a:lvl9pPr marL="3657600" marR="0" indent="-1270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989898"/>
              </a:buClr>
              <a:buFont typeface="Open Sans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+ Visual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211925" y="871725"/>
            <a:ext cx="3914400" cy="385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000"/>
              </a:spcBef>
              <a:defRPr/>
            </a:lvl1pPr>
            <a:lvl2pPr rtl="0">
              <a:spcBef>
                <a:spcPts val="1000"/>
              </a:spcBef>
              <a:defRPr/>
            </a:lvl2pPr>
            <a:lvl3pPr rtl="0">
              <a:spcBef>
                <a:spcPts val="1000"/>
              </a:spcBef>
              <a:defRPr/>
            </a:lvl3pPr>
            <a:lvl4pPr rtl="0">
              <a:spcBef>
                <a:spcPts val="1000"/>
              </a:spcBef>
              <a:defRPr/>
            </a:lvl4pPr>
            <a:lvl5pPr rtl="0">
              <a:spcBef>
                <a:spcPts val="1000"/>
              </a:spcBef>
              <a:defRPr/>
            </a:lvl5pPr>
            <a:lvl6pPr rtl="0">
              <a:spcBef>
                <a:spcPts val="1000"/>
              </a:spcBef>
              <a:defRPr/>
            </a:lvl6pPr>
            <a:lvl7pPr rtl="0">
              <a:spcBef>
                <a:spcPts val="1000"/>
              </a:spcBef>
              <a:defRPr/>
            </a:lvl7pPr>
            <a:lvl8pPr rtl="0">
              <a:spcBef>
                <a:spcPts val="1000"/>
              </a:spcBef>
              <a:defRPr/>
            </a:lvl8pPr>
            <a:lvl9pPr rtl="0">
              <a:spcBef>
                <a:spcPts val="100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211925" y="331475"/>
            <a:ext cx="8741698" cy="4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157" name="Shape 157"/>
          <p:cNvCxnSpPr/>
          <p:nvPr/>
        </p:nvCxnSpPr>
        <p:spPr>
          <a:xfrm>
            <a:off x="8963747" y="543583"/>
            <a:ext cx="0" cy="4265700"/>
          </a:xfrm>
          <a:prstGeom prst="straightConnector1">
            <a:avLst/>
          </a:prstGeom>
          <a:noFill/>
          <a:ln w="9525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8" name="Shape 158"/>
          <p:cNvSpPr txBox="1">
            <a:spLocks noGrp="1"/>
          </p:cNvSpPr>
          <p:nvPr>
            <p:ph type="subTitle" idx="2"/>
          </p:nvPr>
        </p:nvSpPr>
        <p:spPr>
          <a:xfrm>
            <a:off x="211925" y="88250"/>
            <a:ext cx="8741698" cy="4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/>
            </a:lvl1pPr>
            <a:lvl2pPr marL="0" marR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/>
            </a:lvl2pPr>
            <a:lvl3pPr marL="0" marR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/>
            </a:lvl3pPr>
            <a:lvl4pPr marL="0" marR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/>
            </a:lvl4pPr>
            <a:lvl5pPr marL="0" marR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/>
            </a:lvl5pPr>
            <a:lvl6pPr marL="0" marR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/>
            </a:lvl6pPr>
            <a:lvl7pPr marL="0" marR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/>
            </a:lvl7pPr>
            <a:lvl8pPr marL="0" marR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/>
            </a:lvl8pPr>
            <a:lvl9pPr marL="0" marR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/>
            </a:lvl9pPr>
          </a:lstStyle>
          <a:p>
            <a:endParaRPr/>
          </a:p>
        </p:txBody>
      </p:sp>
      <p:grpSp>
        <p:nvGrpSpPr>
          <p:cNvPr id="14" name="Grupo 13"/>
          <p:cNvGrpSpPr/>
          <p:nvPr userDrawn="1"/>
        </p:nvGrpSpPr>
        <p:grpSpPr>
          <a:xfrm>
            <a:off x="0" y="4817400"/>
            <a:ext cx="9144000" cy="326098"/>
            <a:chOff x="0" y="4817400"/>
            <a:chExt cx="9144000" cy="326098"/>
          </a:xfrm>
        </p:grpSpPr>
        <p:grpSp>
          <p:nvGrpSpPr>
            <p:cNvPr id="16" name="Shape 133"/>
            <p:cNvGrpSpPr/>
            <p:nvPr/>
          </p:nvGrpSpPr>
          <p:grpSpPr>
            <a:xfrm>
              <a:off x="0" y="4817400"/>
              <a:ext cx="9144000" cy="326098"/>
              <a:chOff x="0" y="4817400"/>
              <a:chExt cx="9144000" cy="326098"/>
            </a:xfrm>
          </p:grpSpPr>
          <p:sp>
            <p:nvSpPr>
              <p:cNvPr id="18" name="Shape 134"/>
              <p:cNvSpPr/>
              <p:nvPr/>
            </p:nvSpPr>
            <p:spPr>
              <a:xfrm>
                <a:off x="0" y="4817400"/>
                <a:ext cx="9144000" cy="32609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grpSp>
            <p:nvGrpSpPr>
              <p:cNvPr id="19" name="Shape 136"/>
              <p:cNvGrpSpPr/>
              <p:nvPr/>
            </p:nvGrpSpPr>
            <p:grpSpPr>
              <a:xfrm>
                <a:off x="6" y="4964365"/>
                <a:ext cx="1592549" cy="32173"/>
                <a:chOff x="4672462" y="2053621"/>
                <a:chExt cx="2122832" cy="42898"/>
              </a:xfrm>
            </p:grpSpPr>
            <p:sp>
              <p:nvSpPr>
                <p:cNvPr id="20" name="Shape 137"/>
                <p:cNvSpPr/>
                <p:nvPr/>
              </p:nvSpPr>
              <p:spPr>
                <a:xfrm>
                  <a:off x="4672462" y="2053621"/>
                  <a:ext cx="531300" cy="42898"/>
                </a:xfrm>
                <a:prstGeom prst="rect">
                  <a:avLst/>
                </a:prstGeom>
                <a:solidFill>
                  <a:srgbClr val="4285F5"/>
                </a:solidFill>
                <a:ln>
                  <a:noFill/>
                </a:ln>
              </p:spPr>
              <p:txBody>
                <a:bodyPr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endParaRPr>
                </a:p>
              </p:txBody>
            </p:sp>
            <p:sp>
              <p:nvSpPr>
                <p:cNvPr id="21" name="Shape 138"/>
                <p:cNvSpPr/>
                <p:nvPr/>
              </p:nvSpPr>
              <p:spPr>
                <a:xfrm>
                  <a:off x="5203767" y="2053621"/>
                  <a:ext cx="531300" cy="42898"/>
                </a:xfrm>
                <a:prstGeom prst="rect">
                  <a:avLst/>
                </a:prstGeom>
                <a:solidFill>
                  <a:srgbClr val="F23A35"/>
                </a:solidFill>
                <a:ln>
                  <a:noFill/>
                </a:ln>
              </p:spPr>
              <p:txBody>
                <a:bodyPr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endParaRPr>
                </a:p>
              </p:txBody>
            </p:sp>
            <p:sp>
              <p:nvSpPr>
                <p:cNvPr id="22" name="Shape 139"/>
                <p:cNvSpPr/>
                <p:nvPr/>
              </p:nvSpPr>
              <p:spPr>
                <a:xfrm>
                  <a:off x="5735082" y="2053621"/>
                  <a:ext cx="530099" cy="42898"/>
                </a:xfrm>
                <a:prstGeom prst="rect">
                  <a:avLst/>
                </a:prstGeom>
                <a:solidFill>
                  <a:srgbClr val="E4A017"/>
                </a:solidFill>
                <a:ln>
                  <a:noFill/>
                </a:ln>
              </p:spPr>
              <p:txBody>
                <a:bodyPr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endParaRPr>
                </a:p>
              </p:txBody>
            </p:sp>
            <p:sp>
              <p:nvSpPr>
                <p:cNvPr id="23" name="Shape 140"/>
                <p:cNvSpPr/>
                <p:nvPr/>
              </p:nvSpPr>
              <p:spPr>
                <a:xfrm>
                  <a:off x="6265196" y="2053621"/>
                  <a:ext cx="530099" cy="42898"/>
                </a:xfrm>
                <a:prstGeom prst="rect">
                  <a:avLst/>
                </a:prstGeom>
                <a:solidFill>
                  <a:srgbClr val="0F9D58"/>
                </a:solidFill>
                <a:ln>
                  <a:noFill/>
                </a:ln>
              </p:spPr>
              <p:txBody>
                <a:bodyPr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endParaRPr>
                </a:p>
              </p:txBody>
            </p:sp>
          </p:grpSp>
        </p:grpSp>
        <p:pic>
          <p:nvPicPr>
            <p:cNvPr id="17" name="Picture 6" descr="https://prerender.io/img/angularjs.jpg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0871" y="4829197"/>
              <a:ext cx="1163145" cy="3025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s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ctrTitle"/>
          </p:nvPr>
        </p:nvSpPr>
        <p:spPr>
          <a:xfrm>
            <a:off x="457375" y="2054119"/>
            <a:ext cx="8076599" cy="990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pen Sans"/>
              <a:buNone/>
              <a:defRPr/>
            </a:lvl2pPr>
            <a:lvl3pPr marL="0" marR="0" indent="0" algn="l" rtl="0">
              <a:spcBef>
                <a:spcPts val="0"/>
              </a:spcBef>
              <a:buClr>
                <a:schemeClr val="dk1"/>
              </a:buClr>
              <a:buFont typeface="Open Sans"/>
              <a:buNone/>
              <a:defRPr/>
            </a:lvl3pPr>
            <a:lvl4pPr marL="0" marR="0" indent="0" algn="l" rtl="0">
              <a:spcBef>
                <a:spcPts val="0"/>
              </a:spcBef>
              <a:buClr>
                <a:schemeClr val="dk1"/>
              </a:buClr>
              <a:buFont typeface="Open Sans"/>
              <a:buNone/>
              <a:defRPr/>
            </a:lvl4pPr>
            <a:lvl5pPr marL="0" marR="0" indent="0" algn="l" rtl="0">
              <a:spcBef>
                <a:spcPts val="0"/>
              </a:spcBef>
              <a:buClr>
                <a:schemeClr val="dk1"/>
              </a:buClr>
              <a:buFont typeface="Open Sans"/>
              <a:buNone/>
              <a:defRPr/>
            </a:lvl5pPr>
            <a:lvl6pPr marL="0" marR="0" indent="0" algn="l" rtl="0">
              <a:spcBef>
                <a:spcPts val="0"/>
              </a:spcBef>
              <a:buClr>
                <a:schemeClr val="dk1"/>
              </a:buClr>
              <a:buFont typeface="Open Sans"/>
              <a:buNone/>
              <a:defRPr/>
            </a:lvl6pPr>
            <a:lvl7pPr marL="0" marR="0" indent="0" algn="l" rtl="0">
              <a:spcBef>
                <a:spcPts val="0"/>
              </a:spcBef>
              <a:buClr>
                <a:schemeClr val="dk1"/>
              </a:buClr>
              <a:buFont typeface="Open Sans"/>
              <a:buNone/>
              <a:defRPr/>
            </a:lvl7pPr>
            <a:lvl8pPr marL="0" marR="0" indent="0" algn="l" rtl="0">
              <a:spcBef>
                <a:spcPts val="0"/>
              </a:spcBef>
              <a:buClr>
                <a:schemeClr val="dk1"/>
              </a:buClr>
              <a:buFont typeface="Open Sans"/>
              <a:buNone/>
              <a:defRPr/>
            </a:lvl8pPr>
            <a:lvl9pPr marL="0" marR="0" indent="0" algn="l" rtl="0">
              <a:spcBef>
                <a:spcPts val="0"/>
              </a:spcBef>
              <a:buClr>
                <a:schemeClr val="dk1"/>
              </a:buClr>
              <a:buFont typeface="Open Sans"/>
              <a:buNone/>
              <a:defRPr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subTitle" idx="1"/>
          </p:nvPr>
        </p:nvSpPr>
        <p:spPr>
          <a:xfrm>
            <a:off x="457377" y="2836210"/>
            <a:ext cx="8076599" cy="54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184F3"/>
              </a:buClr>
              <a:buFont typeface="Open Sans"/>
              <a:buNone/>
              <a:defRPr/>
            </a:lvl1pPr>
            <a:lvl2pPr marL="457200" marR="0" indent="-1270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989898"/>
              </a:buClr>
              <a:buFont typeface="Open Sans"/>
              <a:buNone/>
              <a:defRPr/>
            </a:lvl2pPr>
            <a:lvl3pPr marL="914400" marR="0" indent="-1270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989898"/>
              </a:buClr>
              <a:buFont typeface="Open Sans"/>
              <a:buNone/>
              <a:defRPr/>
            </a:lvl3pPr>
            <a:lvl4pPr marL="1371600" marR="0" indent="-1270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989898"/>
              </a:buClr>
              <a:buFont typeface="Open Sans"/>
              <a:buNone/>
              <a:defRPr/>
            </a:lvl4pPr>
            <a:lvl5pPr marL="1828800" marR="0" indent="-1270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989898"/>
              </a:buClr>
              <a:buFont typeface="Open Sans"/>
              <a:buNone/>
              <a:defRPr/>
            </a:lvl5pPr>
            <a:lvl6pPr marL="2286000" marR="0" indent="-1270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989898"/>
              </a:buClr>
              <a:buFont typeface="Open Sans"/>
              <a:buNone/>
              <a:defRPr/>
            </a:lvl6pPr>
            <a:lvl7pPr marL="2743200" marR="0" indent="-1270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989898"/>
              </a:buClr>
              <a:buFont typeface="Open Sans"/>
              <a:buNone/>
              <a:defRPr/>
            </a:lvl7pPr>
            <a:lvl8pPr marL="3200400" marR="0" indent="-1270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989898"/>
              </a:buClr>
              <a:buFont typeface="Open Sans"/>
              <a:buNone/>
              <a:defRPr/>
            </a:lvl8pPr>
            <a:lvl9pPr marL="3657600" marR="0" indent="-1270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989898"/>
              </a:buClr>
              <a:buFont typeface="Open Sans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- Google for Work Gray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/>
        </p:nvSpPr>
        <p:spPr>
          <a:xfrm flipH="1">
            <a:off x="-47698" y="-262400"/>
            <a:ext cx="9239398" cy="5406000"/>
          </a:xfrm>
          <a:prstGeom prst="rect">
            <a:avLst/>
          </a:prstGeom>
          <a:solidFill>
            <a:srgbClr val="77777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99" name="Shape 199"/>
          <p:cNvSpPr txBox="1">
            <a:spLocks noGrp="1"/>
          </p:cNvSpPr>
          <p:nvPr>
            <p:ph type="ctrTitle"/>
          </p:nvPr>
        </p:nvSpPr>
        <p:spPr>
          <a:xfrm>
            <a:off x="457375" y="1833907"/>
            <a:ext cx="8076599" cy="990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/>
            </a:lvl1pPr>
            <a:lvl2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/>
            </a:lvl2pPr>
            <a:lvl3pPr marL="0" marR="0" indent="0" algn="ctr" rtl="0">
              <a:spcBef>
                <a:spcPts val="0"/>
              </a:spcBef>
              <a:buClr>
                <a:schemeClr val="lt1"/>
              </a:buClr>
              <a:buFont typeface="Open Sans"/>
              <a:buNone/>
              <a:defRPr/>
            </a:lvl3pPr>
            <a:lvl4pPr marL="0" marR="0" indent="0" algn="ctr" rtl="0">
              <a:spcBef>
                <a:spcPts val="0"/>
              </a:spcBef>
              <a:buClr>
                <a:schemeClr val="lt1"/>
              </a:buClr>
              <a:buFont typeface="Open Sans"/>
              <a:buNone/>
              <a:defRPr/>
            </a:lvl4pPr>
            <a:lvl5pPr marL="0" marR="0" indent="0" algn="ctr" rtl="0">
              <a:spcBef>
                <a:spcPts val="0"/>
              </a:spcBef>
              <a:buClr>
                <a:schemeClr val="lt1"/>
              </a:buClr>
              <a:buFont typeface="Open Sans"/>
              <a:buNone/>
              <a:defRPr/>
            </a:lvl5pPr>
            <a:lvl6pPr marL="0" marR="0" indent="0" algn="ctr" rtl="0">
              <a:spcBef>
                <a:spcPts val="0"/>
              </a:spcBef>
              <a:buClr>
                <a:schemeClr val="lt1"/>
              </a:buClr>
              <a:buFont typeface="Open Sans"/>
              <a:buNone/>
              <a:defRPr/>
            </a:lvl6pPr>
            <a:lvl7pPr marL="0" marR="0" indent="0" algn="ctr" rtl="0">
              <a:spcBef>
                <a:spcPts val="0"/>
              </a:spcBef>
              <a:buClr>
                <a:schemeClr val="lt1"/>
              </a:buClr>
              <a:buFont typeface="Open Sans"/>
              <a:buNone/>
              <a:defRPr/>
            </a:lvl7pPr>
            <a:lvl8pPr marL="0" marR="0" indent="0" algn="ctr" rtl="0">
              <a:spcBef>
                <a:spcPts val="0"/>
              </a:spcBef>
              <a:buClr>
                <a:schemeClr val="lt1"/>
              </a:buClr>
              <a:buFont typeface="Open Sans"/>
              <a:buNone/>
              <a:defRPr/>
            </a:lvl8pPr>
            <a:lvl9pPr marL="0" marR="0" indent="0" algn="ctr" rtl="0">
              <a:spcBef>
                <a:spcPts val="0"/>
              </a:spcBef>
              <a:buClr>
                <a:schemeClr val="lt1"/>
              </a:buClr>
              <a:buFont typeface="Open Sans"/>
              <a:buNone/>
              <a:defRPr/>
            </a:lvl9pPr>
          </a:lstStyle>
          <a:p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subTitle" idx="1"/>
          </p:nvPr>
        </p:nvSpPr>
        <p:spPr>
          <a:xfrm>
            <a:off x="457377" y="2768398"/>
            <a:ext cx="8076599" cy="54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/>
            </a:lvl1pPr>
            <a:lvl2pPr marL="457200" marR="0" indent="-1270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/>
            </a:lvl2pPr>
            <a:lvl3pPr marL="914400" marR="0" indent="-1270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/>
            </a:lvl3pPr>
            <a:lvl4pPr marL="1371600" marR="0" indent="-1270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/>
            </a:lvl4pPr>
            <a:lvl5pPr marL="1828800" marR="0" indent="-1270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/>
            </a:lvl5pPr>
            <a:lvl6pPr marL="2286000" marR="0" indent="-1270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/>
            </a:lvl6pPr>
            <a:lvl7pPr marL="2743200" marR="0" indent="-1270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/>
            </a:lvl7pPr>
            <a:lvl8pPr marL="3200400" marR="0" indent="-1270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/>
            </a:lvl8pPr>
            <a:lvl9pPr marL="3657600" marR="0" indent="-1270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/>
            </a:lvl9pPr>
          </a:lstStyle>
          <a:p>
            <a:endParaRPr/>
          </a:p>
        </p:txBody>
      </p:sp>
      <p:grpSp>
        <p:nvGrpSpPr>
          <p:cNvPr id="201" name="Shape 201"/>
          <p:cNvGrpSpPr/>
          <p:nvPr/>
        </p:nvGrpSpPr>
        <p:grpSpPr>
          <a:xfrm>
            <a:off x="-47700" y="5093925"/>
            <a:ext cx="9239464" cy="93900"/>
            <a:chOff x="-47700" y="5093925"/>
            <a:chExt cx="9239464" cy="93900"/>
          </a:xfrm>
        </p:grpSpPr>
        <p:sp>
          <p:nvSpPr>
            <p:cNvPr id="202" name="Shape 202"/>
            <p:cNvSpPr/>
            <p:nvPr/>
          </p:nvSpPr>
          <p:spPr>
            <a:xfrm>
              <a:off x="-47700" y="5093925"/>
              <a:ext cx="2347200" cy="93900"/>
            </a:xfrm>
            <a:prstGeom prst="rect">
              <a:avLst/>
            </a:prstGeom>
            <a:solidFill>
              <a:srgbClr val="4285F5"/>
            </a:solidFill>
            <a:ln>
              <a:noFill/>
            </a:ln>
          </p:spPr>
          <p:txBody>
            <a:bodyPr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2299361" y="5093925"/>
              <a:ext cx="2300700" cy="93900"/>
            </a:xfrm>
            <a:prstGeom prst="rect">
              <a:avLst/>
            </a:prstGeom>
            <a:solidFill>
              <a:srgbClr val="F23A35"/>
            </a:solidFill>
            <a:ln>
              <a:noFill/>
            </a:ln>
          </p:spPr>
          <p:txBody>
            <a:bodyPr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4600167" y="5093925"/>
              <a:ext cx="2295600" cy="93900"/>
            </a:xfrm>
            <a:prstGeom prst="rect">
              <a:avLst/>
            </a:prstGeom>
            <a:solidFill>
              <a:srgbClr val="E4A017"/>
            </a:solidFill>
            <a:ln>
              <a:noFill/>
            </a:ln>
          </p:spPr>
          <p:txBody>
            <a:bodyPr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6896164" y="5093925"/>
              <a:ext cx="2295600" cy="93900"/>
            </a:xfrm>
            <a:prstGeom prst="rect">
              <a:avLst/>
            </a:prstGeom>
            <a:solidFill>
              <a:srgbClr val="0F9D58"/>
            </a:solidFill>
            <a:ln>
              <a:noFill/>
            </a:ln>
          </p:spPr>
          <p:txBody>
            <a:bodyPr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Bleed Photo + Conten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466900" y="2854225"/>
            <a:ext cx="4792199" cy="17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466900" y="2272800"/>
            <a:ext cx="4792199" cy="58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D9D9D9"/>
              </a:buClr>
              <a:buFont typeface="Open Sans"/>
              <a:buNone/>
              <a:defRPr/>
            </a:lvl1pPr>
            <a:lvl2pPr rtl="0">
              <a:spcBef>
                <a:spcPts val="0"/>
              </a:spcBef>
              <a:buClr>
                <a:srgbClr val="D9D9D9"/>
              </a:buClr>
              <a:buFont typeface="Open Sans"/>
              <a:buNone/>
              <a:defRPr/>
            </a:lvl2pPr>
            <a:lvl3pPr rtl="0">
              <a:spcBef>
                <a:spcPts val="0"/>
              </a:spcBef>
              <a:buClr>
                <a:srgbClr val="D9D9D9"/>
              </a:buClr>
              <a:buFont typeface="Open Sans"/>
              <a:buNone/>
              <a:defRPr/>
            </a:lvl3pPr>
            <a:lvl4pPr rtl="0">
              <a:spcBef>
                <a:spcPts val="0"/>
              </a:spcBef>
              <a:buClr>
                <a:srgbClr val="D9D9D9"/>
              </a:buClr>
              <a:buFont typeface="Open Sans"/>
              <a:buNone/>
              <a:defRPr/>
            </a:lvl4pPr>
            <a:lvl5pPr rtl="0">
              <a:spcBef>
                <a:spcPts val="0"/>
              </a:spcBef>
              <a:buClr>
                <a:srgbClr val="D9D9D9"/>
              </a:buClr>
              <a:buFont typeface="Open Sans"/>
              <a:buNone/>
              <a:defRPr/>
            </a:lvl5pPr>
            <a:lvl6pPr rtl="0">
              <a:spcBef>
                <a:spcPts val="0"/>
              </a:spcBef>
              <a:buClr>
                <a:srgbClr val="D9D9D9"/>
              </a:buClr>
              <a:buFont typeface="Open Sans"/>
              <a:buNone/>
              <a:defRPr/>
            </a:lvl6pPr>
            <a:lvl7pPr rtl="0">
              <a:spcBef>
                <a:spcPts val="0"/>
              </a:spcBef>
              <a:buClr>
                <a:srgbClr val="D9D9D9"/>
              </a:buClr>
              <a:buFont typeface="Open Sans"/>
              <a:buNone/>
              <a:defRPr/>
            </a:lvl7pPr>
            <a:lvl8pPr rtl="0">
              <a:spcBef>
                <a:spcPts val="0"/>
              </a:spcBef>
              <a:buClr>
                <a:srgbClr val="D9D9D9"/>
              </a:buClr>
              <a:buFont typeface="Open Sans"/>
              <a:buNone/>
              <a:defRPr/>
            </a:lvl8pPr>
            <a:lvl9pPr rtl="0">
              <a:spcBef>
                <a:spcPts val="0"/>
              </a:spcBef>
              <a:buClr>
                <a:srgbClr val="D9D9D9"/>
              </a:buClr>
              <a:buFont typeface="Open Sans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entered Quote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Shape 2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84250" y="1182225"/>
            <a:ext cx="775498" cy="68184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>
            <a:spLocks noGrp="1"/>
          </p:cNvSpPr>
          <p:nvPr>
            <p:ph type="ctrTitle"/>
          </p:nvPr>
        </p:nvSpPr>
        <p:spPr>
          <a:xfrm>
            <a:off x="2522700" y="1864075"/>
            <a:ext cx="4098598" cy="195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Font typeface="Open Sans"/>
              <a:buNone/>
              <a:defRPr/>
            </a:lvl1pPr>
            <a:lvl2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pen Sans"/>
              <a:buNone/>
              <a:defRPr/>
            </a:lvl2pPr>
            <a:lvl3pPr marL="0" marR="0" indent="0" algn="ctr" rtl="0">
              <a:spcBef>
                <a:spcPts val="0"/>
              </a:spcBef>
              <a:buClr>
                <a:schemeClr val="dk1"/>
              </a:buClr>
              <a:buFont typeface="Open Sans"/>
              <a:buNone/>
              <a:defRPr/>
            </a:lvl3pPr>
            <a:lvl4pPr marL="0" marR="0" indent="0" algn="ctr" rtl="0">
              <a:spcBef>
                <a:spcPts val="0"/>
              </a:spcBef>
              <a:buClr>
                <a:schemeClr val="dk1"/>
              </a:buClr>
              <a:buFont typeface="Open Sans"/>
              <a:buNone/>
              <a:defRPr/>
            </a:lvl4pPr>
            <a:lvl5pPr marL="0" marR="0" indent="0" algn="ctr" rtl="0">
              <a:spcBef>
                <a:spcPts val="0"/>
              </a:spcBef>
              <a:buClr>
                <a:schemeClr val="dk1"/>
              </a:buClr>
              <a:buFont typeface="Open Sans"/>
              <a:buNone/>
              <a:defRPr/>
            </a:lvl5pPr>
            <a:lvl6pPr marL="0" marR="0" indent="0" algn="ctr" rtl="0">
              <a:spcBef>
                <a:spcPts val="0"/>
              </a:spcBef>
              <a:buClr>
                <a:schemeClr val="dk1"/>
              </a:buClr>
              <a:buFont typeface="Open Sans"/>
              <a:buNone/>
              <a:defRPr/>
            </a:lvl6pPr>
            <a:lvl7pPr marL="0" marR="0" indent="0" algn="ctr" rtl="0">
              <a:spcBef>
                <a:spcPts val="0"/>
              </a:spcBef>
              <a:buClr>
                <a:schemeClr val="dk1"/>
              </a:buClr>
              <a:buFont typeface="Open Sans"/>
              <a:buNone/>
              <a:defRPr/>
            </a:lvl7pPr>
            <a:lvl8pPr marL="0" marR="0" indent="0" algn="ctr" rtl="0">
              <a:spcBef>
                <a:spcPts val="0"/>
              </a:spcBef>
              <a:buClr>
                <a:schemeClr val="dk1"/>
              </a:buClr>
              <a:buFont typeface="Open Sans"/>
              <a:buNone/>
              <a:defRPr/>
            </a:lvl8pPr>
            <a:lvl9pPr marL="0" marR="0" indent="0" algn="ctr" rtl="0">
              <a:spcBef>
                <a:spcPts val="0"/>
              </a:spcBef>
              <a:buClr>
                <a:schemeClr val="dk1"/>
              </a:buClr>
              <a:buFont typeface="Open Sans"/>
              <a:buNone/>
              <a:defRPr/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subTitle" idx="1"/>
          </p:nvPr>
        </p:nvSpPr>
        <p:spPr>
          <a:xfrm>
            <a:off x="2823600" y="3227900"/>
            <a:ext cx="3496799" cy="326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B7B7B7"/>
              </a:buClr>
              <a:buFont typeface="Open Sans"/>
              <a:buNone/>
              <a:defRPr/>
            </a:lvl1pPr>
            <a:lvl2pPr marL="457200" marR="0" indent="-1270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989898"/>
              </a:buClr>
              <a:buFont typeface="Open Sans"/>
              <a:buNone/>
              <a:defRPr/>
            </a:lvl2pPr>
            <a:lvl3pPr marL="914400" marR="0" indent="-1270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989898"/>
              </a:buClr>
              <a:buFont typeface="Open Sans"/>
              <a:buNone/>
              <a:defRPr/>
            </a:lvl3pPr>
            <a:lvl4pPr marL="1371600" marR="0" indent="-1270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989898"/>
              </a:buClr>
              <a:buFont typeface="Open Sans"/>
              <a:buNone/>
              <a:defRPr/>
            </a:lvl4pPr>
            <a:lvl5pPr marL="1828800" marR="0" indent="-1270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989898"/>
              </a:buClr>
              <a:buFont typeface="Open Sans"/>
              <a:buNone/>
              <a:defRPr/>
            </a:lvl5pPr>
            <a:lvl6pPr marL="2286000" marR="0" indent="-1270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989898"/>
              </a:buClr>
              <a:buFont typeface="Open Sans"/>
              <a:buNone/>
              <a:defRPr/>
            </a:lvl6pPr>
            <a:lvl7pPr marL="2743200" marR="0" indent="-1270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989898"/>
              </a:buClr>
              <a:buFont typeface="Open Sans"/>
              <a:buNone/>
              <a:defRPr/>
            </a:lvl7pPr>
            <a:lvl8pPr marL="3200400" marR="0" indent="-1270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989898"/>
              </a:buClr>
              <a:buFont typeface="Open Sans"/>
              <a:buNone/>
              <a:defRPr/>
            </a:lvl8pPr>
            <a:lvl9pPr marL="3657600" marR="0" indent="-1270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989898"/>
              </a:buClr>
              <a:buFont typeface="Open Sans"/>
              <a:buNone/>
              <a:defRPr/>
            </a:lvl9pPr>
          </a:lstStyle>
          <a:p>
            <a:endParaRPr/>
          </a:p>
        </p:txBody>
      </p:sp>
      <p:grpSp>
        <p:nvGrpSpPr>
          <p:cNvPr id="213" name="Shape 213"/>
          <p:cNvGrpSpPr/>
          <p:nvPr/>
        </p:nvGrpSpPr>
        <p:grpSpPr>
          <a:xfrm>
            <a:off x="0" y="4817400"/>
            <a:ext cx="9144000" cy="328010"/>
            <a:chOff x="0" y="4817400"/>
            <a:chExt cx="9144000" cy="328010"/>
          </a:xfrm>
        </p:grpSpPr>
        <p:sp>
          <p:nvSpPr>
            <p:cNvPr id="214" name="Shape 214"/>
            <p:cNvSpPr/>
            <p:nvPr/>
          </p:nvSpPr>
          <p:spPr>
            <a:xfrm>
              <a:off x="0" y="4817400"/>
              <a:ext cx="9144000" cy="3260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pic>
          <p:nvPicPr>
            <p:cNvPr id="215" name="Shape 2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638077" y="4819310"/>
              <a:ext cx="1308737" cy="3260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16" name="Shape 216"/>
            <p:cNvGrpSpPr/>
            <p:nvPr/>
          </p:nvGrpSpPr>
          <p:grpSpPr>
            <a:xfrm>
              <a:off x="6" y="4964365"/>
              <a:ext cx="1592549" cy="32173"/>
              <a:chOff x="4672462" y="2053621"/>
              <a:chExt cx="2122832" cy="42898"/>
            </a:xfrm>
          </p:grpSpPr>
          <p:sp>
            <p:nvSpPr>
              <p:cNvPr id="217" name="Shape 217"/>
              <p:cNvSpPr/>
              <p:nvPr/>
            </p:nvSpPr>
            <p:spPr>
              <a:xfrm>
                <a:off x="4672462" y="2053621"/>
                <a:ext cx="531300" cy="42898"/>
              </a:xfrm>
              <a:prstGeom prst="rect">
                <a:avLst/>
              </a:prstGeom>
              <a:solidFill>
                <a:srgbClr val="4285F5"/>
              </a:solidFill>
              <a:ln>
                <a:noFill/>
              </a:ln>
            </p:spPr>
            <p:txBody>
              <a:bodyPr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218" name="Shape 218"/>
              <p:cNvSpPr/>
              <p:nvPr/>
            </p:nvSpPr>
            <p:spPr>
              <a:xfrm>
                <a:off x="5203767" y="2053621"/>
                <a:ext cx="531300" cy="42898"/>
              </a:xfrm>
              <a:prstGeom prst="rect">
                <a:avLst/>
              </a:prstGeom>
              <a:solidFill>
                <a:srgbClr val="F23A35"/>
              </a:solidFill>
              <a:ln>
                <a:noFill/>
              </a:ln>
            </p:spPr>
            <p:txBody>
              <a:bodyPr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219" name="Shape 219"/>
              <p:cNvSpPr/>
              <p:nvPr/>
            </p:nvSpPr>
            <p:spPr>
              <a:xfrm>
                <a:off x="5735082" y="2053621"/>
                <a:ext cx="530099" cy="42898"/>
              </a:xfrm>
              <a:prstGeom prst="rect">
                <a:avLst/>
              </a:prstGeom>
              <a:solidFill>
                <a:srgbClr val="E4A017"/>
              </a:solidFill>
              <a:ln>
                <a:noFill/>
              </a:ln>
            </p:spPr>
            <p:txBody>
              <a:bodyPr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220" name="Shape 220"/>
              <p:cNvSpPr/>
              <p:nvPr/>
            </p:nvSpPr>
            <p:spPr>
              <a:xfrm>
                <a:off x="6265196" y="2053621"/>
                <a:ext cx="530099" cy="42898"/>
              </a:xfrm>
              <a:prstGeom prst="rect">
                <a:avLst/>
              </a:prstGeom>
              <a:solidFill>
                <a:srgbClr val="0F9D58"/>
              </a:solidFill>
              <a:ln>
                <a:noFill/>
              </a:ln>
            </p:spPr>
            <p:txBody>
              <a:bodyPr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entered Conten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ctrTitle"/>
          </p:nvPr>
        </p:nvSpPr>
        <p:spPr>
          <a:xfrm>
            <a:off x="2686525" y="1251100"/>
            <a:ext cx="3770998" cy="49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/>
            </a:lvl2pPr>
            <a:lvl3pPr marL="0" marR="0" indent="0" algn="l" rtl="0">
              <a:spcBef>
                <a:spcPts val="0"/>
              </a:spcBef>
              <a:buClr>
                <a:srgbClr val="75787A"/>
              </a:buClr>
              <a:buFont typeface="Open Sans"/>
              <a:buNone/>
              <a:defRPr/>
            </a:lvl3pPr>
            <a:lvl4pPr marL="0" marR="0" indent="0" algn="l" rtl="0">
              <a:spcBef>
                <a:spcPts val="0"/>
              </a:spcBef>
              <a:buClr>
                <a:srgbClr val="75787A"/>
              </a:buClr>
              <a:buFont typeface="Open Sans"/>
              <a:buNone/>
              <a:defRPr/>
            </a:lvl4pPr>
            <a:lvl5pPr marL="0" marR="0" indent="0" algn="l" rtl="0">
              <a:spcBef>
                <a:spcPts val="0"/>
              </a:spcBef>
              <a:buClr>
                <a:srgbClr val="75787A"/>
              </a:buClr>
              <a:buFont typeface="Open Sans"/>
              <a:buNone/>
              <a:defRPr/>
            </a:lvl5pPr>
            <a:lvl6pPr marL="0" marR="0" indent="0" algn="l" rtl="0">
              <a:spcBef>
                <a:spcPts val="0"/>
              </a:spcBef>
              <a:buClr>
                <a:srgbClr val="75787A"/>
              </a:buClr>
              <a:buFont typeface="Open Sans"/>
              <a:buNone/>
              <a:defRPr/>
            </a:lvl6pPr>
            <a:lvl7pPr marL="0" marR="0" indent="0" algn="l" rtl="0">
              <a:spcBef>
                <a:spcPts val="0"/>
              </a:spcBef>
              <a:buClr>
                <a:srgbClr val="75787A"/>
              </a:buClr>
              <a:buFont typeface="Open Sans"/>
              <a:buNone/>
              <a:defRPr/>
            </a:lvl7pPr>
            <a:lvl8pPr marL="0" marR="0" indent="0" algn="l" rtl="0">
              <a:spcBef>
                <a:spcPts val="0"/>
              </a:spcBef>
              <a:buClr>
                <a:srgbClr val="75787A"/>
              </a:buClr>
              <a:buFont typeface="Open Sans"/>
              <a:buNone/>
              <a:defRPr/>
            </a:lvl8pPr>
            <a:lvl9pPr marL="0" marR="0" indent="0" algn="l" rtl="0">
              <a:spcBef>
                <a:spcPts val="0"/>
              </a:spcBef>
              <a:buClr>
                <a:srgbClr val="75787A"/>
              </a:buClr>
              <a:buFont typeface="Open Sans"/>
              <a:buNone/>
              <a:defRPr/>
            </a:lvl9pPr>
          </a:lstStyle>
          <a:p>
            <a:endParaRPr/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2686525" y="1619275"/>
            <a:ext cx="3770998" cy="155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subTitle" idx="2"/>
          </p:nvPr>
        </p:nvSpPr>
        <p:spPr>
          <a:xfrm>
            <a:off x="2686500" y="905250"/>
            <a:ext cx="3770998" cy="42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/>
            </a:lvl1pPr>
            <a:lvl2pPr marL="0" marR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/>
            </a:lvl2pPr>
            <a:lvl3pPr marL="0" marR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/>
            </a:lvl3pPr>
            <a:lvl4pPr marL="0" marR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/>
            </a:lvl4pPr>
            <a:lvl5pPr marL="0" marR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/>
            </a:lvl5pPr>
            <a:lvl6pPr marL="0" marR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/>
            </a:lvl6pPr>
            <a:lvl7pPr marL="0" marR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/>
            </a:lvl7pPr>
            <a:lvl8pPr marL="0" marR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/>
            </a:lvl8pPr>
            <a:lvl9pPr marL="0" marR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/>
            </a:lvl9pPr>
          </a:lstStyle>
          <a:p>
            <a:endParaRPr/>
          </a:p>
        </p:txBody>
      </p:sp>
      <p:grpSp>
        <p:nvGrpSpPr>
          <p:cNvPr id="225" name="Shape 225"/>
          <p:cNvGrpSpPr/>
          <p:nvPr/>
        </p:nvGrpSpPr>
        <p:grpSpPr>
          <a:xfrm>
            <a:off x="0" y="4817400"/>
            <a:ext cx="9144000" cy="328010"/>
            <a:chOff x="0" y="4817400"/>
            <a:chExt cx="9144000" cy="328010"/>
          </a:xfrm>
        </p:grpSpPr>
        <p:sp>
          <p:nvSpPr>
            <p:cNvPr id="226" name="Shape 226"/>
            <p:cNvSpPr/>
            <p:nvPr/>
          </p:nvSpPr>
          <p:spPr>
            <a:xfrm>
              <a:off x="0" y="4817400"/>
              <a:ext cx="9144000" cy="3260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pic>
          <p:nvPicPr>
            <p:cNvPr id="227" name="Shape 22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7638077" y="4819310"/>
              <a:ext cx="1308737" cy="3260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28" name="Shape 228"/>
            <p:cNvGrpSpPr/>
            <p:nvPr/>
          </p:nvGrpSpPr>
          <p:grpSpPr>
            <a:xfrm>
              <a:off x="6" y="4964365"/>
              <a:ext cx="1592549" cy="32173"/>
              <a:chOff x="4672462" y="2053621"/>
              <a:chExt cx="2122832" cy="42898"/>
            </a:xfrm>
          </p:grpSpPr>
          <p:sp>
            <p:nvSpPr>
              <p:cNvPr id="229" name="Shape 229"/>
              <p:cNvSpPr/>
              <p:nvPr/>
            </p:nvSpPr>
            <p:spPr>
              <a:xfrm>
                <a:off x="4672462" y="2053621"/>
                <a:ext cx="531300" cy="42898"/>
              </a:xfrm>
              <a:prstGeom prst="rect">
                <a:avLst/>
              </a:prstGeom>
              <a:solidFill>
                <a:srgbClr val="4285F5"/>
              </a:solidFill>
              <a:ln>
                <a:noFill/>
              </a:ln>
            </p:spPr>
            <p:txBody>
              <a:bodyPr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230" name="Shape 230"/>
              <p:cNvSpPr/>
              <p:nvPr/>
            </p:nvSpPr>
            <p:spPr>
              <a:xfrm>
                <a:off x="5203767" y="2053621"/>
                <a:ext cx="531300" cy="42898"/>
              </a:xfrm>
              <a:prstGeom prst="rect">
                <a:avLst/>
              </a:prstGeom>
              <a:solidFill>
                <a:srgbClr val="F23A35"/>
              </a:solidFill>
              <a:ln>
                <a:noFill/>
              </a:ln>
            </p:spPr>
            <p:txBody>
              <a:bodyPr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231" name="Shape 231"/>
              <p:cNvSpPr/>
              <p:nvPr/>
            </p:nvSpPr>
            <p:spPr>
              <a:xfrm>
                <a:off x="5735082" y="2053621"/>
                <a:ext cx="530099" cy="42898"/>
              </a:xfrm>
              <a:prstGeom prst="rect">
                <a:avLst/>
              </a:prstGeom>
              <a:solidFill>
                <a:srgbClr val="E4A017"/>
              </a:solidFill>
              <a:ln>
                <a:noFill/>
              </a:ln>
            </p:spPr>
            <p:txBody>
              <a:bodyPr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232" name="Shape 232"/>
              <p:cNvSpPr/>
              <p:nvPr/>
            </p:nvSpPr>
            <p:spPr>
              <a:xfrm>
                <a:off x="6265196" y="2053621"/>
                <a:ext cx="530099" cy="42898"/>
              </a:xfrm>
              <a:prstGeom prst="rect">
                <a:avLst/>
              </a:prstGeom>
              <a:solidFill>
                <a:srgbClr val="0F9D58"/>
              </a:solidFill>
              <a:ln>
                <a:noFill/>
              </a:ln>
            </p:spPr>
            <p:txBody>
              <a:bodyPr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_2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/>
        </p:nvSpPr>
        <p:spPr>
          <a:xfrm>
            <a:off x="7735224" y="4891896"/>
            <a:ext cx="206100" cy="2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8351254" y="4891896"/>
            <a:ext cx="204900" cy="27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8556285" y="4891896"/>
            <a:ext cx="206100" cy="27300"/>
          </a:xfrm>
          <a:prstGeom prst="rect">
            <a:avLst/>
          </a:prstGeom>
          <a:solidFill>
            <a:srgbClr val="C9CDCD"/>
          </a:solidFill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39" name="Shape 239"/>
          <p:cNvSpPr/>
          <p:nvPr/>
        </p:nvSpPr>
        <p:spPr>
          <a:xfrm>
            <a:off x="7941345" y="4891896"/>
            <a:ext cx="206100" cy="27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8147465" y="4891896"/>
            <a:ext cx="204598" cy="2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381002" y="205977"/>
            <a:ext cx="8371200" cy="37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Font typeface="Open San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terprise - Title and Content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381002" y="434577"/>
            <a:ext cx="8371200" cy="42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rgbClr val="4184F3"/>
              </a:buClr>
              <a:buFont typeface="Open San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381000" y="1009650"/>
            <a:ext cx="8366698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indent="25400" algn="l" rtl="0">
              <a:spcBef>
                <a:spcPts val="400"/>
              </a:spcBef>
              <a:buClr>
                <a:srgbClr val="777777"/>
              </a:buClr>
              <a:buFont typeface="Arial"/>
              <a:buChar char="●"/>
              <a:defRPr/>
            </a:lvl1pPr>
            <a:lvl2pPr marL="520700" indent="0" algn="l" rtl="0">
              <a:spcBef>
                <a:spcPts val="400"/>
              </a:spcBef>
              <a:buClr>
                <a:srgbClr val="777777"/>
              </a:buClr>
              <a:buFont typeface="Arial"/>
              <a:buChar char="●"/>
              <a:defRPr/>
            </a:lvl2pPr>
            <a:lvl3pPr marL="914400" indent="-12700" algn="l" rtl="0">
              <a:spcBef>
                <a:spcPts val="300"/>
              </a:spcBef>
              <a:buClr>
                <a:srgbClr val="777777"/>
              </a:buClr>
              <a:buFont typeface="Arial"/>
              <a:buChar char="●"/>
              <a:defRPr/>
            </a:lvl3pPr>
            <a:lvl4pPr marL="1371600" indent="-25400" algn="l" rtl="0">
              <a:spcBef>
                <a:spcPts val="300"/>
              </a:spcBef>
              <a:buClr>
                <a:srgbClr val="777777"/>
              </a:buClr>
              <a:buFont typeface="Arial"/>
              <a:buChar char="●"/>
              <a:defRPr/>
            </a:lvl4pPr>
            <a:lvl5pPr marL="1778000" indent="-38100" algn="l" rtl="0">
              <a:spcBef>
                <a:spcPts val="300"/>
              </a:spcBef>
              <a:buClr>
                <a:srgbClr val="777777"/>
              </a:buClr>
              <a:buFont typeface="Arial"/>
              <a:buChar char="●"/>
              <a:defRPr/>
            </a:lvl5pPr>
            <a:lvl6pPr marL="2514600" indent="-38100" algn="l" rtl="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/>
            </a:lvl6pPr>
            <a:lvl7pPr marL="2971800" indent="-38100" algn="l" rtl="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/>
            </a:lvl7pPr>
            <a:lvl8pPr marL="3429000" indent="-38100" algn="l" rtl="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/>
            </a:lvl8pPr>
            <a:lvl9pPr marL="3886200" indent="-38100" algn="l" rtl="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211925" y="16672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pen Sans"/>
              <a:buNone/>
              <a:defRPr/>
            </a:lvl2pPr>
            <a:lvl3pPr marL="0" marR="0" indent="0" algn="l" rtl="0">
              <a:spcBef>
                <a:spcPts val="0"/>
              </a:spcBef>
              <a:buClr>
                <a:schemeClr val="dk1"/>
              </a:buClr>
              <a:buFont typeface="Open Sans"/>
              <a:buNone/>
              <a:defRPr/>
            </a:lvl3pPr>
            <a:lvl4pPr marL="0" marR="0" indent="0" algn="l" rtl="0">
              <a:spcBef>
                <a:spcPts val="0"/>
              </a:spcBef>
              <a:buClr>
                <a:schemeClr val="dk1"/>
              </a:buClr>
              <a:buFont typeface="Open Sans"/>
              <a:buNone/>
              <a:defRPr/>
            </a:lvl4pPr>
            <a:lvl5pPr marL="0" marR="0" indent="0" algn="l" rtl="0">
              <a:spcBef>
                <a:spcPts val="0"/>
              </a:spcBef>
              <a:buClr>
                <a:schemeClr val="dk1"/>
              </a:buClr>
              <a:buFont typeface="Open Sans"/>
              <a:buNone/>
              <a:defRPr/>
            </a:lvl5pPr>
            <a:lvl6pPr marL="0" marR="0" indent="0" algn="l" rtl="0">
              <a:spcBef>
                <a:spcPts val="0"/>
              </a:spcBef>
              <a:buClr>
                <a:schemeClr val="dk1"/>
              </a:buClr>
              <a:buFont typeface="Open Sans"/>
              <a:buNone/>
              <a:defRPr/>
            </a:lvl6pPr>
            <a:lvl7pPr marL="0" marR="0" indent="0" algn="l" rtl="0">
              <a:spcBef>
                <a:spcPts val="0"/>
              </a:spcBef>
              <a:buClr>
                <a:schemeClr val="dk1"/>
              </a:buClr>
              <a:buFont typeface="Open Sans"/>
              <a:buNone/>
              <a:defRPr/>
            </a:lvl7pPr>
            <a:lvl8pPr marL="0" marR="0" indent="0" algn="l" rtl="0">
              <a:spcBef>
                <a:spcPts val="0"/>
              </a:spcBef>
              <a:buClr>
                <a:schemeClr val="dk1"/>
              </a:buClr>
              <a:buFont typeface="Open Sans"/>
              <a:buNone/>
              <a:defRPr/>
            </a:lvl8pPr>
            <a:lvl9pPr marL="0" marR="0" indent="0" algn="l" rtl="0">
              <a:spcBef>
                <a:spcPts val="0"/>
              </a:spcBef>
              <a:buClr>
                <a:schemeClr val="dk1"/>
              </a:buClr>
              <a:buFont typeface="Open Sans"/>
              <a:buNone/>
              <a:defRPr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211925" y="1024125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/>
            </a:lvl1pPr>
            <a:lvl2pPr marL="0" marR="0" indent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/>
            </a:lvl2pPr>
            <a:lvl3pPr marL="0" marR="0" indent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/>
            </a:lvl3pPr>
            <a:lvl4pPr marL="0" marR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/>
            </a:lvl4pPr>
            <a:lvl5pPr marL="0" marR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/>
            </a:lvl5pPr>
            <a:lvl6pPr marL="0" marR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/>
            </a:lvl6pPr>
            <a:lvl7pPr marL="0" marR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/>
            </a:lvl7pPr>
            <a:lvl8pPr marL="0" marR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/>
            </a:lvl8pPr>
            <a:lvl9pPr marL="0" marR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3" r:id="rId2"/>
    <p:sldLayoutId id="2147483666" r:id="rId3"/>
    <p:sldLayoutId id="2147483668" r:id="rId4"/>
    <p:sldLayoutId id="2147483669" r:id="rId5"/>
    <p:sldLayoutId id="2147483670" r:id="rId6"/>
    <p:sldLayoutId id="2147483671" r:id="rId7"/>
    <p:sldLayoutId id="2147483673" r:id="rId8"/>
    <p:sldLayoutId id="2147483674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angularjs-hello-world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ello-controller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simple-form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need-for-service/index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log-example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simple-angularjs-service/index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simple-angularjs-service/index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ableless.com.br/angular-js-service-x-factory/" TargetMode="External"/><Relationship Id="rId5" Type="http://schemas.openxmlformats.org/officeDocument/2006/relationships/hyperlink" Target="item-service-using-provider/index.html" TargetMode="External"/><Relationship Id="rId4" Type="http://schemas.openxmlformats.org/officeDocument/2006/relationships/hyperlink" Target="item-service-using-service/index.html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more-directives.htm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hyperlink" Target="form-error-messages.html" TargetMode="External"/><Relationship Id="rId4" Type="http://schemas.openxmlformats.org/officeDocument/2006/relationships/hyperlink" Target="select-example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ngmodules.org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filter-number-string.html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hyperlink" Target="filter-arrays.html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simple-routing.html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gular/angular-seed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js.org/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novatec.com.br/livros/angularjs/" TargetMode="External"/><Relationship Id="rId5" Type="http://schemas.openxmlformats.org/officeDocument/2006/relationships/image" Target="../media/image6.jpe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3239816" y="3341712"/>
            <a:ext cx="2672570" cy="741270"/>
            <a:chOff x="2845322" y="1921944"/>
            <a:chExt cx="2672570" cy="741270"/>
          </a:xfrm>
        </p:grpSpPr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45322" y="1921944"/>
              <a:ext cx="747060" cy="741270"/>
            </a:xfrm>
            <a:prstGeom prst="rect">
              <a:avLst/>
            </a:prstGeom>
          </p:spPr>
        </p:pic>
        <p:sp>
          <p:nvSpPr>
            <p:cNvPr id="16" name="Retângulo 15"/>
            <p:cNvSpPr/>
            <p:nvPr/>
          </p:nvSpPr>
          <p:spPr>
            <a:xfrm>
              <a:off x="3817857" y="1921944"/>
              <a:ext cx="1700035" cy="65402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just"/>
              <a:r>
                <a:rPr lang="pt-BR" sz="1100" b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/>
                </a:rPr>
                <a:t>Lucas S. Tenório</a:t>
              </a:r>
              <a:endParaRPr lang="pt-BR" sz="12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</a:endParaRPr>
            </a:p>
            <a:p>
              <a:pPr algn="just">
                <a:lnSpc>
                  <a:spcPct val="150000"/>
                </a:lnSpc>
              </a:pPr>
              <a:r>
                <a:rPr lang="pt-BR" sz="900" b="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/>
                  <a:ea typeface="Roboto" pitchFamily="2" charset="0"/>
                  <a:cs typeface="Arial" panose="020B0604020202020204" pitchFamily="34" charset="0"/>
                </a:rPr>
                <a:t>Email</a:t>
              </a:r>
              <a:r>
                <a:rPr lang="pt-BR" sz="900" b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/>
                  <a:ea typeface="Roboto" pitchFamily="2" charset="0"/>
                  <a:cs typeface="Arial" panose="020B0604020202020204" pitchFamily="34" charset="0"/>
                </a:rPr>
                <a:t>:       luk.fcb@gmail.com</a:t>
              </a:r>
              <a:endParaRPr lang="pt-BR" sz="9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  <a:ea typeface="Roboto" pitchFamily="2" charset="0"/>
                <a:cs typeface="Arial" panose="020B0604020202020204" pitchFamily="34" charset="0"/>
              </a:endParaRPr>
            </a:p>
            <a:p>
              <a:pPr algn="just"/>
              <a:endParaRPr lang="pt-BR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  <a:ea typeface="Roboto" pitchFamily="2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980969" y="447472"/>
            <a:ext cx="7190265" cy="2148451"/>
            <a:chOff x="980969" y="1160834"/>
            <a:chExt cx="7190265" cy="2148451"/>
          </a:xfrm>
        </p:grpSpPr>
        <p:pic>
          <p:nvPicPr>
            <p:cNvPr id="1030" name="Picture 6" descr="https://prerender.io/img/angularjs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969" y="1455402"/>
              <a:ext cx="7190265" cy="18538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CaixaDeTexto 1"/>
            <p:cNvSpPr txBox="1"/>
            <p:nvPr/>
          </p:nvSpPr>
          <p:spPr>
            <a:xfrm>
              <a:off x="2610760" y="1160834"/>
              <a:ext cx="463958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5000" dirty="0" smtClean="0"/>
                <a:t>Treinamento de</a:t>
              </a:r>
              <a:endParaRPr lang="pt-BR" sz="5000" dirty="0"/>
            </a:p>
          </p:txBody>
        </p:sp>
      </p:grpSp>
      <p:sp>
        <p:nvSpPr>
          <p:cNvPr id="4" name="CaixaDeTexto 3"/>
          <p:cNvSpPr txBox="1"/>
          <p:nvPr/>
        </p:nvSpPr>
        <p:spPr>
          <a:xfrm>
            <a:off x="7062280" y="2934526"/>
            <a:ext cx="164660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mtClean="0"/>
              <a:t>9h15 </a:t>
            </a:r>
            <a:r>
              <a:rPr lang="pt-BR" dirty="0" smtClean="0"/>
              <a:t>às 10h40</a:t>
            </a:r>
            <a:br>
              <a:rPr lang="pt-BR" dirty="0" smtClean="0"/>
            </a:br>
            <a:r>
              <a:rPr lang="pt-BR" dirty="0" smtClean="0"/>
              <a:t>intervalo de 10min</a:t>
            </a:r>
          </a:p>
          <a:p>
            <a:r>
              <a:rPr lang="pt-BR" dirty="0" smtClean="0"/>
              <a:t>10h50 às 12h20</a:t>
            </a:r>
            <a:br>
              <a:rPr lang="pt-BR" dirty="0" smtClean="0"/>
            </a:br>
            <a:r>
              <a:rPr lang="pt-BR" dirty="0" smtClean="0"/>
              <a:t>almoço de 1h10</a:t>
            </a:r>
          </a:p>
          <a:p>
            <a:r>
              <a:rPr lang="pt-BR" dirty="0" smtClean="0"/>
              <a:t>13h30 </a:t>
            </a:r>
            <a:r>
              <a:rPr lang="pt-BR" dirty="0"/>
              <a:t>às </a:t>
            </a:r>
            <a:r>
              <a:rPr lang="pt-BR" dirty="0" smtClean="0"/>
              <a:t>15h10</a:t>
            </a:r>
            <a:br>
              <a:rPr lang="pt-BR" dirty="0" smtClean="0"/>
            </a:br>
            <a:r>
              <a:rPr lang="pt-BR" dirty="0" smtClean="0"/>
              <a:t>intervalo </a:t>
            </a:r>
            <a:r>
              <a:rPr lang="pt-BR" dirty="0"/>
              <a:t>de </a:t>
            </a:r>
            <a:r>
              <a:rPr lang="pt-BR" dirty="0" smtClean="0"/>
              <a:t>10min</a:t>
            </a:r>
          </a:p>
          <a:p>
            <a:r>
              <a:rPr lang="pt-BR" dirty="0" smtClean="0"/>
              <a:t>15h20 às 18h</a:t>
            </a:r>
            <a:endParaRPr lang="pt-BR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211925" y="871725"/>
            <a:ext cx="8673000" cy="12384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SzPct val="25000"/>
            </a:pPr>
            <a:r>
              <a:rPr lang="pt-BR" sz="1200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Se você estiver acostumado com determinadas construções de HTML ou </a:t>
            </a:r>
            <a:r>
              <a:rPr lang="pt-BR" sz="120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estiver familiarizado </a:t>
            </a:r>
            <a:r>
              <a:rPr lang="pt-BR" sz="1200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com a jQuery ou com frameworks semelhantes, poderá </a:t>
            </a:r>
            <a:r>
              <a:rPr lang="pt-BR" sz="120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perceber que </a:t>
            </a:r>
            <a:r>
              <a:rPr lang="pt-BR" sz="1200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o HTML </a:t>
            </a:r>
            <a:r>
              <a:rPr lang="pt-BR" sz="120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abaixo representa </a:t>
            </a:r>
            <a:r>
              <a:rPr lang="pt-BR" sz="1200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um conjunto de abas, e que a segunda aba tem</a:t>
            </a:r>
          </a:p>
          <a:p>
            <a:pPr lvl="0">
              <a:spcBef>
                <a:spcPts val="0"/>
              </a:spcBef>
              <a:buSzPct val="25000"/>
            </a:pPr>
            <a:r>
              <a:rPr lang="pt-BR" sz="1200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um campo de entrada que deve se transformar em um </a:t>
            </a:r>
            <a:r>
              <a:rPr lang="pt-BR" sz="1200" dirty="0" err="1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datepicker</a:t>
            </a:r>
            <a:r>
              <a:rPr lang="pt-BR" sz="1200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lang="pt-BR" sz="120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selecionador de </a:t>
            </a:r>
            <a:r>
              <a:rPr lang="pt-BR" sz="1200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data). Mas nada disso é realmente mencionado no HTML. Isso é </a:t>
            </a:r>
            <a:r>
              <a:rPr lang="pt-BR" sz="120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percebido somente </a:t>
            </a:r>
            <a:r>
              <a:rPr lang="pt-BR" sz="1200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porque há um pouco de </a:t>
            </a:r>
            <a:r>
              <a:rPr lang="pt-BR" sz="120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CSS </a:t>
            </a:r>
            <a:r>
              <a:rPr lang="pt-BR" sz="1200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em seu código, </a:t>
            </a:r>
            <a:r>
              <a:rPr lang="pt-BR" sz="120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que provavelmente tem algum JavaScript com a função de converter </a:t>
            </a:r>
            <a:r>
              <a:rPr lang="pt-BR" sz="1200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esses elementos li em abas e o campo input em um </a:t>
            </a:r>
            <a:r>
              <a:rPr lang="pt-BR" sz="1200" dirty="0" err="1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datepicker</a:t>
            </a:r>
            <a:r>
              <a:rPr lang="pt-BR" sz="1200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lang="pt-BR" sz="1200" dirty="0" smtClean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spcBef>
                <a:spcPts val="0"/>
              </a:spcBef>
              <a:buSzPct val="25000"/>
            </a:pPr>
            <a:endParaRPr lang="pt-BR" sz="1200" b="0" i="0" u="none" strike="noStrike" cap="none" baseline="0" dirty="0" smtClean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211925" y="331475"/>
            <a:ext cx="8741698" cy="4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pt-BR" sz="2400" b="0" i="0" u="none" strike="noStrike" cap="none" baseline="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  <a:rtl val="0"/>
              </a:rPr>
              <a:t>Exemplo com JavaScript + </a:t>
            </a:r>
            <a:r>
              <a:rPr lang="pt-BR" sz="2400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j</a:t>
            </a:r>
            <a:r>
              <a:rPr lang="pt-BR" sz="2400" b="0" i="0" u="none" strike="noStrike" cap="none" baseline="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  <a:rtl val="0"/>
              </a:rPr>
              <a:t>Query</a:t>
            </a:r>
            <a:endParaRPr lang="en-US" sz="2400" b="0" i="0" u="none" strike="noStrike" cap="none" baseline="0" dirty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310" name="Shape 310"/>
          <p:cNvSpPr txBox="1">
            <a:spLocks noGrp="1"/>
          </p:cNvSpPr>
          <p:nvPr>
            <p:ph type="subTitle" idx="2"/>
          </p:nvPr>
        </p:nvSpPr>
        <p:spPr>
          <a:xfrm>
            <a:off x="211925" y="88250"/>
            <a:ext cx="8741698" cy="4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SzPct val="25000"/>
            </a:pPr>
            <a:r>
              <a:rPr lang="pt-BR" sz="1100" dirty="0" smtClean="0">
                <a:solidFill>
                  <a:srgbClr val="A1A1A1"/>
                </a:solidFill>
                <a:latin typeface="Open Sans"/>
                <a:ea typeface="Open Sans"/>
                <a:cs typeface="Open Sans"/>
                <a:sym typeface="Open Sans"/>
              </a:rPr>
              <a:t>Introdução / Filosofia </a:t>
            </a:r>
            <a:r>
              <a:rPr lang="pt-BR" sz="1100" dirty="0">
                <a:solidFill>
                  <a:srgbClr val="A1A1A1"/>
                </a:solidFill>
                <a:latin typeface="Open Sans"/>
                <a:ea typeface="Open Sans"/>
                <a:cs typeface="Open Sans"/>
                <a:sym typeface="Open Sans"/>
              </a:rPr>
              <a:t>do</a:t>
            </a:r>
            <a:r>
              <a:rPr lang="en-US" sz="1100" dirty="0">
                <a:solidFill>
                  <a:srgbClr val="A1A1A1"/>
                </a:solidFill>
                <a:latin typeface="Open Sans"/>
                <a:ea typeface="Open Sans"/>
                <a:cs typeface="Open Sans"/>
                <a:sym typeface="Open Sans"/>
              </a:rPr>
              <a:t> Angular</a:t>
            </a:r>
            <a:r>
              <a:rPr lang="pt-BR" sz="1100" dirty="0" smtClean="0">
                <a:solidFill>
                  <a:srgbClr val="A1A1A1"/>
                </a:solidFill>
                <a:latin typeface="Open Sans"/>
                <a:ea typeface="Open Sans"/>
                <a:cs typeface="Open Sans"/>
                <a:sym typeface="Open Sans"/>
              </a:rPr>
              <a:t>JS / Declarativo</a:t>
            </a:r>
            <a:endParaRPr lang="pt-BR" sz="1100" b="0" i="0" u="none" strike="noStrike" cap="none" baseline="0" dirty="0">
              <a:solidFill>
                <a:srgbClr val="A1A1A1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46274" y="2226205"/>
            <a:ext cx="8673000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nav-tabs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&lt;li&gt;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&lt;/li&gt;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&lt;li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selected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Profile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&lt;/li&gt;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"tab1"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algum conteúdo a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"tab2"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&lt;input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id=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startDate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5175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211925" y="871725"/>
            <a:ext cx="8673000" cy="7553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SzPct val="25000"/>
            </a:pPr>
            <a:r>
              <a:rPr lang="pt-BR" sz="120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O AngularJS possui um recurso chamado de </a:t>
            </a:r>
            <a:r>
              <a:rPr lang="pt-BR" sz="1200" b="1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diretiva</a:t>
            </a:r>
            <a:r>
              <a:rPr lang="pt-BR" sz="120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pt-BR" sz="1200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Basicamente, </a:t>
            </a:r>
            <a:r>
              <a:rPr lang="pt-BR" sz="120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as diretivas </a:t>
            </a:r>
            <a:r>
              <a:rPr lang="pt-BR" sz="1200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estendem o vocabulário do HTML para ensinar-lhe novos </a:t>
            </a:r>
            <a:r>
              <a:rPr lang="pt-BR" sz="120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truques. Deixamos </a:t>
            </a:r>
            <a:r>
              <a:rPr lang="pt-BR" sz="1200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que o AngularJS descubra como fazer o que queremos que ele</a:t>
            </a:r>
          </a:p>
          <a:p>
            <a:pPr lvl="0">
              <a:spcBef>
                <a:spcPts val="0"/>
              </a:spcBef>
              <a:buSzPct val="25000"/>
            </a:pPr>
            <a:r>
              <a:rPr lang="pt-BR" sz="1200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faça, seja criar abas ou </a:t>
            </a:r>
            <a:r>
              <a:rPr lang="pt-BR" sz="1200" dirty="0" err="1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datepickers</a:t>
            </a:r>
            <a:r>
              <a:rPr lang="pt-BR" sz="1200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. A maneira ideal de implementar o </a:t>
            </a:r>
            <a:r>
              <a:rPr lang="pt-BR" sz="120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código anterior </a:t>
            </a:r>
            <a:r>
              <a:rPr lang="pt-BR" sz="1200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em AngularJS é semelhante a:</a:t>
            </a:r>
            <a:endParaRPr lang="pt-BR" sz="1200" b="0" i="0" u="none" strike="noStrike" cap="none" baseline="0" dirty="0" smtClean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211925" y="331475"/>
            <a:ext cx="8741698" cy="4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pt-BR" sz="2400" b="0" i="0" u="none" strike="noStrike" cap="none" baseline="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  <a:rtl val="0"/>
              </a:rPr>
              <a:t>Exemplo com AngularJS</a:t>
            </a:r>
            <a:endParaRPr lang="en-US" sz="2400" b="0" i="0" u="none" strike="noStrike" cap="none" baseline="0" dirty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310" name="Shape 310"/>
          <p:cNvSpPr txBox="1">
            <a:spLocks noGrp="1"/>
          </p:cNvSpPr>
          <p:nvPr>
            <p:ph type="subTitle" idx="2"/>
          </p:nvPr>
        </p:nvSpPr>
        <p:spPr>
          <a:xfrm>
            <a:off x="211925" y="88250"/>
            <a:ext cx="8741698" cy="4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SzPct val="25000"/>
            </a:pPr>
            <a:r>
              <a:rPr lang="pt-BR" sz="1100" dirty="0" smtClean="0">
                <a:solidFill>
                  <a:srgbClr val="A1A1A1"/>
                </a:solidFill>
                <a:latin typeface="Open Sans"/>
                <a:ea typeface="Open Sans"/>
                <a:cs typeface="Open Sans"/>
                <a:sym typeface="Open Sans"/>
              </a:rPr>
              <a:t>Introdução / Filosofia </a:t>
            </a:r>
            <a:r>
              <a:rPr lang="pt-BR" sz="1100" dirty="0">
                <a:solidFill>
                  <a:srgbClr val="A1A1A1"/>
                </a:solidFill>
                <a:latin typeface="Open Sans"/>
                <a:ea typeface="Open Sans"/>
                <a:cs typeface="Open Sans"/>
                <a:sym typeface="Open Sans"/>
              </a:rPr>
              <a:t>do</a:t>
            </a:r>
            <a:r>
              <a:rPr lang="en-US" sz="1100" dirty="0">
                <a:solidFill>
                  <a:srgbClr val="A1A1A1"/>
                </a:solidFill>
                <a:latin typeface="Open Sans"/>
                <a:ea typeface="Open Sans"/>
                <a:cs typeface="Open Sans"/>
                <a:sym typeface="Open Sans"/>
              </a:rPr>
              <a:t> Angular</a:t>
            </a:r>
            <a:r>
              <a:rPr lang="pt-BR" sz="1100" dirty="0" smtClean="0">
                <a:solidFill>
                  <a:srgbClr val="A1A1A1"/>
                </a:solidFill>
                <a:latin typeface="Open Sans"/>
                <a:ea typeface="Open Sans"/>
                <a:cs typeface="Open Sans"/>
                <a:sym typeface="Open Sans"/>
              </a:rPr>
              <a:t>JS / </a:t>
            </a:r>
            <a:r>
              <a:rPr lang="pt-BR" sz="1100" dirty="0">
                <a:solidFill>
                  <a:srgbClr val="A1A1A1"/>
                </a:solidFill>
                <a:latin typeface="Open Sans"/>
                <a:ea typeface="Open Sans"/>
                <a:cs typeface="Open Sans"/>
                <a:sym typeface="Open Sans"/>
              </a:rPr>
              <a:t>Declarativo</a:t>
            </a:r>
            <a:endParaRPr lang="pt-BR" sz="1100" b="0" i="0" u="none" strike="noStrike" cap="none" baseline="0" dirty="0">
              <a:solidFill>
                <a:srgbClr val="A1A1A1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11925" y="1743132"/>
            <a:ext cx="8673000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tabs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"Home"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Algum conteúdo aqui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pt-BR" altLang="pt-BR" sz="1000" dirty="0" err="1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"Profile"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&lt;input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datepicker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ng-model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startDate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&lt;/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tabs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07236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211925" y="871724"/>
            <a:ext cx="8673000" cy="38995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Ela é declarativa</a:t>
            </a: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, portanto, somente </a:t>
            </a:r>
            <a:r>
              <a:rPr lang="pt-BR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observando </a:t>
            </a: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o HTML podemos descobrir de </a:t>
            </a:r>
            <a:r>
              <a:rPr lang="pt-BR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imediato que há duas abas, uma das quais contém um </a:t>
            </a:r>
            <a:r>
              <a:rPr lang="pt-BR" dirty="0" err="1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datepicker</a:t>
            </a: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b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pt-BR" dirty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A lógica </a:t>
            </a:r>
            <a:r>
              <a:rPr lang="pt-BR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de negócios para selecionar a aba corrente</a:t>
            </a: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, remover </a:t>
            </a:r>
            <a:r>
              <a:rPr lang="pt-BR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a seleção </a:t>
            </a: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de outras </a:t>
            </a:r>
            <a:r>
              <a:rPr lang="pt-BR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abas e ocultar e mostrar o conteúdo correto está toda </a:t>
            </a: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encapsulada na </a:t>
            </a:r>
            <a:r>
              <a:rPr lang="pt-BR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diretiva tab</a:t>
            </a: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b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pt-BR" dirty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De </a:t>
            </a:r>
            <a:r>
              <a:rPr lang="pt-BR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modo semelhante, qualquer desenvolvedor que queira ter um </a:t>
            </a:r>
            <a:r>
              <a:rPr lang="pt-BR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datepicker</a:t>
            </a: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 não </a:t>
            </a:r>
            <a:r>
              <a:rPr lang="pt-BR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precisa saber se estamos usando </a:t>
            </a:r>
            <a:r>
              <a:rPr lang="pt-BR" dirty="0" err="1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jQueryUI</a:t>
            </a:r>
            <a:r>
              <a:rPr lang="pt-BR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Bootstrap</a:t>
            </a: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 ou algo </a:t>
            </a:r>
            <a:r>
              <a:rPr lang="pt-BR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diferente. O uso e a implementação ficam separados para que </a:t>
            </a: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haja uma </a:t>
            </a:r>
            <a:r>
              <a:rPr lang="pt-BR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clara distinção de responsabilidades</a:t>
            </a: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b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pt-BR" dirty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Como </a:t>
            </a:r>
            <a:r>
              <a:rPr lang="pt-BR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a funcionalidade toda está encapsulada e contida em um só </a:t>
            </a: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local, podemos </a:t>
            </a:r>
            <a:r>
              <a:rPr lang="pt-BR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fazer alterações em um ponto centralizado e fazer com </a:t>
            </a: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que elas </a:t>
            </a:r>
            <a:r>
              <a:rPr lang="pt-BR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afetem todos os usos, em vez de encontrar e substituir </a:t>
            </a: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manualmente todas </a:t>
            </a:r>
            <a:r>
              <a:rPr lang="pt-BR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as chamadas de API.</a:t>
            </a:r>
            <a:endParaRPr lang="pt-BR" b="1" dirty="0" smtClean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SzPct val="25000"/>
            </a:pPr>
            <a:endParaRPr sz="1200" b="1" i="0" u="none" strike="noStrike" cap="none" baseline="0" dirty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211925" y="331475"/>
            <a:ext cx="8741698" cy="4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pt-BR" sz="2400" b="0" i="0" u="none" strike="noStrike" cap="none" baseline="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  <a:rtl val="0"/>
              </a:rPr>
              <a:t>Vantagens dessa</a:t>
            </a:r>
            <a:r>
              <a:rPr lang="pt-BR" sz="2400" b="0" i="0" u="none" strike="noStrike" cap="none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  <a:rtl val="0"/>
              </a:rPr>
              <a:t> abordagem</a:t>
            </a:r>
            <a:endParaRPr lang="en-US" sz="2400" b="0" i="0" u="none" strike="noStrike" cap="none" baseline="0" dirty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310" name="Shape 310"/>
          <p:cNvSpPr txBox="1">
            <a:spLocks noGrp="1"/>
          </p:cNvSpPr>
          <p:nvPr>
            <p:ph type="subTitle" idx="2"/>
          </p:nvPr>
        </p:nvSpPr>
        <p:spPr>
          <a:xfrm>
            <a:off x="211925" y="88250"/>
            <a:ext cx="8741698" cy="4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SzPct val="25000"/>
            </a:pPr>
            <a:r>
              <a:rPr lang="pt-BR" sz="1100" dirty="0">
                <a:solidFill>
                  <a:srgbClr val="A1A1A1"/>
                </a:solidFill>
                <a:latin typeface="Open Sans"/>
                <a:ea typeface="Open Sans"/>
                <a:cs typeface="Open Sans"/>
                <a:sym typeface="Open Sans"/>
              </a:rPr>
              <a:t>Introdução / </a:t>
            </a:r>
            <a:r>
              <a:rPr lang="pt-BR" sz="1100" dirty="0" smtClean="0">
                <a:solidFill>
                  <a:srgbClr val="A1A1A1"/>
                </a:solidFill>
                <a:latin typeface="Open Sans"/>
                <a:ea typeface="Open Sans"/>
                <a:cs typeface="Open Sans"/>
                <a:sym typeface="Open Sans"/>
              </a:rPr>
              <a:t>Filosofia </a:t>
            </a:r>
            <a:r>
              <a:rPr lang="pt-BR" sz="1100" dirty="0">
                <a:solidFill>
                  <a:srgbClr val="A1A1A1"/>
                </a:solidFill>
                <a:latin typeface="Open Sans"/>
                <a:ea typeface="Open Sans"/>
                <a:cs typeface="Open Sans"/>
                <a:sym typeface="Open Sans"/>
              </a:rPr>
              <a:t>do</a:t>
            </a:r>
            <a:r>
              <a:rPr lang="en-US" sz="1100" dirty="0">
                <a:solidFill>
                  <a:srgbClr val="A1A1A1"/>
                </a:solidFill>
                <a:latin typeface="Open Sans"/>
                <a:ea typeface="Open Sans"/>
                <a:cs typeface="Open Sans"/>
                <a:sym typeface="Open Sans"/>
              </a:rPr>
              <a:t> Angular</a:t>
            </a:r>
            <a:r>
              <a:rPr lang="pt-BR" sz="1100" dirty="0" smtClean="0">
                <a:solidFill>
                  <a:srgbClr val="A1A1A1"/>
                </a:solidFill>
                <a:latin typeface="Open Sans"/>
                <a:ea typeface="Open Sans"/>
                <a:cs typeface="Open Sans"/>
                <a:sym typeface="Open Sans"/>
              </a:rPr>
              <a:t>JS</a:t>
            </a:r>
            <a:r>
              <a:rPr lang="pt-BR" sz="1100" dirty="0">
                <a:solidFill>
                  <a:srgbClr val="A1A1A1"/>
                </a:solidFill>
                <a:latin typeface="Open Sans"/>
                <a:ea typeface="Open Sans"/>
                <a:cs typeface="Open Sans"/>
                <a:sym typeface="Open Sans"/>
              </a:rPr>
              <a:t> / Declarativo</a:t>
            </a:r>
            <a:endParaRPr lang="pt-BR" sz="1100" b="0" i="0" u="none" strike="noStrike" cap="none" baseline="0" dirty="0">
              <a:solidFill>
                <a:srgbClr val="A1A1A1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41304941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211925" y="871724"/>
            <a:ext cx="8673000" cy="968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SzPct val="25000"/>
            </a:pP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O AngularJS traz para o cliente-</a:t>
            </a:r>
            <a:r>
              <a:rPr lang="pt-BR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side</a:t>
            </a: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 o padrão MVC, muito utilizado em server-</a:t>
            </a:r>
            <a:r>
              <a:rPr lang="pt-BR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side</a:t>
            </a: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, para permitir separar as responsabilidades de forma adequada e manter a aplicação escalável, fácil de ser mantida e testada.</a:t>
            </a:r>
          </a:p>
        </p:txBody>
      </p:sp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211925" y="331475"/>
            <a:ext cx="8741698" cy="4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pt-BR" sz="2400" b="0" i="0" u="none" strike="noStrike" cap="none" baseline="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  <a:rtl val="0"/>
              </a:rPr>
              <a:t>Separação de Responsabilidades</a:t>
            </a:r>
            <a:endParaRPr lang="en-US" sz="2400" b="0" i="0" u="none" strike="noStrike" cap="none" baseline="0" dirty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310" name="Shape 310"/>
          <p:cNvSpPr txBox="1">
            <a:spLocks noGrp="1"/>
          </p:cNvSpPr>
          <p:nvPr>
            <p:ph type="subTitle" idx="2"/>
          </p:nvPr>
        </p:nvSpPr>
        <p:spPr>
          <a:xfrm>
            <a:off x="211925" y="88250"/>
            <a:ext cx="8741698" cy="4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SzPct val="25000"/>
            </a:pPr>
            <a:r>
              <a:rPr lang="pt-BR" sz="1100" dirty="0">
                <a:solidFill>
                  <a:srgbClr val="A1A1A1"/>
                </a:solidFill>
                <a:latin typeface="Open Sans"/>
                <a:ea typeface="Open Sans"/>
                <a:cs typeface="Open Sans"/>
                <a:sym typeface="Open Sans"/>
              </a:rPr>
              <a:t>Introdução / </a:t>
            </a:r>
            <a:r>
              <a:rPr lang="pt-BR" sz="1100" dirty="0" smtClean="0">
                <a:solidFill>
                  <a:srgbClr val="A1A1A1"/>
                </a:solidFill>
                <a:latin typeface="Open Sans"/>
                <a:ea typeface="Open Sans"/>
                <a:cs typeface="Open Sans"/>
                <a:sym typeface="Open Sans"/>
              </a:rPr>
              <a:t>Filosofia </a:t>
            </a:r>
            <a:r>
              <a:rPr lang="pt-BR" sz="1100" dirty="0">
                <a:solidFill>
                  <a:srgbClr val="A1A1A1"/>
                </a:solidFill>
                <a:latin typeface="Open Sans"/>
                <a:ea typeface="Open Sans"/>
                <a:cs typeface="Open Sans"/>
                <a:sym typeface="Open Sans"/>
              </a:rPr>
              <a:t>do</a:t>
            </a:r>
            <a:r>
              <a:rPr lang="en-US" sz="1100" dirty="0">
                <a:solidFill>
                  <a:srgbClr val="A1A1A1"/>
                </a:solidFill>
                <a:latin typeface="Open Sans"/>
                <a:ea typeface="Open Sans"/>
                <a:cs typeface="Open Sans"/>
                <a:sym typeface="Open Sans"/>
              </a:rPr>
              <a:t> Angular</a:t>
            </a:r>
            <a:r>
              <a:rPr lang="pt-BR" sz="1100" dirty="0">
                <a:solidFill>
                  <a:srgbClr val="A1A1A1"/>
                </a:solidFill>
                <a:latin typeface="Open Sans"/>
                <a:ea typeface="Open Sans"/>
                <a:cs typeface="Open Sans"/>
                <a:sym typeface="Open Sans"/>
              </a:rPr>
              <a:t>JS</a:t>
            </a:r>
            <a:endParaRPr lang="pt-BR" sz="1100" b="0" i="0" u="none" strike="noStrike" cap="none" baseline="0" dirty="0">
              <a:solidFill>
                <a:srgbClr val="A1A1A1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62108532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211925" y="871724"/>
            <a:ext cx="8673000" cy="17073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SzPct val="25000"/>
            </a:pPr>
            <a:r>
              <a:rPr lang="pt-BR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O AngularJS é um dos poucos frameworks JavaScript com um sistema </a:t>
            </a: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completo de </a:t>
            </a:r>
            <a:r>
              <a:rPr lang="pt-BR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injeção de dependência incluído. A injeção de dependência </a:t>
            </a: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corresponde </a:t>
            </a:r>
            <a:r>
              <a:rPr lang="pt-BR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ao conceito de solicitar as dependências de </a:t>
            </a: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um controlador </a:t>
            </a:r>
            <a:r>
              <a:rPr lang="pt-BR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ou de um serviço em particular, em vez de instanciá-las online</a:t>
            </a:r>
          </a:p>
          <a:p>
            <a:pPr lvl="0">
              <a:spcBef>
                <a:spcPts val="0"/>
              </a:spcBef>
              <a:buSzPct val="25000"/>
            </a:pPr>
            <a:r>
              <a:rPr lang="pt-BR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por meio do operador new ou chamar explicitamente uma </a:t>
            </a: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função. </a:t>
            </a:r>
            <a:r>
              <a:rPr lang="pt-BR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Outra parte de seu código será responsável (</a:t>
            </a: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nesse caso</a:t>
            </a:r>
            <a:r>
              <a:rPr lang="pt-BR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, o injetor) por descobrir como criar essas dependências e </a:t>
            </a: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disponibilizá-las quando </a:t>
            </a:r>
            <a:r>
              <a:rPr lang="pt-BR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forem solicitadas.</a:t>
            </a:r>
            <a:endParaRPr lang="pt-BR" dirty="0" smtClean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211925" y="331475"/>
            <a:ext cx="8741698" cy="4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pt-BR" sz="2400" b="0" i="0" u="none" strike="noStrike" cap="none" baseline="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  <a:rtl val="0"/>
              </a:rPr>
              <a:t>Injeção de Dependência</a:t>
            </a:r>
            <a:endParaRPr lang="en-US" sz="2400" b="0" i="0" u="none" strike="noStrike" cap="none" baseline="0" dirty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310" name="Shape 310"/>
          <p:cNvSpPr txBox="1">
            <a:spLocks noGrp="1"/>
          </p:cNvSpPr>
          <p:nvPr>
            <p:ph type="subTitle" idx="2"/>
          </p:nvPr>
        </p:nvSpPr>
        <p:spPr>
          <a:xfrm>
            <a:off x="211925" y="88250"/>
            <a:ext cx="8741698" cy="4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SzPct val="25000"/>
            </a:pPr>
            <a:r>
              <a:rPr lang="pt-BR" sz="1100" dirty="0">
                <a:solidFill>
                  <a:srgbClr val="A1A1A1"/>
                </a:solidFill>
                <a:latin typeface="Open Sans"/>
                <a:ea typeface="Open Sans"/>
                <a:cs typeface="Open Sans"/>
                <a:sym typeface="Open Sans"/>
              </a:rPr>
              <a:t>Introdução / </a:t>
            </a:r>
            <a:r>
              <a:rPr lang="pt-BR" sz="1100" dirty="0" smtClean="0">
                <a:solidFill>
                  <a:srgbClr val="A1A1A1"/>
                </a:solidFill>
                <a:latin typeface="Open Sans"/>
                <a:ea typeface="Open Sans"/>
                <a:cs typeface="Open Sans"/>
                <a:sym typeface="Open Sans"/>
              </a:rPr>
              <a:t>Filosofia </a:t>
            </a:r>
            <a:r>
              <a:rPr lang="pt-BR" sz="1100" dirty="0">
                <a:solidFill>
                  <a:srgbClr val="A1A1A1"/>
                </a:solidFill>
                <a:latin typeface="Open Sans"/>
                <a:ea typeface="Open Sans"/>
                <a:cs typeface="Open Sans"/>
                <a:sym typeface="Open Sans"/>
              </a:rPr>
              <a:t>do</a:t>
            </a:r>
            <a:r>
              <a:rPr lang="en-US" sz="1100" dirty="0">
                <a:solidFill>
                  <a:srgbClr val="A1A1A1"/>
                </a:solidFill>
                <a:latin typeface="Open Sans"/>
                <a:ea typeface="Open Sans"/>
                <a:cs typeface="Open Sans"/>
                <a:sym typeface="Open Sans"/>
              </a:rPr>
              <a:t> Angular</a:t>
            </a:r>
            <a:r>
              <a:rPr lang="pt-BR" sz="1100" dirty="0">
                <a:solidFill>
                  <a:srgbClr val="A1A1A1"/>
                </a:solidFill>
                <a:latin typeface="Open Sans"/>
                <a:ea typeface="Open Sans"/>
                <a:cs typeface="Open Sans"/>
                <a:sym typeface="Open Sans"/>
              </a:rPr>
              <a:t>JS</a:t>
            </a:r>
            <a:endParaRPr lang="pt-BR" sz="1100" b="0" i="0" u="none" strike="noStrike" cap="none" baseline="0" dirty="0">
              <a:solidFill>
                <a:srgbClr val="A1A1A1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65114734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211925" y="871725"/>
            <a:ext cx="8673000" cy="12149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SzPct val="25000"/>
            </a:pP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O </a:t>
            </a:r>
            <a:r>
              <a:rPr lang="pt-BR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AngularJS </a:t>
            </a: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permite sua aplicação crescer estruturada devido ao padrão MVC e também tem </a:t>
            </a:r>
            <a:r>
              <a:rPr lang="pt-BR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um excelente conjunto </a:t>
            </a: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de </a:t>
            </a:r>
            <a:r>
              <a:rPr lang="pt-BR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diretivas com </a:t>
            </a: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as quais </a:t>
            </a:r>
            <a:r>
              <a:rPr lang="pt-BR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podemos começar a trabalhar, além de uma API que nos permite </a:t>
            </a: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fazer tudo </a:t>
            </a:r>
            <a:r>
              <a:rPr lang="pt-BR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o que o AngularJS faz </a:t>
            </a: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e ainda mais (criar nossas próprias diretivas, serviços, </a:t>
            </a:r>
            <a:r>
              <a:rPr lang="pt-BR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etc</a:t>
            </a: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). </a:t>
            </a:r>
            <a:r>
              <a:rPr lang="pt-BR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Nossa imaginação é o único </a:t>
            </a: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limite para </a:t>
            </a:r>
            <a:r>
              <a:rPr lang="pt-BR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a criação de componentes declarativos e reutilizáveis.</a:t>
            </a:r>
            <a:endParaRPr lang="pt-BR" dirty="0" smtClean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211925" y="331475"/>
            <a:ext cx="8741698" cy="4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pt-BR" sz="2400" b="0" i="0" u="none" strike="noStrike" cap="none" baseline="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  <a:rtl val="0"/>
              </a:rPr>
              <a:t>Extensível</a:t>
            </a:r>
            <a:endParaRPr lang="en-US" sz="2400" b="0" i="0" u="none" strike="noStrike" cap="none" baseline="0" dirty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310" name="Shape 310"/>
          <p:cNvSpPr txBox="1">
            <a:spLocks noGrp="1"/>
          </p:cNvSpPr>
          <p:nvPr>
            <p:ph type="subTitle" idx="2"/>
          </p:nvPr>
        </p:nvSpPr>
        <p:spPr>
          <a:xfrm>
            <a:off x="211925" y="88250"/>
            <a:ext cx="8741698" cy="4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SzPct val="25000"/>
            </a:pPr>
            <a:r>
              <a:rPr lang="pt-BR" sz="1100" dirty="0">
                <a:solidFill>
                  <a:srgbClr val="A1A1A1"/>
                </a:solidFill>
                <a:latin typeface="Open Sans"/>
                <a:ea typeface="Open Sans"/>
                <a:cs typeface="Open Sans"/>
                <a:sym typeface="Open Sans"/>
              </a:rPr>
              <a:t>Introdução / </a:t>
            </a:r>
            <a:r>
              <a:rPr lang="pt-BR" sz="1100" dirty="0" smtClean="0">
                <a:solidFill>
                  <a:srgbClr val="A1A1A1"/>
                </a:solidFill>
                <a:latin typeface="Open Sans"/>
                <a:ea typeface="Open Sans"/>
                <a:cs typeface="Open Sans"/>
                <a:sym typeface="Open Sans"/>
              </a:rPr>
              <a:t>Filosofia </a:t>
            </a:r>
            <a:r>
              <a:rPr lang="pt-BR" sz="1100" dirty="0">
                <a:solidFill>
                  <a:srgbClr val="A1A1A1"/>
                </a:solidFill>
                <a:latin typeface="Open Sans"/>
                <a:ea typeface="Open Sans"/>
                <a:cs typeface="Open Sans"/>
                <a:sym typeface="Open Sans"/>
              </a:rPr>
              <a:t>do</a:t>
            </a:r>
            <a:r>
              <a:rPr lang="en-US" sz="1100" dirty="0">
                <a:solidFill>
                  <a:srgbClr val="A1A1A1"/>
                </a:solidFill>
                <a:latin typeface="Open Sans"/>
                <a:ea typeface="Open Sans"/>
                <a:cs typeface="Open Sans"/>
                <a:sym typeface="Open Sans"/>
              </a:rPr>
              <a:t> Angular</a:t>
            </a:r>
            <a:r>
              <a:rPr lang="pt-BR" sz="1100" dirty="0">
                <a:solidFill>
                  <a:srgbClr val="A1A1A1"/>
                </a:solidFill>
                <a:latin typeface="Open Sans"/>
                <a:ea typeface="Open Sans"/>
                <a:cs typeface="Open Sans"/>
                <a:sym typeface="Open Sans"/>
              </a:rPr>
              <a:t>JS</a:t>
            </a:r>
            <a:endParaRPr lang="pt-BR" sz="1100" b="0" i="0" u="none" strike="noStrike" cap="none" baseline="0" dirty="0">
              <a:solidFill>
                <a:srgbClr val="A1A1A1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406472637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211925" y="871725"/>
            <a:ext cx="8673000" cy="9641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SzPct val="25000"/>
            </a:pP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Vamos implementar a </a:t>
            </a:r>
            <a:r>
              <a:rPr lang="pt-BR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aplicação “</a:t>
            </a:r>
            <a:r>
              <a:rPr lang="pt-BR" dirty="0" err="1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hello</a:t>
            </a:r>
            <a:r>
              <a:rPr lang="pt-BR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 world” tradicional. Para isso, teremos um campo de </a:t>
            </a: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entrada em </a:t>
            </a:r>
            <a:r>
              <a:rPr lang="pt-BR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que os usuários poderão digitar o seu nome. À medida que o usuário </a:t>
            </a: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digitar, atualizaremos </a:t>
            </a:r>
            <a:r>
              <a:rPr lang="pt-BR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a UI com o valor mais recente da caixa de </a:t>
            </a: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texto:</a:t>
            </a:r>
          </a:p>
        </p:txBody>
      </p:sp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211925" y="331475"/>
            <a:ext cx="8741698" cy="4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pt-BR" sz="2400" b="0" i="0" u="none" strike="noStrike" cap="none" baseline="0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  <a:rtl val="0"/>
              </a:rPr>
              <a:t>Hello</a:t>
            </a:r>
            <a:r>
              <a:rPr lang="pt-BR" sz="2400" b="0" i="0" u="none" strike="noStrike" cap="none" baseline="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  <a:rtl val="0"/>
              </a:rPr>
              <a:t> World</a:t>
            </a:r>
            <a:endParaRPr lang="en-US" sz="2400" b="0" i="0" u="none" strike="noStrike" cap="none" baseline="0" dirty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310" name="Shape 310"/>
          <p:cNvSpPr txBox="1">
            <a:spLocks noGrp="1"/>
          </p:cNvSpPr>
          <p:nvPr>
            <p:ph type="subTitle" idx="2"/>
          </p:nvPr>
        </p:nvSpPr>
        <p:spPr>
          <a:xfrm>
            <a:off x="211925" y="88250"/>
            <a:ext cx="8741698" cy="4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SzPct val="25000"/>
            </a:pPr>
            <a:r>
              <a:rPr lang="pt-BR" sz="1100" dirty="0" smtClean="0">
                <a:solidFill>
                  <a:srgbClr val="A1A1A1"/>
                </a:solidFill>
                <a:latin typeface="Open Sans"/>
                <a:ea typeface="Open Sans"/>
                <a:cs typeface="Open Sans"/>
                <a:sym typeface="Open Sans"/>
              </a:rPr>
              <a:t>Introdução</a:t>
            </a:r>
            <a:endParaRPr lang="pt-BR" sz="1100" b="0" i="0" u="none" strike="noStrike" cap="none" baseline="0" dirty="0">
              <a:solidFill>
                <a:srgbClr val="A1A1A1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8" name="Shape 308"/>
          <p:cNvSpPr txBox="1">
            <a:spLocks/>
          </p:cNvSpPr>
          <p:nvPr/>
        </p:nvSpPr>
        <p:spPr>
          <a:xfrm>
            <a:off x="8073661" y="3342763"/>
            <a:ext cx="879962" cy="4491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spcBef>
                <a:spcPts val="0"/>
              </a:spcBef>
              <a:buSzPct val="25000"/>
            </a:pP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  <a:hlinkClick r:id="rId3" action="ppaction://hlinkfile"/>
              </a:rPr>
              <a:t>Exemplo</a:t>
            </a:r>
            <a:endParaRPr lang="pt-BR" dirty="0" smtClean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" name="Rectangle 32"/>
          <p:cNvSpPr>
            <a:spLocks noChangeArrowheads="1"/>
          </p:cNvSpPr>
          <p:nvPr/>
        </p:nvSpPr>
        <p:spPr bwMode="auto">
          <a:xfrm>
            <a:off x="211925" y="2019324"/>
            <a:ext cx="8673000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&lt;!DOCTYPE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ng-app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&lt;input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ng-model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placeholder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&lt;h1&gt;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ng-bind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&gt;&lt;/h1&gt;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&lt;script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"https://ajax.googleapis.com/ajax/libs/angularjs/1.2.19/angular.js"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&gt;&lt;/script&gt;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&lt;/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66706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211925" y="871726"/>
            <a:ext cx="8673000" cy="9073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SzPct val="25000"/>
            </a:pPr>
            <a:r>
              <a:rPr lang="pt-BR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No </a:t>
            </a: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AngularJS, </a:t>
            </a:r>
            <a:r>
              <a:rPr lang="pt-BR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um módulo é uma coleção de </a:t>
            </a: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componentes. </a:t>
            </a:r>
            <a:r>
              <a:rPr lang="pt-BR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Módulos devem ser utilizados para agrupar objetos que contribuem entre si para algum objetivo e também para facilitar a reutilização de comportamentos. Assim, uma aplicação é composta por um ou mais módulos.</a:t>
            </a:r>
            <a:endParaRPr sz="1200" b="0" i="0" u="none" strike="noStrike" cap="none" baseline="0" dirty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211925" y="331475"/>
            <a:ext cx="8741698" cy="4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pt-BR" sz="2400" b="0" i="0" u="none" strike="noStrike" cap="none" baseline="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  <a:rtl val="0"/>
              </a:rPr>
              <a:t>Módulo</a:t>
            </a:r>
            <a:r>
              <a:rPr lang="pt-BR" sz="2400" b="0" i="0" u="none" strike="noStrike" cap="none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  <a:rtl val="0"/>
              </a:rPr>
              <a:t>s</a:t>
            </a:r>
            <a:endParaRPr lang="en-US" sz="2400" b="0" i="0" u="none" strike="noStrike" cap="none" baseline="0" dirty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310" name="Shape 310"/>
          <p:cNvSpPr txBox="1">
            <a:spLocks noGrp="1"/>
          </p:cNvSpPr>
          <p:nvPr>
            <p:ph type="subTitle" idx="2"/>
          </p:nvPr>
        </p:nvSpPr>
        <p:spPr>
          <a:xfrm>
            <a:off x="211925" y="88250"/>
            <a:ext cx="8741698" cy="4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pt-BR" sz="1100" dirty="0" smtClean="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Module</a:t>
            </a:r>
            <a:endParaRPr lang="pt-BR" sz="1100" b="0" i="0" u="none" strike="noStrike" cap="none" baseline="0" dirty="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18661" y="1895156"/>
            <a:ext cx="8666264" cy="178510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ng-app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notesApp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AngularJS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{{1 + 1}}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time AngularJS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"https://ajax.googleapis.com/ajax/libs/angularjs/1.3.11/angular.js"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&gt;&lt;/script&gt;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&lt;script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angular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notesApp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&lt;/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57782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11925" y="2009288"/>
            <a:ext cx="8673000" cy="240065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ng-app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notesApp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Notes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ng-controller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MainCtrl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ctrl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&lt;input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ng-model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"ctrl.user.name"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{{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ctrl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&lt;script 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"https://ajax.googleapis.com/ajax/libs/angularjs/1.3.11/angular.js"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&gt;&lt;/script&gt;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&lt;script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angular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notesApp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        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.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MainCtrl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'Lucas'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}])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&lt;/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211925" y="871726"/>
            <a:ext cx="8673000" cy="8676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SzPct val="25000"/>
            </a:pP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Um </a:t>
            </a:r>
            <a:r>
              <a:rPr lang="pt-BR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controller</a:t>
            </a: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 é parte do MVC. Seu principal papel é intermediar a </a:t>
            </a:r>
            <a:r>
              <a:rPr lang="pt-BR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view</a:t>
            </a: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 e o </a:t>
            </a:r>
            <a:r>
              <a:rPr lang="pt-BR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model</a:t>
            </a: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 de tal forma que consiga alterar o estado do </a:t>
            </a:r>
            <a:r>
              <a:rPr lang="pt-BR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model</a:t>
            </a: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 e intermediar a propagação desse estado para a </a:t>
            </a:r>
            <a:r>
              <a:rPr lang="pt-BR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view</a:t>
            </a: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. O </a:t>
            </a:r>
            <a:r>
              <a:rPr lang="pt-BR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controller</a:t>
            </a: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 é um componente simples, que deve ser privado de qualquer regra complexa.</a:t>
            </a:r>
            <a:endParaRPr sz="1200" b="0" i="0" u="none" strike="noStrike" cap="none" baseline="0" dirty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211925" y="331475"/>
            <a:ext cx="8741698" cy="4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pt-BR" sz="2400" b="0" i="0" u="none" strike="noStrike" cap="none" baseline="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  <a:rtl val="0"/>
              </a:rPr>
              <a:t>Controlador</a:t>
            </a:r>
            <a:r>
              <a:rPr lang="pt-BR" sz="2400" b="0" i="0" u="none" strike="noStrike" cap="none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  <a:rtl val="0"/>
              </a:rPr>
              <a:t>es</a:t>
            </a:r>
            <a:endParaRPr lang="en-US" sz="2400" b="0" i="0" u="none" strike="noStrike" cap="none" baseline="0" dirty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310" name="Shape 310"/>
          <p:cNvSpPr txBox="1">
            <a:spLocks noGrp="1"/>
          </p:cNvSpPr>
          <p:nvPr>
            <p:ph type="subTitle" idx="2"/>
          </p:nvPr>
        </p:nvSpPr>
        <p:spPr>
          <a:xfrm>
            <a:off x="211925" y="88250"/>
            <a:ext cx="8741698" cy="4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pt-BR" sz="1100" dirty="0" err="1" smtClean="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Controller</a:t>
            </a:r>
            <a:endParaRPr lang="pt-BR" sz="1100" b="0" i="0" u="none" strike="noStrike" cap="none" baseline="0" dirty="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8" name="Shape 308"/>
          <p:cNvSpPr txBox="1">
            <a:spLocks/>
          </p:cNvSpPr>
          <p:nvPr/>
        </p:nvSpPr>
        <p:spPr>
          <a:xfrm>
            <a:off x="8004963" y="4310554"/>
            <a:ext cx="879962" cy="4491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spcBef>
                <a:spcPts val="0"/>
              </a:spcBef>
              <a:buSzPct val="25000"/>
            </a:pP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  <a:hlinkClick r:id="rId3" action="ppaction://hlinkfile"/>
              </a:rPr>
              <a:t>Exemplo</a:t>
            </a:r>
            <a:endParaRPr lang="pt-BR" dirty="0" smtClean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40533391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11925" y="998899"/>
            <a:ext cx="8741698" cy="34778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&lt;html 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ng-app=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"notesApp"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&lt;head&gt;&lt;title&gt;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Notes App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&lt;/title&gt;&lt;/head&gt;</a:t>
            </a:r>
            <a:b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&lt;body 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ng-controller=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MainCtrl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ctrl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&lt;form 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ng-submit=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ctrl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submit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()"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&lt;input 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"text" 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ng-model=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"ctrl.user.username"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&lt;input 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"password" 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ng-model=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"ctrl.user.password"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&lt;input 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"submit" 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value=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"Submit"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&lt;/form&gt;</a:t>
            </a:r>
            <a:b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b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&lt;script 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src=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"https://ajax.googleapis.com/ajax/libs/angularjs/1.3.11/angular.js"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&gt;&lt;/script&gt;</a:t>
            </a:r>
            <a:b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&lt;script 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"text/javascript"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angular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'notesApp'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  <a:b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b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.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'MainCtrl'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pt-BR" altLang="pt-BR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pt-BR" altLang="pt-BR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 = </a:t>
            </a:r>
            <a:r>
              <a:rPr kumimoji="0" lang="pt-BR" altLang="pt-BR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self.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submit 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pt-BR" altLang="pt-BR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console.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'User clicked submit with '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self.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}])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b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&lt;/body&gt;</a:t>
            </a:r>
            <a:b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211925" y="331475"/>
            <a:ext cx="8741698" cy="4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pt-BR" sz="240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F</a:t>
            </a:r>
            <a:r>
              <a:rPr lang="pt-BR" sz="2400" b="0" i="0" u="none" strike="noStrike" cap="none" baseline="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  <a:rtl val="0"/>
              </a:rPr>
              <a:t>ormulário (exemplo simples)</a:t>
            </a:r>
            <a:endParaRPr lang="en-US" sz="2400" b="0" i="0" u="none" strike="noStrike" cap="none" baseline="0" dirty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310" name="Shape 310"/>
          <p:cNvSpPr txBox="1">
            <a:spLocks noGrp="1"/>
          </p:cNvSpPr>
          <p:nvPr>
            <p:ph type="subTitle" idx="2"/>
          </p:nvPr>
        </p:nvSpPr>
        <p:spPr>
          <a:xfrm>
            <a:off x="211925" y="88250"/>
            <a:ext cx="8741698" cy="4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pt-BR" sz="1100" dirty="0" err="1" smtClean="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Controller</a:t>
            </a:r>
            <a:endParaRPr lang="pt-BR" sz="1100" b="0" i="0" u="none" strike="noStrike" cap="none" baseline="0" dirty="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8" name="Shape 308"/>
          <p:cNvSpPr txBox="1">
            <a:spLocks/>
          </p:cNvSpPr>
          <p:nvPr/>
        </p:nvSpPr>
        <p:spPr>
          <a:xfrm>
            <a:off x="8073661" y="4360098"/>
            <a:ext cx="879962" cy="4491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spcBef>
                <a:spcPts val="0"/>
              </a:spcBef>
              <a:buSzPct val="25000"/>
            </a:pP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  <a:hlinkClick r:id="rId3" action="ppaction://hlinkfile"/>
              </a:rPr>
              <a:t>Exemplo</a:t>
            </a:r>
            <a:endParaRPr lang="pt-BR" dirty="0" smtClean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77733811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211925" y="871726"/>
            <a:ext cx="8673000" cy="802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SzPct val="25000"/>
            </a:pPr>
            <a:r>
              <a:rPr lang="pt-BR" sz="1400" b="0" i="0" u="none" strike="noStrike" cap="none" baseline="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  <a:rtl val="0"/>
              </a:rPr>
              <a:t>O AngularJS é um framework cliente-</a:t>
            </a:r>
            <a:r>
              <a:rPr lang="pt-BR" sz="1400" b="0" i="0" u="none" strike="noStrike" cap="none" baseline="0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  <a:rtl val="0"/>
              </a:rPr>
              <a:t>side</a:t>
            </a:r>
            <a:r>
              <a:rPr lang="pt-BR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MVC/MVVM (MVW) </a:t>
            </a:r>
            <a:r>
              <a:rPr lang="pt-BR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feito em </a:t>
            </a: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JavaScript, </a:t>
            </a:r>
            <a:r>
              <a:rPr lang="pt-BR" sz="1400" b="0" i="0" u="none" strike="noStrike" cap="none" baseline="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  <a:rtl val="0"/>
              </a:rPr>
              <a:t>mantido pelo Google, que auxilia na execução</a:t>
            </a:r>
            <a:r>
              <a:rPr lang="pt-BR" sz="1400" b="0" i="0" u="none" strike="noStrike" cap="none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  <a:rtl val="0"/>
              </a:rPr>
              <a:t> de single-</a:t>
            </a:r>
            <a:r>
              <a:rPr lang="pt-BR" sz="1400" b="0" i="0" u="none" strike="noStrike" cap="none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  <a:rtl val="0"/>
              </a:rPr>
              <a:t>page</a:t>
            </a:r>
            <a:r>
              <a:rPr lang="pt-BR" sz="1400" b="0" i="0" u="none" strike="noStrike" cap="none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  <a:rtl val="0"/>
              </a:rPr>
              <a:t> </a:t>
            </a:r>
            <a:r>
              <a:rPr lang="pt-BR" sz="1400" b="0" i="0" u="none" strike="noStrike" cap="none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  <a:rtl val="0"/>
              </a:rPr>
              <a:t>aplications</a:t>
            </a:r>
            <a:r>
              <a:rPr lang="pt-BR" sz="1400" b="0" i="0" u="none" strike="noStrike" cap="none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  <a:rtl val="0"/>
              </a:rPr>
              <a:t> (SPA).</a:t>
            </a:r>
            <a:endParaRPr sz="1200" b="0" i="0" u="none" strike="noStrike" cap="none" baseline="0" dirty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211925" y="331475"/>
            <a:ext cx="8741698" cy="4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2400" b="0" i="0" u="none" strike="noStrike" cap="none" baseline="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  <a:rtl val="0"/>
              </a:rPr>
              <a:t>O </a:t>
            </a:r>
            <a:r>
              <a:rPr lang="pt-BR" sz="2400" b="0" i="0" u="none" strike="noStrike" cap="none" baseline="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  <a:rtl val="0"/>
              </a:rPr>
              <a:t>que</a:t>
            </a:r>
            <a:r>
              <a:rPr lang="en-US" sz="2400" b="0" i="0" u="none" strike="noStrike" cap="none" baseline="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  <a:rtl val="0"/>
              </a:rPr>
              <a:t> é Angular</a:t>
            </a:r>
            <a:r>
              <a:rPr lang="pt-BR" sz="2400" b="0" i="0" u="none" strike="noStrike" cap="none" baseline="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  <a:rtl val="0"/>
              </a:rPr>
              <a:t>JS?</a:t>
            </a:r>
            <a:endParaRPr lang="en-US" sz="2400" b="0" i="0" u="none" strike="noStrike" cap="none" baseline="0" dirty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310" name="Shape 310"/>
          <p:cNvSpPr txBox="1">
            <a:spLocks noGrp="1"/>
          </p:cNvSpPr>
          <p:nvPr>
            <p:ph type="subTitle" idx="2"/>
          </p:nvPr>
        </p:nvSpPr>
        <p:spPr>
          <a:xfrm>
            <a:off x="211925" y="88250"/>
            <a:ext cx="8741698" cy="4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pt-BR" sz="1100" b="0" i="0" u="none" strike="noStrike" cap="none" baseline="0" dirty="0" smtClean="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  <a:rtl val="0"/>
              </a:rPr>
              <a:t>Introdução</a:t>
            </a:r>
            <a:endParaRPr lang="pt-BR" sz="1100" b="0" i="0" u="none" strike="noStrike" cap="none" baseline="0" dirty="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99193844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211925" y="871725"/>
            <a:ext cx="8673000" cy="11912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SzPct val="25000"/>
            </a:pPr>
            <a:r>
              <a:rPr lang="pt-BR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Em muitos casos, ao desenvolver uma aplicação são criados objetos que encapsulam comportamentos e são compartilhados entre os outros componentes da mesma. No angular, esse tipo de objeto pode ser definido através de um </a:t>
            </a: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serviço. Serviços </a:t>
            </a:r>
            <a:r>
              <a:rPr lang="pt-BR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são </a:t>
            </a:r>
            <a:r>
              <a:rPr lang="pt-BR" dirty="0" err="1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singletons</a:t>
            </a:r>
            <a:r>
              <a:rPr lang="pt-BR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 cujo ciclo de vida (</a:t>
            </a:r>
            <a:r>
              <a:rPr lang="pt-BR" dirty="0" err="1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lazy</a:t>
            </a:r>
            <a:r>
              <a:rPr lang="pt-BR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loading</a:t>
            </a:r>
            <a:r>
              <a:rPr lang="pt-BR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) é controlado pelo framework</a:t>
            </a: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. O angular possuí vários serviços nativos, mas também nos permite criar os nossos serviços.</a:t>
            </a:r>
          </a:p>
        </p:txBody>
      </p:sp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211925" y="331475"/>
            <a:ext cx="8741698" cy="4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pt-BR" sz="2400" b="0" i="0" u="none" strike="noStrike" cap="none" baseline="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  <a:rtl val="0"/>
              </a:rPr>
              <a:t>Serviços</a:t>
            </a:r>
            <a:endParaRPr lang="en-US" sz="2400" b="0" i="0" u="none" strike="noStrike" cap="none" baseline="0" dirty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310" name="Shape 310"/>
          <p:cNvSpPr txBox="1">
            <a:spLocks noGrp="1"/>
          </p:cNvSpPr>
          <p:nvPr>
            <p:ph type="subTitle" idx="2"/>
          </p:nvPr>
        </p:nvSpPr>
        <p:spPr>
          <a:xfrm>
            <a:off x="211925" y="88250"/>
            <a:ext cx="8741698" cy="4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SzPct val="25000"/>
            </a:pPr>
            <a:r>
              <a:rPr lang="pt-BR" sz="1100" dirty="0" smtClean="0">
                <a:solidFill>
                  <a:srgbClr val="A1A1A1"/>
                </a:solidFill>
                <a:latin typeface="Open Sans"/>
                <a:ea typeface="Open Sans"/>
                <a:cs typeface="Open Sans"/>
                <a:sym typeface="Open Sans"/>
              </a:rPr>
              <a:t>Services</a:t>
            </a:r>
            <a:endParaRPr lang="pt-BR" sz="1100" b="0" i="0" u="none" strike="noStrike" cap="none" baseline="0" dirty="0">
              <a:solidFill>
                <a:srgbClr val="A1A1A1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55156886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211925" y="871725"/>
            <a:ext cx="8673000" cy="11912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SzPct val="25000"/>
            </a:pPr>
            <a:r>
              <a:rPr lang="pt-BR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Em muitos casos, ao desenvolver uma aplicação são criados objetos que encapsulam comportamentos e são compartilhados entre os outros componentes da mesma. No angular, esse tipo de objeto pode ser definido através de um </a:t>
            </a: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serviço. Serviços </a:t>
            </a:r>
            <a:r>
              <a:rPr lang="pt-BR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são </a:t>
            </a:r>
            <a:r>
              <a:rPr lang="pt-BR" dirty="0" err="1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singletons</a:t>
            </a:r>
            <a:r>
              <a:rPr lang="pt-BR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 cujo ciclo de vida (</a:t>
            </a:r>
            <a:r>
              <a:rPr lang="pt-BR" dirty="0" err="1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lazy</a:t>
            </a:r>
            <a:r>
              <a:rPr lang="pt-BR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loading</a:t>
            </a:r>
            <a:r>
              <a:rPr lang="pt-BR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) é controlado pelo framework</a:t>
            </a: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. O angular possuí vários serviços nativos, mas também nos permite criar os nossos serviços.</a:t>
            </a:r>
          </a:p>
        </p:txBody>
      </p:sp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211925" y="331475"/>
            <a:ext cx="8741698" cy="4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pt-BR" sz="2400" b="0" i="0" u="none" strike="noStrike" cap="none" baseline="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  <a:rtl val="0"/>
              </a:rPr>
              <a:t>Serviços</a:t>
            </a:r>
            <a:endParaRPr lang="en-US" sz="2400" b="0" i="0" u="none" strike="noStrike" cap="none" baseline="0" dirty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310" name="Shape 310"/>
          <p:cNvSpPr txBox="1">
            <a:spLocks noGrp="1"/>
          </p:cNvSpPr>
          <p:nvPr>
            <p:ph type="subTitle" idx="2"/>
          </p:nvPr>
        </p:nvSpPr>
        <p:spPr>
          <a:xfrm>
            <a:off x="211925" y="88250"/>
            <a:ext cx="8741698" cy="4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SzPct val="25000"/>
            </a:pPr>
            <a:r>
              <a:rPr lang="pt-BR" sz="1100" dirty="0" smtClean="0">
                <a:solidFill>
                  <a:srgbClr val="A1A1A1"/>
                </a:solidFill>
                <a:latin typeface="Open Sans"/>
                <a:ea typeface="Open Sans"/>
                <a:cs typeface="Open Sans"/>
                <a:sym typeface="Open Sans"/>
              </a:rPr>
              <a:t>Services</a:t>
            </a:r>
            <a:endParaRPr lang="pt-BR" sz="1100" b="0" i="0" u="none" strike="noStrike" cap="none" baseline="0" dirty="0">
              <a:solidFill>
                <a:srgbClr val="A1A1A1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5" name="Shape 309"/>
          <p:cNvSpPr txBox="1">
            <a:spLocks/>
          </p:cNvSpPr>
          <p:nvPr/>
        </p:nvSpPr>
        <p:spPr>
          <a:xfrm>
            <a:off x="211925" y="2179027"/>
            <a:ext cx="8741698" cy="4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buClr>
                <a:schemeClr val="dk1"/>
              </a:buClr>
              <a:buFont typeface="Open Sans"/>
              <a:buNone/>
              <a:defRPr/>
            </a:lvl3pPr>
            <a:lvl4pPr marL="0" marR="0" indent="0" algn="l" rtl="0">
              <a:spcBef>
                <a:spcPts val="0"/>
              </a:spcBef>
              <a:buClr>
                <a:schemeClr val="dk1"/>
              </a:buClr>
              <a:buFont typeface="Open Sans"/>
              <a:buNone/>
              <a:defRPr/>
            </a:lvl4pPr>
            <a:lvl5pPr marL="0" marR="0" indent="0" algn="l" rtl="0">
              <a:spcBef>
                <a:spcPts val="0"/>
              </a:spcBef>
              <a:buClr>
                <a:schemeClr val="dk1"/>
              </a:buClr>
              <a:buFont typeface="Open Sans"/>
              <a:buNone/>
              <a:defRPr/>
            </a:lvl5pPr>
            <a:lvl6pPr marL="0" marR="0" indent="0" algn="l" rtl="0">
              <a:spcBef>
                <a:spcPts val="0"/>
              </a:spcBef>
              <a:buClr>
                <a:schemeClr val="dk1"/>
              </a:buClr>
              <a:buFont typeface="Open Sans"/>
              <a:buNone/>
              <a:defRPr/>
            </a:lvl6pPr>
            <a:lvl7pPr marL="0" marR="0" indent="0" algn="l" rtl="0">
              <a:spcBef>
                <a:spcPts val="0"/>
              </a:spcBef>
              <a:buClr>
                <a:schemeClr val="dk1"/>
              </a:buClr>
              <a:buFont typeface="Open Sans"/>
              <a:buNone/>
              <a:defRPr/>
            </a:lvl7pPr>
            <a:lvl8pPr marL="0" marR="0" indent="0" algn="l" rtl="0">
              <a:spcBef>
                <a:spcPts val="0"/>
              </a:spcBef>
              <a:buClr>
                <a:schemeClr val="dk1"/>
              </a:buClr>
              <a:buFont typeface="Open Sans"/>
              <a:buNone/>
              <a:defRPr/>
            </a:lvl8pPr>
            <a:lvl9pPr marL="0" marR="0" indent="0" algn="l" rtl="0">
              <a:spcBef>
                <a:spcPts val="0"/>
              </a:spcBef>
              <a:buClr>
                <a:schemeClr val="dk1"/>
              </a:buClr>
              <a:buFont typeface="Open Sans"/>
              <a:buNone/>
              <a:defRPr/>
            </a:lvl9pPr>
          </a:lstStyle>
          <a:p>
            <a:pPr lvl="5">
              <a:buSzPct val="25000"/>
            </a:pPr>
            <a:r>
              <a:rPr lang="pt-BR" sz="220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Por que precisamos de serviços no AngularJS?</a:t>
            </a:r>
            <a:endParaRPr lang="en-US" sz="2200" dirty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" name="Shape 308"/>
          <p:cNvSpPr txBox="1">
            <a:spLocks/>
          </p:cNvSpPr>
          <p:nvPr/>
        </p:nvSpPr>
        <p:spPr>
          <a:xfrm>
            <a:off x="211925" y="2719278"/>
            <a:ext cx="8673000" cy="7670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spcBef>
                <a:spcPts val="0"/>
              </a:spcBef>
              <a:buSzPct val="25000"/>
            </a:pP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Os controladores têm estados, porém são efêmeros. Isso quer dizer que eles podem ser destruídos e recriados várias vezes durante a navegação por uma SPA. Vamos ver um exemplo que esclarece isso:</a:t>
            </a:r>
          </a:p>
        </p:txBody>
      </p:sp>
      <p:sp>
        <p:nvSpPr>
          <p:cNvPr id="7" name="Shape 308"/>
          <p:cNvSpPr txBox="1">
            <a:spLocks/>
          </p:cNvSpPr>
          <p:nvPr/>
        </p:nvSpPr>
        <p:spPr>
          <a:xfrm>
            <a:off x="211925" y="3602382"/>
            <a:ext cx="903197" cy="4491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spcBef>
                <a:spcPts val="0"/>
              </a:spcBef>
              <a:buSzPct val="25000"/>
            </a:pP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  <a:hlinkClick r:id="rId3" action="ppaction://hlinkfile"/>
              </a:rPr>
              <a:t>Exemplo</a:t>
            </a:r>
            <a:endParaRPr lang="pt-BR" dirty="0" smtClean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112644" y="3688434"/>
            <a:ext cx="21424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75787A"/>
                </a:solidFill>
                <a:latin typeface="Open Sans"/>
              </a:rPr>
              <a:t>(</a:t>
            </a:r>
            <a:r>
              <a:rPr lang="pt-BR" sz="1200" dirty="0" err="1" smtClean="0">
                <a:solidFill>
                  <a:srgbClr val="75787A"/>
                </a:solidFill>
                <a:latin typeface="Open Sans"/>
              </a:rPr>
              <a:t>need</a:t>
            </a:r>
            <a:r>
              <a:rPr lang="pt-BR" sz="1200" dirty="0" smtClean="0">
                <a:solidFill>
                  <a:srgbClr val="75787A"/>
                </a:solidFill>
                <a:latin typeface="Open Sans"/>
              </a:rPr>
              <a:t>-for-</a:t>
            </a:r>
            <a:r>
              <a:rPr lang="pt-BR" sz="1200" dirty="0" err="1" smtClean="0">
                <a:solidFill>
                  <a:srgbClr val="75787A"/>
                </a:solidFill>
                <a:latin typeface="Open Sans"/>
              </a:rPr>
              <a:t>service</a:t>
            </a:r>
            <a:r>
              <a:rPr lang="pt-BR" sz="1200" dirty="0" smtClean="0">
                <a:solidFill>
                  <a:srgbClr val="75787A"/>
                </a:solidFill>
                <a:latin typeface="Open Sans"/>
              </a:rPr>
              <a:t>)</a:t>
            </a:r>
            <a:endParaRPr lang="pt-BR" sz="1200" dirty="0">
              <a:solidFill>
                <a:srgbClr val="75787A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2356621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211925" y="331475"/>
            <a:ext cx="8741698" cy="4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pt-BR" sz="2400" b="0" i="0" u="none" strike="noStrike" cap="none" baseline="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  <a:rtl val="0"/>
              </a:rPr>
              <a:t>Serviços versus</a:t>
            </a:r>
            <a:r>
              <a:rPr lang="pt-BR" sz="2400" b="0" i="0" u="none" strike="noStrike" cap="none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  <a:rtl val="0"/>
              </a:rPr>
              <a:t> Controladores</a:t>
            </a:r>
            <a:endParaRPr lang="en-US" sz="2400" b="0" i="0" u="none" strike="noStrike" cap="none" baseline="0" dirty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310" name="Shape 310"/>
          <p:cNvSpPr txBox="1">
            <a:spLocks noGrp="1"/>
          </p:cNvSpPr>
          <p:nvPr>
            <p:ph type="subTitle" idx="2"/>
          </p:nvPr>
        </p:nvSpPr>
        <p:spPr>
          <a:xfrm>
            <a:off x="211925" y="88250"/>
            <a:ext cx="8741698" cy="4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SzPct val="25000"/>
            </a:pPr>
            <a:r>
              <a:rPr lang="pt-BR" sz="1100" dirty="0" smtClean="0">
                <a:solidFill>
                  <a:srgbClr val="A1A1A1"/>
                </a:solidFill>
                <a:latin typeface="Open Sans"/>
                <a:ea typeface="Open Sans"/>
                <a:cs typeface="Open Sans"/>
                <a:sym typeface="Open Sans"/>
              </a:rPr>
              <a:t>Services</a:t>
            </a:r>
            <a:endParaRPr lang="pt-BR" sz="1100" b="0" i="0" u="none" strike="noStrike" cap="none" baseline="0" dirty="0">
              <a:solidFill>
                <a:srgbClr val="A1A1A1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095470"/>
              </p:ext>
            </p:extLst>
          </p:nvPr>
        </p:nvGraphicFramePr>
        <p:xfrm>
          <a:off x="200826" y="1153066"/>
          <a:ext cx="8741698" cy="2799080"/>
        </p:xfrm>
        <a:graphic>
          <a:graphicData uri="http://schemas.openxmlformats.org/drawingml/2006/table">
            <a:tbl>
              <a:tblPr firstRow="1" bandRow="1"/>
              <a:tblGrid>
                <a:gridCol w="4370849"/>
                <a:gridCol w="437084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Controladores</a:t>
                      </a:r>
                      <a:endParaRPr lang="pt-BR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Serviços</a:t>
                      </a:r>
                      <a:endParaRPr lang="pt-BR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Lógica</a:t>
                      </a:r>
                      <a:r>
                        <a:rPr lang="pt-BR" baseline="0" dirty="0" smtClean="0"/>
                        <a:t> de apresentação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Lógica de negócios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Diretamente ligados</a:t>
                      </a:r>
                      <a:r>
                        <a:rPr lang="pt-BR" baseline="0" dirty="0" smtClean="0"/>
                        <a:t> a uma visão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Independentes de visões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Determinam a UI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Determinam a aplicação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Únicos e específicos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Reutilizáveis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Responsáveis por decisões como quais dados devem ser acessados ou exibidos, como lidar com interações com o usuário e como estilizar e exibir a UI.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Responsáveis por fazer chamadas ao</a:t>
                      </a:r>
                      <a:r>
                        <a:rPr lang="pt-BR" baseline="0" dirty="0" smtClean="0"/>
                        <a:t> servidor, pela lógica de validação comum, por armazenamentos no nível da aplicação e pela lógica de negócios reutilizável.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492288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211925" y="871725"/>
            <a:ext cx="8673000" cy="4203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SzPct val="25000"/>
            </a:pPr>
            <a:r>
              <a:rPr lang="pt-BR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O Angular é distribuído com uma série de serviços como: </a:t>
            </a:r>
            <a:endParaRPr lang="pt-BR" dirty="0" smtClean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211925" y="331475"/>
            <a:ext cx="8741698" cy="4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pt-BR" sz="2400" b="0" i="0" u="none" strike="noStrike" cap="none" baseline="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  <a:rtl val="0"/>
              </a:rPr>
              <a:t>Principais serviços nativos</a:t>
            </a:r>
            <a:endParaRPr lang="en-US" sz="2400" b="0" i="0" u="none" strike="noStrike" cap="none" baseline="0" dirty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310" name="Shape 310"/>
          <p:cNvSpPr txBox="1">
            <a:spLocks noGrp="1"/>
          </p:cNvSpPr>
          <p:nvPr>
            <p:ph type="subTitle" idx="2"/>
          </p:nvPr>
        </p:nvSpPr>
        <p:spPr>
          <a:xfrm>
            <a:off x="211925" y="88250"/>
            <a:ext cx="8741698" cy="4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SzPct val="25000"/>
            </a:pPr>
            <a:r>
              <a:rPr lang="pt-BR" sz="1100" dirty="0" smtClean="0">
                <a:solidFill>
                  <a:srgbClr val="A1A1A1"/>
                </a:solidFill>
                <a:latin typeface="Open Sans"/>
                <a:ea typeface="Open Sans"/>
                <a:cs typeface="Open Sans"/>
                <a:sym typeface="Open Sans"/>
              </a:rPr>
              <a:t>Services</a:t>
            </a:r>
            <a:endParaRPr lang="pt-BR" sz="1100" b="0" i="0" u="none" strike="noStrike" cap="none" baseline="0" dirty="0">
              <a:solidFill>
                <a:srgbClr val="A1A1A1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5" name="Shape 308"/>
          <p:cNvSpPr txBox="1">
            <a:spLocks/>
          </p:cNvSpPr>
          <p:nvPr/>
        </p:nvSpPr>
        <p:spPr>
          <a:xfrm>
            <a:off x="211925" y="1408138"/>
            <a:ext cx="4493890" cy="34024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285750" indent="-285750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$</a:t>
            </a:r>
            <a:r>
              <a:rPr lang="pt-BR" sz="2000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http</a:t>
            </a:r>
            <a:endParaRPr lang="pt-BR" sz="2000" dirty="0" smtClean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indent="-285750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$</a:t>
            </a:r>
            <a:r>
              <a:rPr lang="pt-BR" sz="2000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route</a:t>
            </a:r>
            <a:endParaRPr lang="pt-BR" sz="2000" dirty="0" smtClean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indent="-285750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$</a:t>
            </a:r>
            <a:r>
              <a:rPr lang="pt-BR" sz="2000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location</a:t>
            </a:r>
            <a:endParaRPr lang="pt-BR" sz="2000" dirty="0" smtClean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indent="-285750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$</a:t>
            </a:r>
            <a:r>
              <a:rPr lang="pt-BR" sz="2000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window</a:t>
            </a:r>
            <a:endParaRPr lang="pt-BR" sz="2000" dirty="0" smtClean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indent="-285750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$timeout</a:t>
            </a:r>
          </a:p>
        </p:txBody>
      </p:sp>
      <p:sp>
        <p:nvSpPr>
          <p:cNvPr id="6" name="Shape 308"/>
          <p:cNvSpPr txBox="1">
            <a:spLocks/>
          </p:cNvSpPr>
          <p:nvPr/>
        </p:nvSpPr>
        <p:spPr>
          <a:xfrm>
            <a:off x="4705815" y="1408137"/>
            <a:ext cx="4179110" cy="34024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285750" indent="-285750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$</a:t>
            </a:r>
            <a:r>
              <a:rPr lang="pt-BR" sz="2000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interval</a:t>
            </a:r>
            <a:endParaRPr lang="pt-BR" sz="2000" dirty="0" smtClean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indent="-285750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$log</a:t>
            </a:r>
          </a:p>
          <a:p>
            <a:pPr marL="285750" indent="-285750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$q</a:t>
            </a:r>
          </a:p>
          <a:p>
            <a:pPr marL="285750" indent="-285750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$</a:t>
            </a:r>
            <a:r>
              <a:rPr lang="pt-BR" sz="2000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document</a:t>
            </a:r>
            <a:endParaRPr lang="pt-BR" sz="2000" dirty="0" smtClean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indent="-285750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$</a:t>
            </a:r>
            <a:r>
              <a:rPr lang="pt-BR" sz="2000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animate</a:t>
            </a:r>
            <a:endParaRPr lang="pt-BR" sz="2000" dirty="0" smtClean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84774554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211925" y="331475"/>
            <a:ext cx="8741698" cy="4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pt-BR" sz="2400" b="0" i="0" u="none" strike="noStrike" cap="none" baseline="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  <a:rtl val="0"/>
              </a:rPr>
              <a:t>Exemplo de uso</a:t>
            </a:r>
            <a:r>
              <a:rPr lang="pt-BR" sz="2400" b="0" i="0" u="none" strike="noStrike" cap="none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  <a:rtl val="0"/>
              </a:rPr>
              <a:t> de </a:t>
            </a:r>
            <a:r>
              <a:rPr lang="pt-BR" sz="2400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pt-BR" sz="2400" b="0" i="0" u="none" strike="noStrike" cap="none" baseline="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  <a:rtl val="0"/>
              </a:rPr>
              <a:t>erviço</a:t>
            </a:r>
            <a:r>
              <a:rPr lang="pt-BR" sz="2400" b="0" i="0" u="none" strike="noStrike" cap="none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  <a:rtl val="0"/>
              </a:rPr>
              <a:t> nativo</a:t>
            </a:r>
            <a:endParaRPr lang="en-US" sz="2400" b="0" i="0" u="none" strike="noStrike" cap="none" baseline="0" dirty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310" name="Shape 310"/>
          <p:cNvSpPr txBox="1">
            <a:spLocks noGrp="1"/>
          </p:cNvSpPr>
          <p:nvPr>
            <p:ph type="subTitle" idx="2"/>
          </p:nvPr>
        </p:nvSpPr>
        <p:spPr>
          <a:xfrm>
            <a:off x="211925" y="88250"/>
            <a:ext cx="8741698" cy="4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SzPct val="25000"/>
            </a:pPr>
            <a:r>
              <a:rPr lang="pt-BR" sz="1100" dirty="0" smtClean="0">
                <a:solidFill>
                  <a:srgbClr val="A1A1A1"/>
                </a:solidFill>
                <a:latin typeface="Open Sans"/>
                <a:ea typeface="Open Sans"/>
                <a:cs typeface="Open Sans"/>
                <a:sym typeface="Open Sans"/>
              </a:rPr>
              <a:t>Services / Nativos</a:t>
            </a:r>
            <a:endParaRPr lang="pt-BR" sz="1100" b="0" i="0" u="none" strike="noStrike" cap="none" baseline="0" dirty="0">
              <a:solidFill>
                <a:srgbClr val="A1A1A1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11925" y="1075843"/>
            <a:ext cx="8741699" cy="31393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ng-app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notesApp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ng-controller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MainCtrl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mainCtrl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&lt;h1&gt;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Services!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&lt;/h1&gt;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-click=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mainCtrl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.logStuff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"https://ajax.googleapis.com/ajax/libs/angularjs/1.3.11/angular.js"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angular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notesApp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MainCtrl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'$log'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($log) {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pt-BR" altLang="pt-BR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 = 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self.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logStuff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$log.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'The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was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pressed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}])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Shape 308"/>
          <p:cNvSpPr txBox="1">
            <a:spLocks/>
          </p:cNvSpPr>
          <p:nvPr/>
        </p:nvSpPr>
        <p:spPr>
          <a:xfrm>
            <a:off x="8073661" y="4292108"/>
            <a:ext cx="879962" cy="4491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spcBef>
                <a:spcPts val="0"/>
              </a:spcBef>
              <a:buSzPct val="25000"/>
            </a:pP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  <a:hlinkClick r:id="rId3" action="ppaction://hlinkfile"/>
              </a:rPr>
              <a:t>Exemplo</a:t>
            </a:r>
            <a:endParaRPr lang="pt-BR" dirty="0" smtClean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08487246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211925" y="871724"/>
            <a:ext cx="8673000" cy="9013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SzPct val="25000"/>
            </a:pP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Vamos ver um exemplo de criação de um serviço simples. Usaremos o exemplo anterior, que mostrou o problema de usar apenas controladores, e utilizaremos um serviço para compartilhar o estado entre duas visões:</a:t>
            </a:r>
          </a:p>
        </p:txBody>
      </p:sp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211925" y="331475"/>
            <a:ext cx="8741698" cy="4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pt-BR" sz="2400" b="0" i="0" u="none" strike="noStrike" cap="none" baseline="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  <a:rtl val="0"/>
              </a:rPr>
              <a:t>Criando</a:t>
            </a:r>
            <a:r>
              <a:rPr lang="pt-BR" sz="2400" b="0" i="0" u="none" strike="noStrike" cap="none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  <a:rtl val="0"/>
              </a:rPr>
              <a:t> um s</a:t>
            </a:r>
            <a:r>
              <a:rPr lang="pt-BR" sz="2400" b="0" i="0" u="none" strike="noStrike" cap="none" baseline="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  <a:rtl val="0"/>
              </a:rPr>
              <a:t>erviço</a:t>
            </a:r>
            <a:endParaRPr lang="en-US" sz="2400" b="0" i="0" u="none" strike="noStrike" cap="none" baseline="0" dirty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310" name="Shape 310"/>
          <p:cNvSpPr txBox="1">
            <a:spLocks noGrp="1"/>
          </p:cNvSpPr>
          <p:nvPr>
            <p:ph type="subTitle" idx="2"/>
          </p:nvPr>
        </p:nvSpPr>
        <p:spPr>
          <a:xfrm>
            <a:off x="211925" y="88250"/>
            <a:ext cx="8741698" cy="4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SzPct val="25000"/>
            </a:pPr>
            <a:r>
              <a:rPr lang="pt-BR" sz="1100" dirty="0" smtClean="0">
                <a:solidFill>
                  <a:srgbClr val="A1A1A1"/>
                </a:solidFill>
                <a:latin typeface="Open Sans"/>
                <a:ea typeface="Open Sans"/>
                <a:cs typeface="Open Sans"/>
                <a:sym typeface="Open Sans"/>
              </a:rPr>
              <a:t>Services</a:t>
            </a:r>
            <a:endParaRPr lang="pt-BR" sz="1100" b="0" i="0" u="none" strike="noStrike" cap="none" baseline="0" dirty="0">
              <a:solidFill>
                <a:srgbClr val="A1A1A1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10" name="Shape 308"/>
          <p:cNvSpPr txBox="1">
            <a:spLocks/>
          </p:cNvSpPr>
          <p:nvPr/>
        </p:nvSpPr>
        <p:spPr>
          <a:xfrm>
            <a:off x="211925" y="1889094"/>
            <a:ext cx="903197" cy="4491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spcBef>
                <a:spcPts val="0"/>
              </a:spcBef>
              <a:buSzPct val="25000"/>
            </a:pP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  <a:hlinkClick r:id="rId3" action="ppaction://hlinkfile"/>
              </a:rPr>
              <a:t>Exemplo</a:t>
            </a:r>
            <a:endParaRPr lang="pt-BR" dirty="0" smtClean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115122" y="1975146"/>
            <a:ext cx="19563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75787A"/>
                </a:solidFill>
                <a:latin typeface="Open Sans"/>
              </a:rPr>
              <a:t>(</a:t>
            </a:r>
            <a:r>
              <a:rPr lang="pt-BR" sz="1200" dirty="0" err="1" smtClean="0">
                <a:solidFill>
                  <a:srgbClr val="75787A"/>
                </a:solidFill>
                <a:latin typeface="Open Sans"/>
              </a:rPr>
              <a:t>simple-angularjs-service</a:t>
            </a:r>
            <a:r>
              <a:rPr lang="pt-BR" sz="1200" dirty="0" smtClean="0">
                <a:solidFill>
                  <a:srgbClr val="75787A"/>
                </a:solidFill>
                <a:latin typeface="Open Sans"/>
              </a:rPr>
              <a:t>)</a:t>
            </a:r>
            <a:endParaRPr lang="pt-BR" sz="1200" dirty="0">
              <a:solidFill>
                <a:srgbClr val="75787A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20688669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211925" y="331475"/>
            <a:ext cx="8741698" cy="4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pt-BR" sz="2400" b="0" i="0" u="none" strike="noStrike" cap="none" baseline="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  <a:rtl val="0"/>
              </a:rPr>
              <a:t>A diferença entre serviço, fábrica e provedor</a:t>
            </a:r>
            <a:endParaRPr lang="en-US" sz="2400" b="0" i="0" u="none" strike="noStrike" cap="none" baseline="0" dirty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310" name="Shape 310"/>
          <p:cNvSpPr txBox="1">
            <a:spLocks noGrp="1"/>
          </p:cNvSpPr>
          <p:nvPr>
            <p:ph type="subTitle" idx="2"/>
          </p:nvPr>
        </p:nvSpPr>
        <p:spPr>
          <a:xfrm>
            <a:off x="211925" y="88250"/>
            <a:ext cx="8741698" cy="4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SzPct val="25000"/>
            </a:pPr>
            <a:r>
              <a:rPr lang="pt-BR" sz="1100" dirty="0" smtClean="0">
                <a:solidFill>
                  <a:srgbClr val="A1A1A1"/>
                </a:solidFill>
                <a:latin typeface="Open Sans"/>
                <a:ea typeface="Open Sans"/>
                <a:cs typeface="Open Sans"/>
                <a:sym typeface="Open Sans"/>
              </a:rPr>
              <a:t>Services</a:t>
            </a:r>
            <a:endParaRPr lang="pt-BR" sz="1100" b="0" i="0" u="none" strike="noStrike" cap="none" baseline="0" dirty="0">
              <a:solidFill>
                <a:srgbClr val="A1A1A1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8" name="Shape 308"/>
          <p:cNvSpPr txBox="1">
            <a:spLocks noGrp="1"/>
          </p:cNvSpPr>
          <p:nvPr>
            <p:ph type="body" idx="1"/>
          </p:nvPr>
        </p:nvSpPr>
        <p:spPr>
          <a:xfrm>
            <a:off x="211925" y="871724"/>
            <a:ext cx="8673000" cy="99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SzPct val="25000"/>
            </a:pP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O AngularJS disponibiliza algumas maneiras diferentes pelas quais podemos criar e registrar serviços, de acordo com nossa preferência e com o nosso estilo de programação. Veja exemplos de como implementar cada um deles</a:t>
            </a:r>
            <a:r>
              <a:rPr lang="pt-BR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lang="pt-BR" dirty="0" smtClean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" name="Shape 308"/>
          <p:cNvSpPr txBox="1">
            <a:spLocks/>
          </p:cNvSpPr>
          <p:nvPr/>
        </p:nvSpPr>
        <p:spPr>
          <a:xfrm>
            <a:off x="211926" y="1978304"/>
            <a:ext cx="1249552" cy="15620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285750" indent="-285750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  <a:hlinkClick r:id="rId3" action="ppaction://hlinkfile"/>
              </a:rPr>
              <a:t>Fábrica</a:t>
            </a:r>
            <a:endParaRPr lang="pt-BR" dirty="0" smtClean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indent="-285750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  <a:hlinkClick r:id="rId4" action="ppaction://hlinkfile"/>
              </a:rPr>
              <a:t>Serviço</a:t>
            </a:r>
            <a:endParaRPr lang="pt-BR" dirty="0" smtClean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indent="-285750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  <a:hlinkClick r:id="rId5" action="ppaction://hlinkfile"/>
              </a:rPr>
              <a:t>Provedor</a:t>
            </a:r>
            <a:endParaRPr lang="pt-BR" dirty="0" smtClean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12835" y="3856313"/>
            <a:ext cx="45476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75787A"/>
                </a:solidFill>
                <a:latin typeface="Open Sans"/>
              </a:rPr>
              <a:t>Saiba mais: (</a:t>
            </a:r>
            <a:r>
              <a:rPr lang="pt-BR" sz="120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  <a:hlinkClick r:id="rId6"/>
              </a:rPr>
              <a:t>http</a:t>
            </a:r>
            <a:r>
              <a:rPr lang="pt-BR" sz="1200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  <a:hlinkClick r:id="rId6"/>
              </a:rPr>
              <a:t>://tableless.com.br/angular-js-service-x-factory/</a:t>
            </a:r>
            <a:r>
              <a:rPr lang="pt-BR" sz="1200" dirty="0" smtClean="0">
                <a:solidFill>
                  <a:srgbClr val="75787A"/>
                </a:solidFill>
                <a:latin typeface="Open Sans"/>
              </a:rPr>
              <a:t>)</a:t>
            </a:r>
            <a:endParaRPr lang="pt-BR" sz="1200" dirty="0">
              <a:solidFill>
                <a:srgbClr val="75787A"/>
              </a:solidFill>
              <a:latin typeface="Open Sans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461478" y="2178198"/>
            <a:ext cx="19563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75787A"/>
                </a:solidFill>
                <a:latin typeface="Open Sans"/>
              </a:rPr>
              <a:t>(</a:t>
            </a:r>
            <a:r>
              <a:rPr lang="pt-BR" sz="1200" dirty="0" err="1" smtClean="0">
                <a:solidFill>
                  <a:srgbClr val="75787A"/>
                </a:solidFill>
                <a:latin typeface="Open Sans"/>
              </a:rPr>
              <a:t>simple-angularjs-service</a:t>
            </a:r>
            <a:r>
              <a:rPr lang="pt-BR" sz="1200" dirty="0" smtClean="0">
                <a:solidFill>
                  <a:srgbClr val="75787A"/>
                </a:solidFill>
                <a:latin typeface="Open Sans"/>
              </a:rPr>
              <a:t>)</a:t>
            </a:r>
            <a:endParaRPr lang="pt-BR" sz="1200" dirty="0">
              <a:solidFill>
                <a:srgbClr val="75787A"/>
              </a:solidFill>
              <a:latin typeface="Open Sans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1461478" y="2612391"/>
            <a:ext cx="21023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75787A"/>
                </a:solidFill>
                <a:latin typeface="Open Sans"/>
              </a:rPr>
              <a:t>(item-</a:t>
            </a:r>
            <a:r>
              <a:rPr lang="pt-BR" sz="1200" dirty="0" err="1">
                <a:solidFill>
                  <a:srgbClr val="75787A"/>
                </a:solidFill>
                <a:latin typeface="Open Sans"/>
              </a:rPr>
              <a:t>service</a:t>
            </a:r>
            <a:r>
              <a:rPr lang="pt-BR" sz="1200" dirty="0">
                <a:solidFill>
                  <a:srgbClr val="75787A"/>
                </a:solidFill>
                <a:latin typeface="Open Sans"/>
              </a:rPr>
              <a:t>-</a:t>
            </a:r>
            <a:r>
              <a:rPr lang="pt-BR" sz="1200" dirty="0" err="1">
                <a:solidFill>
                  <a:srgbClr val="75787A"/>
                </a:solidFill>
                <a:latin typeface="Open Sans"/>
              </a:rPr>
              <a:t>using-service</a:t>
            </a:r>
            <a:r>
              <a:rPr lang="pt-BR" sz="1200" dirty="0">
                <a:solidFill>
                  <a:srgbClr val="75787A"/>
                </a:solidFill>
                <a:latin typeface="Open Sans"/>
              </a:rPr>
              <a:t>)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1461478" y="3046584"/>
            <a:ext cx="22273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75787A"/>
                </a:solidFill>
                <a:latin typeface="Open Sans"/>
              </a:rPr>
              <a:t>(item-</a:t>
            </a:r>
            <a:r>
              <a:rPr lang="pt-BR" sz="1200" dirty="0" err="1">
                <a:solidFill>
                  <a:srgbClr val="75787A"/>
                </a:solidFill>
                <a:latin typeface="Open Sans"/>
              </a:rPr>
              <a:t>service</a:t>
            </a:r>
            <a:r>
              <a:rPr lang="pt-BR" sz="1200" dirty="0">
                <a:solidFill>
                  <a:srgbClr val="75787A"/>
                </a:solidFill>
                <a:latin typeface="Open Sans"/>
              </a:rPr>
              <a:t>-</a:t>
            </a:r>
            <a:r>
              <a:rPr lang="pt-BR" sz="1200" dirty="0" err="1">
                <a:solidFill>
                  <a:srgbClr val="75787A"/>
                </a:solidFill>
                <a:latin typeface="Open Sans"/>
              </a:rPr>
              <a:t>using-provider</a:t>
            </a:r>
            <a:r>
              <a:rPr lang="pt-BR" sz="1200" dirty="0">
                <a:solidFill>
                  <a:srgbClr val="75787A"/>
                </a:solidFill>
                <a:latin typeface="Open San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67693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211925" y="871725"/>
            <a:ext cx="8673000" cy="11912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SzPct val="25000"/>
            </a:pP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As diretivas constituem a maneira de o AngularJS lidar com manipulação de DOM e </a:t>
            </a:r>
            <a:r>
              <a:rPr lang="pt-BR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renderizar</a:t>
            </a: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 trechos de HTML até as mais complexas como modificar o comportamento de elementos existentes (</a:t>
            </a:r>
            <a:r>
              <a:rPr lang="pt-BR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ng</a:t>
            </a: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-show, </a:t>
            </a:r>
            <a:r>
              <a:rPr lang="pt-BR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ng-class</a:t>
            </a: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) ou fazer a integração com componentes de terceiros, por exemplo, componentes de gráficos barras de carregamento, etc.</a:t>
            </a:r>
          </a:p>
        </p:txBody>
      </p:sp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211925" y="331475"/>
            <a:ext cx="8741698" cy="4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pt-BR" sz="2400" b="0" i="0" u="none" strike="noStrike" cap="none" baseline="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  <a:rtl val="0"/>
              </a:rPr>
              <a:t>Diretivas</a:t>
            </a:r>
            <a:endParaRPr lang="en-US" sz="2400" b="0" i="0" u="none" strike="noStrike" cap="none" baseline="0" dirty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310" name="Shape 310"/>
          <p:cNvSpPr txBox="1">
            <a:spLocks noGrp="1"/>
          </p:cNvSpPr>
          <p:nvPr>
            <p:ph type="subTitle" idx="2"/>
          </p:nvPr>
        </p:nvSpPr>
        <p:spPr>
          <a:xfrm>
            <a:off x="211925" y="88250"/>
            <a:ext cx="8741698" cy="4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SzPct val="25000"/>
            </a:pPr>
            <a:r>
              <a:rPr lang="pt-BR" sz="1100" dirty="0" err="1" smtClean="0">
                <a:solidFill>
                  <a:srgbClr val="A1A1A1"/>
                </a:solidFill>
                <a:latin typeface="Open Sans"/>
                <a:ea typeface="Open Sans"/>
                <a:cs typeface="Open Sans"/>
                <a:sym typeface="Open Sans"/>
              </a:rPr>
              <a:t>Directives</a:t>
            </a:r>
            <a:endParaRPr lang="pt-BR" sz="1100" b="0" i="0" u="none" strike="noStrike" cap="none" baseline="0" dirty="0">
              <a:solidFill>
                <a:srgbClr val="A1A1A1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5" name="Shape 309"/>
          <p:cNvSpPr txBox="1">
            <a:spLocks/>
          </p:cNvSpPr>
          <p:nvPr/>
        </p:nvSpPr>
        <p:spPr>
          <a:xfrm>
            <a:off x="211925" y="2179027"/>
            <a:ext cx="8741698" cy="4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buClr>
                <a:schemeClr val="dk1"/>
              </a:buClr>
              <a:buFont typeface="Open Sans"/>
              <a:buNone/>
              <a:defRPr/>
            </a:lvl3pPr>
            <a:lvl4pPr marL="0" marR="0" indent="0" algn="l" rtl="0">
              <a:spcBef>
                <a:spcPts val="0"/>
              </a:spcBef>
              <a:buClr>
                <a:schemeClr val="dk1"/>
              </a:buClr>
              <a:buFont typeface="Open Sans"/>
              <a:buNone/>
              <a:defRPr/>
            </a:lvl4pPr>
            <a:lvl5pPr marL="0" marR="0" indent="0" algn="l" rtl="0">
              <a:spcBef>
                <a:spcPts val="0"/>
              </a:spcBef>
              <a:buClr>
                <a:schemeClr val="dk1"/>
              </a:buClr>
              <a:buFont typeface="Open Sans"/>
              <a:buNone/>
              <a:defRPr/>
            </a:lvl5pPr>
            <a:lvl6pPr marL="0" marR="0" indent="0" algn="l" rtl="0">
              <a:spcBef>
                <a:spcPts val="0"/>
              </a:spcBef>
              <a:buClr>
                <a:schemeClr val="dk1"/>
              </a:buClr>
              <a:buFont typeface="Open Sans"/>
              <a:buNone/>
              <a:defRPr/>
            </a:lvl6pPr>
            <a:lvl7pPr marL="0" marR="0" indent="0" algn="l" rtl="0">
              <a:spcBef>
                <a:spcPts val="0"/>
              </a:spcBef>
              <a:buClr>
                <a:schemeClr val="dk1"/>
              </a:buClr>
              <a:buFont typeface="Open Sans"/>
              <a:buNone/>
              <a:defRPr/>
            </a:lvl7pPr>
            <a:lvl8pPr marL="0" marR="0" indent="0" algn="l" rtl="0">
              <a:spcBef>
                <a:spcPts val="0"/>
              </a:spcBef>
              <a:buClr>
                <a:schemeClr val="dk1"/>
              </a:buClr>
              <a:buFont typeface="Open Sans"/>
              <a:buNone/>
              <a:defRPr/>
            </a:lvl8pPr>
            <a:lvl9pPr marL="0" marR="0" indent="0" algn="l" rtl="0">
              <a:spcBef>
                <a:spcPts val="0"/>
              </a:spcBef>
              <a:buClr>
                <a:schemeClr val="dk1"/>
              </a:buClr>
              <a:buFont typeface="Open Sans"/>
              <a:buNone/>
              <a:defRPr/>
            </a:lvl9pPr>
          </a:lstStyle>
          <a:p>
            <a:pPr lvl="5">
              <a:buSzPct val="25000"/>
            </a:pPr>
            <a:r>
              <a:rPr lang="pt-BR" sz="220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Principais tipos de diretivas:</a:t>
            </a:r>
            <a:endParaRPr lang="en-US" sz="2200" dirty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" name="Shape 308"/>
          <p:cNvSpPr txBox="1">
            <a:spLocks/>
          </p:cNvSpPr>
          <p:nvPr/>
        </p:nvSpPr>
        <p:spPr>
          <a:xfrm>
            <a:off x="211925" y="2719277"/>
            <a:ext cx="8673000" cy="11055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285750" indent="-285750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Diretivas que mudam comportamentos</a:t>
            </a:r>
          </a:p>
          <a:p>
            <a:pPr marL="285750" indent="-285750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Componentes reutilizáveis</a:t>
            </a:r>
          </a:p>
        </p:txBody>
      </p:sp>
    </p:spTree>
    <p:extLst>
      <p:ext uri="{BB962C8B-B14F-4D97-AF65-F5344CB8AC3E}">
        <p14:creationId xmlns:p14="http://schemas.microsoft.com/office/powerpoint/2010/main" val="32189304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211925" y="871725"/>
            <a:ext cx="8673000" cy="4203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SzPct val="25000"/>
            </a:pPr>
            <a:r>
              <a:rPr lang="pt-BR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O </a:t>
            </a: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AngularJS </a:t>
            </a:r>
            <a:r>
              <a:rPr lang="pt-BR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é distribuído com uma série de </a:t>
            </a: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diretivas nativas como</a:t>
            </a:r>
            <a:r>
              <a:rPr lang="pt-BR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endParaRPr lang="pt-BR" dirty="0" smtClean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211925" y="331475"/>
            <a:ext cx="8741698" cy="4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pt-BR" sz="2400" b="0" i="0" u="none" strike="noStrike" cap="none" baseline="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  <a:rtl val="0"/>
              </a:rPr>
              <a:t>Principais diretivas nativas</a:t>
            </a:r>
            <a:endParaRPr lang="en-US" sz="2400" b="0" i="0" u="none" strike="noStrike" cap="none" baseline="0" dirty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310" name="Shape 310"/>
          <p:cNvSpPr txBox="1">
            <a:spLocks noGrp="1"/>
          </p:cNvSpPr>
          <p:nvPr>
            <p:ph type="subTitle" idx="2"/>
          </p:nvPr>
        </p:nvSpPr>
        <p:spPr>
          <a:xfrm>
            <a:off x="211925" y="88250"/>
            <a:ext cx="8741698" cy="4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SzPct val="25000"/>
            </a:pPr>
            <a:r>
              <a:rPr lang="pt-BR" sz="1100" dirty="0" err="1" smtClean="0">
                <a:solidFill>
                  <a:srgbClr val="A1A1A1"/>
                </a:solidFill>
                <a:latin typeface="Open Sans"/>
                <a:ea typeface="Open Sans"/>
                <a:cs typeface="Open Sans"/>
                <a:sym typeface="Open Sans"/>
              </a:rPr>
              <a:t>Directives</a:t>
            </a:r>
            <a:endParaRPr lang="pt-BR" sz="1100" b="0" i="0" u="none" strike="noStrike" cap="none" baseline="0" dirty="0">
              <a:solidFill>
                <a:srgbClr val="A1A1A1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5" name="Shape 308"/>
          <p:cNvSpPr txBox="1">
            <a:spLocks/>
          </p:cNvSpPr>
          <p:nvPr/>
        </p:nvSpPr>
        <p:spPr>
          <a:xfrm>
            <a:off x="211925" y="1408138"/>
            <a:ext cx="2865812" cy="34024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285750" indent="-285750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ng</a:t>
            </a:r>
            <a:r>
              <a:rPr lang="pt-BR" sz="200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-show / </a:t>
            </a:r>
            <a:r>
              <a:rPr lang="pt-BR" sz="2000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ng-hide</a:t>
            </a:r>
            <a:endParaRPr lang="pt-BR" sz="2000" dirty="0" smtClean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indent="-285750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ng-src</a:t>
            </a:r>
            <a:endParaRPr lang="pt-BR" sz="2000" dirty="0" smtClean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indent="-285750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ng-bind</a:t>
            </a:r>
            <a:r>
              <a:rPr lang="pt-BR" sz="200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 ou {{ }}</a:t>
            </a:r>
          </a:p>
          <a:p>
            <a:pPr marL="285750" indent="-285750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ng-model</a:t>
            </a:r>
            <a:endParaRPr lang="pt-BR" sz="2000" dirty="0" smtClean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indent="-285750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ng</a:t>
            </a:r>
            <a:r>
              <a:rPr lang="pt-BR" sz="200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-click, </a:t>
            </a:r>
            <a:r>
              <a:rPr lang="pt-BR" sz="2000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etc</a:t>
            </a:r>
            <a:endParaRPr lang="pt-BR" sz="2000" dirty="0" smtClean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Shape 308"/>
          <p:cNvSpPr txBox="1">
            <a:spLocks/>
          </p:cNvSpPr>
          <p:nvPr/>
        </p:nvSpPr>
        <p:spPr>
          <a:xfrm>
            <a:off x="3757609" y="1408138"/>
            <a:ext cx="2063328" cy="34024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285750" indent="-285750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ng-repeat</a:t>
            </a:r>
            <a:endParaRPr lang="pt-BR" sz="2000" dirty="0" smtClean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indent="-285750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ng</a:t>
            </a:r>
            <a:r>
              <a:rPr lang="pt-BR" sz="200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-include</a:t>
            </a:r>
          </a:p>
          <a:p>
            <a:pPr marL="285750" indent="-285750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ng-disabled</a:t>
            </a:r>
            <a:endParaRPr lang="pt-BR" sz="2000" dirty="0" smtClean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indent="-285750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ng-minlenght</a:t>
            </a:r>
            <a:endParaRPr lang="pt-BR" sz="2000" dirty="0" smtClean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indent="-285750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ng-required</a:t>
            </a:r>
            <a:endParaRPr lang="pt-BR" sz="2000" dirty="0" smtClean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" name="Shape 308"/>
          <p:cNvSpPr txBox="1">
            <a:spLocks/>
          </p:cNvSpPr>
          <p:nvPr/>
        </p:nvSpPr>
        <p:spPr>
          <a:xfrm>
            <a:off x="6890295" y="1292087"/>
            <a:ext cx="2063328" cy="34024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285750" indent="-285750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ng-form</a:t>
            </a:r>
            <a:endParaRPr lang="pt-BR" sz="2000" dirty="0" smtClean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indent="-285750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ng-options</a:t>
            </a:r>
            <a:endParaRPr lang="pt-BR" sz="2000" dirty="0" smtClean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indent="-285750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ng</a:t>
            </a:r>
            <a:r>
              <a:rPr lang="pt-BR" sz="200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-switch</a:t>
            </a:r>
          </a:p>
          <a:p>
            <a:pPr marL="285750" indent="-285750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ng-if</a:t>
            </a:r>
            <a:endParaRPr lang="pt-BR" sz="2000" dirty="0" smtClean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indent="-285750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ng-submit</a:t>
            </a:r>
            <a:endParaRPr lang="pt-BR" sz="2000" dirty="0" smtClean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11738629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211925" y="331475"/>
            <a:ext cx="8741698" cy="4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pt-BR" sz="2400" b="0" i="0" u="none" strike="noStrike" cap="none" baseline="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  <a:rtl val="0"/>
              </a:rPr>
              <a:t>Exemplos de uso das principais diretivas nativas</a:t>
            </a:r>
            <a:endParaRPr lang="en-US" sz="2400" b="0" i="0" u="none" strike="noStrike" cap="none" baseline="0" dirty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310" name="Shape 310"/>
          <p:cNvSpPr txBox="1">
            <a:spLocks noGrp="1"/>
          </p:cNvSpPr>
          <p:nvPr>
            <p:ph type="subTitle" idx="2"/>
          </p:nvPr>
        </p:nvSpPr>
        <p:spPr>
          <a:xfrm>
            <a:off x="211925" y="88250"/>
            <a:ext cx="8741698" cy="4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SzPct val="25000"/>
            </a:pPr>
            <a:r>
              <a:rPr lang="pt-BR" sz="1100" dirty="0" err="1" smtClean="0">
                <a:solidFill>
                  <a:srgbClr val="A1A1A1"/>
                </a:solidFill>
                <a:latin typeface="Open Sans"/>
                <a:ea typeface="Open Sans"/>
                <a:cs typeface="Open Sans"/>
                <a:sym typeface="Open Sans"/>
              </a:rPr>
              <a:t>Directives</a:t>
            </a:r>
            <a:r>
              <a:rPr lang="pt-BR" sz="1100" dirty="0" smtClean="0">
                <a:solidFill>
                  <a:srgbClr val="A1A1A1"/>
                </a:solidFill>
                <a:latin typeface="Open Sans"/>
                <a:ea typeface="Open Sans"/>
                <a:cs typeface="Open Sans"/>
                <a:sym typeface="Open Sans"/>
              </a:rPr>
              <a:t> / Nativas</a:t>
            </a:r>
            <a:endParaRPr lang="pt-BR" sz="1100" b="0" i="0" u="none" strike="noStrike" cap="none" baseline="0" dirty="0">
              <a:solidFill>
                <a:srgbClr val="A1A1A1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10" name="Shape 308"/>
          <p:cNvSpPr txBox="1">
            <a:spLocks noGrp="1"/>
          </p:cNvSpPr>
          <p:nvPr>
            <p:ph type="body" idx="1"/>
          </p:nvPr>
        </p:nvSpPr>
        <p:spPr>
          <a:xfrm>
            <a:off x="211925" y="998899"/>
            <a:ext cx="8673000" cy="22126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SzPct val="100000"/>
            </a:pPr>
            <a:r>
              <a:rPr lang="pt-BR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ng-repeat</a:t>
            </a: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ng-class</a:t>
            </a: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ng</a:t>
            </a: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-show e </a:t>
            </a:r>
            <a:r>
              <a:rPr lang="pt-BR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ng-bind</a:t>
            </a: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</a:p>
          <a:p>
            <a:pPr lvl="0">
              <a:spcBef>
                <a:spcPts val="0"/>
              </a:spcBef>
              <a:buSzPct val="100000"/>
            </a:pP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  <a:hlinkClick r:id="rId3" action="ppaction://hlinkfile"/>
              </a:rPr>
              <a:t>Exemplo</a:t>
            </a: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20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(more-directives.html)</a:t>
            </a:r>
          </a:p>
          <a:p>
            <a:pPr lvl="0">
              <a:spcBef>
                <a:spcPts val="0"/>
              </a:spcBef>
              <a:buSzPct val="100000"/>
            </a:pPr>
            <a:endParaRPr lang="pt-BR" dirty="0" smtClean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spcBef>
                <a:spcPts val="0"/>
              </a:spcBef>
              <a:buSzPct val="100000"/>
            </a:pPr>
            <a:r>
              <a:rPr lang="pt-BR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ng-options</a:t>
            </a: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ng-model</a:t>
            </a:r>
            <a:r>
              <a:rPr lang="pt-BR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e {{ }}:</a:t>
            </a:r>
          </a:p>
          <a:p>
            <a:pPr lvl="0">
              <a:spcBef>
                <a:spcPts val="0"/>
              </a:spcBef>
              <a:buSzPct val="100000"/>
            </a:pP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  <a:hlinkClick r:id="rId4" action="ppaction://hlinkfile"/>
              </a:rPr>
              <a:t>Exemplo</a:t>
            </a:r>
            <a:r>
              <a:rPr lang="pt-BR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200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(select-example.html)</a:t>
            </a:r>
            <a:endParaRPr lang="pt-BR" sz="1200" dirty="0" smtClean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spcBef>
                <a:spcPts val="0"/>
              </a:spcBef>
              <a:buSzPct val="100000"/>
            </a:pPr>
            <a:endParaRPr lang="pt-BR" dirty="0" smtClean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spcBef>
                <a:spcPts val="0"/>
              </a:spcBef>
              <a:buSzPct val="100000"/>
            </a:pPr>
            <a:r>
              <a:rPr lang="pt-BR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ng-submit</a:t>
            </a: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ng-required</a:t>
            </a: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ng-minlenght</a:t>
            </a: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ng-disabled</a:t>
            </a: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ng</a:t>
            </a: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-show, </a:t>
            </a:r>
            <a:r>
              <a:rPr lang="pt-BR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ng-model</a:t>
            </a: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</a:p>
          <a:p>
            <a:pPr lvl="5">
              <a:spcBef>
                <a:spcPts val="0"/>
              </a:spcBef>
              <a:buSzPct val="100000"/>
            </a:pP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  <a:hlinkClick r:id="rId5" action="ppaction://hlinkfile"/>
              </a:rPr>
              <a:t>Exemplo</a:t>
            </a:r>
            <a:r>
              <a:rPr lang="pt-BR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200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(form-error-messages.html)</a:t>
            </a:r>
            <a:endParaRPr lang="pt-BR" sz="1200" dirty="0" smtClean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66427732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211925" y="871726"/>
            <a:ext cx="8673000" cy="802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pt-BR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O AngularJS é um framework cliente-</a:t>
            </a:r>
            <a:r>
              <a:rPr lang="pt-BR" dirty="0" err="1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side</a:t>
            </a:r>
            <a:r>
              <a:rPr lang="pt-BR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 MVC/MVVM (MVW) feito em </a:t>
            </a: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JavaScript</a:t>
            </a:r>
            <a:r>
              <a:rPr lang="pt-BR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, mantido pelo Google, que auxilia na execução de single-</a:t>
            </a:r>
            <a:r>
              <a:rPr lang="pt-BR" dirty="0" err="1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page</a:t>
            </a:r>
            <a:r>
              <a:rPr lang="pt-BR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aplications</a:t>
            </a:r>
            <a:r>
              <a:rPr lang="pt-BR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 (SPA).</a:t>
            </a:r>
            <a:endParaRPr lang="pt-BR" sz="1200" dirty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spcBef>
                <a:spcPts val="0"/>
              </a:spcBef>
              <a:buSzPct val="25000"/>
            </a:pPr>
            <a:endParaRPr sz="1200" b="0" i="0" u="none" strike="noStrike" cap="none" baseline="0" dirty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211925" y="331475"/>
            <a:ext cx="8741698" cy="4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2400" b="0" i="0" u="none" strike="noStrike" cap="none" baseline="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  <a:rtl val="0"/>
              </a:rPr>
              <a:t>O </a:t>
            </a:r>
            <a:r>
              <a:rPr lang="pt-BR" sz="2400" b="0" i="0" u="none" strike="noStrike" cap="none" baseline="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  <a:rtl val="0"/>
              </a:rPr>
              <a:t>que</a:t>
            </a:r>
            <a:r>
              <a:rPr lang="en-US" sz="2400" b="0" i="0" u="none" strike="noStrike" cap="none" baseline="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  <a:rtl val="0"/>
              </a:rPr>
              <a:t> é Angular</a:t>
            </a:r>
            <a:r>
              <a:rPr lang="pt-BR" sz="2400" b="0" i="0" u="none" strike="noStrike" cap="none" baseline="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  <a:rtl val="0"/>
              </a:rPr>
              <a:t>JS?</a:t>
            </a:r>
            <a:endParaRPr lang="en-US" sz="2400" b="0" i="0" u="none" strike="noStrike" cap="none" baseline="0" dirty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310" name="Shape 310"/>
          <p:cNvSpPr txBox="1">
            <a:spLocks noGrp="1"/>
          </p:cNvSpPr>
          <p:nvPr>
            <p:ph type="subTitle" idx="2"/>
          </p:nvPr>
        </p:nvSpPr>
        <p:spPr>
          <a:xfrm>
            <a:off x="211925" y="88250"/>
            <a:ext cx="8741698" cy="4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pt-BR" sz="1100" b="0" i="0" u="none" strike="noStrike" cap="none" baseline="0" dirty="0" smtClean="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  <a:rtl val="0"/>
              </a:rPr>
              <a:t>Introdução</a:t>
            </a:r>
            <a:endParaRPr lang="pt-BR" sz="1100" b="0" i="0" u="none" strike="noStrike" cap="none" baseline="0" dirty="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5" name="Shape 308"/>
          <p:cNvSpPr txBox="1">
            <a:spLocks/>
          </p:cNvSpPr>
          <p:nvPr/>
        </p:nvSpPr>
        <p:spPr>
          <a:xfrm>
            <a:off x="211925" y="2072752"/>
            <a:ext cx="8673000" cy="26711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2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110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Evita códigos redundantes.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110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Menos uso de linha para executar mesmas funções de outras soluções JavaScript/</a:t>
            </a:r>
            <a:r>
              <a:rPr lang="pt-BR" sz="1100" dirty="0" err="1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j</a:t>
            </a:r>
            <a:r>
              <a:rPr lang="pt-BR" sz="1100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Query</a:t>
            </a:r>
            <a:r>
              <a:rPr lang="pt-BR" sz="110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110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Permite criar HTMLX.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O HTML fica mais declarativo, isso facilita a vida dos Web Designers</a:t>
            </a:r>
            <a:r>
              <a:rPr lang="pt-BR" sz="110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110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Permite controlar estilos de CSS direto pelo HTML sem precisar executar comandos JavaScript.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Permite criação de componentes reutilizáveis.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Permite a utilização de componentes de terceiros</a:t>
            </a:r>
            <a:r>
              <a:rPr lang="pt-BR" sz="110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endParaRPr lang="pt-BR" sz="1100" dirty="0" smtClean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110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Permite realizar testes de unidade, mantendo assim a confiabilidade do cliente-</a:t>
            </a:r>
            <a:r>
              <a:rPr lang="pt-BR" sz="1100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side</a:t>
            </a:r>
            <a:r>
              <a:rPr lang="pt-BR" sz="110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110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Interage bem com outros componentes como jQuery, </a:t>
            </a:r>
            <a:r>
              <a:rPr lang="pt-BR" sz="1100" dirty="0" err="1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j</a:t>
            </a:r>
            <a:r>
              <a:rPr lang="pt-BR" sz="1100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QueryUI</a:t>
            </a:r>
            <a:r>
              <a:rPr lang="pt-BR" sz="110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sz="1100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Bootstrap</a:t>
            </a:r>
            <a:r>
              <a:rPr lang="pt-BR" sz="110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, etc...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110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Obriga o desenvolvedor a seguir um padrão conhecido (com rica documentação).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110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Descentraliza o conhecimento.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110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Melhora a velocidade de manutenção.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110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Nos mantém atualizados no mercado (novos recursos de desenvolvimento e identidade visual</a:t>
            </a:r>
            <a:r>
              <a:rPr lang="pt-BR" sz="80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endParaRPr lang="pt-BR" sz="900" dirty="0" smtClean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" name="Shape 309"/>
          <p:cNvSpPr txBox="1">
            <a:spLocks/>
          </p:cNvSpPr>
          <p:nvPr/>
        </p:nvSpPr>
        <p:spPr>
          <a:xfrm>
            <a:off x="211925" y="1532503"/>
            <a:ext cx="8741698" cy="4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buClr>
                <a:schemeClr val="dk1"/>
              </a:buClr>
              <a:buFont typeface="Open Sans"/>
              <a:buNone/>
              <a:defRPr/>
            </a:lvl3pPr>
            <a:lvl4pPr marL="0" marR="0" indent="0" algn="l" rtl="0">
              <a:spcBef>
                <a:spcPts val="0"/>
              </a:spcBef>
              <a:buClr>
                <a:schemeClr val="dk1"/>
              </a:buClr>
              <a:buFont typeface="Open Sans"/>
              <a:buNone/>
              <a:defRPr/>
            </a:lvl4pPr>
            <a:lvl5pPr marL="0" marR="0" indent="0" algn="l" rtl="0">
              <a:spcBef>
                <a:spcPts val="0"/>
              </a:spcBef>
              <a:buClr>
                <a:schemeClr val="dk1"/>
              </a:buClr>
              <a:buFont typeface="Open Sans"/>
              <a:buNone/>
              <a:defRPr/>
            </a:lvl5pPr>
            <a:lvl6pPr marL="0" marR="0" indent="0" algn="l" rtl="0">
              <a:spcBef>
                <a:spcPts val="0"/>
              </a:spcBef>
              <a:buClr>
                <a:schemeClr val="dk1"/>
              </a:buClr>
              <a:buFont typeface="Open Sans"/>
              <a:buNone/>
              <a:defRPr/>
            </a:lvl6pPr>
            <a:lvl7pPr marL="0" marR="0" indent="0" algn="l" rtl="0">
              <a:spcBef>
                <a:spcPts val="0"/>
              </a:spcBef>
              <a:buClr>
                <a:schemeClr val="dk1"/>
              </a:buClr>
              <a:buFont typeface="Open Sans"/>
              <a:buNone/>
              <a:defRPr/>
            </a:lvl7pPr>
            <a:lvl8pPr marL="0" marR="0" indent="0" algn="l" rtl="0">
              <a:spcBef>
                <a:spcPts val="0"/>
              </a:spcBef>
              <a:buClr>
                <a:schemeClr val="dk1"/>
              </a:buClr>
              <a:buFont typeface="Open Sans"/>
              <a:buNone/>
              <a:defRPr/>
            </a:lvl8pPr>
            <a:lvl9pPr marL="0" marR="0" indent="0" algn="l" rtl="0">
              <a:spcBef>
                <a:spcPts val="0"/>
              </a:spcBef>
              <a:buClr>
                <a:schemeClr val="dk1"/>
              </a:buClr>
              <a:buFont typeface="Open Sans"/>
              <a:buNone/>
              <a:defRPr/>
            </a:lvl9pPr>
          </a:lstStyle>
          <a:p>
            <a:pPr>
              <a:buSzPct val="25000"/>
            </a:pPr>
            <a:r>
              <a:rPr lang="pt-BR" sz="240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Vantagens do</a:t>
            </a:r>
            <a:r>
              <a:rPr lang="en-US" sz="240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 Angular</a:t>
            </a:r>
            <a:r>
              <a:rPr lang="pt-BR" sz="240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JS:</a:t>
            </a:r>
            <a:endParaRPr lang="en-US" sz="2400" dirty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83239427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211925" y="871724"/>
            <a:ext cx="8673000" cy="8901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SzPct val="25000"/>
            </a:pP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Como o AngularJS conta com uma </a:t>
            </a:r>
            <a:r>
              <a:rPr lang="pt-BR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maneira padronizada de </a:t>
            </a: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criar módulos separados e com escopo independente. Existem diversas diretivas publicadas que podemos utilizar. O site </a:t>
            </a:r>
            <a:r>
              <a:rPr lang="pt-BR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ngModules</a:t>
            </a: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 expõe uma diversidade dessas diretivas:</a:t>
            </a:r>
          </a:p>
        </p:txBody>
      </p:sp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211925" y="331475"/>
            <a:ext cx="8741698" cy="4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pt-BR" sz="2400" b="0" i="0" u="none" strike="noStrike" cap="none" baseline="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  <a:rtl val="0"/>
              </a:rPr>
              <a:t>Utilizando diretivas de terceiros</a:t>
            </a:r>
            <a:endParaRPr lang="en-US" sz="2400" b="0" i="0" u="none" strike="noStrike" cap="none" baseline="0" dirty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310" name="Shape 310"/>
          <p:cNvSpPr txBox="1">
            <a:spLocks noGrp="1"/>
          </p:cNvSpPr>
          <p:nvPr>
            <p:ph type="subTitle" idx="2"/>
          </p:nvPr>
        </p:nvSpPr>
        <p:spPr>
          <a:xfrm>
            <a:off x="211925" y="88250"/>
            <a:ext cx="8741698" cy="4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SzPct val="25000"/>
            </a:pPr>
            <a:r>
              <a:rPr lang="pt-BR" sz="1100" dirty="0" err="1" smtClean="0">
                <a:solidFill>
                  <a:srgbClr val="A1A1A1"/>
                </a:solidFill>
                <a:latin typeface="Open Sans"/>
                <a:ea typeface="Open Sans"/>
                <a:cs typeface="Open Sans"/>
                <a:sym typeface="Open Sans"/>
              </a:rPr>
              <a:t>Directives</a:t>
            </a:r>
            <a:endParaRPr lang="pt-BR" sz="1100" b="0" i="0" u="none" strike="noStrike" cap="none" baseline="0" dirty="0">
              <a:solidFill>
                <a:srgbClr val="A1A1A1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10" name="Shape 308"/>
          <p:cNvSpPr txBox="1">
            <a:spLocks/>
          </p:cNvSpPr>
          <p:nvPr/>
        </p:nvSpPr>
        <p:spPr>
          <a:xfrm>
            <a:off x="211925" y="1761919"/>
            <a:ext cx="1862202" cy="4491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spcBef>
                <a:spcPts val="0"/>
              </a:spcBef>
              <a:buSzPct val="25000"/>
            </a:pPr>
            <a:r>
              <a:rPr lang="pt-BR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http://ngmodules.org/</a:t>
            </a:r>
            <a:endParaRPr lang="pt-BR" dirty="0" smtClean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50071354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211925" y="871725"/>
            <a:ext cx="8673000" cy="4317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SzPct val="25000"/>
            </a:pP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Vamos ver os principais parâmetros para criar nosso diretiva e um exemplo na prática.</a:t>
            </a:r>
          </a:p>
        </p:txBody>
      </p:sp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211925" y="331475"/>
            <a:ext cx="8741698" cy="4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pt-BR" sz="2400" b="0" i="0" u="none" strike="noStrike" cap="none" baseline="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  <a:rtl val="0"/>
              </a:rPr>
              <a:t>Criando uma diretiva</a:t>
            </a:r>
            <a:endParaRPr lang="en-US" sz="2400" b="0" i="0" u="none" strike="noStrike" cap="none" baseline="0" dirty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310" name="Shape 310"/>
          <p:cNvSpPr txBox="1">
            <a:spLocks noGrp="1"/>
          </p:cNvSpPr>
          <p:nvPr>
            <p:ph type="subTitle" idx="2"/>
          </p:nvPr>
        </p:nvSpPr>
        <p:spPr>
          <a:xfrm>
            <a:off x="211925" y="88250"/>
            <a:ext cx="8741698" cy="4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SzPct val="25000"/>
            </a:pPr>
            <a:r>
              <a:rPr lang="pt-BR" sz="1100" dirty="0" err="1" smtClean="0">
                <a:solidFill>
                  <a:srgbClr val="A1A1A1"/>
                </a:solidFill>
                <a:latin typeface="Open Sans"/>
                <a:ea typeface="Open Sans"/>
                <a:cs typeface="Open Sans"/>
                <a:sym typeface="Open Sans"/>
              </a:rPr>
              <a:t>Directives</a:t>
            </a:r>
            <a:endParaRPr lang="pt-BR" sz="1100" b="0" i="0" u="none" strike="noStrike" cap="none" baseline="0" dirty="0">
              <a:solidFill>
                <a:srgbClr val="A1A1A1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6" name="Shape 308"/>
          <p:cNvSpPr txBox="1">
            <a:spLocks/>
          </p:cNvSpPr>
          <p:nvPr/>
        </p:nvSpPr>
        <p:spPr>
          <a:xfrm>
            <a:off x="211924" y="1303507"/>
            <a:ext cx="3705079" cy="2577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templateUrl</a:t>
            </a:r>
            <a:r>
              <a:rPr lang="pt-BR" sz="200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 / </a:t>
            </a:r>
            <a:r>
              <a:rPr lang="pt-BR" sz="2000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template</a:t>
            </a:r>
            <a:endParaRPr lang="pt-BR" sz="2000" dirty="0" smtClean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restrict</a:t>
            </a:r>
            <a:endParaRPr lang="pt-BR" sz="2000" dirty="0" smtClean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link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pt-BR" sz="2000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cope</a:t>
            </a:r>
            <a:endParaRPr lang="pt-BR" sz="2000" dirty="0" smtClean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transclude</a:t>
            </a:r>
            <a:endParaRPr lang="pt-BR" sz="2000" dirty="0" smtClean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Shape 308"/>
          <p:cNvSpPr txBox="1">
            <a:spLocks/>
          </p:cNvSpPr>
          <p:nvPr/>
        </p:nvSpPr>
        <p:spPr>
          <a:xfrm>
            <a:off x="211923" y="3881305"/>
            <a:ext cx="1671583" cy="3569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spcBef>
                <a:spcPts val="0"/>
              </a:spcBef>
              <a:buSzPct val="25000"/>
            </a:pPr>
            <a:r>
              <a:rPr lang="pt-BR" sz="120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pt-BR" sz="1200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directive-with-scope</a:t>
            </a:r>
            <a:r>
              <a:rPr lang="pt-BR" sz="120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3432648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211925" y="871725"/>
            <a:ext cx="8673000" cy="11912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SzPct val="25000"/>
            </a:pP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Os filtros no AngularJS são usados para processar dados e formatar valores a serem apresentados ao usuário. São aplicados em expressões em nosso HTML ou diretamente sobre os dados de nossos controladores e serviços. Os filtros são usados principalmente como o último nível de formatação para converter dados da maneira como estão armazenados para um formato legível ao usuário.</a:t>
            </a:r>
          </a:p>
        </p:txBody>
      </p:sp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211925" y="331475"/>
            <a:ext cx="8741698" cy="4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pt-BR" sz="2400" b="0" i="0" u="none" strike="noStrike" cap="none" baseline="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  <a:rtl val="0"/>
              </a:rPr>
              <a:t>Filtros</a:t>
            </a:r>
            <a:endParaRPr lang="en-US" sz="2400" b="0" i="0" u="none" strike="noStrike" cap="none" baseline="0" dirty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310" name="Shape 310"/>
          <p:cNvSpPr txBox="1">
            <a:spLocks noGrp="1"/>
          </p:cNvSpPr>
          <p:nvPr>
            <p:ph type="subTitle" idx="2"/>
          </p:nvPr>
        </p:nvSpPr>
        <p:spPr>
          <a:xfrm>
            <a:off x="211925" y="88250"/>
            <a:ext cx="8741698" cy="4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SzPct val="25000"/>
            </a:pPr>
            <a:r>
              <a:rPr lang="pt-BR" sz="1100" dirty="0" err="1" smtClean="0">
                <a:solidFill>
                  <a:srgbClr val="A1A1A1"/>
                </a:solidFill>
                <a:latin typeface="Open Sans"/>
                <a:ea typeface="Open Sans"/>
                <a:cs typeface="Open Sans"/>
                <a:sym typeface="Open Sans"/>
              </a:rPr>
              <a:t>Filters</a:t>
            </a:r>
            <a:endParaRPr lang="pt-BR" sz="1100" b="0" i="0" u="none" strike="noStrike" cap="none" baseline="0" dirty="0">
              <a:solidFill>
                <a:srgbClr val="A1A1A1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32272658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211925" y="871725"/>
            <a:ext cx="8673000" cy="11912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SzPct val="25000"/>
            </a:pP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Os filtros no AngularJS são usados para processar dados e formatar valores a serem apresentados ao usuário. São aplicados em expressões em nosso HTML ou diretamente sobre os dados de nossos controladores e serviços. Os filtros são usados principalmente como o último nível de formatação para converter dados da maneira como estão armazenados para um formato legível ao usuário.</a:t>
            </a:r>
          </a:p>
        </p:txBody>
      </p:sp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211925" y="331475"/>
            <a:ext cx="8741698" cy="4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pt-BR" sz="2400" b="0" i="0" u="none" strike="noStrike" cap="none" baseline="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  <a:rtl val="0"/>
              </a:rPr>
              <a:t>Filtros</a:t>
            </a:r>
            <a:endParaRPr lang="en-US" sz="2400" b="0" i="0" u="none" strike="noStrike" cap="none" baseline="0" dirty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310" name="Shape 310"/>
          <p:cNvSpPr txBox="1">
            <a:spLocks noGrp="1"/>
          </p:cNvSpPr>
          <p:nvPr>
            <p:ph type="subTitle" idx="2"/>
          </p:nvPr>
        </p:nvSpPr>
        <p:spPr>
          <a:xfrm>
            <a:off x="211925" y="88250"/>
            <a:ext cx="8741698" cy="4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SzPct val="25000"/>
            </a:pPr>
            <a:r>
              <a:rPr lang="pt-BR" sz="1100" dirty="0" err="1" smtClean="0">
                <a:solidFill>
                  <a:srgbClr val="A1A1A1"/>
                </a:solidFill>
                <a:latin typeface="Open Sans"/>
                <a:ea typeface="Open Sans"/>
                <a:cs typeface="Open Sans"/>
                <a:sym typeface="Open Sans"/>
              </a:rPr>
              <a:t>Filters</a:t>
            </a:r>
            <a:endParaRPr lang="pt-BR" sz="1100" b="0" i="0" u="none" strike="noStrike" cap="none" baseline="0" dirty="0">
              <a:solidFill>
                <a:srgbClr val="A1A1A1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8" name="Shape 309"/>
          <p:cNvSpPr txBox="1">
            <a:spLocks/>
          </p:cNvSpPr>
          <p:nvPr/>
        </p:nvSpPr>
        <p:spPr>
          <a:xfrm>
            <a:off x="211925" y="2179027"/>
            <a:ext cx="8741698" cy="4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buClr>
                <a:schemeClr val="dk1"/>
              </a:buClr>
              <a:buFont typeface="Open Sans"/>
              <a:buNone/>
              <a:defRPr/>
            </a:lvl3pPr>
            <a:lvl4pPr marL="0" marR="0" indent="0" algn="l" rtl="0">
              <a:spcBef>
                <a:spcPts val="0"/>
              </a:spcBef>
              <a:buClr>
                <a:schemeClr val="dk1"/>
              </a:buClr>
              <a:buFont typeface="Open Sans"/>
              <a:buNone/>
              <a:defRPr/>
            </a:lvl4pPr>
            <a:lvl5pPr marL="0" marR="0" indent="0" algn="l" rtl="0">
              <a:spcBef>
                <a:spcPts val="0"/>
              </a:spcBef>
              <a:buClr>
                <a:schemeClr val="dk1"/>
              </a:buClr>
              <a:buFont typeface="Open Sans"/>
              <a:buNone/>
              <a:defRPr/>
            </a:lvl5pPr>
            <a:lvl6pPr marL="0" marR="0" indent="0" algn="l" rtl="0">
              <a:spcBef>
                <a:spcPts val="0"/>
              </a:spcBef>
              <a:buClr>
                <a:schemeClr val="dk1"/>
              </a:buClr>
              <a:buFont typeface="Open Sans"/>
              <a:buNone/>
              <a:defRPr/>
            </a:lvl6pPr>
            <a:lvl7pPr marL="0" marR="0" indent="0" algn="l" rtl="0">
              <a:spcBef>
                <a:spcPts val="0"/>
              </a:spcBef>
              <a:buClr>
                <a:schemeClr val="dk1"/>
              </a:buClr>
              <a:buFont typeface="Open Sans"/>
              <a:buNone/>
              <a:defRPr/>
            </a:lvl7pPr>
            <a:lvl8pPr marL="0" marR="0" indent="0" algn="l" rtl="0">
              <a:spcBef>
                <a:spcPts val="0"/>
              </a:spcBef>
              <a:buClr>
                <a:schemeClr val="dk1"/>
              </a:buClr>
              <a:buFont typeface="Open Sans"/>
              <a:buNone/>
              <a:defRPr/>
            </a:lvl8pPr>
            <a:lvl9pPr marL="0" marR="0" indent="0" algn="l" rtl="0">
              <a:spcBef>
                <a:spcPts val="0"/>
              </a:spcBef>
              <a:buClr>
                <a:schemeClr val="dk1"/>
              </a:buClr>
              <a:buFont typeface="Open Sans"/>
              <a:buNone/>
              <a:defRPr/>
            </a:lvl9pPr>
          </a:lstStyle>
          <a:p>
            <a:pPr lvl="5">
              <a:buSzPct val="25000"/>
            </a:pPr>
            <a:r>
              <a:rPr lang="pt-BR" sz="220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Quando podemos utilizar filtros?</a:t>
            </a:r>
            <a:endParaRPr lang="en-US" sz="2200" dirty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" name="Shape 308"/>
          <p:cNvSpPr txBox="1">
            <a:spLocks/>
          </p:cNvSpPr>
          <p:nvPr/>
        </p:nvSpPr>
        <p:spPr>
          <a:xfrm>
            <a:off x="211925" y="2719278"/>
            <a:ext cx="8673000" cy="19816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285750" indent="-285750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Formatar dados para apresentação sem alterar valor original (CPF, Data, Moeda, </a:t>
            </a:r>
            <a:r>
              <a:rPr lang="pt-BR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etc</a:t>
            </a: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);</a:t>
            </a:r>
          </a:p>
          <a:p>
            <a:pPr marL="285750" indent="-285750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Filtrar dados de listas;</a:t>
            </a:r>
          </a:p>
          <a:p>
            <a:pPr marL="285750" indent="-285750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Ordenar listas;</a:t>
            </a:r>
          </a:p>
          <a:p>
            <a:pPr marL="285750" indent="-285750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Limitar resultados de listas.</a:t>
            </a:r>
          </a:p>
          <a:p>
            <a:pPr marL="285750" indent="-28575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endParaRPr lang="pt-BR" dirty="0" smtClean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41652314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211925" y="871725"/>
            <a:ext cx="8673000" cy="4203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SzPct val="25000"/>
            </a:pPr>
            <a:r>
              <a:rPr lang="pt-BR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O </a:t>
            </a: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AngularJS possuí os seguintes filtros nativos: </a:t>
            </a:r>
          </a:p>
        </p:txBody>
      </p:sp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211925" y="331475"/>
            <a:ext cx="8741698" cy="4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pt-BR" sz="2400" b="0" i="0" u="none" strike="noStrike" cap="none" baseline="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  <a:rtl val="0"/>
              </a:rPr>
              <a:t>Filtros nativos</a:t>
            </a:r>
            <a:endParaRPr lang="en-US" sz="2400" b="0" i="0" u="none" strike="noStrike" cap="none" baseline="0" dirty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310" name="Shape 310"/>
          <p:cNvSpPr txBox="1">
            <a:spLocks noGrp="1"/>
          </p:cNvSpPr>
          <p:nvPr>
            <p:ph type="subTitle" idx="2"/>
          </p:nvPr>
        </p:nvSpPr>
        <p:spPr>
          <a:xfrm>
            <a:off x="211925" y="88250"/>
            <a:ext cx="8741698" cy="4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SzPct val="25000"/>
            </a:pPr>
            <a:r>
              <a:rPr lang="pt-BR" sz="1100" dirty="0" err="1" smtClean="0">
                <a:solidFill>
                  <a:srgbClr val="A1A1A1"/>
                </a:solidFill>
                <a:latin typeface="Open Sans"/>
                <a:ea typeface="Open Sans"/>
                <a:cs typeface="Open Sans"/>
                <a:sym typeface="Open Sans"/>
              </a:rPr>
              <a:t>Filters</a:t>
            </a:r>
            <a:endParaRPr lang="pt-BR" sz="1100" b="0" i="0" u="none" strike="noStrike" cap="none" baseline="0" dirty="0">
              <a:solidFill>
                <a:srgbClr val="A1A1A1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5" name="Shape 308"/>
          <p:cNvSpPr txBox="1">
            <a:spLocks/>
          </p:cNvSpPr>
          <p:nvPr/>
        </p:nvSpPr>
        <p:spPr>
          <a:xfrm>
            <a:off x="211925" y="1408139"/>
            <a:ext cx="3703584" cy="2929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currency</a:t>
            </a:r>
            <a:endParaRPr lang="pt-BR" sz="2000" dirty="0" smtClean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date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lowercase</a:t>
            </a:r>
            <a:endParaRPr lang="pt-BR" sz="2000" dirty="0" smtClean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json</a:t>
            </a:r>
            <a:endParaRPr lang="pt-BR" sz="2000" dirty="0" smtClean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uppercase</a:t>
            </a:r>
            <a:endParaRPr lang="pt-BR" sz="2000" dirty="0" smtClean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number</a:t>
            </a:r>
            <a:endParaRPr lang="pt-BR" sz="2000" dirty="0" smtClean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Shape 308"/>
          <p:cNvSpPr txBox="1">
            <a:spLocks/>
          </p:cNvSpPr>
          <p:nvPr/>
        </p:nvSpPr>
        <p:spPr>
          <a:xfrm>
            <a:off x="5240215" y="1408139"/>
            <a:ext cx="3644709" cy="2929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limitTo</a:t>
            </a:r>
            <a:endParaRPr lang="pt-BR" sz="2000" dirty="0" smtClean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filter</a:t>
            </a:r>
            <a:endParaRPr lang="pt-BR" sz="2000" dirty="0" smtClean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orderBy</a:t>
            </a:r>
            <a:endParaRPr lang="pt-BR" sz="2000" dirty="0" smtClean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indent="-285750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Shape 308"/>
          <p:cNvSpPr txBox="1">
            <a:spLocks/>
          </p:cNvSpPr>
          <p:nvPr/>
        </p:nvSpPr>
        <p:spPr>
          <a:xfrm>
            <a:off x="2591710" y="2648287"/>
            <a:ext cx="903197" cy="4491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spcBef>
                <a:spcPts val="0"/>
              </a:spcBef>
              <a:buSzPct val="25000"/>
            </a:pP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  <a:hlinkClick r:id="rId3" action="ppaction://hlinkfile"/>
              </a:rPr>
              <a:t>Exemplo</a:t>
            </a:r>
            <a:endParaRPr lang="pt-BR" dirty="0" smtClean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Shape 308"/>
          <p:cNvSpPr txBox="1">
            <a:spLocks/>
          </p:cNvSpPr>
          <p:nvPr/>
        </p:nvSpPr>
        <p:spPr>
          <a:xfrm>
            <a:off x="7386448" y="2648287"/>
            <a:ext cx="903197" cy="4491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spcBef>
                <a:spcPts val="0"/>
              </a:spcBef>
              <a:buSzPct val="25000"/>
            </a:pP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  <a:hlinkClick r:id="rId4" action="ppaction://hlinkfile"/>
              </a:rPr>
              <a:t>Exemplo</a:t>
            </a:r>
            <a:endParaRPr lang="pt-BR" dirty="0" smtClean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" name="Shape 308"/>
          <p:cNvSpPr txBox="1">
            <a:spLocks/>
          </p:cNvSpPr>
          <p:nvPr/>
        </p:nvSpPr>
        <p:spPr>
          <a:xfrm>
            <a:off x="2088497" y="2918895"/>
            <a:ext cx="1909622" cy="3569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spcBef>
                <a:spcPts val="0"/>
              </a:spcBef>
              <a:buSzPct val="25000"/>
            </a:pPr>
            <a:r>
              <a:rPr lang="pt-BR" sz="1200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(filter-number-string.html)</a:t>
            </a:r>
            <a:endParaRPr lang="pt-BR" sz="1200" dirty="0" smtClean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" name="Shape 308"/>
          <p:cNvSpPr txBox="1">
            <a:spLocks/>
          </p:cNvSpPr>
          <p:nvPr/>
        </p:nvSpPr>
        <p:spPr>
          <a:xfrm>
            <a:off x="7134841" y="2914836"/>
            <a:ext cx="1406410" cy="3569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spcBef>
                <a:spcPts val="0"/>
              </a:spcBef>
              <a:buSzPct val="25000"/>
            </a:pPr>
            <a:r>
              <a:rPr lang="pt-BR" sz="1200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(filter-arrays.html)</a:t>
            </a:r>
            <a:endParaRPr lang="pt-BR" sz="1200" dirty="0" smtClean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04559223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211925" y="871724"/>
            <a:ext cx="8673000" cy="4881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SzPct val="25000"/>
            </a:pP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Vamos ver um exemplo simples de como criar um filtro customizado para CPF:</a:t>
            </a:r>
          </a:p>
        </p:txBody>
      </p:sp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211925" y="331475"/>
            <a:ext cx="8741698" cy="4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pt-BR" sz="2400" b="0" i="0" u="none" strike="noStrike" cap="none" baseline="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  <a:rtl val="0"/>
              </a:rPr>
              <a:t>Criando</a:t>
            </a:r>
            <a:r>
              <a:rPr lang="pt-BR" sz="2400" b="0" i="0" u="none" strike="noStrike" cap="none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  <a:rtl val="0"/>
              </a:rPr>
              <a:t> um filtro</a:t>
            </a:r>
            <a:endParaRPr lang="en-US" sz="2400" b="0" i="0" u="none" strike="noStrike" cap="none" baseline="0" dirty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310" name="Shape 310"/>
          <p:cNvSpPr txBox="1">
            <a:spLocks noGrp="1"/>
          </p:cNvSpPr>
          <p:nvPr>
            <p:ph type="subTitle" idx="2"/>
          </p:nvPr>
        </p:nvSpPr>
        <p:spPr>
          <a:xfrm>
            <a:off x="211925" y="88250"/>
            <a:ext cx="8741698" cy="4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SzPct val="25000"/>
            </a:pPr>
            <a:r>
              <a:rPr lang="pt-BR" sz="1100" dirty="0" err="1" smtClean="0">
                <a:solidFill>
                  <a:srgbClr val="A1A1A1"/>
                </a:solidFill>
                <a:latin typeface="Open Sans"/>
                <a:ea typeface="Open Sans"/>
                <a:cs typeface="Open Sans"/>
                <a:sym typeface="Open Sans"/>
              </a:rPr>
              <a:t>Filters</a:t>
            </a:r>
            <a:endParaRPr lang="pt-BR" sz="1100" b="0" i="0" u="none" strike="noStrike" cap="none" baseline="0" dirty="0">
              <a:solidFill>
                <a:srgbClr val="A1A1A1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11925" y="1475927"/>
            <a:ext cx="8673000" cy="8617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&lt;!-- index.html --&gt;</a:t>
            </a:r>
            <a:br>
              <a:rPr kumimoji="0" lang="pt-BR" altLang="pt-BR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ng-app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myApp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-non-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bindable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{{ '64865509968' |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cpf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{{ '64865509968' |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cpf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1925" y="2490020"/>
            <a:ext cx="8673000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0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index.js --&gt;</a:t>
            </a:r>
            <a:endParaRPr kumimoji="0" lang="pt-BR" altLang="pt-BR" sz="1000" b="1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angular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myApp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cpf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pt-BR" altLang="pt-BR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cpf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pt-BR" altLang="pt-BR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cpf.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substr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'.'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cpf.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substr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'.'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cpf.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substr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'-'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cpf.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substr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11925" y="3965778"/>
            <a:ext cx="3207929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</a:rPr>
              <a:t>{{ '64865509968' | </a:t>
            </a:r>
            <a:r>
              <a:rPr lang="pt-BR" dirty="0" err="1">
                <a:latin typeface="Times New Roman" panose="02020603050405020304" pitchFamily="18" charset="0"/>
              </a:rPr>
              <a:t>cpf</a:t>
            </a:r>
            <a:r>
              <a:rPr lang="pt-BR" dirty="0">
                <a:latin typeface="Times New Roman" panose="02020603050405020304" pitchFamily="18" charset="0"/>
              </a:rPr>
              <a:t> }} 648.655.099-68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625072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211925" y="871725"/>
            <a:ext cx="8673000" cy="3149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SzPct val="25000"/>
            </a:pP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Em uma SPA, normalmente temos várias </a:t>
            </a:r>
            <a:r>
              <a:rPr lang="pt-BR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views</a:t>
            </a: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 que são carregadas quando o usuário clica em determinados links ou acessa um URL no navegador. Reproduzir isso em um framework JavaScript puro é difícil, pois implementar o roteamento sempre envolve:</a:t>
            </a:r>
            <a:b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pt-BR" dirty="0" smtClean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lvl="0" indent="-28575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criar uma máquina de estados;</a:t>
            </a:r>
          </a:p>
          <a:p>
            <a:pPr marL="285750" lvl="0" indent="-28575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dicionar e remover itens do histórico do navegador;</a:t>
            </a:r>
          </a:p>
          <a:p>
            <a:pPr marL="285750" lvl="0" indent="-28575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arregar e descarregar templates e JS relevantes à medida que o estado mudar;</a:t>
            </a:r>
          </a:p>
          <a:p>
            <a:pPr marL="285750" lvl="0" indent="-28575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lidar com as várias particularidades de diferentes navegadores.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SzPct val="100000"/>
            </a:pPr>
            <a:endParaRPr lang="pt-BR" dirty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O AngularJS nos fornece algumas alternativas pra isso como o </a:t>
            </a:r>
            <a:r>
              <a:rPr lang="pt-BR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ngRoute</a:t>
            </a: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uiRoute</a:t>
            </a: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, entre outros.</a:t>
            </a:r>
          </a:p>
        </p:txBody>
      </p:sp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211925" y="331475"/>
            <a:ext cx="8741698" cy="4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pt-BR" sz="2400" b="0" i="0" u="none" strike="noStrike" cap="none" baseline="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  <a:rtl val="0"/>
              </a:rPr>
              <a:t>Roteamento</a:t>
            </a:r>
            <a:endParaRPr lang="en-US" sz="2400" b="0" i="0" u="none" strike="noStrike" cap="none" baseline="0" dirty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310" name="Shape 310"/>
          <p:cNvSpPr txBox="1">
            <a:spLocks noGrp="1"/>
          </p:cNvSpPr>
          <p:nvPr>
            <p:ph type="subTitle" idx="2"/>
          </p:nvPr>
        </p:nvSpPr>
        <p:spPr>
          <a:xfrm>
            <a:off x="211925" y="88250"/>
            <a:ext cx="8741698" cy="4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SzPct val="25000"/>
            </a:pPr>
            <a:r>
              <a:rPr lang="pt-BR" sz="1100" dirty="0" err="1" smtClean="0">
                <a:solidFill>
                  <a:srgbClr val="A1A1A1"/>
                </a:solidFill>
                <a:latin typeface="Open Sans"/>
                <a:ea typeface="Open Sans"/>
                <a:cs typeface="Open Sans"/>
                <a:sym typeface="Open Sans"/>
              </a:rPr>
              <a:t>Routes</a:t>
            </a:r>
            <a:endParaRPr lang="pt-BR" sz="1100" b="0" i="0" u="none" strike="noStrike" cap="none" baseline="0" dirty="0">
              <a:solidFill>
                <a:srgbClr val="A1A1A1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6791186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211925" y="331475"/>
            <a:ext cx="8741698" cy="4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pt-BR" sz="2400" b="0" i="0" u="none" strike="noStrike" cap="none" baseline="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  <a:rtl val="0"/>
              </a:rPr>
              <a:t>Exemplo simples de roteamento com </a:t>
            </a:r>
            <a:r>
              <a:rPr lang="pt-BR" sz="2400" b="0" i="0" u="none" strike="noStrike" cap="none" baseline="0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  <a:rtl val="0"/>
              </a:rPr>
              <a:t>ngRoute</a:t>
            </a:r>
            <a:endParaRPr lang="en-US" sz="2400" b="0" i="0" u="none" strike="noStrike" cap="none" baseline="0" dirty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310" name="Shape 310"/>
          <p:cNvSpPr txBox="1">
            <a:spLocks noGrp="1"/>
          </p:cNvSpPr>
          <p:nvPr>
            <p:ph type="subTitle" idx="2"/>
          </p:nvPr>
        </p:nvSpPr>
        <p:spPr>
          <a:xfrm>
            <a:off x="211925" y="88250"/>
            <a:ext cx="8741698" cy="4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SzPct val="25000"/>
            </a:pPr>
            <a:r>
              <a:rPr lang="pt-BR" sz="1100" dirty="0" err="1" smtClean="0">
                <a:solidFill>
                  <a:srgbClr val="A1A1A1"/>
                </a:solidFill>
                <a:latin typeface="Open Sans"/>
                <a:ea typeface="Open Sans"/>
                <a:cs typeface="Open Sans"/>
                <a:sym typeface="Open Sans"/>
              </a:rPr>
              <a:t>Routes</a:t>
            </a:r>
            <a:endParaRPr lang="pt-BR" sz="1100" b="0" i="0" u="none" strike="noStrike" cap="none" baseline="0" dirty="0">
              <a:solidFill>
                <a:srgbClr val="A1A1A1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7" name="Shape 308"/>
          <p:cNvSpPr txBox="1">
            <a:spLocks/>
          </p:cNvSpPr>
          <p:nvPr/>
        </p:nvSpPr>
        <p:spPr>
          <a:xfrm>
            <a:off x="8073661" y="4421062"/>
            <a:ext cx="879962" cy="4491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spcBef>
                <a:spcPts val="0"/>
              </a:spcBef>
              <a:buSzPct val="25000"/>
            </a:pP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  <a:hlinkClick r:id="rId3" action="ppaction://hlinkfile"/>
              </a:rPr>
              <a:t>Exemplo</a:t>
            </a:r>
            <a:endParaRPr lang="pt-BR" dirty="0" smtClean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11925" y="998899"/>
            <a:ext cx="8741698" cy="35394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AngularJS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Routing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&lt;script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"https://ajax.googleapis.com/ajax/libs/angularjs/1.3.11/angular.js"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&gt;&lt;/script&gt;</a:t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&lt;script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"https://ajax.googleapis.com/ajax/libs/angularjs/1.3.11/angular-route.js"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&gt;&lt;/script&gt;</a:t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   </a:t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ng-app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routingApp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   </a:t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&lt;h2&gt;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AngularJS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Routing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&lt;/h2&gt;        </a:t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&lt;li&gt;&lt;a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"#/"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&lt;/a&gt;&lt;/li&gt;</a:t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&lt;li&gt;&lt;a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"#/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&lt;/a&gt;&lt;/li&gt;</a:t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&lt;li&gt;&lt;a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"#/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asdasdasd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existent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&lt;/a&gt;&lt;/li&gt;</a:t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       </a:t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ng-view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       </a:t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&lt;script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angular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routingApp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ngRoute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'$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routeProvider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altLang="pt-BR" sz="8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routeProvider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$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routeProvider.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'/'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'&lt;h5&gt;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default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&lt;/h5&gt;'</a:t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'&lt;h5&gt;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&lt;/h5&gt;'</a:t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otherwise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redirectTo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'/'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}])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65201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211925" y="871725"/>
            <a:ext cx="8673000" cy="4206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SzPct val="25000"/>
            </a:pP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A seguir, temos as opções que podem ser definidas na especificação das rotas:</a:t>
            </a:r>
          </a:p>
        </p:txBody>
      </p:sp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211925" y="331475"/>
            <a:ext cx="8741698" cy="4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pt-BR" sz="2400" b="0" i="0" u="none" strike="noStrike" cap="none" baseline="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  <a:rtl val="0"/>
              </a:rPr>
              <a:t>Opções de roteamento</a:t>
            </a:r>
            <a:endParaRPr lang="en-US" sz="2400" b="0" i="0" u="none" strike="noStrike" cap="none" baseline="0" dirty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310" name="Shape 310"/>
          <p:cNvSpPr txBox="1">
            <a:spLocks noGrp="1"/>
          </p:cNvSpPr>
          <p:nvPr>
            <p:ph type="subTitle" idx="2"/>
          </p:nvPr>
        </p:nvSpPr>
        <p:spPr>
          <a:xfrm>
            <a:off x="211925" y="88250"/>
            <a:ext cx="8741698" cy="4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SzPct val="25000"/>
            </a:pPr>
            <a:r>
              <a:rPr lang="pt-BR" sz="1100" dirty="0" err="1" smtClean="0">
                <a:solidFill>
                  <a:srgbClr val="A1A1A1"/>
                </a:solidFill>
                <a:latin typeface="Open Sans"/>
                <a:ea typeface="Open Sans"/>
                <a:cs typeface="Open Sans"/>
                <a:sym typeface="Open Sans"/>
              </a:rPr>
              <a:t>Routes</a:t>
            </a:r>
            <a:endParaRPr lang="pt-BR" sz="1100" b="0" i="0" u="none" strike="noStrike" cap="none" baseline="0" dirty="0">
              <a:solidFill>
                <a:srgbClr val="A1A1A1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6" name="Shape 308"/>
          <p:cNvSpPr txBox="1">
            <a:spLocks/>
          </p:cNvSpPr>
          <p:nvPr/>
        </p:nvSpPr>
        <p:spPr>
          <a:xfrm>
            <a:off x="224558" y="1408437"/>
            <a:ext cx="3705079" cy="29660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url</a:t>
            </a:r>
            <a:endParaRPr lang="pt-BR" sz="2000" dirty="0" smtClean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templateUrl</a:t>
            </a:r>
            <a:r>
              <a:rPr lang="pt-BR" sz="200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 / </a:t>
            </a:r>
            <a:r>
              <a:rPr lang="pt-BR" sz="2000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template</a:t>
            </a:r>
            <a:endParaRPr lang="pt-BR" sz="2000" dirty="0" smtClean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controller</a:t>
            </a:r>
            <a:endParaRPr lang="pt-BR" sz="2000" dirty="0" smtClean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controllerAs</a:t>
            </a:r>
            <a:endParaRPr lang="pt-BR" sz="2000" dirty="0" smtClean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redirectTo</a:t>
            </a:r>
            <a:endParaRPr lang="pt-BR" sz="2000" dirty="0" smtClean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resolve</a:t>
            </a:r>
          </a:p>
        </p:txBody>
      </p:sp>
      <p:sp>
        <p:nvSpPr>
          <p:cNvPr id="7" name="Shape 308"/>
          <p:cNvSpPr txBox="1">
            <a:spLocks/>
          </p:cNvSpPr>
          <p:nvPr/>
        </p:nvSpPr>
        <p:spPr>
          <a:xfrm>
            <a:off x="211925" y="4271348"/>
            <a:ext cx="1390229" cy="4383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spcBef>
                <a:spcPts val="0"/>
              </a:spcBef>
              <a:buSzPct val="25000"/>
            </a:pPr>
            <a:r>
              <a:rPr lang="pt-BR" sz="120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pt-BR" sz="1200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routing-example</a:t>
            </a:r>
            <a:r>
              <a:rPr lang="pt-BR" sz="120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284847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211925" y="871725"/>
            <a:ext cx="8673000" cy="969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SzPct val="25000"/>
            </a:pP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O AngularJS nos permite realizar TDD, existe diferentes formas de realizar testes para cada parte do seu projeto (Controladores, Serviços, Filtros, Diretivas e E2E). Primeiramente vamos definir dois pilares dos testes em AngularJS:</a:t>
            </a:r>
            <a:endParaRPr lang="pt-BR" b="1" dirty="0" smtClean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211925" y="331475"/>
            <a:ext cx="8741698" cy="4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pt-BR" sz="2400" b="0" i="0" u="none" strike="noStrike" cap="none" baseline="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  <a:rtl val="0"/>
              </a:rPr>
              <a:t>Testes</a:t>
            </a:r>
            <a:endParaRPr lang="en-US" sz="2400" b="0" i="0" u="none" strike="noStrike" cap="none" baseline="0" dirty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310" name="Shape 310"/>
          <p:cNvSpPr txBox="1">
            <a:spLocks noGrp="1"/>
          </p:cNvSpPr>
          <p:nvPr>
            <p:ph type="subTitle" idx="2"/>
          </p:nvPr>
        </p:nvSpPr>
        <p:spPr>
          <a:xfrm>
            <a:off x="211925" y="88250"/>
            <a:ext cx="8741698" cy="4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SzPct val="25000"/>
            </a:pPr>
            <a:r>
              <a:rPr lang="pt-BR" sz="1100" dirty="0" err="1" smtClean="0">
                <a:solidFill>
                  <a:srgbClr val="A1A1A1"/>
                </a:solidFill>
                <a:latin typeface="Open Sans"/>
                <a:ea typeface="Open Sans"/>
                <a:cs typeface="Open Sans"/>
                <a:sym typeface="Open Sans"/>
              </a:rPr>
              <a:t>Tests</a:t>
            </a:r>
            <a:endParaRPr lang="pt-BR" sz="1100" b="0" i="0" u="none" strike="noStrike" cap="none" baseline="0" dirty="0">
              <a:solidFill>
                <a:srgbClr val="A1A1A1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5" name="Shape 309"/>
          <p:cNvSpPr txBox="1">
            <a:spLocks/>
          </p:cNvSpPr>
          <p:nvPr/>
        </p:nvSpPr>
        <p:spPr>
          <a:xfrm>
            <a:off x="211925" y="1957174"/>
            <a:ext cx="8741698" cy="4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buClr>
                <a:schemeClr val="dk1"/>
              </a:buClr>
              <a:buFont typeface="Open Sans"/>
              <a:buNone/>
              <a:defRPr/>
            </a:lvl3pPr>
            <a:lvl4pPr marL="0" marR="0" indent="0" algn="l" rtl="0">
              <a:spcBef>
                <a:spcPts val="0"/>
              </a:spcBef>
              <a:buClr>
                <a:schemeClr val="dk1"/>
              </a:buClr>
              <a:buFont typeface="Open Sans"/>
              <a:buNone/>
              <a:defRPr/>
            </a:lvl4pPr>
            <a:lvl5pPr marL="0" marR="0" indent="0" algn="l" rtl="0">
              <a:spcBef>
                <a:spcPts val="0"/>
              </a:spcBef>
              <a:buClr>
                <a:schemeClr val="dk1"/>
              </a:buClr>
              <a:buFont typeface="Open Sans"/>
              <a:buNone/>
              <a:defRPr/>
            </a:lvl5pPr>
            <a:lvl6pPr marL="0" marR="0" indent="0" algn="l" rtl="0">
              <a:spcBef>
                <a:spcPts val="0"/>
              </a:spcBef>
              <a:buClr>
                <a:schemeClr val="dk1"/>
              </a:buClr>
              <a:buFont typeface="Open Sans"/>
              <a:buNone/>
              <a:defRPr/>
            </a:lvl6pPr>
            <a:lvl7pPr marL="0" marR="0" indent="0" algn="l" rtl="0">
              <a:spcBef>
                <a:spcPts val="0"/>
              </a:spcBef>
              <a:buClr>
                <a:schemeClr val="dk1"/>
              </a:buClr>
              <a:buFont typeface="Open Sans"/>
              <a:buNone/>
              <a:defRPr/>
            </a:lvl7pPr>
            <a:lvl8pPr marL="0" marR="0" indent="0" algn="l" rtl="0">
              <a:spcBef>
                <a:spcPts val="0"/>
              </a:spcBef>
              <a:buClr>
                <a:schemeClr val="dk1"/>
              </a:buClr>
              <a:buFont typeface="Open Sans"/>
              <a:buNone/>
              <a:defRPr/>
            </a:lvl8pPr>
            <a:lvl9pPr marL="0" marR="0" indent="0" algn="l" rtl="0">
              <a:spcBef>
                <a:spcPts val="0"/>
              </a:spcBef>
              <a:buClr>
                <a:schemeClr val="dk1"/>
              </a:buClr>
              <a:buFont typeface="Open Sans"/>
              <a:buNone/>
              <a:defRPr/>
            </a:lvl9pPr>
          </a:lstStyle>
          <a:p>
            <a:pPr lvl="5">
              <a:buSzPct val="25000"/>
            </a:pPr>
            <a:r>
              <a:rPr lang="pt-BR" sz="2200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Karma</a:t>
            </a:r>
            <a:endParaRPr lang="en-US" sz="2200" dirty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" name="Shape 308"/>
          <p:cNvSpPr txBox="1">
            <a:spLocks/>
          </p:cNvSpPr>
          <p:nvPr/>
        </p:nvSpPr>
        <p:spPr>
          <a:xfrm>
            <a:off x="211925" y="2497426"/>
            <a:ext cx="8673000" cy="6599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spcBef>
                <a:spcPts val="0"/>
              </a:spcBef>
              <a:buSzPct val="25000"/>
            </a:pP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O </a:t>
            </a:r>
            <a:r>
              <a:rPr lang="pt-BR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Karma</a:t>
            </a: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 é a ferramenta de execução de testes que torna esta tarefa simples e rápida. Ele usa </a:t>
            </a:r>
            <a:r>
              <a:rPr lang="pt-BR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NodeJS</a:t>
            </a: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 e </a:t>
            </a:r>
            <a:r>
              <a:rPr lang="pt-BR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SocketIO</a:t>
            </a: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 para facilitar a execução dos testes em diversos navegadores e velocidades incrivelmente altas.</a:t>
            </a:r>
            <a:endParaRPr lang="pt-BR" b="1" dirty="0" smtClean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" name="Shape 309"/>
          <p:cNvSpPr txBox="1">
            <a:spLocks/>
          </p:cNvSpPr>
          <p:nvPr/>
        </p:nvSpPr>
        <p:spPr>
          <a:xfrm>
            <a:off x="211925" y="3273469"/>
            <a:ext cx="8741698" cy="4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buClr>
                <a:schemeClr val="dk1"/>
              </a:buClr>
              <a:buFont typeface="Open Sans"/>
              <a:buNone/>
              <a:defRPr/>
            </a:lvl3pPr>
            <a:lvl4pPr marL="0" marR="0" indent="0" algn="l" rtl="0">
              <a:spcBef>
                <a:spcPts val="0"/>
              </a:spcBef>
              <a:buClr>
                <a:schemeClr val="dk1"/>
              </a:buClr>
              <a:buFont typeface="Open Sans"/>
              <a:buNone/>
              <a:defRPr/>
            </a:lvl4pPr>
            <a:lvl5pPr marL="0" marR="0" indent="0" algn="l" rtl="0">
              <a:spcBef>
                <a:spcPts val="0"/>
              </a:spcBef>
              <a:buClr>
                <a:schemeClr val="dk1"/>
              </a:buClr>
              <a:buFont typeface="Open Sans"/>
              <a:buNone/>
              <a:defRPr/>
            </a:lvl5pPr>
            <a:lvl6pPr marL="0" marR="0" indent="0" algn="l" rtl="0">
              <a:spcBef>
                <a:spcPts val="0"/>
              </a:spcBef>
              <a:buClr>
                <a:schemeClr val="dk1"/>
              </a:buClr>
              <a:buFont typeface="Open Sans"/>
              <a:buNone/>
              <a:defRPr/>
            </a:lvl6pPr>
            <a:lvl7pPr marL="0" marR="0" indent="0" algn="l" rtl="0">
              <a:spcBef>
                <a:spcPts val="0"/>
              </a:spcBef>
              <a:buClr>
                <a:schemeClr val="dk1"/>
              </a:buClr>
              <a:buFont typeface="Open Sans"/>
              <a:buNone/>
              <a:defRPr/>
            </a:lvl7pPr>
            <a:lvl8pPr marL="0" marR="0" indent="0" algn="l" rtl="0">
              <a:spcBef>
                <a:spcPts val="0"/>
              </a:spcBef>
              <a:buClr>
                <a:schemeClr val="dk1"/>
              </a:buClr>
              <a:buFont typeface="Open Sans"/>
              <a:buNone/>
              <a:defRPr/>
            </a:lvl8pPr>
            <a:lvl9pPr marL="0" marR="0" indent="0" algn="l" rtl="0">
              <a:spcBef>
                <a:spcPts val="0"/>
              </a:spcBef>
              <a:buClr>
                <a:schemeClr val="dk1"/>
              </a:buClr>
              <a:buFont typeface="Open Sans"/>
              <a:buNone/>
              <a:defRPr/>
            </a:lvl9pPr>
          </a:lstStyle>
          <a:p>
            <a:pPr lvl="5">
              <a:buSzPct val="25000"/>
            </a:pPr>
            <a:r>
              <a:rPr lang="pt-BR" sz="2200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Jasmine</a:t>
            </a:r>
            <a:endParaRPr lang="en-US" sz="2200" dirty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Shape 308"/>
          <p:cNvSpPr txBox="1">
            <a:spLocks/>
          </p:cNvSpPr>
          <p:nvPr/>
        </p:nvSpPr>
        <p:spPr>
          <a:xfrm>
            <a:off x="211925" y="3813721"/>
            <a:ext cx="8673000" cy="7173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spcBef>
                <a:spcPts val="0"/>
              </a:spcBef>
              <a:buSzPct val="25000"/>
            </a:pP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O </a:t>
            </a:r>
            <a:r>
              <a:rPr lang="pt-BR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Jasmine</a:t>
            </a: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 é o framework de testes que utiliza o estilo orientado a comportamento para criação dos mesmos (Isso quer dizer que descrevemos os comportamentos e definimos as expectativas).</a:t>
            </a:r>
            <a:endParaRPr lang="pt-BR" b="1" dirty="0" smtClean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11882123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material-design.storage.googleapis.com/publish/material_v_3/material_ext_publish/0Bx4BSt6jniD7TDlCYzRROE84YWM/materialdesign_introdu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74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hape 309"/>
          <p:cNvSpPr txBox="1">
            <a:spLocks noGrp="1"/>
          </p:cNvSpPr>
          <p:nvPr>
            <p:ph type="title"/>
          </p:nvPr>
        </p:nvSpPr>
        <p:spPr>
          <a:xfrm>
            <a:off x="211925" y="0"/>
            <a:ext cx="8741698" cy="4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pt-BR" sz="2400" b="0" i="0" u="none" strike="noStrike" cap="none" baseline="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  <a:rtl val="0"/>
              </a:rPr>
              <a:t>Identidade Visual</a:t>
            </a:r>
            <a:endParaRPr lang="en-US" sz="2400" b="0" i="0" u="none" strike="noStrike" cap="none" baseline="0" dirty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14280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211925" y="331475"/>
            <a:ext cx="8741698" cy="4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pt-BR" sz="240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Configuração do </a:t>
            </a:r>
            <a:r>
              <a:rPr lang="pt-BR" sz="2400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Karma</a:t>
            </a:r>
            <a:r>
              <a:rPr lang="pt-BR" sz="240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 (karma.conf.js</a:t>
            </a:r>
            <a:r>
              <a:rPr lang="pt-BR" sz="2400" u="sng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lang="en-US" sz="2400" b="0" i="0" u="none" strike="noStrike" cap="none" baseline="0" dirty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310" name="Shape 310"/>
          <p:cNvSpPr txBox="1">
            <a:spLocks noGrp="1"/>
          </p:cNvSpPr>
          <p:nvPr>
            <p:ph type="subTitle" idx="2"/>
          </p:nvPr>
        </p:nvSpPr>
        <p:spPr>
          <a:xfrm>
            <a:off x="211925" y="88250"/>
            <a:ext cx="8741698" cy="4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SzPct val="25000"/>
            </a:pPr>
            <a:r>
              <a:rPr lang="pt-BR" sz="1100" dirty="0" err="1" smtClean="0">
                <a:solidFill>
                  <a:srgbClr val="A1A1A1"/>
                </a:solidFill>
                <a:latin typeface="Open Sans"/>
                <a:ea typeface="Open Sans"/>
                <a:cs typeface="Open Sans"/>
                <a:sym typeface="Open Sans"/>
              </a:rPr>
              <a:t>Tests</a:t>
            </a:r>
            <a:r>
              <a:rPr lang="pt-BR" sz="1100" dirty="0" smtClean="0">
                <a:solidFill>
                  <a:srgbClr val="A1A1A1"/>
                </a:solidFill>
                <a:latin typeface="Open Sans"/>
                <a:ea typeface="Open Sans"/>
                <a:cs typeface="Open Sans"/>
                <a:sym typeface="Open Sans"/>
              </a:rPr>
              <a:t> / </a:t>
            </a:r>
            <a:r>
              <a:rPr lang="pt-BR" sz="1100" dirty="0" err="1" smtClean="0">
                <a:solidFill>
                  <a:srgbClr val="A1A1A1"/>
                </a:solidFill>
                <a:latin typeface="Open Sans"/>
                <a:ea typeface="Open Sans"/>
                <a:cs typeface="Open Sans"/>
                <a:sym typeface="Open Sans"/>
              </a:rPr>
              <a:t>Karma</a:t>
            </a:r>
            <a:endParaRPr lang="pt-BR" sz="1100" b="0" i="0" u="none" strike="noStrike" cap="none" baseline="0" dirty="0">
              <a:solidFill>
                <a:srgbClr val="A1A1A1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11925" y="998899"/>
            <a:ext cx="8741698" cy="36317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exports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config.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basePath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/'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files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bower_components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/angular/angular.js'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bower_components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/angular-ui-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/release/angular-ui-router.js'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bower_components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/angular-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mocks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/angular-mocks.js'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'app.js'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components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util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/baseconfig-service.js'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components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util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/baseconfig-service_test.js'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0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000" dirty="0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000" dirty="0" err="1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exclude</a:t>
            </a:r>
            <a:r>
              <a:rPr lang="pt-BR" altLang="pt-BR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[]</a:t>
            </a:r>
            <a:r>
              <a:rPr lang="pt-BR" altLang="pt-BR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autoWatch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frameworks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jasmine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browsers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'Chrome'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plugins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karma-chrome-launcher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karma-jasmine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singleRun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pt-BR" altLang="pt-BR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000" b="1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altLang="pt-BR" sz="1000" dirty="0" err="1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lang="pt-BR" altLang="pt-BR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pt-BR" altLang="pt-BR" sz="1000" b="1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8080</a:t>
            </a:r>
            <a:r>
              <a:rPr kumimoji="0" lang="pt-BR" altLang="pt-BR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altLang="pt-BR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87103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211925" y="871725"/>
            <a:ext cx="8673000" cy="4317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SzPct val="25000"/>
            </a:pP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Vamos ver comandos do </a:t>
            </a:r>
            <a:r>
              <a:rPr lang="pt-BR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Jasmine</a:t>
            </a: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211925" y="331475"/>
            <a:ext cx="8741698" cy="4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pt-BR" sz="2400" b="0" i="0" u="none" strike="noStrike" cap="none" baseline="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  <a:rtl val="0"/>
              </a:rPr>
              <a:t>Sintaxe </a:t>
            </a:r>
            <a:r>
              <a:rPr lang="pt-BR" sz="2400" b="0" i="0" u="none" strike="noStrike" cap="none" baseline="0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  <a:rtl val="0"/>
              </a:rPr>
              <a:t>Jasmine</a:t>
            </a:r>
            <a:endParaRPr lang="en-US" sz="2400" b="0" i="0" u="none" strike="noStrike" cap="none" baseline="0" dirty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310" name="Shape 310"/>
          <p:cNvSpPr txBox="1">
            <a:spLocks noGrp="1"/>
          </p:cNvSpPr>
          <p:nvPr>
            <p:ph type="subTitle" idx="2"/>
          </p:nvPr>
        </p:nvSpPr>
        <p:spPr>
          <a:xfrm>
            <a:off x="211925" y="88250"/>
            <a:ext cx="8741698" cy="4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SzPct val="25000"/>
            </a:pPr>
            <a:r>
              <a:rPr lang="pt-BR" sz="1100" dirty="0" err="1" smtClean="0">
                <a:solidFill>
                  <a:srgbClr val="A1A1A1"/>
                </a:solidFill>
                <a:latin typeface="Open Sans"/>
                <a:ea typeface="Open Sans"/>
                <a:cs typeface="Open Sans"/>
                <a:sym typeface="Open Sans"/>
              </a:rPr>
              <a:t>Tests</a:t>
            </a:r>
            <a:r>
              <a:rPr lang="pt-BR" sz="1100" dirty="0" smtClean="0">
                <a:solidFill>
                  <a:srgbClr val="A1A1A1"/>
                </a:solidFill>
                <a:latin typeface="Open Sans"/>
                <a:ea typeface="Open Sans"/>
                <a:cs typeface="Open Sans"/>
                <a:sym typeface="Open Sans"/>
              </a:rPr>
              <a:t> / </a:t>
            </a:r>
            <a:r>
              <a:rPr lang="pt-BR" sz="1100" dirty="0" err="1" smtClean="0">
                <a:solidFill>
                  <a:srgbClr val="A1A1A1"/>
                </a:solidFill>
                <a:latin typeface="Open Sans"/>
                <a:ea typeface="Open Sans"/>
                <a:cs typeface="Open Sans"/>
                <a:sym typeface="Open Sans"/>
              </a:rPr>
              <a:t>Jasmine</a:t>
            </a:r>
            <a:endParaRPr lang="pt-BR" sz="1100" b="0" i="0" u="none" strike="noStrike" cap="none" baseline="0" dirty="0">
              <a:solidFill>
                <a:srgbClr val="A1A1A1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6" name="Shape 308"/>
          <p:cNvSpPr txBox="1">
            <a:spLocks/>
          </p:cNvSpPr>
          <p:nvPr/>
        </p:nvSpPr>
        <p:spPr>
          <a:xfrm>
            <a:off x="211924" y="1419559"/>
            <a:ext cx="3705079" cy="2577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describe</a:t>
            </a:r>
            <a:endParaRPr lang="pt-BR" sz="2000" dirty="0" smtClean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beforeEach</a:t>
            </a:r>
            <a:endParaRPr lang="pt-BR" sz="2000" dirty="0" smtClean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afterEach</a:t>
            </a:r>
            <a:endParaRPr lang="pt-BR" sz="2000" dirty="0" smtClean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it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expect</a:t>
            </a:r>
            <a:endParaRPr lang="pt-BR" sz="2000" dirty="0" smtClean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10194503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211925" y="331475"/>
            <a:ext cx="8741698" cy="4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pt-BR" sz="2400" b="0" i="0" u="none" strike="noStrike" cap="none" baseline="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  <a:rtl val="0"/>
              </a:rPr>
              <a:t>Matches úteis do </a:t>
            </a:r>
            <a:r>
              <a:rPr lang="pt-BR" sz="2400" b="0" i="0" u="none" strike="noStrike" cap="none" baseline="0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  <a:rtl val="0"/>
              </a:rPr>
              <a:t>Jasmine</a:t>
            </a:r>
            <a:endParaRPr lang="en-US" sz="2400" b="0" i="0" u="none" strike="noStrike" cap="none" baseline="0" dirty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310" name="Shape 310"/>
          <p:cNvSpPr txBox="1">
            <a:spLocks noGrp="1"/>
          </p:cNvSpPr>
          <p:nvPr>
            <p:ph type="subTitle" idx="2"/>
          </p:nvPr>
        </p:nvSpPr>
        <p:spPr>
          <a:xfrm>
            <a:off x="211925" y="88250"/>
            <a:ext cx="8741698" cy="4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SzPct val="25000"/>
            </a:pPr>
            <a:r>
              <a:rPr lang="pt-BR" sz="1100" dirty="0" err="1" smtClean="0">
                <a:solidFill>
                  <a:srgbClr val="A1A1A1"/>
                </a:solidFill>
                <a:latin typeface="Open Sans"/>
                <a:ea typeface="Open Sans"/>
                <a:cs typeface="Open Sans"/>
                <a:sym typeface="Open Sans"/>
              </a:rPr>
              <a:t>Tests</a:t>
            </a:r>
            <a:r>
              <a:rPr lang="pt-BR" sz="1100" dirty="0" smtClean="0">
                <a:solidFill>
                  <a:srgbClr val="A1A1A1"/>
                </a:solidFill>
                <a:latin typeface="Open Sans"/>
                <a:ea typeface="Open Sans"/>
                <a:cs typeface="Open Sans"/>
                <a:sym typeface="Open Sans"/>
              </a:rPr>
              <a:t> / </a:t>
            </a:r>
            <a:r>
              <a:rPr lang="pt-BR" sz="1100" dirty="0" err="1" smtClean="0">
                <a:solidFill>
                  <a:srgbClr val="A1A1A1"/>
                </a:solidFill>
                <a:latin typeface="Open Sans"/>
                <a:ea typeface="Open Sans"/>
                <a:cs typeface="Open Sans"/>
                <a:sym typeface="Open Sans"/>
              </a:rPr>
              <a:t>Jasmine</a:t>
            </a:r>
            <a:endParaRPr lang="pt-BR" sz="1100" b="0" i="0" u="none" strike="noStrike" cap="none" baseline="0" dirty="0">
              <a:solidFill>
                <a:srgbClr val="A1A1A1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6" name="Shape 308"/>
          <p:cNvSpPr txBox="1">
            <a:spLocks/>
          </p:cNvSpPr>
          <p:nvPr/>
        </p:nvSpPr>
        <p:spPr>
          <a:xfrm>
            <a:off x="211925" y="998899"/>
            <a:ext cx="4442137" cy="2577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toEqual</a:t>
            </a:r>
            <a:endParaRPr lang="pt-BR" sz="2000" dirty="0" smtClean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toBe</a:t>
            </a:r>
            <a:endParaRPr lang="pt-BR" sz="2000" dirty="0" smtClean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toBeTruthy</a:t>
            </a:r>
            <a:endParaRPr lang="pt-BR" sz="2000" dirty="0" smtClean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toBeFalsy</a:t>
            </a:r>
            <a:endParaRPr lang="pt-BR" sz="2000" dirty="0" smtClean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toBeDefined</a:t>
            </a:r>
            <a:endParaRPr lang="pt-BR" sz="2000" dirty="0" smtClean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" name="Shape 308"/>
          <p:cNvSpPr txBox="1">
            <a:spLocks/>
          </p:cNvSpPr>
          <p:nvPr/>
        </p:nvSpPr>
        <p:spPr>
          <a:xfrm>
            <a:off x="4582774" y="1151299"/>
            <a:ext cx="4442137" cy="2577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toBeUndefined</a:t>
            </a:r>
            <a:endParaRPr lang="pt-BR" sz="2000" dirty="0" smtClean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toBeNull</a:t>
            </a:r>
            <a:endParaRPr lang="pt-BR" sz="2000" dirty="0" smtClean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toContain</a:t>
            </a:r>
            <a:endParaRPr lang="pt-BR" sz="2000" dirty="0" smtClean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toMatch</a:t>
            </a:r>
            <a:endParaRPr lang="pt-BR" sz="2000" dirty="0" smtClean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not</a:t>
            </a:r>
            <a:endParaRPr lang="pt-BR" sz="2000" dirty="0" smtClean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69822695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211925" y="331475"/>
            <a:ext cx="8741698" cy="4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pt-BR" sz="2400" b="0" i="0" u="none" strike="noStrike" cap="none" baseline="0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  <a:rtl val="0"/>
              </a:rPr>
              <a:t>Bower</a:t>
            </a:r>
            <a:endParaRPr lang="en-US" sz="2400" b="0" i="0" u="none" strike="noStrike" cap="none" baseline="0" dirty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310" name="Shape 310"/>
          <p:cNvSpPr txBox="1">
            <a:spLocks noGrp="1"/>
          </p:cNvSpPr>
          <p:nvPr>
            <p:ph type="subTitle" idx="2"/>
          </p:nvPr>
        </p:nvSpPr>
        <p:spPr>
          <a:xfrm>
            <a:off x="211925" y="88250"/>
            <a:ext cx="8741698" cy="4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SzPct val="25000"/>
            </a:pPr>
            <a:r>
              <a:rPr lang="pt-BR" sz="1100" dirty="0" err="1" smtClean="0">
                <a:solidFill>
                  <a:srgbClr val="A1A1A1"/>
                </a:solidFill>
                <a:latin typeface="Open Sans"/>
                <a:ea typeface="Open Sans"/>
                <a:cs typeface="Open Sans"/>
                <a:sym typeface="Open Sans"/>
              </a:rPr>
              <a:t>Bower</a:t>
            </a:r>
            <a:endParaRPr lang="pt-BR" sz="1100" b="0" i="0" u="none" strike="noStrike" cap="none" baseline="0" dirty="0">
              <a:solidFill>
                <a:srgbClr val="A1A1A1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7" name="Shape 308"/>
          <p:cNvSpPr txBox="1">
            <a:spLocks noGrp="1"/>
          </p:cNvSpPr>
          <p:nvPr>
            <p:ph type="body" idx="1"/>
          </p:nvPr>
        </p:nvSpPr>
        <p:spPr>
          <a:xfrm>
            <a:off x="211925" y="871724"/>
            <a:ext cx="8673000" cy="1719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SzPct val="25000"/>
            </a:pPr>
            <a:r>
              <a:rPr lang="pt-BR" dirty="0" err="1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Bower</a:t>
            </a:r>
            <a:r>
              <a:rPr lang="pt-BR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 é um gerenciador de pacotes para a web. É como se fosse um </a:t>
            </a:r>
            <a:r>
              <a:rPr lang="pt-BR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npm</a:t>
            </a: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mas para o desenvolvimento web, ao invés de desenvolvimento para o node. O propósito de </a:t>
            </a:r>
            <a:r>
              <a:rPr lang="pt-BR" dirty="0" err="1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Bower</a:t>
            </a:r>
            <a:r>
              <a:rPr lang="pt-BR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 é para gerenciar os pacotes de um front-</a:t>
            </a:r>
            <a:r>
              <a:rPr lang="pt-BR" dirty="0" err="1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end</a:t>
            </a:r>
            <a:r>
              <a:rPr lang="pt-BR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, que podem incluir não apenas os arquivos </a:t>
            </a:r>
            <a:r>
              <a:rPr lang="pt-BR" dirty="0" err="1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javascript</a:t>
            </a:r>
            <a:r>
              <a:rPr lang="pt-BR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, mas também HTML, CSS, imagens e arquivos de fontes</a:t>
            </a: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lvl="0">
              <a:spcBef>
                <a:spcPts val="0"/>
              </a:spcBef>
              <a:buSzPct val="25000"/>
            </a:pPr>
            <a:endParaRPr lang="pt-BR" dirty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spcBef>
                <a:spcPts val="0"/>
              </a:spcBef>
              <a:buSzPct val="25000"/>
            </a:pP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Resumindo o </a:t>
            </a:r>
            <a:r>
              <a:rPr lang="pt-BR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Bower</a:t>
            </a: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 é o </a:t>
            </a:r>
            <a:r>
              <a:rPr lang="pt-BR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Nuget</a:t>
            </a: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 para web.</a:t>
            </a:r>
          </a:p>
        </p:txBody>
      </p:sp>
      <p:sp>
        <p:nvSpPr>
          <p:cNvPr id="10" name="Shape 308"/>
          <p:cNvSpPr txBox="1">
            <a:spLocks/>
          </p:cNvSpPr>
          <p:nvPr/>
        </p:nvSpPr>
        <p:spPr>
          <a:xfrm>
            <a:off x="211925" y="2706849"/>
            <a:ext cx="8673000" cy="44665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spcBef>
                <a:spcPts val="0"/>
              </a:spcBef>
              <a:buSzPct val="25000"/>
            </a:pPr>
            <a:r>
              <a:rPr lang="pt-BR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$</a:t>
            </a:r>
            <a:r>
              <a:rPr lang="pt-BR" dirty="0" smtClean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npm</a:t>
            </a:r>
            <a:r>
              <a:rPr lang="pt-BR" dirty="0" smtClean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install</a:t>
            </a:r>
            <a:r>
              <a:rPr lang="pt-BR" dirty="0" smtClean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bower</a:t>
            </a:r>
            <a:endParaRPr lang="pt-BR" dirty="0" smtClean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Shape 308"/>
          <p:cNvSpPr txBox="1">
            <a:spLocks/>
          </p:cNvSpPr>
          <p:nvPr/>
        </p:nvSpPr>
        <p:spPr>
          <a:xfrm>
            <a:off x="211925" y="3410233"/>
            <a:ext cx="8673000" cy="44665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spcBef>
                <a:spcPts val="0"/>
              </a:spcBef>
              <a:buSzPct val="25000"/>
            </a:pPr>
            <a:r>
              <a:rPr lang="pt-BR" dirty="0" smtClean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$ </a:t>
            </a:r>
            <a:r>
              <a:rPr lang="pt-BR" dirty="0" err="1" smtClean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bower</a:t>
            </a:r>
            <a:r>
              <a:rPr lang="pt-BR" dirty="0" smtClean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install</a:t>
            </a:r>
            <a:r>
              <a:rPr lang="pt-BR" dirty="0" smtClean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ngprogress</a:t>
            </a:r>
            <a:endParaRPr lang="pt-BR" dirty="0" smtClean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5285245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211925" y="331475"/>
            <a:ext cx="8741698" cy="4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pt-BR" sz="2400" b="0" i="0" u="none" strike="noStrike" cap="none" baseline="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  <a:rtl val="0"/>
              </a:rPr>
              <a:t>Criando um projeto do zero</a:t>
            </a:r>
            <a:endParaRPr lang="en-US" sz="2400" b="0" i="0" u="none" strike="noStrike" cap="none" baseline="0" dirty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310" name="Shape 310"/>
          <p:cNvSpPr txBox="1">
            <a:spLocks noGrp="1"/>
          </p:cNvSpPr>
          <p:nvPr>
            <p:ph type="subTitle" idx="2"/>
          </p:nvPr>
        </p:nvSpPr>
        <p:spPr>
          <a:xfrm>
            <a:off x="211925" y="88250"/>
            <a:ext cx="8741698" cy="4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SzPct val="25000"/>
            </a:pPr>
            <a:r>
              <a:rPr lang="pt-BR" sz="1100" dirty="0" err="1" smtClean="0">
                <a:solidFill>
                  <a:srgbClr val="A1A1A1"/>
                </a:solidFill>
                <a:latin typeface="Open Sans"/>
                <a:ea typeface="Open Sans"/>
                <a:cs typeface="Open Sans"/>
                <a:sym typeface="Open Sans"/>
              </a:rPr>
              <a:t>AngularSeed</a:t>
            </a:r>
            <a:endParaRPr lang="pt-BR" sz="1100" b="0" i="0" u="none" strike="noStrike" cap="none" baseline="0" dirty="0">
              <a:solidFill>
                <a:srgbClr val="A1A1A1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7" name="Shape 308"/>
          <p:cNvSpPr txBox="1">
            <a:spLocks noGrp="1"/>
          </p:cNvSpPr>
          <p:nvPr>
            <p:ph type="body" idx="1"/>
          </p:nvPr>
        </p:nvSpPr>
        <p:spPr>
          <a:xfrm>
            <a:off x="211925" y="871724"/>
            <a:ext cx="8673000" cy="19494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SzPct val="25000"/>
            </a:pP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Quando vamos criar um projeto AngularJS utilizando </a:t>
            </a:r>
            <a:r>
              <a:rPr lang="pt-BR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WebStorm</a:t>
            </a: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, ele da a opção de baixarmos o </a:t>
            </a:r>
            <a:r>
              <a:rPr lang="pt-BR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AngularSeed</a:t>
            </a: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, que é uma base padrão para iniciar o projeto, mas caso utilizemos outra IDE, podemos baixar o </a:t>
            </a:r>
            <a:r>
              <a:rPr lang="pt-BR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AngularSeed</a:t>
            </a: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 pelo GitHub.</a:t>
            </a:r>
          </a:p>
          <a:p>
            <a:pPr lvl="0">
              <a:spcBef>
                <a:spcPts val="0"/>
              </a:spcBef>
              <a:buSzPct val="25000"/>
            </a:pPr>
            <a:endParaRPr lang="pt-BR" dirty="0" smtClean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spcBef>
                <a:spcPts val="0"/>
              </a:spcBef>
              <a:buSzPct val="25000"/>
            </a:pPr>
            <a:r>
              <a:rPr lang="pt-BR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https://github.com/angular/angular-seed</a:t>
            </a:r>
            <a:endParaRPr lang="pt-BR" dirty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spcBef>
                <a:spcPts val="0"/>
              </a:spcBef>
              <a:buSzPct val="25000"/>
            </a:pPr>
            <a:endParaRPr lang="pt-BR" dirty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spcBef>
                <a:spcPts val="0"/>
              </a:spcBef>
              <a:buSzPct val="25000"/>
            </a:pP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É altamente aconselhável utilizá-lo.</a:t>
            </a:r>
          </a:p>
        </p:txBody>
      </p:sp>
    </p:spTree>
    <p:extLst>
      <p:ext uri="{BB962C8B-B14F-4D97-AF65-F5344CB8AC3E}">
        <p14:creationId xmlns:p14="http://schemas.microsoft.com/office/powerpoint/2010/main" val="2084384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211925" y="331475"/>
            <a:ext cx="4897033" cy="2376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pt-BR" sz="2400" b="0" i="0" u="none" strike="noStrike" cap="none" baseline="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  <a:rtl val="0"/>
              </a:rPr>
              <a:t>Conclusão</a:t>
            </a:r>
            <a:endParaRPr lang="en-US" sz="2400" b="0" i="0" u="none" strike="noStrike" cap="none" baseline="0" dirty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310" name="Shape 310"/>
          <p:cNvSpPr txBox="1">
            <a:spLocks noGrp="1"/>
          </p:cNvSpPr>
          <p:nvPr>
            <p:ph type="subTitle" idx="2"/>
          </p:nvPr>
        </p:nvSpPr>
        <p:spPr>
          <a:xfrm>
            <a:off x="211925" y="88250"/>
            <a:ext cx="8741698" cy="4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SzPct val="25000"/>
            </a:pPr>
            <a:r>
              <a:rPr lang="pt-BR" sz="1100" dirty="0" smtClean="0">
                <a:solidFill>
                  <a:srgbClr val="A1A1A1"/>
                </a:solidFill>
                <a:latin typeface="Open Sans"/>
                <a:ea typeface="Open Sans"/>
                <a:cs typeface="Open Sans"/>
                <a:sym typeface="Open Sans"/>
              </a:rPr>
              <a:t>Conclusão</a:t>
            </a:r>
            <a:endParaRPr lang="pt-BR" sz="1100" b="0" i="0" u="none" strike="noStrike" cap="none" baseline="0" dirty="0">
              <a:solidFill>
                <a:srgbClr val="A1A1A1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5" name="Shape 308"/>
          <p:cNvSpPr txBox="1">
            <a:spLocks noGrp="1"/>
          </p:cNvSpPr>
          <p:nvPr>
            <p:ph type="body" idx="1"/>
          </p:nvPr>
        </p:nvSpPr>
        <p:spPr>
          <a:xfrm>
            <a:off x="211925" y="871725"/>
            <a:ext cx="8673000" cy="3943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SzPct val="25000"/>
            </a:pP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Dúvidas?</a:t>
            </a:r>
            <a:endParaRPr lang="pt-BR" b="1" dirty="0" smtClean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" name="Shape 308"/>
          <p:cNvSpPr txBox="1">
            <a:spLocks/>
          </p:cNvSpPr>
          <p:nvPr/>
        </p:nvSpPr>
        <p:spPr>
          <a:xfrm>
            <a:off x="211925" y="1382143"/>
            <a:ext cx="8673000" cy="3943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spcBef>
                <a:spcPts val="0"/>
              </a:spcBef>
              <a:buSzPct val="25000"/>
            </a:pP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Referências:</a:t>
            </a:r>
            <a:endParaRPr lang="pt-BR" b="1" dirty="0" smtClean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6326579" y="2297899"/>
            <a:ext cx="18053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3"/>
              </a:rPr>
              <a:t>https://angularjs.org/</a:t>
            </a:r>
            <a:endParaRPr lang="pt-BR" dirty="0"/>
          </a:p>
        </p:txBody>
      </p:sp>
      <p:pic>
        <p:nvPicPr>
          <p:cNvPr id="9" name="Picture 6" descr="https://prerender.io/img/angularj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798" y="2605676"/>
            <a:ext cx="3106865" cy="80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novatec.com.br/livros/angularjs/capa_ampliada978857522409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422" y="2297899"/>
            <a:ext cx="1633210" cy="22652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hlinkClick r:id="rId6"/>
          </p:cNvPr>
          <p:cNvSpPr/>
          <p:nvPr/>
        </p:nvSpPr>
        <p:spPr>
          <a:xfrm>
            <a:off x="843717" y="1892561"/>
            <a:ext cx="31486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6"/>
              </a:rPr>
              <a:t>http://novatec.com.br/livros/angularjs/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899622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211925" y="871726"/>
            <a:ext cx="8673000" cy="802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SzPct val="25000"/>
            </a:pP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Há cinco princípios básicos que fundamentam o AngularJS e que permitem aos desenvolvedores criar aplicações complexas e de grande porte de forma rápida e fácil:</a:t>
            </a:r>
            <a:endParaRPr sz="1200" b="0" i="0" u="none" strike="noStrike" cap="none" baseline="0" dirty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211925" y="331475"/>
            <a:ext cx="8741698" cy="4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pt-BR" sz="2400" b="0" i="0" u="none" strike="noStrike" cap="none" baseline="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  <a:rtl val="0"/>
              </a:rPr>
              <a:t>Filosofia</a:t>
            </a:r>
            <a:r>
              <a:rPr lang="pt-BR" sz="2400" b="0" i="0" u="none" strike="noStrike" cap="none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  <a:rtl val="0"/>
              </a:rPr>
              <a:t> do AngularJS</a:t>
            </a:r>
            <a:endParaRPr lang="en-US" sz="2400" b="0" i="0" u="none" strike="noStrike" cap="none" baseline="0" dirty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310" name="Shape 310"/>
          <p:cNvSpPr txBox="1">
            <a:spLocks noGrp="1"/>
          </p:cNvSpPr>
          <p:nvPr>
            <p:ph type="subTitle" idx="2"/>
          </p:nvPr>
        </p:nvSpPr>
        <p:spPr>
          <a:xfrm>
            <a:off x="211925" y="88250"/>
            <a:ext cx="8741698" cy="4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SzPct val="25000"/>
            </a:pPr>
            <a:r>
              <a:rPr lang="pt-BR" sz="1100" dirty="0">
                <a:solidFill>
                  <a:srgbClr val="A1A1A1"/>
                </a:solidFill>
                <a:latin typeface="Open Sans"/>
                <a:ea typeface="Open Sans"/>
                <a:cs typeface="Open Sans"/>
                <a:sym typeface="Open Sans"/>
              </a:rPr>
              <a:t>Introdução</a:t>
            </a:r>
          </a:p>
        </p:txBody>
      </p:sp>
      <p:sp>
        <p:nvSpPr>
          <p:cNvPr id="5" name="Shape 308"/>
          <p:cNvSpPr txBox="1">
            <a:spLocks/>
          </p:cNvSpPr>
          <p:nvPr/>
        </p:nvSpPr>
        <p:spPr>
          <a:xfrm>
            <a:off x="211925" y="1673876"/>
            <a:ext cx="8673000" cy="31068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0" marR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171450" indent="-171450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180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Orientado a Dados</a:t>
            </a:r>
          </a:p>
          <a:p>
            <a:pPr marL="171450" indent="-171450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180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Declarativo</a:t>
            </a:r>
          </a:p>
          <a:p>
            <a:pPr marL="171450" indent="-171450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180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Separação de Responsabilidades</a:t>
            </a:r>
          </a:p>
          <a:p>
            <a:pPr marL="171450" indent="-171450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180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Injeção de dependência</a:t>
            </a:r>
          </a:p>
          <a:p>
            <a:pPr marL="171450" indent="-171450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180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Extensível</a:t>
            </a:r>
            <a:endParaRPr lang="pt-BR" sz="1800" dirty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68320071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211925" y="871725"/>
            <a:ext cx="8673000" cy="11062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SzPct val="25000"/>
            </a:pP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O AngularJS oferece data-</a:t>
            </a:r>
            <a:r>
              <a:rPr lang="pt-BR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binding</a:t>
            </a: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 bidirecional, que permite evitar código </a:t>
            </a:r>
            <a:r>
              <a:rPr lang="pt-BR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boilerplate</a:t>
            </a: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. O data-</a:t>
            </a:r>
            <a:r>
              <a:rPr lang="pt-BR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binding</a:t>
            </a: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 bidirecional garante que o nosso controlador e a UI compartilhem o mesmo modelo, de modo que atualizações em um deles (seja a partir da UI ou do nosso código) fará o outro ser atualizado automaticamente.</a:t>
            </a:r>
            <a:endParaRPr sz="1200" b="0" i="0" u="none" strike="noStrike" cap="none" baseline="0" dirty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211925" y="331475"/>
            <a:ext cx="8741698" cy="4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pt-BR" sz="2400" b="0" i="0" u="none" strike="noStrike" cap="none" baseline="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  <a:rtl val="0"/>
              </a:rPr>
              <a:t>Orientado a Dados</a:t>
            </a:r>
            <a:endParaRPr lang="en-US" sz="2400" b="0" i="0" u="none" strike="noStrike" cap="none" baseline="0" dirty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310" name="Shape 310"/>
          <p:cNvSpPr txBox="1">
            <a:spLocks noGrp="1"/>
          </p:cNvSpPr>
          <p:nvPr>
            <p:ph type="subTitle" idx="2"/>
          </p:nvPr>
        </p:nvSpPr>
        <p:spPr>
          <a:xfrm>
            <a:off x="211925" y="88250"/>
            <a:ext cx="8741698" cy="4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SzPct val="25000"/>
            </a:pPr>
            <a:r>
              <a:rPr lang="pt-BR" sz="1100" dirty="0">
                <a:solidFill>
                  <a:srgbClr val="A1A1A1"/>
                </a:solidFill>
                <a:latin typeface="Open Sans"/>
                <a:ea typeface="Open Sans"/>
                <a:cs typeface="Open Sans"/>
                <a:sym typeface="Open Sans"/>
              </a:rPr>
              <a:t>Introdução / </a:t>
            </a:r>
            <a:r>
              <a:rPr lang="pt-BR" sz="1100" dirty="0" smtClean="0">
                <a:solidFill>
                  <a:srgbClr val="A1A1A1"/>
                </a:solidFill>
                <a:latin typeface="Open Sans"/>
                <a:ea typeface="Open Sans"/>
                <a:cs typeface="Open Sans"/>
                <a:sym typeface="Open Sans"/>
              </a:rPr>
              <a:t>Filosofia </a:t>
            </a:r>
            <a:r>
              <a:rPr lang="pt-BR" sz="1100" dirty="0">
                <a:solidFill>
                  <a:srgbClr val="A1A1A1"/>
                </a:solidFill>
                <a:latin typeface="Open Sans"/>
                <a:ea typeface="Open Sans"/>
                <a:cs typeface="Open Sans"/>
                <a:sym typeface="Open Sans"/>
              </a:rPr>
              <a:t>do</a:t>
            </a:r>
            <a:r>
              <a:rPr lang="en-US" sz="1100" dirty="0">
                <a:solidFill>
                  <a:srgbClr val="A1A1A1"/>
                </a:solidFill>
                <a:latin typeface="Open Sans"/>
                <a:ea typeface="Open Sans"/>
                <a:cs typeface="Open Sans"/>
                <a:sym typeface="Open Sans"/>
              </a:rPr>
              <a:t> Angular</a:t>
            </a:r>
            <a:r>
              <a:rPr lang="pt-BR" sz="1100" dirty="0">
                <a:solidFill>
                  <a:srgbClr val="A1A1A1"/>
                </a:solidFill>
                <a:latin typeface="Open Sans"/>
                <a:ea typeface="Open Sans"/>
                <a:cs typeface="Open Sans"/>
                <a:sym typeface="Open Sans"/>
              </a:rPr>
              <a:t>JS</a:t>
            </a:r>
            <a:endParaRPr lang="pt-BR" sz="1100" b="0" i="0" u="none" strike="noStrike" cap="none" baseline="0" dirty="0">
              <a:solidFill>
                <a:srgbClr val="A1A1A1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40563627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211925" y="871725"/>
            <a:ext cx="8673000" cy="6393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SzPct val="25000"/>
            </a:pPr>
            <a:r>
              <a:rPr lang="pt-BR" sz="1200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A </a:t>
            </a:r>
            <a:r>
              <a:rPr lang="pt-BR" sz="120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maneira tradicional </a:t>
            </a:r>
            <a:r>
              <a:rPr lang="pt-BR" sz="1200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ao trabalhar com </a:t>
            </a:r>
            <a:r>
              <a:rPr lang="pt-BR" sz="120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formulários, em </a:t>
            </a:r>
            <a:r>
              <a:rPr lang="pt-BR" sz="1200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que precisamos obter dados </a:t>
            </a:r>
            <a:r>
              <a:rPr lang="pt-BR" sz="120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do usuário</a:t>
            </a:r>
            <a:r>
              <a:rPr lang="pt-BR" sz="1200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, realizar algum </a:t>
            </a:r>
            <a:r>
              <a:rPr lang="pt-BR" sz="120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processamento </a:t>
            </a:r>
            <a:r>
              <a:rPr lang="pt-BR" sz="1200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e então enviá-los ao </a:t>
            </a:r>
            <a:r>
              <a:rPr lang="pt-BR" sz="120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servidor, </a:t>
            </a:r>
            <a:r>
              <a:rPr lang="pt-BR" sz="1200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terá </a:t>
            </a:r>
            <a:r>
              <a:rPr lang="pt-BR" sz="120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um aspecto </a:t>
            </a:r>
            <a:r>
              <a:rPr lang="pt-BR" sz="1200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semelhante </a:t>
            </a:r>
            <a:r>
              <a:rPr lang="pt-BR" sz="120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a isso:</a:t>
            </a:r>
          </a:p>
          <a:p>
            <a:pPr lvl="0">
              <a:spcBef>
                <a:spcPts val="0"/>
              </a:spcBef>
              <a:buSzPct val="25000"/>
            </a:pPr>
            <a:endParaRPr lang="pt-BR" sz="1200" b="0" i="0" u="none" strike="noStrike" cap="none" baseline="0" dirty="0" smtClean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  <a:p>
            <a:pPr lvl="0">
              <a:spcBef>
                <a:spcPts val="0"/>
              </a:spcBef>
              <a:buSzPct val="25000"/>
            </a:pPr>
            <a:endParaRPr lang="pt-BR" sz="1200" b="0" i="0" u="none" strike="noStrike" cap="none" baseline="0" dirty="0" smtClean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211925" y="331475"/>
            <a:ext cx="8741698" cy="4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pt-BR" sz="2400" b="0" i="0" u="none" strike="noStrike" cap="none" baseline="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  <a:rtl val="0"/>
              </a:rPr>
              <a:t>Exemplo com JavaScript + </a:t>
            </a:r>
            <a:r>
              <a:rPr lang="pt-BR" sz="2400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j</a:t>
            </a:r>
            <a:r>
              <a:rPr lang="pt-BR" sz="2400" b="0" i="0" u="none" strike="noStrike" cap="none" baseline="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  <a:rtl val="0"/>
              </a:rPr>
              <a:t>Query</a:t>
            </a:r>
            <a:endParaRPr lang="en-US" sz="2400" b="0" i="0" u="none" strike="noStrike" cap="none" baseline="0" dirty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310" name="Shape 310"/>
          <p:cNvSpPr txBox="1">
            <a:spLocks noGrp="1"/>
          </p:cNvSpPr>
          <p:nvPr>
            <p:ph type="subTitle" idx="2"/>
          </p:nvPr>
        </p:nvSpPr>
        <p:spPr>
          <a:xfrm>
            <a:off x="211925" y="88250"/>
            <a:ext cx="8741698" cy="4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SzPct val="25000"/>
            </a:pPr>
            <a:r>
              <a:rPr lang="pt-BR" sz="1100" dirty="0" smtClean="0">
                <a:solidFill>
                  <a:srgbClr val="A1A1A1"/>
                </a:solidFill>
                <a:latin typeface="Open Sans"/>
                <a:ea typeface="Open Sans"/>
                <a:cs typeface="Open Sans"/>
                <a:sym typeface="Open Sans"/>
              </a:rPr>
              <a:t>Introdução / Filosofia </a:t>
            </a:r>
            <a:r>
              <a:rPr lang="pt-BR" sz="1100" dirty="0">
                <a:solidFill>
                  <a:srgbClr val="A1A1A1"/>
                </a:solidFill>
                <a:latin typeface="Open Sans"/>
                <a:ea typeface="Open Sans"/>
                <a:cs typeface="Open Sans"/>
                <a:sym typeface="Open Sans"/>
              </a:rPr>
              <a:t>do</a:t>
            </a:r>
            <a:r>
              <a:rPr lang="en-US" sz="1100" dirty="0">
                <a:solidFill>
                  <a:srgbClr val="A1A1A1"/>
                </a:solidFill>
                <a:latin typeface="Open Sans"/>
                <a:ea typeface="Open Sans"/>
                <a:cs typeface="Open Sans"/>
                <a:sym typeface="Open Sans"/>
              </a:rPr>
              <a:t> Angular</a:t>
            </a:r>
            <a:r>
              <a:rPr lang="pt-BR" sz="1100" dirty="0" smtClean="0">
                <a:solidFill>
                  <a:srgbClr val="A1A1A1"/>
                </a:solidFill>
                <a:latin typeface="Open Sans"/>
                <a:ea typeface="Open Sans"/>
                <a:cs typeface="Open Sans"/>
                <a:sym typeface="Open Sans"/>
              </a:rPr>
              <a:t>JS / Orientado a Dados</a:t>
            </a:r>
            <a:endParaRPr lang="pt-BR" sz="1100" b="0" i="0" u="none" strike="noStrike" cap="none" baseline="0" dirty="0">
              <a:solidFill>
                <a:srgbClr val="A1A1A1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11" name="Rectangle 102"/>
          <p:cNvSpPr>
            <a:spLocks noChangeArrowheads="1"/>
          </p:cNvSpPr>
          <p:nvPr/>
        </p:nvSpPr>
        <p:spPr bwMode="auto">
          <a:xfrm>
            <a:off x="211925" y="1527054"/>
            <a:ext cx="8761576" cy="10618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&lt;!--form.html --&gt;</a:t>
            </a:r>
            <a:br>
              <a:rPr kumimoji="0" lang="pt-BR" altLang="pt-BR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myForm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onsubmit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submitData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&lt;input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nameField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&lt;input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emailField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04"/>
          <p:cNvSpPr>
            <a:spLocks noChangeArrowheads="1"/>
          </p:cNvSpPr>
          <p:nvPr/>
        </p:nvSpPr>
        <p:spPr bwMode="auto">
          <a:xfrm>
            <a:off x="211925" y="2339997"/>
            <a:ext cx="8761576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&lt;!--form.js --&gt;</a:t>
            </a:r>
            <a:br>
              <a:rPr kumimoji="0" lang="pt-BR" altLang="pt-BR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Define os dados no formulário</a:t>
            </a:r>
            <a:b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pt-BR" altLang="pt-BR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setUserDetails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userDetails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'#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nameField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(userDetails.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'#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emailField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userDetails.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email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pt-BR" altLang="pt-BR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getUserDetails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pt-BR" altLang="pt-BR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'#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nameField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email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'#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emailField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submitData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Supondo que haja uma função que faça a solicitação XHR / </a:t>
            </a:r>
            <a:r>
              <a:rPr lang="pt-BR" altLang="pt-BR" sz="9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Faz uma solicitação POST com dados JSON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makeXhrRequest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'http://my/url'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getUserDetails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7625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211925" y="871725"/>
            <a:ext cx="8673000" cy="7553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SzPct val="25000"/>
            </a:pPr>
            <a:r>
              <a:rPr lang="pt-BR" sz="120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O AngularJS cuida do data-</a:t>
            </a:r>
            <a:r>
              <a:rPr lang="pt-BR" sz="1200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binding</a:t>
            </a:r>
            <a:r>
              <a:rPr lang="pt-BR" sz="120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 bidirecional, que possibilita obter os valores mais recentes da UI e atualizar </a:t>
            </a:r>
            <a:r>
              <a:rPr lang="pt-BR" sz="1200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name</a:t>
            </a:r>
            <a:r>
              <a:rPr lang="pt-BR" sz="120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 e </a:t>
            </a:r>
            <a:r>
              <a:rPr lang="pt-BR" sz="1200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email</a:t>
            </a:r>
            <a:r>
              <a:rPr lang="pt-BR" sz="120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 no objeto </a:t>
            </a:r>
            <a:r>
              <a:rPr lang="pt-BR" sz="1200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user</a:t>
            </a:r>
            <a:r>
              <a:rPr lang="pt-BR" sz="120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 automaticamente. Ele também garante que qualquer alteração feita nos valores de </a:t>
            </a:r>
            <a:r>
              <a:rPr lang="pt-BR" sz="1200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name</a:t>
            </a:r>
            <a:r>
              <a:rPr lang="pt-BR" sz="120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 e de </a:t>
            </a:r>
            <a:r>
              <a:rPr lang="pt-BR" sz="1200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email</a:t>
            </a:r>
            <a:endParaRPr lang="pt-BR" sz="1200" dirty="0" smtClean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spcBef>
                <a:spcPts val="0"/>
              </a:spcBef>
              <a:buSzPct val="25000"/>
            </a:pPr>
            <a:r>
              <a:rPr lang="pt-BR" sz="120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no objeto </a:t>
            </a:r>
            <a:r>
              <a:rPr lang="pt-BR" sz="1200" dirty="0" err="1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user</a:t>
            </a:r>
            <a:r>
              <a:rPr lang="pt-BR" sz="120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 serão refletidos automaticamente no DOM:</a:t>
            </a:r>
            <a:endParaRPr lang="pt-BR" sz="1200" b="0" i="0" u="none" strike="noStrike" cap="none" baseline="0" dirty="0" smtClean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211925" y="331475"/>
            <a:ext cx="8741698" cy="4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pt-BR" sz="2400" b="0" i="0" u="none" strike="noStrike" cap="none" baseline="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  <a:rtl val="0"/>
              </a:rPr>
              <a:t>Exemplo com AngularJS</a:t>
            </a:r>
            <a:endParaRPr lang="en-US" sz="2400" b="0" i="0" u="none" strike="noStrike" cap="none" baseline="0" dirty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310" name="Shape 310"/>
          <p:cNvSpPr txBox="1">
            <a:spLocks noGrp="1"/>
          </p:cNvSpPr>
          <p:nvPr>
            <p:ph type="subTitle" idx="2"/>
          </p:nvPr>
        </p:nvSpPr>
        <p:spPr>
          <a:xfrm>
            <a:off x="211925" y="88250"/>
            <a:ext cx="8741698" cy="4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SzPct val="25000"/>
            </a:pPr>
            <a:r>
              <a:rPr lang="pt-BR" sz="1100" dirty="0" smtClean="0">
                <a:solidFill>
                  <a:srgbClr val="A1A1A1"/>
                </a:solidFill>
                <a:latin typeface="Open Sans"/>
                <a:ea typeface="Open Sans"/>
                <a:cs typeface="Open Sans"/>
                <a:sym typeface="Open Sans"/>
              </a:rPr>
              <a:t>Introdução / Filosofia </a:t>
            </a:r>
            <a:r>
              <a:rPr lang="pt-BR" sz="1100" dirty="0">
                <a:solidFill>
                  <a:srgbClr val="A1A1A1"/>
                </a:solidFill>
                <a:latin typeface="Open Sans"/>
                <a:ea typeface="Open Sans"/>
                <a:cs typeface="Open Sans"/>
                <a:sym typeface="Open Sans"/>
              </a:rPr>
              <a:t>do</a:t>
            </a:r>
            <a:r>
              <a:rPr lang="en-US" sz="1100" dirty="0">
                <a:solidFill>
                  <a:srgbClr val="A1A1A1"/>
                </a:solidFill>
                <a:latin typeface="Open Sans"/>
                <a:ea typeface="Open Sans"/>
                <a:cs typeface="Open Sans"/>
                <a:sym typeface="Open Sans"/>
              </a:rPr>
              <a:t> Angular</a:t>
            </a:r>
            <a:r>
              <a:rPr lang="pt-BR" sz="1100" dirty="0" smtClean="0">
                <a:solidFill>
                  <a:srgbClr val="A1A1A1"/>
                </a:solidFill>
                <a:latin typeface="Open Sans"/>
                <a:ea typeface="Open Sans"/>
                <a:cs typeface="Open Sans"/>
                <a:sym typeface="Open Sans"/>
              </a:rPr>
              <a:t>JS / Orientado a Dados</a:t>
            </a:r>
            <a:endParaRPr lang="pt-BR" sz="1100" b="0" i="0" u="none" strike="noStrike" cap="none" baseline="0" dirty="0">
              <a:solidFill>
                <a:srgbClr val="A1A1A1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11925" y="1743132"/>
            <a:ext cx="8673000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0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</a:t>
            </a:r>
            <a:r>
              <a:rPr lang="pt-BR" altLang="pt-BR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form.html </a:t>
            </a:r>
            <a:r>
              <a:rPr lang="pt-BR" altLang="pt-BR" sz="1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  <a:r>
              <a:rPr kumimoji="0" lang="pt-BR" altLang="pt-BR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altLang="pt-BR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myForm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ng-submit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ctrl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.submitData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&lt;input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ng-model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"user.name"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&lt;input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ng-model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user.email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&lt;/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pt-BR" altLang="pt-BR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&lt;!--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form-controller.js --&gt;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No código de meu controlador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submitData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Faz uma solicitação POST ao servidor com um objeto JSON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'http://my/url'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20875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211925" y="871725"/>
            <a:ext cx="8673000" cy="36651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SzPct val="25000"/>
            </a:pPr>
            <a:r>
              <a:rPr lang="pt-BR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Uma aplicação web single-</a:t>
            </a:r>
            <a:r>
              <a:rPr lang="pt-BR" dirty="0" err="1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page</a:t>
            </a:r>
            <a:r>
              <a:rPr lang="pt-BR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 (também conhecida como uma </a:t>
            </a: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aplicação AJAX</a:t>
            </a:r>
            <a:r>
              <a:rPr lang="pt-BR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) é composta de vários trechos diferentes de HTML e de dados </a:t>
            </a: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associados por </a:t>
            </a:r>
            <a:r>
              <a:rPr lang="pt-BR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meio de JavaScript. Com muita frequência, acabamos com </a:t>
            </a: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templates HTML </a:t>
            </a:r>
            <a:r>
              <a:rPr lang="pt-BR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que não oferecem nenhum indício daquilo em que se </a:t>
            </a: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transformaram.</a:t>
            </a:r>
          </a:p>
          <a:p>
            <a:pPr lvl="0">
              <a:spcBef>
                <a:spcPts val="0"/>
              </a:spcBef>
              <a:buSzPct val="25000"/>
            </a:pPr>
            <a:endParaRPr lang="pt-BR" dirty="0" smtClean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spcBef>
                <a:spcPts val="0"/>
              </a:spcBef>
              <a:buSzPct val="25000"/>
            </a:pP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Esse é o </a:t>
            </a:r>
            <a:r>
              <a:rPr lang="pt-BR" b="1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paradigma imperativo </a:t>
            </a: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onde dizemos exatamente à aplicação como realizar toda e qualquer ação.</a:t>
            </a:r>
          </a:p>
          <a:p>
            <a:pPr lvl="0">
              <a:spcBef>
                <a:spcPts val="0"/>
              </a:spcBef>
              <a:buSzPct val="25000"/>
            </a:pPr>
            <a:endParaRPr lang="pt-BR" sz="1200" b="1" i="0" u="none" strike="noStrike" cap="none" baseline="0" dirty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  <a:p>
            <a:pPr>
              <a:spcBef>
                <a:spcPts val="0"/>
              </a:spcBef>
              <a:buSzPct val="25000"/>
            </a:pP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O AngularJS promove o </a:t>
            </a:r>
            <a:r>
              <a:rPr lang="pt-BR" b="1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paradigma </a:t>
            </a:r>
            <a:r>
              <a:rPr lang="pt-BR" b="1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declarativo </a:t>
            </a:r>
            <a:r>
              <a:rPr lang="pt-BR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em que declaramos diretamente no HTML o que estamos tentando realizar.</a:t>
            </a:r>
            <a:endParaRPr lang="pt-BR" b="1" dirty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spcBef>
                <a:spcPts val="0"/>
              </a:spcBef>
              <a:buSzPct val="25000"/>
            </a:pPr>
            <a:endParaRPr sz="1200" b="1" i="0" u="none" strike="noStrike" cap="none" baseline="0" dirty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211925" y="331475"/>
            <a:ext cx="8741698" cy="4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pt-BR" sz="2400" b="0" i="0" u="none" strike="noStrike" cap="none" baseline="0" dirty="0" smtClean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  <a:rtl val="0"/>
              </a:rPr>
              <a:t>Declarativo</a:t>
            </a:r>
            <a:endParaRPr lang="en-US" sz="2400" b="0" i="0" u="none" strike="noStrike" cap="none" baseline="0" dirty="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310" name="Shape 310"/>
          <p:cNvSpPr txBox="1">
            <a:spLocks noGrp="1"/>
          </p:cNvSpPr>
          <p:nvPr>
            <p:ph type="subTitle" idx="2"/>
          </p:nvPr>
        </p:nvSpPr>
        <p:spPr>
          <a:xfrm>
            <a:off x="211925" y="88250"/>
            <a:ext cx="8741698" cy="4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SzPct val="25000"/>
            </a:pPr>
            <a:r>
              <a:rPr lang="pt-BR" sz="1100" dirty="0">
                <a:solidFill>
                  <a:srgbClr val="A1A1A1"/>
                </a:solidFill>
                <a:latin typeface="Open Sans"/>
                <a:ea typeface="Open Sans"/>
                <a:cs typeface="Open Sans"/>
                <a:sym typeface="Open Sans"/>
              </a:rPr>
              <a:t>Introdução / </a:t>
            </a:r>
            <a:r>
              <a:rPr lang="pt-BR" sz="1100" dirty="0" smtClean="0">
                <a:solidFill>
                  <a:srgbClr val="A1A1A1"/>
                </a:solidFill>
                <a:latin typeface="Open Sans"/>
                <a:ea typeface="Open Sans"/>
                <a:cs typeface="Open Sans"/>
                <a:sym typeface="Open Sans"/>
              </a:rPr>
              <a:t>Filosofia </a:t>
            </a:r>
            <a:r>
              <a:rPr lang="pt-BR" sz="1100" dirty="0">
                <a:solidFill>
                  <a:srgbClr val="A1A1A1"/>
                </a:solidFill>
                <a:latin typeface="Open Sans"/>
                <a:ea typeface="Open Sans"/>
                <a:cs typeface="Open Sans"/>
                <a:sym typeface="Open Sans"/>
              </a:rPr>
              <a:t>do</a:t>
            </a:r>
            <a:r>
              <a:rPr lang="en-US" sz="1100" dirty="0">
                <a:solidFill>
                  <a:srgbClr val="A1A1A1"/>
                </a:solidFill>
                <a:latin typeface="Open Sans"/>
                <a:ea typeface="Open Sans"/>
                <a:cs typeface="Open Sans"/>
                <a:sym typeface="Open Sans"/>
              </a:rPr>
              <a:t> Angular</a:t>
            </a:r>
            <a:r>
              <a:rPr lang="pt-BR" sz="1100" dirty="0">
                <a:solidFill>
                  <a:srgbClr val="A1A1A1"/>
                </a:solidFill>
                <a:latin typeface="Open Sans"/>
                <a:ea typeface="Open Sans"/>
                <a:cs typeface="Open Sans"/>
                <a:sym typeface="Open Sans"/>
              </a:rPr>
              <a:t>JS</a:t>
            </a:r>
            <a:endParaRPr lang="pt-BR" sz="1100" b="0" i="0" u="none" strike="noStrike" cap="none" baseline="0" dirty="0">
              <a:solidFill>
                <a:srgbClr val="A1A1A1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01593462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ogle for Work Presentatio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20593</TotalTime>
  <Words>2440</Words>
  <Application>Microsoft Office PowerPoint</Application>
  <PresentationFormat>Apresentação na tela (16:9)</PresentationFormat>
  <Paragraphs>614</Paragraphs>
  <Slides>45</Slides>
  <Notes>44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45</vt:i4>
      </vt:variant>
    </vt:vector>
  </HeadingPairs>
  <TitlesOfParts>
    <vt:vector size="52" baseType="lpstr">
      <vt:lpstr>Arial</vt:lpstr>
      <vt:lpstr>Courier New</vt:lpstr>
      <vt:lpstr>Noto Symbol</vt:lpstr>
      <vt:lpstr>Open Sans</vt:lpstr>
      <vt:lpstr>Roboto</vt:lpstr>
      <vt:lpstr>Times New Roman</vt:lpstr>
      <vt:lpstr>Google for Work Presentation</vt:lpstr>
      <vt:lpstr>Apresentação do PowerPoint</vt:lpstr>
      <vt:lpstr>O que é AngularJS?</vt:lpstr>
      <vt:lpstr>O que é AngularJS?</vt:lpstr>
      <vt:lpstr>Identidade Visual</vt:lpstr>
      <vt:lpstr>Filosofia do AngularJS</vt:lpstr>
      <vt:lpstr>Orientado a Dados</vt:lpstr>
      <vt:lpstr>Exemplo com JavaScript + jQuery</vt:lpstr>
      <vt:lpstr>Exemplo com AngularJS</vt:lpstr>
      <vt:lpstr>Declarativo</vt:lpstr>
      <vt:lpstr>Exemplo com JavaScript + jQuery</vt:lpstr>
      <vt:lpstr>Exemplo com AngularJS</vt:lpstr>
      <vt:lpstr>Vantagens dessa abordagem</vt:lpstr>
      <vt:lpstr>Separação de Responsabilidades</vt:lpstr>
      <vt:lpstr>Injeção de Dependência</vt:lpstr>
      <vt:lpstr>Extensível</vt:lpstr>
      <vt:lpstr>Hello World</vt:lpstr>
      <vt:lpstr>Módulos</vt:lpstr>
      <vt:lpstr>Controladores</vt:lpstr>
      <vt:lpstr>Formulário (exemplo simples)</vt:lpstr>
      <vt:lpstr>Serviços</vt:lpstr>
      <vt:lpstr>Serviços</vt:lpstr>
      <vt:lpstr>Serviços versus Controladores</vt:lpstr>
      <vt:lpstr>Principais serviços nativos</vt:lpstr>
      <vt:lpstr>Exemplo de uso de serviço nativo</vt:lpstr>
      <vt:lpstr>Criando um serviço</vt:lpstr>
      <vt:lpstr>A diferença entre serviço, fábrica e provedor</vt:lpstr>
      <vt:lpstr>Diretivas</vt:lpstr>
      <vt:lpstr>Principais diretivas nativas</vt:lpstr>
      <vt:lpstr>Exemplos de uso das principais diretivas nativas</vt:lpstr>
      <vt:lpstr>Utilizando diretivas de terceiros</vt:lpstr>
      <vt:lpstr>Criando uma diretiva</vt:lpstr>
      <vt:lpstr>Filtros</vt:lpstr>
      <vt:lpstr>Filtros</vt:lpstr>
      <vt:lpstr>Filtros nativos</vt:lpstr>
      <vt:lpstr>Criando um filtro</vt:lpstr>
      <vt:lpstr>Roteamento</vt:lpstr>
      <vt:lpstr>Exemplo simples de roteamento com ngRoute</vt:lpstr>
      <vt:lpstr>Opções de roteamento</vt:lpstr>
      <vt:lpstr>Testes</vt:lpstr>
      <vt:lpstr>Configuração do Karma (karma.conf.js)</vt:lpstr>
      <vt:lpstr>Sintaxe Jasmine</vt:lpstr>
      <vt:lpstr>Matches úteis do Jasmine</vt:lpstr>
      <vt:lpstr>Bower</vt:lpstr>
      <vt:lpstr>Criando um projeto do zero</vt:lpstr>
      <vt:lpstr>Conclusão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Partner logo</dc:title>
  <dc:creator>Jezer Ferreira</dc:creator>
  <cp:lastModifiedBy>Lucas S. Tenório</cp:lastModifiedBy>
  <cp:revision>367</cp:revision>
  <dcterms:modified xsi:type="dcterms:W3CDTF">2016-06-23T19:17:29Z</dcterms:modified>
</cp:coreProperties>
</file>