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30270450" cy="39176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96" autoAdjust="0"/>
    <p:restoredTop sz="94660"/>
  </p:normalViewPr>
  <p:slideViewPr>
    <p:cSldViewPr snapToGrid="0">
      <p:cViewPr varScale="1">
        <p:scale>
          <a:sx n="116" d="100"/>
          <a:sy n="116" d="100"/>
        </p:scale>
        <p:origin x="10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4D27E2-A7EF-4E1C-883C-CDD063FC3A3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240217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4D27E2-A7EF-4E1C-883C-CDD063FC3A3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92422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4D27E2-A7EF-4E1C-883C-CDD063FC3A3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79997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4D27E2-A7EF-4E1C-883C-CDD063FC3A3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359645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D27E2-A7EF-4E1C-883C-CDD063FC3A34}"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9701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4D27E2-A7EF-4E1C-883C-CDD063FC3A3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245238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4D27E2-A7EF-4E1C-883C-CDD063FC3A34}"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78521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4D27E2-A7EF-4E1C-883C-CDD063FC3A34}"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406642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D27E2-A7EF-4E1C-883C-CDD063FC3A34}"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2573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D27E2-A7EF-4E1C-883C-CDD063FC3A3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119595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D27E2-A7EF-4E1C-883C-CDD063FC3A34}"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87C0E-A929-4ECC-A8F1-DD84C5FCD544}" type="slidenum">
              <a:rPr lang="en-US" smtClean="0"/>
              <a:t>‹#›</a:t>
            </a:fld>
            <a:endParaRPr lang="en-US"/>
          </a:p>
        </p:txBody>
      </p:sp>
    </p:spTree>
    <p:extLst>
      <p:ext uri="{BB962C8B-B14F-4D97-AF65-F5344CB8AC3E}">
        <p14:creationId xmlns:p14="http://schemas.microsoft.com/office/powerpoint/2010/main" val="350187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D27E2-A7EF-4E1C-883C-CDD063FC3A34}" type="datetimeFigureOut">
              <a:rPr lang="en-US" smtClean="0"/>
              <a:t>10/5/2015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87C0E-A929-4ECC-A8F1-DD84C5FCD544}" type="slidenum">
              <a:rPr lang="en-US" smtClean="0"/>
              <a:t>‹#›</a:t>
            </a:fld>
            <a:endParaRPr lang="en-US"/>
          </a:p>
        </p:txBody>
      </p:sp>
    </p:spTree>
    <p:extLst>
      <p:ext uri="{BB962C8B-B14F-4D97-AF65-F5344CB8AC3E}">
        <p14:creationId xmlns:p14="http://schemas.microsoft.com/office/powerpoint/2010/main" val="67824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3432" y="69636"/>
            <a:ext cx="10945485" cy="609600"/>
          </a:xfrm>
        </p:spPr>
        <p:txBody>
          <a:bodyPr>
            <a:normAutofit fontScale="90000"/>
          </a:bodyPr>
          <a:lstStyle/>
          <a:p>
            <a:r>
              <a:rPr lang="en-US" sz="3600" i="1" dirty="0" smtClean="0"/>
              <a:t>In Vino Veritas</a:t>
            </a:r>
            <a:r>
              <a:rPr lang="en-US" sz="3600" dirty="0" smtClean="0"/>
              <a:t>: The History of Wine in Ancient Roman Dalmatia</a:t>
            </a:r>
            <a:endParaRPr lang="en-US" sz="3600" dirty="0"/>
          </a:p>
        </p:txBody>
      </p:sp>
      <p:sp>
        <p:nvSpPr>
          <p:cNvPr id="19" name="TextBox 18"/>
          <p:cNvSpPr txBox="1"/>
          <p:nvPr/>
        </p:nvSpPr>
        <p:spPr>
          <a:xfrm>
            <a:off x="3410679" y="509423"/>
            <a:ext cx="5710990" cy="577081"/>
          </a:xfrm>
          <a:prstGeom prst="rect">
            <a:avLst/>
          </a:prstGeom>
          <a:noFill/>
        </p:spPr>
        <p:txBody>
          <a:bodyPr wrap="square" rtlCol="0">
            <a:spAutoFit/>
          </a:bodyPr>
          <a:lstStyle/>
          <a:p>
            <a:pPr algn="ctr"/>
            <a:r>
              <a:rPr lang="en-US" sz="1050" dirty="0" smtClean="0"/>
              <a:t>by Andrew Ring</a:t>
            </a:r>
          </a:p>
          <a:p>
            <a:pPr algn="ctr"/>
            <a:r>
              <a:rPr lang="en-US" sz="1050" dirty="0" smtClean="0"/>
              <a:t>Faculty Mentor: </a:t>
            </a:r>
            <a:r>
              <a:rPr lang="hr-HR" sz="1050" dirty="0" smtClean="0"/>
              <a:t>Ivančica Schrunk</a:t>
            </a:r>
            <a:r>
              <a:rPr lang="en-US" sz="1050" dirty="0"/>
              <a:t> </a:t>
            </a:r>
            <a:r>
              <a:rPr lang="en-US" sz="1050" dirty="0" smtClean="0"/>
              <a:t>| University of Saint Thomas</a:t>
            </a:r>
          </a:p>
          <a:p>
            <a:pPr algn="ctr"/>
            <a:r>
              <a:rPr lang="en-US" sz="1050" dirty="0"/>
              <a:t>This research was made possible in part by the Grants and Research Office.</a:t>
            </a:r>
          </a:p>
        </p:txBody>
      </p:sp>
      <p:sp>
        <p:nvSpPr>
          <p:cNvPr id="20" name="TextBox 19"/>
          <p:cNvSpPr txBox="1"/>
          <p:nvPr/>
        </p:nvSpPr>
        <p:spPr>
          <a:xfrm>
            <a:off x="6178377" y="3789791"/>
            <a:ext cx="3566049" cy="2970044"/>
          </a:xfrm>
          <a:prstGeom prst="rect">
            <a:avLst/>
          </a:prstGeom>
          <a:noFill/>
        </p:spPr>
        <p:txBody>
          <a:bodyPr wrap="square" rtlCol="0">
            <a:spAutoFit/>
          </a:bodyPr>
          <a:lstStyle/>
          <a:p>
            <a:pPr indent="457200"/>
            <a:r>
              <a:rPr lang="en-US" sz="1100" dirty="0" smtClean="0"/>
              <a:t>As part of my study, I participated in the excavation of one such villa on the small island of </a:t>
            </a:r>
            <a:r>
              <a:rPr lang="en-US" sz="1100" dirty="0" err="1" smtClean="0"/>
              <a:t>Sveti</a:t>
            </a:r>
            <a:r>
              <a:rPr lang="en-US" sz="1100" dirty="0" smtClean="0"/>
              <a:t> </a:t>
            </a:r>
            <a:r>
              <a:rPr lang="en-US" sz="1100" dirty="0" err="1" smtClean="0"/>
              <a:t>Klement</a:t>
            </a:r>
            <a:r>
              <a:rPr lang="en-US" sz="1100" dirty="0" smtClean="0"/>
              <a:t> in June 2015. This excavation gave me new insights into the lives of the people that originally lived there.  Artifacts and features uncovered at the site showed a high standard of living of the residents, and could show their economic activity.  Features such as a large basin built with a hydraulically sealed floor may have been used for </a:t>
            </a:r>
            <a:r>
              <a:rPr lang="en-US" sz="1100" dirty="0" err="1" smtClean="0"/>
              <a:t>vinification</a:t>
            </a:r>
            <a:r>
              <a:rPr lang="en-US" sz="1100" dirty="0" smtClean="0"/>
              <a:t>.  Evidence such as the amount of fragments of amphorae and drinking vessels at least can show that there was wine consumption at the site. However, overall the physical evidence for the presence of a vineyard on the island is inconclusive. But from the popularity of wine for it profitability among ancient agricultural writers and its presence at neighboring islands it has been concluded that there most likely would have been a vineyard at the site.</a:t>
            </a:r>
          </a:p>
          <a:p>
            <a:pPr indent="457200"/>
            <a:endParaRPr lang="en-US" sz="1100"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349" y="4709495"/>
            <a:ext cx="2012356" cy="1509267"/>
          </a:xfrm>
          <a:prstGeom prst="rect">
            <a:avLst/>
          </a:prstGeom>
        </p:spPr>
      </p:pic>
      <p:grpSp>
        <p:nvGrpSpPr>
          <p:cNvPr id="5" name="Group 4"/>
          <p:cNvGrpSpPr/>
          <p:nvPr/>
        </p:nvGrpSpPr>
        <p:grpSpPr>
          <a:xfrm>
            <a:off x="208057" y="581989"/>
            <a:ext cx="2139150" cy="1941134"/>
            <a:chOff x="208057" y="614941"/>
            <a:chExt cx="2139150" cy="1941134"/>
          </a:xfrm>
        </p:grpSpPr>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4673" b="6229"/>
            <a:stretch/>
          </p:blipFill>
          <p:spPr>
            <a:xfrm>
              <a:off x="208057" y="614941"/>
              <a:ext cx="2139150" cy="1578190"/>
            </a:xfrm>
            <a:prstGeom prst="rect">
              <a:avLst/>
            </a:prstGeom>
          </p:spPr>
        </p:pic>
        <p:sp>
          <p:nvSpPr>
            <p:cNvPr id="4" name="TextBox 3"/>
            <p:cNvSpPr txBox="1"/>
            <p:nvPr/>
          </p:nvSpPr>
          <p:spPr>
            <a:xfrm>
              <a:off x="208057" y="2186743"/>
              <a:ext cx="2139149" cy="369332"/>
            </a:xfrm>
            <a:prstGeom prst="rect">
              <a:avLst/>
            </a:prstGeom>
            <a:noFill/>
          </p:spPr>
          <p:txBody>
            <a:bodyPr wrap="square" rtlCol="0">
              <a:spAutoFit/>
            </a:bodyPr>
            <a:lstStyle/>
            <a:p>
              <a:r>
                <a:rPr lang="en-US" sz="900" dirty="0" smtClean="0"/>
                <a:t>Cleaning the features of a wall in trench 15. (Photo credit: T. </a:t>
              </a:r>
              <a:r>
                <a:rPr lang="en-US" sz="900" dirty="0" err="1" smtClean="0"/>
                <a:t>Schrunk</a:t>
              </a:r>
              <a:r>
                <a:rPr lang="en-US" sz="900" dirty="0" smtClean="0"/>
                <a:t>)</a:t>
              </a:r>
              <a:endParaRPr lang="en-US" sz="900" dirty="0"/>
            </a:p>
          </p:txBody>
        </p:sp>
      </p:grpSp>
      <p:grpSp>
        <p:nvGrpSpPr>
          <p:cNvPr id="7" name="Group 6"/>
          <p:cNvGrpSpPr/>
          <p:nvPr/>
        </p:nvGrpSpPr>
        <p:grpSpPr>
          <a:xfrm>
            <a:off x="9775928" y="614941"/>
            <a:ext cx="2300742" cy="1873380"/>
            <a:chOff x="9775928" y="614941"/>
            <a:chExt cx="2300742" cy="187338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75928" y="614941"/>
              <a:ext cx="2290117" cy="1526744"/>
            </a:xfrm>
            <a:prstGeom prst="rect">
              <a:avLst/>
            </a:prstGeom>
          </p:spPr>
        </p:pic>
        <p:sp>
          <p:nvSpPr>
            <p:cNvPr id="6" name="TextBox 5"/>
            <p:cNvSpPr txBox="1"/>
            <p:nvPr/>
          </p:nvSpPr>
          <p:spPr>
            <a:xfrm>
              <a:off x="9775928" y="2118989"/>
              <a:ext cx="2300742" cy="369332"/>
            </a:xfrm>
            <a:prstGeom prst="rect">
              <a:avLst/>
            </a:prstGeom>
            <a:noFill/>
          </p:spPr>
          <p:txBody>
            <a:bodyPr wrap="square" rtlCol="0">
              <a:spAutoFit/>
            </a:bodyPr>
            <a:lstStyle/>
            <a:p>
              <a:r>
                <a:rPr lang="en-US" sz="900" dirty="0" smtClean="0"/>
                <a:t>Touring the vineyard of Nikola Colnago near the </a:t>
              </a:r>
              <a:r>
                <a:rPr lang="en-US" sz="900" dirty="0" err="1" smtClean="0"/>
                <a:t>Soline</a:t>
              </a:r>
              <a:r>
                <a:rPr lang="en-US" sz="900" dirty="0" smtClean="0"/>
                <a:t> site (Photo credit: A. Ring)</a:t>
              </a:r>
              <a:endParaRPr lang="en-US" sz="900" dirty="0"/>
            </a:p>
          </p:txBody>
        </p:sp>
      </p:grpSp>
      <p:grpSp>
        <p:nvGrpSpPr>
          <p:cNvPr id="9" name="Group 8"/>
          <p:cNvGrpSpPr/>
          <p:nvPr/>
        </p:nvGrpSpPr>
        <p:grpSpPr>
          <a:xfrm>
            <a:off x="271849" y="2523123"/>
            <a:ext cx="2075357" cy="2202848"/>
            <a:chOff x="271849" y="2604171"/>
            <a:chExt cx="2075357" cy="2202848"/>
          </a:xfrm>
        </p:grpSpPr>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849" y="2604171"/>
              <a:ext cx="2075357" cy="1556517"/>
            </a:xfrm>
            <a:prstGeom prst="rect">
              <a:avLst/>
            </a:prstGeom>
          </p:spPr>
        </p:pic>
        <p:sp>
          <p:nvSpPr>
            <p:cNvPr id="8" name="TextBox 7"/>
            <p:cNvSpPr txBox="1"/>
            <p:nvPr/>
          </p:nvSpPr>
          <p:spPr>
            <a:xfrm>
              <a:off x="271849" y="4160688"/>
              <a:ext cx="2075357" cy="646331"/>
            </a:xfrm>
            <a:prstGeom prst="rect">
              <a:avLst/>
            </a:prstGeom>
            <a:noFill/>
          </p:spPr>
          <p:txBody>
            <a:bodyPr wrap="square" rtlCol="0">
              <a:spAutoFit/>
            </a:bodyPr>
            <a:lstStyle/>
            <a:p>
              <a:r>
                <a:rPr lang="en-US" sz="900" dirty="0" smtClean="0"/>
                <a:t>Trench 16 contained the </a:t>
              </a:r>
              <a:r>
                <a:rPr lang="en-US" sz="900" i="1" dirty="0" smtClean="0"/>
                <a:t>in situ</a:t>
              </a:r>
              <a:r>
                <a:rPr lang="en-US" sz="900" dirty="0" smtClean="0"/>
                <a:t> remains of a hydraulically sealed floor and stone collection bowl at its center. (Photo credit: T. </a:t>
              </a:r>
              <a:r>
                <a:rPr lang="en-US" sz="900" dirty="0" err="1" smtClean="0"/>
                <a:t>Schrunk</a:t>
              </a:r>
              <a:r>
                <a:rPr lang="en-US" sz="900" dirty="0" smtClean="0"/>
                <a:t>)</a:t>
              </a:r>
              <a:endParaRPr lang="en-US" sz="900" dirty="0"/>
            </a:p>
          </p:txBody>
        </p:sp>
      </p:grpSp>
      <p:grpSp>
        <p:nvGrpSpPr>
          <p:cNvPr id="13" name="Group 12"/>
          <p:cNvGrpSpPr/>
          <p:nvPr/>
        </p:nvGrpSpPr>
        <p:grpSpPr>
          <a:xfrm>
            <a:off x="2999623" y="4366507"/>
            <a:ext cx="2856428" cy="2421846"/>
            <a:chOff x="6619889" y="1169785"/>
            <a:chExt cx="2856428" cy="2421846"/>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9889" y="1169785"/>
              <a:ext cx="2683026" cy="2052514"/>
            </a:xfrm>
            <a:prstGeom prst="rect">
              <a:avLst/>
            </a:prstGeom>
          </p:spPr>
        </p:pic>
        <p:sp>
          <p:nvSpPr>
            <p:cNvPr id="11" name="TextBox 10"/>
            <p:cNvSpPr txBox="1"/>
            <p:nvPr/>
          </p:nvSpPr>
          <p:spPr>
            <a:xfrm>
              <a:off x="6793290" y="3222299"/>
              <a:ext cx="2683027" cy="369332"/>
            </a:xfrm>
            <a:prstGeom prst="rect">
              <a:avLst/>
            </a:prstGeom>
            <a:noFill/>
          </p:spPr>
          <p:txBody>
            <a:bodyPr wrap="square" rtlCol="0">
              <a:spAutoFit/>
            </a:bodyPr>
            <a:lstStyle/>
            <a:p>
              <a:r>
                <a:rPr lang="en-US" sz="900" dirty="0" smtClean="0"/>
                <a:t>Areal photograph of </a:t>
              </a:r>
              <a:r>
                <a:rPr lang="en-US" sz="900" dirty="0" err="1" smtClean="0"/>
                <a:t>Soline</a:t>
              </a:r>
              <a:r>
                <a:rPr lang="en-US" sz="900" dirty="0" smtClean="0"/>
                <a:t> site near fields and vineyards of the village of </a:t>
              </a:r>
              <a:r>
                <a:rPr lang="en-US" sz="900" dirty="0" err="1" smtClean="0"/>
                <a:t>Vlaka</a:t>
              </a:r>
              <a:endParaRPr lang="en-US" sz="900" dirty="0"/>
            </a:p>
          </p:txBody>
        </p:sp>
      </p:grpSp>
      <p:grpSp>
        <p:nvGrpSpPr>
          <p:cNvPr id="15" name="Group 14"/>
          <p:cNvGrpSpPr/>
          <p:nvPr/>
        </p:nvGrpSpPr>
        <p:grpSpPr>
          <a:xfrm>
            <a:off x="9775928" y="2556075"/>
            <a:ext cx="1990613" cy="2014920"/>
            <a:chOff x="9775928" y="2556075"/>
            <a:chExt cx="1990613" cy="2014920"/>
          </a:xfrm>
        </p:grpSpPr>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75928" y="2556075"/>
              <a:ext cx="1990613" cy="1492960"/>
            </a:xfrm>
            <a:prstGeom prst="rect">
              <a:avLst/>
            </a:prstGeom>
          </p:spPr>
        </p:pic>
        <p:sp>
          <p:nvSpPr>
            <p:cNvPr id="14" name="TextBox 13"/>
            <p:cNvSpPr txBox="1"/>
            <p:nvPr/>
          </p:nvSpPr>
          <p:spPr>
            <a:xfrm>
              <a:off x="9775928" y="4063164"/>
              <a:ext cx="1990613" cy="507831"/>
            </a:xfrm>
            <a:prstGeom prst="rect">
              <a:avLst/>
            </a:prstGeom>
            <a:noFill/>
          </p:spPr>
          <p:txBody>
            <a:bodyPr wrap="square" rtlCol="0">
              <a:spAutoFit/>
            </a:bodyPr>
            <a:lstStyle/>
            <a:p>
              <a:r>
                <a:rPr lang="en-US" sz="900" dirty="0" smtClean="0"/>
                <a:t>Sherds of </a:t>
              </a:r>
              <a:r>
                <a:rPr lang="en-US" sz="900" dirty="0" err="1" smtClean="0"/>
                <a:t>Lambolia</a:t>
              </a:r>
              <a:r>
                <a:rPr lang="en-US" sz="900" dirty="0" smtClean="0"/>
                <a:t> 2 amphorae used for the transport of wine found at the site. (Photo credit: T. </a:t>
              </a:r>
              <a:r>
                <a:rPr lang="en-US" sz="900" dirty="0" err="1" smtClean="0"/>
                <a:t>Schrunk</a:t>
              </a:r>
              <a:r>
                <a:rPr lang="en-US" sz="900" dirty="0" smtClean="0"/>
                <a:t>)</a:t>
              </a:r>
              <a:endParaRPr lang="en-US" sz="900" dirty="0"/>
            </a:p>
          </p:txBody>
        </p:sp>
      </p:grpSp>
      <p:sp>
        <p:nvSpPr>
          <p:cNvPr id="16" name="TextBox 15"/>
          <p:cNvSpPr txBox="1"/>
          <p:nvPr/>
        </p:nvSpPr>
        <p:spPr>
          <a:xfrm>
            <a:off x="271849" y="6216584"/>
            <a:ext cx="2075357" cy="646331"/>
          </a:xfrm>
          <a:prstGeom prst="rect">
            <a:avLst/>
          </a:prstGeom>
          <a:noFill/>
        </p:spPr>
        <p:txBody>
          <a:bodyPr wrap="square" rtlCol="0">
            <a:spAutoFit/>
          </a:bodyPr>
          <a:lstStyle/>
          <a:p>
            <a:r>
              <a:rPr lang="en-US" sz="900" dirty="0" smtClean="0"/>
              <a:t>“IA…” stamped amphorae lid that could show part of the name of the owner of the </a:t>
            </a:r>
            <a:r>
              <a:rPr lang="en-US" sz="900" i="1" dirty="0" smtClean="0"/>
              <a:t>villa </a:t>
            </a:r>
            <a:r>
              <a:rPr lang="en-US" sz="900" i="1" dirty="0" err="1" smtClean="0"/>
              <a:t>maritima</a:t>
            </a:r>
            <a:r>
              <a:rPr lang="en-US" sz="900" dirty="0" smtClean="0"/>
              <a:t> at the site (Photo credit: T. </a:t>
            </a:r>
            <a:r>
              <a:rPr lang="en-US" sz="900" dirty="0" err="1" smtClean="0"/>
              <a:t>Schrunk</a:t>
            </a:r>
            <a:r>
              <a:rPr lang="en-US" sz="900" dirty="0" smtClean="0"/>
              <a:t>)</a:t>
            </a:r>
            <a:endParaRPr lang="en-US" sz="900" dirty="0"/>
          </a:p>
        </p:txBody>
      </p:sp>
      <p:sp>
        <p:nvSpPr>
          <p:cNvPr id="25" name="TextBox 24"/>
          <p:cNvSpPr txBox="1"/>
          <p:nvPr/>
        </p:nvSpPr>
        <p:spPr>
          <a:xfrm>
            <a:off x="2677297" y="1086504"/>
            <a:ext cx="3501081" cy="3308598"/>
          </a:xfrm>
          <a:prstGeom prst="rect">
            <a:avLst/>
          </a:prstGeom>
          <a:noFill/>
        </p:spPr>
        <p:txBody>
          <a:bodyPr wrap="square" rtlCol="0">
            <a:spAutoFit/>
          </a:bodyPr>
          <a:lstStyle/>
          <a:p>
            <a:pPr lvl="0" indent="457200"/>
            <a:r>
              <a:rPr lang="en-US" sz="1100" dirty="0">
                <a:solidFill>
                  <a:prstClr val="black"/>
                </a:solidFill>
              </a:rPr>
              <a:t>This research explores the economic role that viticulture played in the ancient Roman province of Dalmatia in modern Croatia.  Through examination of both the archaeological record and ancient written sources it was found that the Romans spread vineyards throughout their empire to economically exploit the natural resources of their territories.  When the Romans annexed Dalmatia they found that the only viable land for vines lay along the Adriatic coast.  Here viticulture had been practiced possibly as far back as the Neolithic period, and was developed during Hellenistic colonization.  Later as the Romans appropriated the region wealthy Roman citizens and veterans obtained land where they developed villas.  These villas were large agricultural enterprises that produced a variety of crops.  The most profitable cash crop according to ancient sources were grapes for the production of wine.  This profitability made viticulture attractive, and caused the further growth of vineyards along Dalmatia’s Adriatic coast and islands.</a:t>
            </a:r>
          </a:p>
        </p:txBody>
      </p: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8468" y="1119023"/>
            <a:ext cx="2526707" cy="2451864"/>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2925" y="4585124"/>
            <a:ext cx="1021619" cy="2113694"/>
          </a:xfrm>
          <a:prstGeom prst="rect">
            <a:avLst/>
          </a:prstGeom>
        </p:spPr>
      </p:pic>
      <p:sp>
        <p:nvSpPr>
          <p:cNvPr id="12" name="TextBox 11"/>
          <p:cNvSpPr txBox="1"/>
          <p:nvPr/>
        </p:nvSpPr>
        <p:spPr>
          <a:xfrm>
            <a:off x="6529327" y="1606575"/>
            <a:ext cx="779608" cy="215444"/>
          </a:xfrm>
          <a:prstGeom prst="rect">
            <a:avLst/>
          </a:prstGeom>
          <a:noFill/>
        </p:spPr>
        <p:txBody>
          <a:bodyPr wrap="square" rtlCol="0">
            <a:spAutoFit/>
          </a:bodyPr>
          <a:lstStyle/>
          <a:p>
            <a:r>
              <a:rPr lang="en-US" sz="800" dirty="0" err="1" smtClean="0">
                <a:solidFill>
                  <a:schemeClr val="bg1"/>
                </a:solidFill>
              </a:rPr>
              <a:t>Sveti</a:t>
            </a:r>
            <a:r>
              <a:rPr lang="en-US" sz="800" dirty="0" smtClean="0">
                <a:solidFill>
                  <a:schemeClr val="bg1"/>
                </a:solidFill>
              </a:rPr>
              <a:t> </a:t>
            </a:r>
            <a:r>
              <a:rPr lang="en-US" sz="800" dirty="0" err="1" smtClean="0">
                <a:solidFill>
                  <a:schemeClr val="bg1"/>
                </a:solidFill>
              </a:rPr>
              <a:t>Klement</a:t>
            </a:r>
            <a:endParaRPr lang="en-US" sz="800" dirty="0">
              <a:solidFill>
                <a:schemeClr val="bg1"/>
              </a:solidFill>
            </a:endParaRPr>
          </a:p>
        </p:txBody>
      </p:sp>
      <p:cxnSp>
        <p:nvCxnSpPr>
          <p:cNvPr id="28" name="Straight Arrow Connector 27"/>
          <p:cNvCxnSpPr>
            <a:stCxn id="12" idx="2"/>
          </p:cNvCxnSpPr>
          <p:nvPr/>
        </p:nvCxnSpPr>
        <p:spPr>
          <a:xfrm>
            <a:off x="6919131" y="1822019"/>
            <a:ext cx="352353" cy="32282"/>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879517" y="5020485"/>
            <a:ext cx="1112108" cy="1477328"/>
          </a:xfrm>
          <a:prstGeom prst="rect">
            <a:avLst/>
          </a:prstGeom>
          <a:noFill/>
        </p:spPr>
        <p:txBody>
          <a:bodyPr wrap="square" rtlCol="0">
            <a:spAutoFit/>
          </a:bodyPr>
          <a:lstStyle/>
          <a:p>
            <a:r>
              <a:rPr lang="en-US" sz="900" dirty="0" smtClean="0"/>
              <a:t>A complete example of a </a:t>
            </a:r>
            <a:r>
              <a:rPr lang="en-US" sz="900" dirty="0" err="1" smtClean="0"/>
              <a:t>Lambolia</a:t>
            </a:r>
            <a:r>
              <a:rPr lang="en-US" sz="900" dirty="0" smtClean="0"/>
              <a:t> 2 type wine amphora from the 1</a:t>
            </a:r>
            <a:r>
              <a:rPr lang="en-US" sz="900" baseline="30000" dirty="0" smtClean="0"/>
              <a:t>st</a:t>
            </a:r>
            <a:r>
              <a:rPr lang="en-US" sz="900" dirty="0" smtClean="0"/>
              <a:t> c. BCE </a:t>
            </a:r>
            <a:r>
              <a:rPr lang="en-US" sz="900" dirty="0" smtClean="0"/>
              <a:t>which was common </a:t>
            </a:r>
            <a:r>
              <a:rPr lang="en-US" sz="900" dirty="0" smtClean="0"/>
              <a:t>around the Adriatic. (Photo credit: Archaeology Data Service) </a:t>
            </a:r>
            <a:endParaRPr lang="en-US" sz="900" dirty="0"/>
          </a:p>
        </p:txBody>
      </p:sp>
    </p:spTree>
    <p:extLst>
      <p:ext uri="{BB962C8B-B14F-4D97-AF65-F5344CB8AC3E}">
        <p14:creationId xmlns:p14="http://schemas.microsoft.com/office/powerpoint/2010/main" val="723279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532</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In Vino Veritas: The History of Wine in Ancient Roman Dalmatia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Vino Veritas: The History of Wine in Ancient Dalmatia</dc:title>
  <dc:creator>Andrew Ring</dc:creator>
  <cp:lastModifiedBy>Ring, Andrew J.</cp:lastModifiedBy>
  <cp:revision>16</cp:revision>
  <cp:lastPrinted>2015-10-05T21:22:08Z</cp:lastPrinted>
  <dcterms:created xsi:type="dcterms:W3CDTF">2015-09-30T20:30:08Z</dcterms:created>
  <dcterms:modified xsi:type="dcterms:W3CDTF">2015-10-05T21:30:29Z</dcterms:modified>
</cp:coreProperties>
</file>