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56" r:id="rId2"/>
  </p:sldIdLst>
  <p:sldSz cx="43891200" cy="32918400"/>
  <p:notesSz cx="7053263" cy="9309100"/>
  <p:defaultTextStyle>
    <a:defPPr>
      <a:defRPr lang="en-US"/>
    </a:defPPr>
    <a:lvl1pPr marL="0" algn="l" defTabSz="3511296" rtl="0" eaLnBrk="1" latinLnBrk="0" hangingPunct="1">
      <a:defRPr sz="6912" kern="1200">
        <a:solidFill>
          <a:schemeClr val="tx1"/>
        </a:solidFill>
        <a:latin typeface="+mn-lt"/>
        <a:ea typeface="+mn-ea"/>
        <a:cs typeface="+mn-cs"/>
      </a:defRPr>
    </a:lvl1pPr>
    <a:lvl2pPr marL="1755648" algn="l" defTabSz="3511296" rtl="0" eaLnBrk="1" latinLnBrk="0" hangingPunct="1">
      <a:defRPr sz="6912" kern="1200">
        <a:solidFill>
          <a:schemeClr val="tx1"/>
        </a:solidFill>
        <a:latin typeface="+mn-lt"/>
        <a:ea typeface="+mn-ea"/>
        <a:cs typeface="+mn-cs"/>
      </a:defRPr>
    </a:lvl2pPr>
    <a:lvl3pPr marL="3511296" algn="l" defTabSz="3511296" rtl="0" eaLnBrk="1" latinLnBrk="0" hangingPunct="1">
      <a:defRPr sz="6912" kern="1200">
        <a:solidFill>
          <a:schemeClr val="tx1"/>
        </a:solidFill>
        <a:latin typeface="+mn-lt"/>
        <a:ea typeface="+mn-ea"/>
        <a:cs typeface="+mn-cs"/>
      </a:defRPr>
    </a:lvl3pPr>
    <a:lvl4pPr marL="5266944" algn="l" defTabSz="3511296" rtl="0" eaLnBrk="1" latinLnBrk="0" hangingPunct="1">
      <a:defRPr sz="6912" kern="1200">
        <a:solidFill>
          <a:schemeClr val="tx1"/>
        </a:solidFill>
        <a:latin typeface="+mn-lt"/>
        <a:ea typeface="+mn-ea"/>
        <a:cs typeface="+mn-cs"/>
      </a:defRPr>
    </a:lvl4pPr>
    <a:lvl5pPr marL="7022592" algn="l" defTabSz="3511296" rtl="0" eaLnBrk="1" latinLnBrk="0" hangingPunct="1">
      <a:defRPr sz="6912" kern="1200">
        <a:solidFill>
          <a:schemeClr val="tx1"/>
        </a:solidFill>
        <a:latin typeface="+mn-lt"/>
        <a:ea typeface="+mn-ea"/>
        <a:cs typeface="+mn-cs"/>
      </a:defRPr>
    </a:lvl5pPr>
    <a:lvl6pPr marL="8778240" algn="l" defTabSz="3511296" rtl="0" eaLnBrk="1" latinLnBrk="0" hangingPunct="1">
      <a:defRPr sz="6912" kern="1200">
        <a:solidFill>
          <a:schemeClr val="tx1"/>
        </a:solidFill>
        <a:latin typeface="+mn-lt"/>
        <a:ea typeface="+mn-ea"/>
        <a:cs typeface="+mn-cs"/>
      </a:defRPr>
    </a:lvl6pPr>
    <a:lvl7pPr marL="10533888" algn="l" defTabSz="3511296" rtl="0" eaLnBrk="1" latinLnBrk="0" hangingPunct="1">
      <a:defRPr sz="6912" kern="1200">
        <a:solidFill>
          <a:schemeClr val="tx1"/>
        </a:solidFill>
        <a:latin typeface="+mn-lt"/>
        <a:ea typeface="+mn-ea"/>
        <a:cs typeface="+mn-cs"/>
      </a:defRPr>
    </a:lvl7pPr>
    <a:lvl8pPr marL="12289536" algn="l" defTabSz="3511296" rtl="0" eaLnBrk="1" latinLnBrk="0" hangingPunct="1">
      <a:defRPr sz="6912" kern="1200">
        <a:solidFill>
          <a:schemeClr val="tx1"/>
        </a:solidFill>
        <a:latin typeface="+mn-lt"/>
        <a:ea typeface="+mn-ea"/>
        <a:cs typeface="+mn-cs"/>
      </a:defRPr>
    </a:lvl8pPr>
    <a:lvl9pPr marL="14045184" algn="l" defTabSz="3511296" rtl="0" eaLnBrk="1" latinLnBrk="0" hangingPunct="1">
      <a:defRPr sz="6912"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464" userDrawn="1">
          <p15:clr>
            <a:srgbClr val="A4A3A4"/>
          </p15:clr>
        </p15:guide>
        <p15:guide id="2" pos="12672" userDrawn="1">
          <p15:clr>
            <a:srgbClr val="A4A3A4"/>
          </p15:clr>
        </p15:guide>
        <p15:guide id="3" pos="13824">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ristine Sousa" initials="CS" lastIdx="13" clrIdx="0"/>
  <p:cmAuthor id="2" name="Brian Herwig" initials="BH" lastIdx="39" clrIdx="1"/>
  <p:cmAuthor id="3" name="Clemensen, Casey A." initials="CCA" lastIdx="1" clrIdx="2"/>
  <p:cmAuthor id="4" name="Casey Clemensen" initials="CC" lastIdx="4" clrIdx="3"/>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CDB6B"/>
    <a:srgbClr val="98F072"/>
    <a:srgbClr val="89D68D"/>
    <a:srgbClr val="60C37E"/>
    <a:srgbClr val="286B9D"/>
    <a:srgbClr val="C5ECF9"/>
    <a:srgbClr val="008000"/>
    <a:srgbClr val="800080"/>
    <a:srgbClr val="7BD2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ferSingleView="1">
    <p:restoredLeft sz="6399" autoAdjust="0"/>
    <p:restoredTop sz="95441" autoAdjust="0"/>
  </p:normalViewPr>
  <p:slideViewPr>
    <p:cSldViewPr snapToGrid="0" showGuides="1">
      <p:cViewPr>
        <p:scale>
          <a:sx n="20" d="100"/>
          <a:sy n="20" d="100"/>
        </p:scale>
        <p:origin x="1100" y="-1096"/>
      </p:cViewPr>
      <p:guideLst>
        <p:guide orient="horz" pos="10464"/>
        <p:guide pos="12672"/>
        <p:guide pos="1382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commentAuthors" Target="commentAuthors.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40636" y="-40644"/>
            <a:ext cx="44022316" cy="32999688"/>
            <a:chOff x="-8466" y="-8468"/>
            <a:chExt cx="9171316" cy="6874935"/>
          </a:xfrm>
        </p:grpSpPr>
        <p:cxnSp>
          <p:nvCxnSpPr>
            <p:cNvPr id="28" name="Straight Connector 2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30" name="Freeform 2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Freeform 3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Freeform 3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Freeform 3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Freeform 3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Freeform 3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Freeform 3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1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5426858" y="11541763"/>
            <a:ext cx="27968252" cy="7902250"/>
          </a:xfrm>
        </p:spPr>
        <p:txBody>
          <a:bodyPr anchor="b">
            <a:noAutofit/>
          </a:bodyPr>
          <a:lstStyle>
            <a:lvl1pPr algn="r">
              <a:defRPr sz="2376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426858" y="19444007"/>
            <a:ext cx="27968252" cy="5265115"/>
          </a:xfrm>
        </p:spPr>
        <p:txBody>
          <a:bodyPr anchor="t"/>
          <a:lstStyle>
            <a:lvl1pPr marL="0" indent="0" algn="r">
              <a:buNone/>
              <a:defRPr>
                <a:solidFill>
                  <a:schemeClr val="tx1">
                    <a:lumMod val="50000"/>
                    <a:lumOff val="50000"/>
                  </a:schemeClr>
                </a:solidFill>
              </a:defRPr>
            </a:lvl1pPr>
            <a:lvl2pPr marL="2011680" indent="0" algn="ctr">
              <a:buNone/>
              <a:defRPr>
                <a:solidFill>
                  <a:schemeClr val="tx1">
                    <a:tint val="75000"/>
                  </a:schemeClr>
                </a:solidFill>
              </a:defRPr>
            </a:lvl2pPr>
            <a:lvl3pPr marL="4023360" indent="0" algn="ctr">
              <a:buNone/>
              <a:defRPr>
                <a:solidFill>
                  <a:schemeClr val="tx1">
                    <a:tint val="75000"/>
                  </a:schemeClr>
                </a:solidFill>
              </a:defRPr>
            </a:lvl3pPr>
            <a:lvl4pPr marL="6035040" indent="0" algn="ctr">
              <a:buNone/>
              <a:defRPr>
                <a:solidFill>
                  <a:schemeClr val="tx1">
                    <a:tint val="75000"/>
                  </a:schemeClr>
                </a:solidFill>
              </a:defRPr>
            </a:lvl4pPr>
            <a:lvl5pPr marL="8046720" indent="0" algn="ctr">
              <a:buNone/>
              <a:defRPr>
                <a:solidFill>
                  <a:schemeClr val="tx1">
                    <a:tint val="75000"/>
                  </a:schemeClr>
                </a:solidFill>
              </a:defRPr>
            </a:lvl5pPr>
            <a:lvl6pPr marL="10058400" indent="0" algn="ctr">
              <a:buNone/>
              <a:defRPr>
                <a:solidFill>
                  <a:schemeClr val="tx1">
                    <a:tint val="75000"/>
                  </a:schemeClr>
                </a:solidFill>
              </a:defRPr>
            </a:lvl6pPr>
            <a:lvl7pPr marL="12070080" indent="0" algn="ctr">
              <a:buNone/>
              <a:defRPr>
                <a:solidFill>
                  <a:schemeClr val="tx1">
                    <a:tint val="75000"/>
                  </a:schemeClr>
                </a:solidFill>
              </a:defRPr>
            </a:lvl7pPr>
            <a:lvl8pPr marL="14081760" indent="0" algn="ctr">
              <a:buNone/>
              <a:defRPr>
                <a:solidFill>
                  <a:schemeClr val="tx1">
                    <a:tint val="75000"/>
                  </a:schemeClr>
                </a:solidFill>
              </a:defRPr>
            </a:lvl8pPr>
            <a:lvl9pPr marL="1609344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5F3AFD-4CFA-46C4-AF26-D9108498F554}" type="datetimeFigureOut">
              <a:rPr lang="en-US" smtClean="0"/>
              <a:t>12/20/2019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C15A6C-077B-4A6A-9B33-560C56CF3D4B}" type="slidenum">
              <a:rPr lang="en-US" smtClean="0"/>
              <a:t>‹#›</a:t>
            </a:fld>
            <a:endParaRPr lang="en-US"/>
          </a:p>
        </p:txBody>
      </p:sp>
    </p:spTree>
    <p:extLst>
      <p:ext uri="{BB962C8B-B14F-4D97-AF65-F5344CB8AC3E}">
        <p14:creationId xmlns:p14="http://schemas.microsoft.com/office/powerpoint/2010/main" val="26226597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926080" y="2926080"/>
            <a:ext cx="30469028" cy="16337280"/>
          </a:xfrm>
        </p:spPr>
        <p:txBody>
          <a:bodyPr anchor="ctr">
            <a:normAutofit/>
          </a:bodyPr>
          <a:lstStyle>
            <a:lvl1pPr algn="l">
              <a:defRPr sz="19360" b="0" cap="none"/>
            </a:lvl1pPr>
          </a:lstStyle>
          <a:p>
            <a:r>
              <a:rPr lang="en-US"/>
              <a:t>Click to edit Master title style</a:t>
            </a:r>
            <a:endParaRPr lang="en-US" dirty="0"/>
          </a:p>
        </p:txBody>
      </p:sp>
      <p:sp>
        <p:nvSpPr>
          <p:cNvPr id="3" name="Text Placeholder 2"/>
          <p:cNvSpPr>
            <a:spLocks noGrp="1"/>
          </p:cNvSpPr>
          <p:nvPr>
            <p:ph type="body" idx="1"/>
          </p:nvPr>
        </p:nvSpPr>
        <p:spPr>
          <a:xfrm>
            <a:off x="2926080" y="21457920"/>
            <a:ext cx="30469028" cy="7540618"/>
          </a:xfrm>
        </p:spPr>
        <p:txBody>
          <a:bodyPr anchor="ctr">
            <a:normAutofit/>
          </a:bodyPr>
          <a:lstStyle>
            <a:lvl1pPr marL="0" indent="0" algn="l">
              <a:buNone/>
              <a:defRPr sz="7920">
                <a:solidFill>
                  <a:schemeClr val="tx1">
                    <a:lumMod val="75000"/>
                    <a:lumOff val="25000"/>
                  </a:schemeClr>
                </a:solidFill>
              </a:defRPr>
            </a:lvl1pPr>
            <a:lvl2pPr marL="2011680" indent="0">
              <a:buNone/>
              <a:defRPr sz="7920">
                <a:solidFill>
                  <a:schemeClr val="tx1">
                    <a:tint val="75000"/>
                  </a:schemeClr>
                </a:solidFill>
              </a:defRPr>
            </a:lvl2pPr>
            <a:lvl3pPr marL="4023360" indent="0">
              <a:buNone/>
              <a:defRPr sz="7040">
                <a:solidFill>
                  <a:schemeClr val="tx1">
                    <a:tint val="75000"/>
                  </a:schemeClr>
                </a:solidFill>
              </a:defRPr>
            </a:lvl3pPr>
            <a:lvl4pPr marL="6035040" indent="0">
              <a:buNone/>
              <a:defRPr sz="6160">
                <a:solidFill>
                  <a:schemeClr val="tx1">
                    <a:tint val="75000"/>
                  </a:schemeClr>
                </a:solidFill>
              </a:defRPr>
            </a:lvl4pPr>
            <a:lvl5pPr marL="8046720" indent="0">
              <a:buNone/>
              <a:defRPr sz="6160">
                <a:solidFill>
                  <a:schemeClr val="tx1">
                    <a:tint val="75000"/>
                  </a:schemeClr>
                </a:solidFill>
              </a:defRPr>
            </a:lvl5pPr>
            <a:lvl6pPr marL="10058400" indent="0">
              <a:buNone/>
              <a:defRPr sz="6160">
                <a:solidFill>
                  <a:schemeClr val="tx1">
                    <a:tint val="75000"/>
                  </a:schemeClr>
                </a:solidFill>
              </a:defRPr>
            </a:lvl6pPr>
            <a:lvl7pPr marL="12070080" indent="0">
              <a:buNone/>
              <a:defRPr sz="6160">
                <a:solidFill>
                  <a:schemeClr val="tx1">
                    <a:tint val="75000"/>
                  </a:schemeClr>
                </a:solidFill>
              </a:defRPr>
            </a:lvl7pPr>
            <a:lvl8pPr marL="14081760" indent="0">
              <a:buNone/>
              <a:defRPr sz="6160">
                <a:solidFill>
                  <a:schemeClr val="tx1">
                    <a:tint val="75000"/>
                  </a:schemeClr>
                </a:solidFill>
              </a:defRPr>
            </a:lvl8pPr>
            <a:lvl9pPr marL="16093440" indent="0">
              <a:buNone/>
              <a:defRPr sz="616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95F3AFD-4CFA-46C4-AF26-D9108498F554}" type="datetimeFigureOut">
              <a:rPr lang="en-US" smtClean="0"/>
              <a:t>12/20/2019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C15A6C-077B-4A6A-9B33-560C56CF3D4B}" type="slidenum">
              <a:rPr lang="en-US" smtClean="0"/>
              <a:t>‹#›</a:t>
            </a:fld>
            <a:endParaRPr lang="en-US"/>
          </a:p>
        </p:txBody>
      </p:sp>
    </p:spTree>
    <p:extLst>
      <p:ext uri="{BB962C8B-B14F-4D97-AF65-F5344CB8AC3E}">
        <p14:creationId xmlns:p14="http://schemas.microsoft.com/office/powerpoint/2010/main" val="22102875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719448" y="2926080"/>
            <a:ext cx="29146474" cy="14508480"/>
          </a:xfrm>
        </p:spPr>
        <p:txBody>
          <a:bodyPr anchor="ctr">
            <a:normAutofit/>
          </a:bodyPr>
          <a:lstStyle>
            <a:lvl1pPr algn="l">
              <a:defRPr sz="1936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285154" y="17434560"/>
            <a:ext cx="26015060" cy="1828800"/>
          </a:xfrm>
        </p:spPr>
        <p:txBody>
          <a:bodyPr anchor="ctr">
            <a:noAutofit/>
          </a:bodyPr>
          <a:lstStyle>
            <a:lvl1pPr marL="0" indent="0">
              <a:buFontTx/>
              <a:buNone/>
              <a:defRPr sz="7040">
                <a:solidFill>
                  <a:schemeClr val="tx1">
                    <a:lumMod val="50000"/>
                    <a:lumOff val="50000"/>
                  </a:schemeClr>
                </a:solidFill>
              </a:defRPr>
            </a:lvl1pPr>
            <a:lvl2pPr marL="2011680" indent="0">
              <a:buFontTx/>
              <a:buNone/>
              <a:defRPr/>
            </a:lvl2pPr>
            <a:lvl3pPr marL="4023360" indent="0">
              <a:buFontTx/>
              <a:buNone/>
              <a:defRPr/>
            </a:lvl3pPr>
            <a:lvl4pPr marL="6035040" indent="0">
              <a:buFontTx/>
              <a:buNone/>
              <a:defRPr/>
            </a:lvl4pPr>
            <a:lvl5pPr marL="8046720" indent="0">
              <a:buFontTx/>
              <a:buNone/>
              <a:defRPr/>
            </a:lvl5pPr>
          </a:lstStyle>
          <a:p>
            <a:pPr lvl="0"/>
            <a:r>
              <a:rPr lang="en-US"/>
              <a:t>Click to edit Master text styles</a:t>
            </a:r>
          </a:p>
        </p:txBody>
      </p:sp>
      <p:sp>
        <p:nvSpPr>
          <p:cNvPr id="3" name="Text Placeholder 2"/>
          <p:cNvSpPr>
            <a:spLocks noGrp="1"/>
          </p:cNvSpPr>
          <p:nvPr>
            <p:ph type="body" idx="1"/>
          </p:nvPr>
        </p:nvSpPr>
        <p:spPr>
          <a:xfrm>
            <a:off x="2926072" y="21457920"/>
            <a:ext cx="30469032" cy="7540618"/>
          </a:xfrm>
        </p:spPr>
        <p:txBody>
          <a:bodyPr anchor="ctr">
            <a:normAutofit/>
          </a:bodyPr>
          <a:lstStyle>
            <a:lvl1pPr marL="0" indent="0" algn="l">
              <a:buNone/>
              <a:defRPr sz="7920">
                <a:solidFill>
                  <a:schemeClr val="tx1">
                    <a:lumMod val="75000"/>
                    <a:lumOff val="25000"/>
                  </a:schemeClr>
                </a:solidFill>
              </a:defRPr>
            </a:lvl1pPr>
            <a:lvl2pPr marL="2011680" indent="0">
              <a:buNone/>
              <a:defRPr sz="7920">
                <a:solidFill>
                  <a:schemeClr val="tx1">
                    <a:tint val="75000"/>
                  </a:schemeClr>
                </a:solidFill>
              </a:defRPr>
            </a:lvl2pPr>
            <a:lvl3pPr marL="4023360" indent="0">
              <a:buNone/>
              <a:defRPr sz="7040">
                <a:solidFill>
                  <a:schemeClr val="tx1">
                    <a:tint val="75000"/>
                  </a:schemeClr>
                </a:solidFill>
              </a:defRPr>
            </a:lvl3pPr>
            <a:lvl4pPr marL="6035040" indent="0">
              <a:buNone/>
              <a:defRPr sz="6160">
                <a:solidFill>
                  <a:schemeClr val="tx1">
                    <a:tint val="75000"/>
                  </a:schemeClr>
                </a:solidFill>
              </a:defRPr>
            </a:lvl4pPr>
            <a:lvl5pPr marL="8046720" indent="0">
              <a:buNone/>
              <a:defRPr sz="6160">
                <a:solidFill>
                  <a:schemeClr val="tx1">
                    <a:tint val="75000"/>
                  </a:schemeClr>
                </a:solidFill>
              </a:defRPr>
            </a:lvl5pPr>
            <a:lvl6pPr marL="10058400" indent="0">
              <a:buNone/>
              <a:defRPr sz="6160">
                <a:solidFill>
                  <a:schemeClr val="tx1">
                    <a:tint val="75000"/>
                  </a:schemeClr>
                </a:solidFill>
              </a:defRPr>
            </a:lvl6pPr>
            <a:lvl7pPr marL="12070080" indent="0">
              <a:buNone/>
              <a:defRPr sz="6160">
                <a:solidFill>
                  <a:schemeClr val="tx1">
                    <a:tint val="75000"/>
                  </a:schemeClr>
                </a:solidFill>
              </a:defRPr>
            </a:lvl7pPr>
            <a:lvl8pPr marL="14081760" indent="0">
              <a:buNone/>
              <a:defRPr sz="6160">
                <a:solidFill>
                  <a:schemeClr val="tx1">
                    <a:tint val="75000"/>
                  </a:schemeClr>
                </a:solidFill>
              </a:defRPr>
            </a:lvl8pPr>
            <a:lvl9pPr marL="16093440" indent="0">
              <a:buNone/>
              <a:defRPr sz="616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95F3AFD-4CFA-46C4-AF26-D9108498F554}" type="datetimeFigureOut">
              <a:rPr lang="en-US" smtClean="0"/>
              <a:t>12/20/2019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C15A6C-077B-4A6A-9B33-560C56CF3D4B}" type="slidenum">
              <a:rPr lang="en-US" smtClean="0"/>
              <a:t>‹#›</a:t>
            </a:fld>
            <a:endParaRPr lang="en-US"/>
          </a:p>
        </p:txBody>
      </p:sp>
      <p:sp>
        <p:nvSpPr>
          <p:cNvPr id="24" name="TextBox 23"/>
          <p:cNvSpPr txBox="1"/>
          <p:nvPr/>
        </p:nvSpPr>
        <p:spPr>
          <a:xfrm>
            <a:off x="2317014" y="3793815"/>
            <a:ext cx="2195132" cy="2806925"/>
          </a:xfrm>
          <a:prstGeom prst="rect">
            <a:avLst/>
          </a:prstGeom>
        </p:spPr>
        <p:txBody>
          <a:bodyPr vert="horz" lIns="402336" tIns="201168" rIns="402336" bIns="201168" rtlCol="0" anchor="ctr">
            <a:noAutofit/>
          </a:bodyPr>
          <a:lstStyle/>
          <a:p>
            <a:pPr lvl="0"/>
            <a:r>
              <a:rPr lang="en-US" sz="352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32388958" y="13855470"/>
            <a:ext cx="2195132" cy="2806925"/>
          </a:xfrm>
          <a:prstGeom prst="rect">
            <a:avLst/>
          </a:prstGeom>
        </p:spPr>
        <p:txBody>
          <a:bodyPr vert="horz" lIns="402336" tIns="201168" rIns="402336" bIns="201168" rtlCol="0" anchor="ctr">
            <a:noAutofit/>
          </a:bodyPr>
          <a:lstStyle/>
          <a:p>
            <a:pPr lvl="0"/>
            <a:r>
              <a:rPr lang="en-US" sz="352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973470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926072" y="9273542"/>
            <a:ext cx="30469032" cy="12458208"/>
          </a:xfrm>
        </p:spPr>
        <p:txBody>
          <a:bodyPr anchor="b">
            <a:normAutofit/>
          </a:bodyPr>
          <a:lstStyle>
            <a:lvl1pPr algn="l">
              <a:defRPr sz="19360" b="0" cap="none"/>
            </a:lvl1pPr>
          </a:lstStyle>
          <a:p>
            <a:r>
              <a:rPr lang="en-US"/>
              <a:t>Click to edit Master title style</a:t>
            </a:r>
            <a:endParaRPr lang="en-US" dirty="0"/>
          </a:p>
        </p:txBody>
      </p:sp>
      <p:sp>
        <p:nvSpPr>
          <p:cNvPr id="3" name="Text Placeholder 2"/>
          <p:cNvSpPr>
            <a:spLocks noGrp="1"/>
          </p:cNvSpPr>
          <p:nvPr>
            <p:ph type="body" idx="1"/>
          </p:nvPr>
        </p:nvSpPr>
        <p:spPr>
          <a:xfrm>
            <a:off x="2926072" y="21731752"/>
            <a:ext cx="30469032" cy="7266787"/>
          </a:xfrm>
        </p:spPr>
        <p:txBody>
          <a:bodyPr anchor="t">
            <a:normAutofit/>
          </a:bodyPr>
          <a:lstStyle>
            <a:lvl1pPr marL="0" indent="0" algn="l">
              <a:buNone/>
              <a:defRPr sz="7920">
                <a:solidFill>
                  <a:schemeClr val="tx1">
                    <a:lumMod val="75000"/>
                    <a:lumOff val="25000"/>
                  </a:schemeClr>
                </a:solidFill>
              </a:defRPr>
            </a:lvl1pPr>
            <a:lvl2pPr marL="2011680" indent="0">
              <a:buNone/>
              <a:defRPr sz="7920">
                <a:solidFill>
                  <a:schemeClr val="tx1">
                    <a:tint val="75000"/>
                  </a:schemeClr>
                </a:solidFill>
              </a:defRPr>
            </a:lvl2pPr>
            <a:lvl3pPr marL="4023360" indent="0">
              <a:buNone/>
              <a:defRPr sz="7040">
                <a:solidFill>
                  <a:schemeClr val="tx1">
                    <a:tint val="75000"/>
                  </a:schemeClr>
                </a:solidFill>
              </a:defRPr>
            </a:lvl3pPr>
            <a:lvl4pPr marL="6035040" indent="0">
              <a:buNone/>
              <a:defRPr sz="6160">
                <a:solidFill>
                  <a:schemeClr val="tx1">
                    <a:tint val="75000"/>
                  </a:schemeClr>
                </a:solidFill>
              </a:defRPr>
            </a:lvl4pPr>
            <a:lvl5pPr marL="8046720" indent="0">
              <a:buNone/>
              <a:defRPr sz="6160">
                <a:solidFill>
                  <a:schemeClr val="tx1">
                    <a:tint val="75000"/>
                  </a:schemeClr>
                </a:solidFill>
              </a:defRPr>
            </a:lvl5pPr>
            <a:lvl6pPr marL="10058400" indent="0">
              <a:buNone/>
              <a:defRPr sz="6160">
                <a:solidFill>
                  <a:schemeClr val="tx1">
                    <a:tint val="75000"/>
                  </a:schemeClr>
                </a:solidFill>
              </a:defRPr>
            </a:lvl6pPr>
            <a:lvl7pPr marL="12070080" indent="0">
              <a:buNone/>
              <a:defRPr sz="6160">
                <a:solidFill>
                  <a:schemeClr val="tx1">
                    <a:tint val="75000"/>
                  </a:schemeClr>
                </a:solidFill>
              </a:defRPr>
            </a:lvl7pPr>
            <a:lvl8pPr marL="14081760" indent="0">
              <a:buNone/>
              <a:defRPr sz="6160">
                <a:solidFill>
                  <a:schemeClr val="tx1">
                    <a:tint val="75000"/>
                  </a:schemeClr>
                </a:solidFill>
              </a:defRPr>
            </a:lvl8pPr>
            <a:lvl9pPr marL="16093440" indent="0">
              <a:buNone/>
              <a:defRPr sz="616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95F3AFD-4CFA-46C4-AF26-D9108498F554}" type="datetimeFigureOut">
              <a:rPr lang="en-US" smtClean="0"/>
              <a:t>12/20/2019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C15A6C-077B-4A6A-9B33-560C56CF3D4B}" type="slidenum">
              <a:rPr lang="en-US" smtClean="0"/>
              <a:t>‹#›</a:t>
            </a:fld>
            <a:endParaRPr lang="en-US"/>
          </a:p>
        </p:txBody>
      </p:sp>
    </p:spTree>
    <p:extLst>
      <p:ext uri="{BB962C8B-B14F-4D97-AF65-F5344CB8AC3E}">
        <p14:creationId xmlns:p14="http://schemas.microsoft.com/office/powerpoint/2010/main" val="24631443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3719448" y="2926080"/>
            <a:ext cx="29146474" cy="14508480"/>
          </a:xfrm>
        </p:spPr>
        <p:txBody>
          <a:bodyPr anchor="ctr">
            <a:normAutofit/>
          </a:bodyPr>
          <a:lstStyle>
            <a:lvl1pPr algn="l">
              <a:defRPr sz="1936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2926066" y="19263360"/>
            <a:ext cx="30469036" cy="2468390"/>
          </a:xfrm>
        </p:spPr>
        <p:txBody>
          <a:bodyPr anchor="b">
            <a:noAutofit/>
          </a:bodyPr>
          <a:lstStyle>
            <a:lvl1pPr marL="0" indent="0">
              <a:buFontTx/>
              <a:buNone/>
              <a:defRPr sz="10560">
                <a:solidFill>
                  <a:schemeClr val="tx1">
                    <a:lumMod val="75000"/>
                    <a:lumOff val="25000"/>
                  </a:schemeClr>
                </a:solidFill>
              </a:defRPr>
            </a:lvl1pPr>
            <a:lvl2pPr marL="2011680" indent="0">
              <a:buFontTx/>
              <a:buNone/>
              <a:defRPr/>
            </a:lvl2pPr>
            <a:lvl3pPr marL="4023360" indent="0">
              <a:buFontTx/>
              <a:buNone/>
              <a:defRPr/>
            </a:lvl3pPr>
            <a:lvl4pPr marL="6035040" indent="0">
              <a:buFontTx/>
              <a:buNone/>
              <a:defRPr/>
            </a:lvl4pPr>
            <a:lvl5pPr marL="8046720" indent="0">
              <a:buFontTx/>
              <a:buNone/>
              <a:defRPr/>
            </a:lvl5pPr>
          </a:lstStyle>
          <a:p>
            <a:pPr lvl="0"/>
            <a:r>
              <a:rPr lang="en-US"/>
              <a:t>Click to edit Master text styles</a:t>
            </a:r>
          </a:p>
        </p:txBody>
      </p:sp>
      <p:sp>
        <p:nvSpPr>
          <p:cNvPr id="3" name="Text Placeholder 2"/>
          <p:cNvSpPr>
            <a:spLocks noGrp="1"/>
          </p:cNvSpPr>
          <p:nvPr>
            <p:ph type="body" idx="1"/>
          </p:nvPr>
        </p:nvSpPr>
        <p:spPr>
          <a:xfrm>
            <a:off x="2926072" y="21731752"/>
            <a:ext cx="30469032" cy="7266787"/>
          </a:xfrm>
        </p:spPr>
        <p:txBody>
          <a:bodyPr anchor="t">
            <a:normAutofit/>
          </a:bodyPr>
          <a:lstStyle>
            <a:lvl1pPr marL="0" indent="0" algn="l">
              <a:buNone/>
              <a:defRPr sz="7920">
                <a:solidFill>
                  <a:schemeClr val="tx1">
                    <a:lumMod val="50000"/>
                    <a:lumOff val="50000"/>
                  </a:schemeClr>
                </a:solidFill>
              </a:defRPr>
            </a:lvl1pPr>
            <a:lvl2pPr marL="2011680" indent="0">
              <a:buNone/>
              <a:defRPr sz="7920">
                <a:solidFill>
                  <a:schemeClr val="tx1">
                    <a:tint val="75000"/>
                  </a:schemeClr>
                </a:solidFill>
              </a:defRPr>
            </a:lvl2pPr>
            <a:lvl3pPr marL="4023360" indent="0">
              <a:buNone/>
              <a:defRPr sz="7040">
                <a:solidFill>
                  <a:schemeClr val="tx1">
                    <a:tint val="75000"/>
                  </a:schemeClr>
                </a:solidFill>
              </a:defRPr>
            </a:lvl3pPr>
            <a:lvl4pPr marL="6035040" indent="0">
              <a:buNone/>
              <a:defRPr sz="6160">
                <a:solidFill>
                  <a:schemeClr val="tx1">
                    <a:tint val="75000"/>
                  </a:schemeClr>
                </a:solidFill>
              </a:defRPr>
            </a:lvl4pPr>
            <a:lvl5pPr marL="8046720" indent="0">
              <a:buNone/>
              <a:defRPr sz="6160">
                <a:solidFill>
                  <a:schemeClr val="tx1">
                    <a:tint val="75000"/>
                  </a:schemeClr>
                </a:solidFill>
              </a:defRPr>
            </a:lvl5pPr>
            <a:lvl6pPr marL="10058400" indent="0">
              <a:buNone/>
              <a:defRPr sz="6160">
                <a:solidFill>
                  <a:schemeClr val="tx1">
                    <a:tint val="75000"/>
                  </a:schemeClr>
                </a:solidFill>
              </a:defRPr>
            </a:lvl6pPr>
            <a:lvl7pPr marL="12070080" indent="0">
              <a:buNone/>
              <a:defRPr sz="6160">
                <a:solidFill>
                  <a:schemeClr val="tx1">
                    <a:tint val="75000"/>
                  </a:schemeClr>
                </a:solidFill>
              </a:defRPr>
            </a:lvl7pPr>
            <a:lvl8pPr marL="14081760" indent="0">
              <a:buNone/>
              <a:defRPr sz="6160">
                <a:solidFill>
                  <a:schemeClr val="tx1">
                    <a:tint val="75000"/>
                  </a:schemeClr>
                </a:solidFill>
              </a:defRPr>
            </a:lvl8pPr>
            <a:lvl9pPr marL="16093440" indent="0">
              <a:buNone/>
              <a:defRPr sz="616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95F3AFD-4CFA-46C4-AF26-D9108498F554}" type="datetimeFigureOut">
              <a:rPr lang="en-US" smtClean="0"/>
              <a:t>12/20/2019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C15A6C-077B-4A6A-9B33-560C56CF3D4B}" type="slidenum">
              <a:rPr lang="en-US" smtClean="0"/>
              <a:t>‹#›</a:t>
            </a:fld>
            <a:endParaRPr lang="en-US"/>
          </a:p>
        </p:txBody>
      </p:sp>
      <p:sp>
        <p:nvSpPr>
          <p:cNvPr id="24" name="TextBox 23"/>
          <p:cNvSpPr txBox="1"/>
          <p:nvPr/>
        </p:nvSpPr>
        <p:spPr>
          <a:xfrm>
            <a:off x="2317014" y="3793815"/>
            <a:ext cx="2195132" cy="2806925"/>
          </a:xfrm>
          <a:prstGeom prst="rect">
            <a:avLst/>
          </a:prstGeom>
        </p:spPr>
        <p:txBody>
          <a:bodyPr vert="horz" lIns="402336" tIns="201168" rIns="402336" bIns="201168" rtlCol="0" anchor="ctr">
            <a:noAutofit/>
          </a:bodyPr>
          <a:lstStyle/>
          <a:p>
            <a:pPr lvl="0"/>
            <a:r>
              <a:rPr lang="en-US" sz="352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32388958" y="13855470"/>
            <a:ext cx="2195132" cy="2806925"/>
          </a:xfrm>
          <a:prstGeom prst="rect">
            <a:avLst/>
          </a:prstGeom>
        </p:spPr>
        <p:txBody>
          <a:bodyPr vert="horz" lIns="402336" tIns="201168" rIns="402336" bIns="201168" rtlCol="0" anchor="ctr">
            <a:noAutofit/>
          </a:bodyPr>
          <a:lstStyle/>
          <a:p>
            <a:pPr lvl="0"/>
            <a:r>
              <a:rPr lang="en-US" sz="352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651111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956072" y="2926080"/>
            <a:ext cx="30439032" cy="14508480"/>
          </a:xfrm>
        </p:spPr>
        <p:txBody>
          <a:bodyPr anchor="ctr">
            <a:normAutofit/>
          </a:bodyPr>
          <a:lstStyle>
            <a:lvl1pPr algn="l">
              <a:defRPr sz="1936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2926066" y="19263360"/>
            <a:ext cx="30469036" cy="2468390"/>
          </a:xfrm>
        </p:spPr>
        <p:txBody>
          <a:bodyPr anchor="b">
            <a:noAutofit/>
          </a:bodyPr>
          <a:lstStyle>
            <a:lvl1pPr marL="0" indent="0">
              <a:buFontTx/>
              <a:buNone/>
              <a:defRPr sz="10560">
                <a:solidFill>
                  <a:schemeClr val="accent1"/>
                </a:solidFill>
              </a:defRPr>
            </a:lvl1pPr>
            <a:lvl2pPr marL="2011680" indent="0">
              <a:buFontTx/>
              <a:buNone/>
              <a:defRPr/>
            </a:lvl2pPr>
            <a:lvl3pPr marL="4023360" indent="0">
              <a:buFontTx/>
              <a:buNone/>
              <a:defRPr/>
            </a:lvl3pPr>
            <a:lvl4pPr marL="6035040" indent="0">
              <a:buFontTx/>
              <a:buNone/>
              <a:defRPr/>
            </a:lvl4pPr>
            <a:lvl5pPr marL="8046720" indent="0">
              <a:buFontTx/>
              <a:buNone/>
              <a:defRPr/>
            </a:lvl5pPr>
          </a:lstStyle>
          <a:p>
            <a:pPr lvl="0"/>
            <a:r>
              <a:rPr lang="en-US"/>
              <a:t>Click to edit Master text styles</a:t>
            </a:r>
          </a:p>
        </p:txBody>
      </p:sp>
      <p:sp>
        <p:nvSpPr>
          <p:cNvPr id="3" name="Text Placeholder 2"/>
          <p:cNvSpPr>
            <a:spLocks noGrp="1"/>
          </p:cNvSpPr>
          <p:nvPr>
            <p:ph type="body" idx="1"/>
          </p:nvPr>
        </p:nvSpPr>
        <p:spPr>
          <a:xfrm>
            <a:off x="2926072" y="21731752"/>
            <a:ext cx="30469032" cy="7266787"/>
          </a:xfrm>
        </p:spPr>
        <p:txBody>
          <a:bodyPr anchor="t">
            <a:normAutofit/>
          </a:bodyPr>
          <a:lstStyle>
            <a:lvl1pPr marL="0" indent="0" algn="l">
              <a:buNone/>
              <a:defRPr sz="7920">
                <a:solidFill>
                  <a:schemeClr val="tx1">
                    <a:lumMod val="50000"/>
                    <a:lumOff val="50000"/>
                  </a:schemeClr>
                </a:solidFill>
              </a:defRPr>
            </a:lvl1pPr>
            <a:lvl2pPr marL="2011680" indent="0">
              <a:buNone/>
              <a:defRPr sz="7920">
                <a:solidFill>
                  <a:schemeClr val="tx1">
                    <a:tint val="75000"/>
                  </a:schemeClr>
                </a:solidFill>
              </a:defRPr>
            </a:lvl2pPr>
            <a:lvl3pPr marL="4023360" indent="0">
              <a:buNone/>
              <a:defRPr sz="7040">
                <a:solidFill>
                  <a:schemeClr val="tx1">
                    <a:tint val="75000"/>
                  </a:schemeClr>
                </a:solidFill>
              </a:defRPr>
            </a:lvl3pPr>
            <a:lvl4pPr marL="6035040" indent="0">
              <a:buNone/>
              <a:defRPr sz="6160">
                <a:solidFill>
                  <a:schemeClr val="tx1">
                    <a:tint val="75000"/>
                  </a:schemeClr>
                </a:solidFill>
              </a:defRPr>
            </a:lvl4pPr>
            <a:lvl5pPr marL="8046720" indent="0">
              <a:buNone/>
              <a:defRPr sz="6160">
                <a:solidFill>
                  <a:schemeClr val="tx1">
                    <a:tint val="75000"/>
                  </a:schemeClr>
                </a:solidFill>
              </a:defRPr>
            </a:lvl5pPr>
            <a:lvl6pPr marL="10058400" indent="0">
              <a:buNone/>
              <a:defRPr sz="6160">
                <a:solidFill>
                  <a:schemeClr val="tx1">
                    <a:tint val="75000"/>
                  </a:schemeClr>
                </a:solidFill>
              </a:defRPr>
            </a:lvl6pPr>
            <a:lvl7pPr marL="12070080" indent="0">
              <a:buNone/>
              <a:defRPr sz="6160">
                <a:solidFill>
                  <a:schemeClr val="tx1">
                    <a:tint val="75000"/>
                  </a:schemeClr>
                </a:solidFill>
              </a:defRPr>
            </a:lvl7pPr>
            <a:lvl8pPr marL="14081760" indent="0">
              <a:buNone/>
              <a:defRPr sz="6160">
                <a:solidFill>
                  <a:schemeClr val="tx1">
                    <a:tint val="75000"/>
                  </a:schemeClr>
                </a:solidFill>
              </a:defRPr>
            </a:lvl8pPr>
            <a:lvl9pPr marL="16093440" indent="0">
              <a:buNone/>
              <a:defRPr sz="616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95F3AFD-4CFA-46C4-AF26-D9108498F554}" type="datetimeFigureOut">
              <a:rPr lang="en-US" smtClean="0"/>
              <a:t>12/20/2019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C15A6C-077B-4A6A-9B33-560C56CF3D4B}" type="slidenum">
              <a:rPr lang="en-US" smtClean="0"/>
              <a:t>‹#›</a:t>
            </a:fld>
            <a:endParaRPr lang="en-US"/>
          </a:p>
        </p:txBody>
      </p:sp>
    </p:spTree>
    <p:extLst>
      <p:ext uri="{BB962C8B-B14F-4D97-AF65-F5344CB8AC3E}">
        <p14:creationId xmlns:p14="http://schemas.microsoft.com/office/powerpoint/2010/main" val="26538662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5F3AFD-4CFA-46C4-AF26-D9108498F554}" type="datetimeFigureOut">
              <a:rPr lang="en-US" smtClean="0"/>
              <a:t>12/20/2019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C15A6C-077B-4A6A-9B33-560C56CF3D4B}" type="slidenum">
              <a:rPr lang="en-US" smtClean="0"/>
              <a:t>‹#›</a:t>
            </a:fld>
            <a:endParaRPr lang="en-US"/>
          </a:p>
        </p:txBody>
      </p:sp>
    </p:spTree>
    <p:extLst>
      <p:ext uri="{BB962C8B-B14F-4D97-AF65-F5344CB8AC3E}">
        <p14:creationId xmlns:p14="http://schemas.microsoft.com/office/powerpoint/2010/main" val="25489280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8691098" y="2926083"/>
            <a:ext cx="4698298" cy="25206965"/>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926076" y="2926083"/>
            <a:ext cx="24936124" cy="252069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5F3AFD-4CFA-46C4-AF26-D9108498F554}" type="datetimeFigureOut">
              <a:rPr lang="en-US" smtClean="0"/>
              <a:t>12/20/2019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C15A6C-077B-4A6A-9B33-560C56CF3D4B}" type="slidenum">
              <a:rPr lang="en-US" smtClean="0"/>
              <a:t>‹#›</a:t>
            </a:fld>
            <a:endParaRPr lang="en-US"/>
          </a:p>
        </p:txBody>
      </p:sp>
    </p:spTree>
    <p:extLst>
      <p:ext uri="{BB962C8B-B14F-4D97-AF65-F5344CB8AC3E}">
        <p14:creationId xmlns:p14="http://schemas.microsoft.com/office/powerpoint/2010/main" val="6252301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1584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5F3AFD-4CFA-46C4-AF26-D9108498F554}" type="datetimeFigureOut">
              <a:rPr lang="en-US" smtClean="0"/>
              <a:t>12/20/2019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C15A6C-077B-4A6A-9B33-560C56CF3D4B}" type="slidenum">
              <a:rPr lang="en-US" smtClean="0"/>
              <a:t>‹#›</a:t>
            </a:fld>
            <a:endParaRPr lang="en-US"/>
          </a:p>
        </p:txBody>
      </p:sp>
    </p:spTree>
    <p:extLst>
      <p:ext uri="{BB962C8B-B14F-4D97-AF65-F5344CB8AC3E}">
        <p14:creationId xmlns:p14="http://schemas.microsoft.com/office/powerpoint/2010/main" val="6534216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26072" y="12964170"/>
            <a:ext cx="30469032" cy="8767589"/>
          </a:xfrm>
        </p:spPr>
        <p:txBody>
          <a:bodyPr anchor="b"/>
          <a:lstStyle>
            <a:lvl1pPr algn="l">
              <a:defRPr sz="17600" b="0" cap="none"/>
            </a:lvl1pPr>
          </a:lstStyle>
          <a:p>
            <a:r>
              <a:rPr lang="en-US"/>
              <a:t>Click to edit Master title style</a:t>
            </a:r>
            <a:endParaRPr lang="en-US" dirty="0"/>
          </a:p>
        </p:txBody>
      </p:sp>
      <p:sp>
        <p:nvSpPr>
          <p:cNvPr id="3" name="Text Placeholder 2"/>
          <p:cNvSpPr>
            <a:spLocks noGrp="1"/>
          </p:cNvSpPr>
          <p:nvPr>
            <p:ph type="body" idx="1"/>
          </p:nvPr>
        </p:nvSpPr>
        <p:spPr>
          <a:xfrm>
            <a:off x="2926072" y="21731750"/>
            <a:ext cx="30469032" cy="4129920"/>
          </a:xfrm>
        </p:spPr>
        <p:txBody>
          <a:bodyPr anchor="t"/>
          <a:lstStyle>
            <a:lvl1pPr marL="0" indent="0" algn="l">
              <a:buNone/>
              <a:defRPr sz="8800">
                <a:solidFill>
                  <a:schemeClr val="tx1">
                    <a:lumMod val="50000"/>
                    <a:lumOff val="50000"/>
                  </a:schemeClr>
                </a:solidFill>
              </a:defRPr>
            </a:lvl1pPr>
            <a:lvl2pPr marL="2011680" indent="0">
              <a:buNone/>
              <a:defRPr sz="7920">
                <a:solidFill>
                  <a:schemeClr val="tx1">
                    <a:tint val="75000"/>
                  </a:schemeClr>
                </a:solidFill>
              </a:defRPr>
            </a:lvl2pPr>
            <a:lvl3pPr marL="4023360" indent="0">
              <a:buNone/>
              <a:defRPr sz="7040">
                <a:solidFill>
                  <a:schemeClr val="tx1">
                    <a:tint val="75000"/>
                  </a:schemeClr>
                </a:solidFill>
              </a:defRPr>
            </a:lvl3pPr>
            <a:lvl4pPr marL="6035040" indent="0">
              <a:buNone/>
              <a:defRPr sz="6160">
                <a:solidFill>
                  <a:schemeClr val="tx1">
                    <a:tint val="75000"/>
                  </a:schemeClr>
                </a:solidFill>
              </a:defRPr>
            </a:lvl4pPr>
            <a:lvl5pPr marL="8046720" indent="0">
              <a:buNone/>
              <a:defRPr sz="6160">
                <a:solidFill>
                  <a:schemeClr val="tx1">
                    <a:tint val="75000"/>
                  </a:schemeClr>
                </a:solidFill>
              </a:defRPr>
            </a:lvl5pPr>
            <a:lvl6pPr marL="10058400" indent="0">
              <a:buNone/>
              <a:defRPr sz="6160">
                <a:solidFill>
                  <a:schemeClr val="tx1">
                    <a:tint val="75000"/>
                  </a:schemeClr>
                </a:solidFill>
              </a:defRPr>
            </a:lvl6pPr>
            <a:lvl7pPr marL="12070080" indent="0">
              <a:buNone/>
              <a:defRPr sz="6160">
                <a:solidFill>
                  <a:schemeClr val="tx1">
                    <a:tint val="75000"/>
                  </a:schemeClr>
                </a:solidFill>
              </a:defRPr>
            </a:lvl7pPr>
            <a:lvl8pPr marL="14081760" indent="0">
              <a:buNone/>
              <a:defRPr sz="6160">
                <a:solidFill>
                  <a:schemeClr val="tx1">
                    <a:tint val="75000"/>
                  </a:schemeClr>
                </a:solidFill>
              </a:defRPr>
            </a:lvl8pPr>
            <a:lvl9pPr marL="16093440" indent="0">
              <a:buNone/>
              <a:defRPr sz="616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95F3AFD-4CFA-46C4-AF26-D9108498F554}" type="datetimeFigureOut">
              <a:rPr lang="en-US" smtClean="0"/>
              <a:t>12/20/2019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C15A6C-077B-4A6A-9B33-560C56CF3D4B}" type="slidenum">
              <a:rPr lang="en-US" smtClean="0"/>
              <a:t>‹#›</a:t>
            </a:fld>
            <a:endParaRPr lang="en-US"/>
          </a:p>
        </p:txBody>
      </p:sp>
    </p:spTree>
    <p:extLst>
      <p:ext uri="{BB962C8B-B14F-4D97-AF65-F5344CB8AC3E}">
        <p14:creationId xmlns:p14="http://schemas.microsoft.com/office/powerpoint/2010/main" val="35191373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926080" y="2926080"/>
            <a:ext cx="30469028" cy="633984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926082" y="10370827"/>
            <a:ext cx="14822924" cy="18627706"/>
          </a:xfrm>
        </p:spPr>
        <p:txBody>
          <a:bodyPr>
            <a:normAutofit/>
          </a:bodyPr>
          <a:lstStyle>
            <a:lvl1pPr>
              <a:defRPr sz="7920"/>
            </a:lvl1pPr>
            <a:lvl2pPr>
              <a:defRPr sz="7040"/>
            </a:lvl2pPr>
            <a:lvl3pPr>
              <a:defRPr sz="6160"/>
            </a:lvl3pPr>
            <a:lvl4pPr>
              <a:defRPr sz="5280"/>
            </a:lvl4pPr>
            <a:lvl5pPr>
              <a:defRPr sz="5280"/>
            </a:lvl5pPr>
            <a:lvl6pPr>
              <a:defRPr sz="5280"/>
            </a:lvl6pPr>
            <a:lvl7pPr>
              <a:defRPr sz="5280"/>
            </a:lvl7pPr>
            <a:lvl8pPr>
              <a:defRPr sz="5280"/>
            </a:lvl8pPr>
            <a:lvl9pPr>
              <a:defRPr sz="528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8572180" y="10370835"/>
            <a:ext cx="14822928" cy="18627710"/>
          </a:xfrm>
        </p:spPr>
        <p:txBody>
          <a:bodyPr>
            <a:normAutofit/>
          </a:bodyPr>
          <a:lstStyle>
            <a:lvl1pPr>
              <a:defRPr sz="7920"/>
            </a:lvl1pPr>
            <a:lvl2pPr>
              <a:defRPr sz="7040"/>
            </a:lvl2pPr>
            <a:lvl3pPr>
              <a:defRPr sz="6160"/>
            </a:lvl3pPr>
            <a:lvl4pPr>
              <a:defRPr sz="5280"/>
            </a:lvl4pPr>
            <a:lvl5pPr>
              <a:defRPr sz="5280"/>
            </a:lvl5pPr>
            <a:lvl6pPr>
              <a:defRPr sz="5280"/>
            </a:lvl6pPr>
            <a:lvl7pPr>
              <a:defRPr sz="5280"/>
            </a:lvl7pPr>
            <a:lvl8pPr>
              <a:defRPr sz="5280"/>
            </a:lvl8pPr>
            <a:lvl9pPr>
              <a:defRPr sz="528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95F3AFD-4CFA-46C4-AF26-D9108498F554}" type="datetimeFigureOut">
              <a:rPr lang="en-US" smtClean="0"/>
              <a:t>12/20/2019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C15A6C-077B-4A6A-9B33-560C56CF3D4B}" type="slidenum">
              <a:rPr lang="en-US" smtClean="0"/>
              <a:t>‹#›</a:t>
            </a:fld>
            <a:endParaRPr lang="en-US"/>
          </a:p>
        </p:txBody>
      </p:sp>
    </p:spTree>
    <p:extLst>
      <p:ext uri="{BB962C8B-B14F-4D97-AF65-F5344CB8AC3E}">
        <p14:creationId xmlns:p14="http://schemas.microsoft.com/office/powerpoint/2010/main" val="26197863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926078" y="2926080"/>
            <a:ext cx="30469022" cy="633984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2926076" y="10372718"/>
            <a:ext cx="14835226" cy="2766058"/>
          </a:xfrm>
        </p:spPr>
        <p:txBody>
          <a:bodyPr anchor="b">
            <a:noAutofit/>
          </a:bodyPr>
          <a:lstStyle>
            <a:lvl1pPr marL="0" indent="0">
              <a:buNone/>
              <a:defRPr sz="10560" b="0"/>
            </a:lvl1pPr>
            <a:lvl2pPr marL="2011680" indent="0">
              <a:buNone/>
              <a:defRPr sz="8800" b="1"/>
            </a:lvl2pPr>
            <a:lvl3pPr marL="4023360" indent="0">
              <a:buNone/>
              <a:defRPr sz="7920" b="1"/>
            </a:lvl3pPr>
            <a:lvl4pPr marL="6035040" indent="0">
              <a:buNone/>
              <a:defRPr sz="7040" b="1"/>
            </a:lvl4pPr>
            <a:lvl5pPr marL="8046720" indent="0">
              <a:buNone/>
              <a:defRPr sz="7040" b="1"/>
            </a:lvl5pPr>
            <a:lvl6pPr marL="10058400" indent="0">
              <a:buNone/>
              <a:defRPr sz="7040" b="1"/>
            </a:lvl6pPr>
            <a:lvl7pPr marL="12070080" indent="0">
              <a:buNone/>
              <a:defRPr sz="7040" b="1"/>
            </a:lvl7pPr>
            <a:lvl8pPr marL="14081760" indent="0">
              <a:buNone/>
              <a:defRPr sz="7040" b="1"/>
            </a:lvl8pPr>
            <a:lvl9pPr marL="16093440" indent="0">
              <a:buNone/>
              <a:defRPr sz="7040" b="1"/>
            </a:lvl9pPr>
          </a:lstStyle>
          <a:p>
            <a:pPr lvl="0"/>
            <a:r>
              <a:rPr lang="en-US"/>
              <a:t>Click to edit Master text styles</a:t>
            </a:r>
          </a:p>
        </p:txBody>
      </p:sp>
      <p:sp>
        <p:nvSpPr>
          <p:cNvPr id="4" name="Content Placeholder 3"/>
          <p:cNvSpPr>
            <a:spLocks noGrp="1"/>
          </p:cNvSpPr>
          <p:nvPr>
            <p:ph sz="half" idx="2"/>
          </p:nvPr>
        </p:nvSpPr>
        <p:spPr>
          <a:xfrm>
            <a:off x="2926076" y="13138783"/>
            <a:ext cx="14835226" cy="1585976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8559872" y="10372718"/>
            <a:ext cx="14835226" cy="2766058"/>
          </a:xfrm>
        </p:spPr>
        <p:txBody>
          <a:bodyPr anchor="b">
            <a:noAutofit/>
          </a:bodyPr>
          <a:lstStyle>
            <a:lvl1pPr marL="0" indent="0">
              <a:buNone/>
              <a:defRPr sz="10560" b="0"/>
            </a:lvl1pPr>
            <a:lvl2pPr marL="2011680" indent="0">
              <a:buNone/>
              <a:defRPr sz="8800" b="1"/>
            </a:lvl2pPr>
            <a:lvl3pPr marL="4023360" indent="0">
              <a:buNone/>
              <a:defRPr sz="7920" b="1"/>
            </a:lvl3pPr>
            <a:lvl4pPr marL="6035040" indent="0">
              <a:buNone/>
              <a:defRPr sz="7040" b="1"/>
            </a:lvl4pPr>
            <a:lvl5pPr marL="8046720" indent="0">
              <a:buNone/>
              <a:defRPr sz="7040" b="1"/>
            </a:lvl5pPr>
            <a:lvl6pPr marL="10058400" indent="0">
              <a:buNone/>
              <a:defRPr sz="7040" b="1"/>
            </a:lvl6pPr>
            <a:lvl7pPr marL="12070080" indent="0">
              <a:buNone/>
              <a:defRPr sz="7040" b="1"/>
            </a:lvl7pPr>
            <a:lvl8pPr marL="14081760" indent="0">
              <a:buNone/>
              <a:defRPr sz="7040" b="1"/>
            </a:lvl8pPr>
            <a:lvl9pPr marL="16093440" indent="0">
              <a:buNone/>
              <a:defRPr sz="7040" b="1"/>
            </a:lvl9pPr>
          </a:lstStyle>
          <a:p>
            <a:pPr lvl="0"/>
            <a:r>
              <a:rPr lang="en-US"/>
              <a:t>Click to edit Master text styles</a:t>
            </a:r>
          </a:p>
        </p:txBody>
      </p:sp>
      <p:sp>
        <p:nvSpPr>
          <p:cNvPr id="6" name="Content Placeholder 5"/>
          <p:cNvSpPr>
            <a:spLocks noGrp="1"/>
          </p:cNvSpPr>
          <p:nvPr>
            <p:ph sz="quarter" idx="4"/>
          </p:nvPr>
        </p:nvSpPr>
        <p:spPr>
          <a:xfrm>
            <a:off x="18559872" y="13138783"/>
            <a:ext cx="14835226" cy="1585976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5F3AFD-4CFA-46C4-AF26-D9108498F554}" type="datetimeFigureOut">
              <a:rPr lang="en-US" smtClean="0"/>
              <a:t>12/20/2019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C15A6C-077B-4A6A-9B33-560C56CF3D4B}" type="slidenum">
              <a:rPr lang="en-US" smtClean="0"/>
              <a:t>‹#›</a:t>
            </a:fld>
            <a:endParaRPr lang="en-US"/>
          </a:p>
        </p:txBody>
      </p:sp>
    </p:spTree>
    <p:extLst>
      <p:ext uri="{BB962C8B-B14F-4D97-AF65-F5344CB8AC3E}">
        <p14:creationId xmlns:p14="http://schemas.microsoft.com/office/powerpoint/2010/main" val="2170323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926074" y="2926080"/>
            <a:ext cx="30469028" cy="633984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95F3AFD-4CFA-46C4-AF26-D9108498F554}" type="datetimeFigureOut">
              <a:rPr lang="en-US" smtClean="0"/>
              <a:t>12/20/2019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C15A6C-077B-4A6A-9B33-560C56CF3D4B}" type="slidenum">
              <a:rPr lang="en-US" smtClean="0"/>
              <a:t>‹#›</a:t>
            </a:fld>
            <a:endParaRPr lang="en-US"/>
          </a:p>
        </p:txBody>
      </p:sp>
    </p:spTree>
    <p:extLst>
      <p:ext uri="{BB962C8B-B14F-4D97-AF65-F5344CB8AC3E}">
        <p14:creationId xmlns:p14="http://schemas.microsoft.com/office/powerpoint/2010/main" val="11179888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5F3AFD-4CFA-46C4-AF26-D9108498F554}" type="datetimeFigureOut">
              <a:rPr lang="en-US" smtClean="0"/>
              <a:t>12/20/2019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C15A6C-077B-4A6A-9B33-560C56CF3D4B}" type="slidenum">
              <a:rPr lang="en-US" smtClean="0"/>
              <a:t>‹#›</a:t>
            </a:fld>
            <a:endParaRPr lang="en-US"/>
          </a:p>
        </p:txBody>
      </p:sp>
    </p:spTree>
    <p:extLst>
      <p:ext uri="{BB962C8B-B14F-4D97-AF65-F5344CB8AC3E}">
        <p14:creationId xmlns:p14="http://schemas.microsoft.com/office/powerpoint/2010/main" val="27934095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926076" y="7193300"/>
            <a:ext cx="13392874" cy="6136637"/>
          </a:xfrm>
        </p:spPr>
        <p:txBody>
          <a:bodyPr anchor="b">
            <a:normAutofit/>
          </a:bodyPr>
          <a:lstStyle>
            <a:lvl1pPr>
              <a:defRPr sz="8800"/>
            </a:lvl1pPr>
          </a:lstStyle>
          <a:p>
            <a:r>
              <a:rPr lang="en-US"/>
              <a:t>Click to edit Master title style</a:t>
            </a:r>
            <a:endParaRPr lang="en-US" dirty="0"/>
          </a:p>
        </p:txBody>
      </p:sp>
      <p:sp>
        <p:nvSpPr>
          <p:cNvPr id="3" name="Content Placeholder 2"/>
          <p:cNvSpPr>
            <a:spLocks noGrp="1"/>
          </p:cNvSpPr>
          <p:nvPr>
            <p:ph idx="1"/>
          </p:nvPr>
        </p:nvSpPr>
        <p:spPr>
          <a:xfrm>
            <a:off x="17142123" y="2471642"/>
            <a:ext cx="16252978" cy="2652689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926076" y="13329935"/>
            <a:ext cx="13392874" cy="12405355"/>
          </a:xfrm>
        </p:spPr>
        <p:txBody>
          <a:bodyPr>
            <a:normAutofit/>
          </a:bodyPr>
          <a:lstStyle>
            <a:lvl1pPr marL="0" indent="0">
              <a:buNone/>
              <a:defRPr sz="6160"/>
            </a:lvl1pPr>
            <a:lvl2pPr marL="1508760" indent="0">
              <a:buNone/>
              <a:defRPr sz="4620"/>
            </a:lvl2pPr>
            <a:lvl3pPr marL="3017520" indent="0">
              <a:buNone/>
              <a:defRPr sz="3960"/>
            </a:lvl3pPr>
            <a:lvl4pPr marL="4526280" indent="0">
              <a:buNone/>
              <a:defRPr sz="3300"/>
            </a:lvl4pPr>
            <a:lvl5pPr marL="6035040" indent="0">
              <a:buNone/>
              <a:defRPr sz="3300"/>
            </a:lvl5pPr>
            <a:lvl6pPr marL="7543800" indent="0">
              <a:buNone/>
              <a:defRPr sz="3300"/>
            </a:lvl6pPr>
            <a:lvl7pPr marL="9052560" indent="0">
              <a:buNone/>
              <a:defRPr sz="3300"/>
            </a:lvl7pPr>
            <a:lvl8pPr marL="10561320" indent="0">
              <a:buNone/>
              <a:defRPr sz="3300"/>
            </a:lvl8pPr>
            <a:lvl9pPr marL="12070080" indent="0">
              <a:buNone/>
              <a:defRPr sz="3300"/>
            </a:lvl9pPr>
          </a:lstStyle>
          <a:p>
            <a:pPr lvl="0"/>
            <a:r>
              <a:rPr lang="en-US"/>
              <a:t>Click to edit Master text styles</a:t>
            </a:r>
          </a:p>
        </p:txBody>
      </p:sp>
      <p:sp>
        <p:nvSpPr>
          <p:cNvPr id="5" name="Date Placeholder 4"/>
          <p:cNvSpPr>
            <a:spLocks noGrp="1"/>
          </p:cNvSpPr>
          <p:nvPr>
            <p:ph type="dt" sz="half" idx="10"/>
          </p:nvPr>
        </p:nvSpPr>
        <p:spPr/>
        <p:txBody>
          <a:bodyPr/>
          <a:lstStyle/>
          <a:p>
            <a:fld id="{495F3AFD-4CFA-46C4-AF26-D9108498F554}" type="datetimeFigureOut">
              <a:rPr lang="en-US" smtClean="0"/>
              <a:t>12/20/2019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C15A6C-077B-4A6A-9B33-560C56CF3D4B}" type="slidenum">
              <a:rPr lang="en-US" smtClean="0"/>
              <a:t>‹#›</a:t>
            </a:fld>
            <a:endParaRPr lang="en-US"/>
          </a:p>
        </p:txBody>
      </p:sp>
    </p:spTree>
    <p:extLst>
      <p:ext uri="{BB962C8B-B14F-4D97-AF65-F5344CB8AC3E}">
        <p14:creationId xmlns:p14="http://schemas.microsoft.com/office/powerpoint/2010/main" val="7047931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926074" y="23042880"/>
            <a:ext cx="30469028" cy="2720342"/>
          </a:xfrm>
        </p:spPr>
        <p:txBody>
          <a:bodyPr anchor="b">
            <a:normAutofit/>
          </a:bodyPr>
          <a:lstStyle>
            <a:lvl1pPr algn="l">
              <a:defRPr sz="1056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26074" y="2926080"/>
            <a:ext cx="30469028" cy="18459446"/>
          </a:xfrm>
        </p:spPr>
        <p:txBody>
          <a:bodyPr anchor="t">
            <a:normAutofit/>
          </a:bodyPr>
          <a:lstStyle>
            <a:lvl1pPr marL="0" indent="0" algn="ctr">
              <a:buNone/>
              <a:defRPr sz="7040"/>
            </a:lvl1pPr>
            <a:lvl2pPr marL="2011680" indent="0">
              <a:buNone/>
              <a:defRPr sz="7040"/>
            </a:lvl2pPr>
            <a:lvl3pPr marL="4023360" indent="0">
              <a:buNone/>
              <a:defRPr sz="7040"/>
            </a:lvl3pPr>
            <a:lvl4pPr marL="6035040" indent="0">
              <a:buNone/>
              <a:defRPr sz="7040"/>
            </a:lvl4pPr>
            <a:lvl5pPr marL="8046720" indent="0">
              <a:buNone/>
              <a:defRPr sz="7040"/>
            </a:lvl5pPr>
            <a:lvl6pPr marL="10058400" indent="0">
              <a:buNone/>
              <a:defRPr sz="7040"/>
            </a:lvl6pPr>
            <a:lvl7pPr marL="12070080" indent="0">
              <a:buNone/>
              <a:defRPr sz="7040"/>
            </a:lvl7pPr>
            <a:lvl8pPr marL="14081760" indent="0">
              <a:buNone/>
              <a:defRPr sz="7040"/>
            </a:lvl8pPr>
            <a:lvl9pPr marL="16093440" indent="0">
              <a:buNone/>
              <a:defRPr sz="7040"/>
            </a:lvl9pPr>
          </a:lstStyle>
          <a:p>
            <a:r>
              <a:rPr lang="en-US"/>
              <a:t>Click icon to add picture</a:t>
            </a:r>
            <a:endParaRPr lang="en-US" dirty="0"/>
          </a:p>
        </p:txBody>
      </p:sp>
      <p:sp>
        <p:nvSpPr>
          <p:cNvPr id="4" name="Text Placeholder 3"/>
          <p:cNvSpPr>
            <a:spLocks noGrp="1"/>
          </p:cNvSpPr>
          <p:nvPr>
            <p:ph type="body" sz="half" idx="2"/>
          </p:nvPr>
        </p:nvSpPr>
        <p:spPr>
          <a:xfrm>
            <a:off x="2926074" y="25763224"/>
            <a:ext cx="30469028" cy="3235315"/>
          </a:xfrm>
        </p:spPr>
        <p:txBody>
          <a:bodyPr>
            <a:normAutofit/>
          </a:bodyPr>
          <a:lstStyle>
            <a:lvl1pPr marL="0" indent="0">
              <a:buNone/>
              <a:defRPr sz="5280"/>
            </a:lvl1pPr>
            <a:lvl2pPr marL="2011680" indent="0">
              <a:buNone/>
              <a:defRPr sz="5280"/>
            </a:lvl2pPr>
            <a:lvl3pPr marL="4023360" indent="0">
              <a:buNone/>
              <a:defRPr sz="4400"/>
            </a:lvl3pPr>
            <a:lvl4pPr marL="6035040" indent="0">
              <a:buNone/>
              <a:defRPr sz="3960"/>
            </a:lvl4pPr>
            <a:lvl5pPr marL="8046720" indent="0">
              <a:buNone/>
              <a:defRPr sz="3960"/>
            </a:lvl5pPr>
            <a:lvl6pPr marL="10058400" indent="0">
              <a:buNone/>
              <a:defRPr sz="3960"/>
            </a:lvl6pPr>
            <a:lvl7pPr marL="12070080" indent="0">
              <a:buNone/>
              <a:defRPr sz="3960"/>
            </a:lvl7pPr>
            <a:lvl8pPr marL="14081760" indent="0">
              <a:buNone/>
              <a:defRPr sz="3960"/>
            </a:lvl8pPr>
            <a:lvl9pPr marL="16093440" indent="0">
              <a:buNone/>
              <a:defRPr sz="3960"/>
            </a:lvl9pPr>
          </a:lstStyle>
          <a:p>
            <a:pPr lvl="0"/>
            <a:r>
              <a:rPr lang="en-US"/>
              <a:t>Click to edit Master text styles</a:t>
            </a:r>
          </a:p>
        </p:txBody>
      </p:sp>
      <p:sp>
        <p:nvSpPr>
          <p:cNvPr id="5" name="Date Placeholder 4"/>
          <p:cNvSpPr>
            <a:spLocks noGrp="1"/>
          </p:cNvSpPr>
          <p:nvPr>
            <p:ph type="dt" sz="half" idx="10"/>
          </p:nvPr>
        </p:nvSpPr>
        <p:spPr/>
        <p:txBody>
          <a:bodyPr/>
          <a:lstStyle/>
          <a:p>
            <a:fld id="{495F3AFD-4CFA-46C4-AF26-D9108498F554}" type="datetimeFigureOut">
              <a:rPr lang="en-US" smtClean="0"/>
              <a:t>12/20/2019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C15A6C-077B-4A6A-9B33-560C56CF3D4B}" type="slidenum">
              <a:rPr lang="en-US" smtClean="0"/>
              <a:t>‹#›</a:t>
            </a:fld>
            <a:endParaRPr lang="en-US"/>
          </a:p>
        </p:txBody>
      </p:sp>
    </p:spTree>
    <p:extLst>
      <p:ext uri="{BB962C8B-B14F-4D97-AF65-F5344CB8AC3E}">
        <p14:creationId xmlns:p14="http://schemas.microsoft.com/office/powerpoint/2010/main" val="13152733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40639" y="-40644"/>
            <a:ext cx="44022322" cy="32999688"/>
            <a:chOff x="-8467" y="-8468"/>
            <a:chExt cx="9171317"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2926078" y="2926080"/>
            <a:ext cx="30469022" cy="633984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926074" y="10370835"/>
            <a:ext cx="30469028" cy="1862771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5945239" y="28998545"/>
            <a:ext cx="3283834" cy="1752600"/>
          </a:xfrm>
          <a:prstGeom prst="rect">
            <a:avLst/>
          </a:prstGeom>
        </p:spPr>
        <p:txBody>
          <a:bodyPr vert="horz" lIns="91440" tIns="45720" rIns="91440" bIns="45720" rtlCol="0" anchor="ctr"/>
          <a:lstStyle>
            <a:lvl1pPr algn="r">
              <a:defRPr sz="3960">
                <a:solidFill>
                  <a:schemeClr val="tx1">
                    <a:tint val="75000"/>
                  </a:schemeClr>
                </a:solidFill>
              </a:defRPr>
            </a:lvl1pPr>
          </a:lstStyle>
          <a:p>
            <a:fld id="{495F3AFD-4CFA-46C4-AF26-D9108498F554}" type="datetimeFigureOut">
              <a:rPr lang="en-US" smtClean="0"/>
              <a:t>12/20/2019</a:t>
            </a:fld>
            <a:endParaRPr lang="en-US"/>
          </a:p>
        </p:txBody>
      </p:sp>
      <p:sp>
        <p:nvSpPr>
          <p:cNvPr id="5" name="Footer Placeholder 4"/>
          <p:cNvSpPr>
            <a:spLocks noGrp="1"/>
          </p:cNvSpPr>
          <p:nvPr>
            <p:ph type="ftr" sz="quarter" idx="3"/>
          </p:nvPr>
        </p:nvSpPr>
        <p:spPr>
          <a:xfrm>
            <a:off x="2926078" y="28998545"/>
            <a:ext cx="22190270" cy="1752600"/>
          </a:xfrm>
          <a:prstGeom prst="rect">
            <a:avLst/>
          </a:prstGeom>
        </p:spPr>
        <p:txBody>
          <a:bodyPr vert="horz" lIns="91440" tIns="45720" rIns="91440" bIns="45720" rtlCol="0" anchor="ctr"/>
          <a:lstStyle>
            <a:lvl1pPr algn="l">
              <a:defRPr sz="39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34446" y="28998545"/>
            <a:ext cx="2460662" cy="1752600"/>
          </a:xfrm>
          <a:prstGeom prst="rect">
            <a:avLst/>
          </a:prstGeom>
        </p:spPr>
        <p:txBody>
          <a:bodyPr vert="horz" lIns="91440" tIns="45720" rIns="91440" bIns="45720" rtlCol="0" anchor="ctr"/>
          <a:lstStyle>
            <a:lvl1pPr algn="r">
              <a:defRPr sz="3960">
                <a:solidFill>
                  <a:schemeClr val="accent1"/>
                </a:solidFill>
              </a:defRPr>
            </a:lvl1pPr>
          </a:lstStyle>
          <a:p>
            <a:fld id="{1CC15A6C-077B-4A6A-9B33-560C56CF3D4B}" type="slidenum">
              <a:rPr lang="en-US" smtClean="0"/>
              <a:t>‹#›</a:t>
            </a:fld>
            <a:endParaRPr lang="en-US"/>
          </a:p>
        </p:txBody>
      </p:sp>
    </p:spTree>
    <p:extLst>
      <p:ext uri="{BB962C8B-B14F-4D97-AF65-F5344CB8AC3E}">
        <p14:creationId xmlns:p14="http://schemas.microsoft.com/office/powerpoint/2010/main" val="33928795"/>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Lst>
  <p:txStyles>
    <p:titleStyle>
      <a:lvl1pPr algn="l" defTabSz="2011680" rtl="0" eaLnBrk="1" latinLnBrk="0" hangingPunct="1">
        <a:spcBef>
          <a:spcPct val="0"/>
        </a:spcBef>
        <a:buNone/>
        <a:defRPr sz="1584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1508760" indent="-1508760" algn="l" defTabSz="2011680" rtl="0" eaLnBrk="1" latinLnBrk="0" hangingPunct="1">
        <a:spcBef>
          <a:spcPts val="4400"/>
        </a:spcBef>
        <a:spcAft>
          <a:spcPts val="0"/>
        </a:spcAft>
        <a:buClr>
          <a:schemeClr val="accent1"/>
        </a:buClr>
        <a:buSzPct val="80000"/>
        <a:buFont typeface="Wingdings 3" charset="2"/>
        <a:buChar char=""/>
        <a:defRPr sz="7920" kern="1200">
          <a:solidFill>
            <a:schemeClr val="tx1">
              <a:lumMod val="75000"/>
              <a:lumOff val="25000"/>
            </a:schemeClr>
          </a:solidFill>
          <a:latin typeface="+mn-lt"/>
          <a:ea typeface="+mn-ea"/>
          <a:cs typeface="+mn-cs"/>
        </a:defRPr>
      </a:lvl1pPr>
      <a:lvl2pPr marL="3268980" indent="-1257300" algn="l" defTabSz="2011680" rtl="0" eaLnBrk="1" latinLnBrk="0" hangingPunct="1">
        <a:spcBef>
          <a:spcPts val="4400"/>
        </a:spcBef>
        <a:spcAft>
          <a:spcPts val="0"/>
        </a:spcAft>
        <a:buClr>
          <a:schemeClr val="accent1"/>
        </a:buClr>
        <a:buSzPct val="80000"/>
        <a:buFont typeface="Wingdings 3" charset="2"/>
        <a:buChar char=""/>
        <a:defRPr sz="7040" kern="1200">
          <a:solidFill>
            <a:schemeClr val="tx1">
              <a:lumMod val="75000"/>
              <a:lumOff val="25000"/>
            </a:schemeClr>
          </a:solidFill>
          <a:latin typeface="+mn-lt"/>
          <a:ea typeface="+mn-ea"/>
          <a:cs typeface="+mn-cs"/>
        </a:defRPr>
      </a:lvl2pPr>
      <a:lvl3pPr marL="5029200" indent="-1005840" algn="l" defTabSz="2011680" rtl="0" eaLnBrk="1" latinLnBrk="0" hangingPunct="1">
        <a:spcBef>
          <a:spcPts val="4400"/>
        </a:spcBef>
        <a:spcAft>
          <a:spcPts val="0"/>
        </a:spcAft>
        <a:buClr>
          <a:schemeClr val="accent1"/>
        </a:buClr>
        <a:buSzPct val="80000"/>
        <a:buFont typeface="Wingdings 3" charset="2"/>
        <a:buChar char=""/>
        <a:defRPr sz="6160" kern="1200">
          <a:solidFill>
            <a:schemeClr val="tx1">
              <a:lumMod val="75000"/>
              <a:lumOff val="25000"/>
            </a:schemeClr>
          </a:solidFill>
          <a:latin typeface="+mn-lt"/>
          <a:ea typeface="+mn-ea"/>
          <a:cs typeface="+mn-cs"/>
        </a:defRPr>
      </a:lvl3pPr>
      <a:lvl4pPr marL="7040880" indent="-1005840" algn="l" defTabSz="2011680" rtl="0" eaLnBrk="1" latinLnBrk="0" hangingPunct="1">
        <a:spcBef>
          <a:spcPts val="4400"/>
        </a:spcBef>
        <a:spcAft>
          <a:spcPts val="0"/>
        </a:spcAft>
        <a:buClr>
          <a:schemeClr val="accent1"/>
        </a:buClr>
        <a:buSzPct val="80000"/>
        <a:buFont typeface="Wingdings 3" charset="2"/>
        <a:buChar char=""/>
        <a:defRPr sz="5280" kern="1200">
          <a:solidFill>
            <a:schemeClr val="tx1">
              <a:lumMod val="75000"/>
              <a:lumOff val="25000"/>
            </a:schemeClr>
          </a:solidFill>
          <a:latin typeface="+mn-lt"/>
          <a:ea typeface="+mn-ea"/>
          <a:cs typeface="+mn-cs"/>
        </a:defRPr>
      </a:lvl4pPr>
      <a:lvl5pPr marL="9052560" indent="-1005840" algn="l" defTabSz="2011680" rtl="0" eaLnBrk="1" latinLnBrk="0" hangingPunct="1">
        <a:spcBef>
          <a:spcPts val="4400"/>
        </a:spcBef>
        <a:spcAft>
          <a:spcPts val="0"/>
        </a:spcAft>
        <a:buClr>
          <a:schemeClr val="accent1"/>
        </a:buClr>
        <a:buSzPct val="80000"/>
        <a:buFont typeface="Wingdings 3" charset="2"/>
        <a:buChar char=""/>
        <a:defRPr sz="5280" kern="1200">
          <a:solidFill>
            <a:schemeClr val="tx1">
              <a:lumMod val="75000"/>
              <a:lumOff val="25000"/>
            </a:schemeClr>
          </a:solidFill>
          <a:latin typeface="+mn-lt"/>
          <a:ea typeface="+mn-ea"/>
          <a:cs typeface="+mn-cs"/>
        </a:defRPr>
      </a:lvl5pPr>
      <a:lvl6pPr marL="11064240" indent="-1005840" algn="l" defTabSz="2011680" rtl="0" eaLnBrk="1" latinLnBrk="0" hangingPunct="1">
        <a:spcBef>
          <a:spcPts val="4400"/>
        </a:spcBef>
        <a:spcAft>
          <a:spcPts val="0"/>
        </a:spcAft>
        <a:buClr>
          <a:schemeClr val="accent1"/>
        </a:buClr>
        <a:buSzPct val="80000"/>
        <a:buFont typeface="Wingdings 3" charset="2"/>
        <a:buChar char=""/>
        <a:defRPr sz="5280" kern="1200">
          <a:solidFill>
            <a:schemeClr val="tx1">
              <a:lumMod val="75000"/>
              <a:lumOff val="25000"/>
            </a:schemeClr>
          </a:solidFill>
          <a:latin typeface="+mn-lt"/>
          <a:ea typeface="+mn-ea"/>
          <a:cs typeface="+mn-cs"/>
        </a:defRPr>
      </a:lvl6pPr>
      <a:lvl7pPr marL="13075920" indent="-1005840" algn="l" defTabSz="2011680" rtl="0" eaLnBrk="1" latinLnBrk="0" hangingPunct="1">
        <a:spcBef>
          <a:spcPts val="4400"/>
        </a:spcBef>
        <a:spcAft>
          <a:spcPts val="0"/>
        </a:spcAft>
        <a:buClr>
          <a:schemeClr val="accent1"/>
        </a:buClr>
        <a:buSzPct val="80000"/>
        <a:buFont typeface="Wingdings 3" charset="2"/>
        <a:buChar char=""/>
        <a:defRPr sz="5280" kern="1200">
          <a:solidFill>
            <a:schemeClr val="tx1">
              <a:lumMod val="75000"/>
              <a:lumOff val="25000"/>
            </a:schemeClr>
          </a:solidFill>
          <a:latin typeface="+mn-lt"/>
          <a:ea typeface="+mn-ea"/>
          <a:cs typeface="+mn-cs"/>
        </a:defRPr>
      </a:lvl7pPr>
      <a:lvl8pPr marL="15087600" indent="-1005840" algn="l" defTabSz="2011680" rtl="0" eaLnBrk="1" latinLnBrk="0" hangingPunct="1">
        <a:spcBef>
          <a:spcPts val="4400"/>
        </a:spcBef>
        <a:spcAft>
          <a:spcPts val="0"/>
        </a:spcAft>
        <a:buClr>
          <a:schemeClr val="accent1"/>
        </a:buClr>
        <a:buSzPct val="80000"/>
        <a:buFont typeface="Wingdings 3" charset="2"/>
        <a:buChar char=""/>
        <a:defRPr sz="5280" kern="1200">
          <a:solidFill>
            <a:schemeClr val="tx1">
              <a:lumMod val="75000"/>
              <a:lumOff val="25000"/>
            </a:schemeClr>
          </a:solidFill>
          <a:latin typeface="+mn-lt"/>
          <a:ea typeface="+mn-ea"/>
          <a:cs typeface="+mn-cs"/>
        </a:defRPr>
      </a:lvl8pPr>
      <a:lvl9pPr marL="17099280" indent="-1005840" algn="l" defTabSz="2011680" rtl="0" eaLnBrk="1" latinLnBrk="0" hangingPunct="1">
        <a:spcBef>
          <a:spcPts val="4400"/>
        </a:spcBef>
        <a:spcAft>
          <a:spcPts val="0"/>
        </a:spcAft>
        <a:buClr>
          <a:schemeClr val="accent1"/>
        </a:buClr>
        <a:buSzPct val="80000"/>
        <a:buFont typeface="Wingdings 3" charset="2"/>
        <a:buChar char=""/>
        <a:defRPr sz="5280" kern="1200">
          <a:solidFill>
            <a:schemeClr val="tx1">
              <a:lumMod val="75000"/>
              <a:lumOff val="25000"/>
            </a:schemeClr>
          </a:solidFill>
          <a:latin typeface="+mn-lt"/>
          <a:ea typeface="+mn-ea"/>
          <a:cs typeface="+mn-cs"/>
        </a:defRPr>
      </a:lvl9pPr>
    </p:bodyStyle>
    <p:otherStyle>
      <a:defPPr>
        <a:defRPr lang="en-US"/>
      </a:defPPr>
      <a:lvl1pPr marL="0" algn="l" defTabSz="2011680" rtl="0" eaLnBrk="1" latinLnBrk="0" hangingPunct="1">
        <a:defRPr sz="7920" kern="1200">
          <a:solidFill>
            <a:schemeClr val="tx1"/>
          </a:solidFill>
          <a:latin typeface="+mn-lt"/>
          <a:ea typeface="+mn-ea"/>
          <a:cs typeface="+mn-cs"/>
        </a:defRPr>
      </a:lvl1pPr>
      <a:lvl2pPr marL="2011680" algn="l" defTabSz="2011680" rtl="0" eaLnBrk="1" latinLnBrk="0" hangingPunct="1">
        <a:defRPr sz="7920" kern="1200">
          <a:solidFill>
            <a:schemeClr val="tx1"/>
          </a:solidFill>
          <a:latin typeface="+mn-lt"/>
          <a:ea typeface="+mn-ea"/>
          <a:cs typeface="+mn-cs"/>
        </a:defRPr>
      </a:lvl2pPr>
      <a:lvl3pPr marL="4023360" algn="l" defTabSz="2011680" rtl="0" eaLnBrk="1" latinLnBrk="0" hangingPunct="1">
        <a:defRPr sz="7920" kern="1200">
          <a:solidFill>
            <a:schemeClr val="tx1"/>
          </a:solidFill>
          <a:latin typeface="+mn-lt"/>
          <a:ea typeface="+mn-ea"/>
          <a:cs typeface="+mn-cs"/>
        </a:defRPr>
      </a:lvl3pPr>
      <a:lvl4pPr marL="6035040" algn="l" defTabSz="2011680" rtl="0" eaLnBrk="1" latinLnBrk="0" hangingPunct="1">
        <a:defRPr sz="7920" kern="1200">
          <a:solidFill>
            <a:schemeClr val="tx1"/>
          </a:solidFill>
          <a:latin typeface="+mn-lt"/>
          <a:ea typeface="+mn-ea"/>
          <a:cs typeface="+mn-cs"/>
        </a:defRPr>
      </a:lvl4pPr>
      <a:lvl5pPr marL="8046720" algn="l" defTabSz="2011680" rtl="0" eaLnBrk="1" latinLnBrk="0" hangingPunct="1">
        <a:defRPr sz="7920" kern="1200">
          <a:solidFill>
            <a:schemeClr val="tx1"/>
          </a:solidFill>
          <a:latin typeface="+mn-lt"/>
          <a:ea typeface="+mn-ea"/>
          <a:cs typeface="+mn-cs"/>
        </a:defRPr>
      </a:lvl5pPr>
      <a:lvl6pPr marL="10058400" algn="l" defTabSz="2011680" rtl="0" eaLnBrk="1" latinLnBrk="0" hangingPunct="1">
        <a:defRPr sz="7920" kern="1200">
          <a:solidFill>
            <a:schemeClr val="tx1"/>
          </a:solidFill>
          <a:latin typeface="+mn-lt"/>
          <a:ea typeface="+mn-ea"/>
          <a:cs typeface="+mn-cs"/>
        </a:defRPr>
      </a:lvl6pPr>
      <a:lvl7pPr marL="12070080" algn="l" defTabSz="2011680" rtl="0" eaLnBrk="1" latinLnBrk="0" hangingPunct="1">
        <a:defRPr sz="7920" kern="1200">
          <a:solidFill>
            <a:schemeClr val="tx1"/>
          </a:solidFill>
          <a:latin typeface="+mn-lt"/>
          <a:ea typeface="+mn-ea"/>
          <a:cs typeface="+mn-cs"/>
        </a:defRPr>
      </a:lvl7pPr>
      <a:lvl8pPr marL="14081760" algn="l" defTabSz="2011680" rtl="0" eaLnBrk="1" latinLnBrk="0" hangingPunct="1">
        <a:defRPr sz="7920" kern="1200">
          <a:solidFill>
            <a:schemeClr val="tx1"/>
          </a:solidFill>
          <a:latin typeface="+mn-lt"/>
          <a:ea typeface="+mn-ea"/>
          <a:cs typeface="+mn-cs"/>
        </a:defRPr>
      </a:lvl8pPr>
      <a:lvl9pPr marL="16093440" algn="l" defTabSz="2011680" rtl="0" eaLnBrk="1" latinLnBrk="0" hangingPunct="1">
        <a:defRPr sz="79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g"/><Relationship Id="rId7" Type="http://schemas.openxmlformats.org/officeDocument/2006/relationships/image" Target="../media/image6.jpg"/><Relationship Id="rId12" Type="http://schemas.openxmlformats.org/officeDocument/2006/relationships/image" Target="../media/image11.JP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5.jpg"/><Relationship Id="rId11" Type="http://schemas.openxmlformats.org/officeDocument/2006/relationships/image" Target="../media/image10.png"/><Relationship Id="rId5" Type="http://schemas.openxmlformats.org/officeDocument/2006/relationships/image" Target="../media/image4.jpg"/><Relationship Id="rId10" Type="http://schemas.openxmlformats.org/officeDocument/2006/relationships/image" Target="../media/image9.png"/><Relationship Id="rId4" Type="http://schemas.openxmlformats.org/officeDocument/2006/relationships/image" Target="../media/image3.jp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5" name="Rectangle 54"/>
          <p:cNvSpPr/>
          <p:nvPr/>
        </p:nvSpPr>
        <p:spPr>
          <a:xfrm>
            <a:off x="29444107" y="2482216"/>
            <a:ext cx="13758745" cy="7437718"/>
          </a:xfrm>
          <a:prstGeom prst="rect">
            <a:avLst/>
          </a:prstGeom>
          <a:noFill/>
          <a:ln w="635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236370BD-F880-4FED-BBE6-25077EA3A0D9}"/>
              </a:ext>
            </a:extLst>
          </p:cNvPr>
          <p:cNvSpPr/>
          <p:nvPr/>
        </p:nvSpPr>
        <p:spPr>
          <a:xfrm>
            <a:off x="13790884" y="2482216"/>
            <a:ext cx="15129165" cy="6835439"/>
          </a:xfrm>
          <a:prstGeom prst="rect">
            <a:avLst/>
          </a:prstGeom>
          <a:solidFill>
            <a:schemeClr val="bg1"/>
          </a:solidFill>
          <a:ln w="635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6DD75D6D-0903-4552-95F7-AA39683D71CF}"/>
              </a:ext>
            </a:extLst>
          </p:cNvPr>
          <p:cNvSpPr/>
          <p:nvPr/>
        </p:nvSpPr>
        <p:spPr>
          <a:xfrm>
            <a:off x="29400318" y="10575618"/>
            <a:ext cx="14267588" cy="11528624"/>
          </a:xfrm>
          <a:prstGeom prst="rect">
            <a:avLst/>
          </a:prstGeom>
          <a:solidFill>
            <a:schemeClr val="bg1"/>
          </a:solidFill>
          <a:ln w="635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14B8D16E-715F-43EC-A0A9-B61A451D9C87}"/>
              </a:ext>
            </a:extLst>
          </p:cNvPr>
          <p:cNvSpPr/>
          <p:nvPr/>
        </p:nvSpPr>
        <p:spPr>
          <a:xfrm>
            <a:off x="13753670" y="15921746"/>
            <a:ext cx="15166379" cy="16504866"/>
          </a:xfrm>
          <a:prstGeom prst="rect">
            <a:avLst/>
          </a:prstGeom>
          <a:solidFill>
            <a:schemeClr val="bg1"/>
          </a:solidFill>
          <a:ln w="635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p:cNvSpPr txBox="1"/>
          <p:nvPr/>
        </p:nvSpPr>
        <p:spPr>
          <a:xfrm>
            <a:off x="0" y="0"/>
            <a:ext cx="43891200" cy="1938992"/>
          </a:xfrm>
          <a:prstGeom prst="rect">
            <a:avLst/>
          </a:prstGeom>
          <a:solidFill>
            <a:schemeClr val="accent2">
              <a:lumMod val="60000"/>
              <a:lumOff val="40000"/>
            </a:schemeClr>
          </a:solidFill>
          <a:ln w="76200">
            <a:noFill/>
          </a:ln>
        </p:spPr>
        <p:txBody>
          <a:bodyPr wrap="square" rtlCol="0" anchor="t">
            <a:spAutoFit/>
          </a:bodyPr>
          <a:lstStyle/>
          <a:p>
            <a:pPr algn="ctr"/>
            <a:r>
              <a:rPr lang="en-US" sz="7200" b="1" dirty="0">
                <a:latin typeface="Garamond"/>
                <a:cs typeface="Garamond"/>
              </a:rPr>
              <a:t>Painting on the Periphery: Roman Wall Painting Analysis at St. Clement, Croatia  </a:t>
            </a:r>
          </a:p>
          <a:p>
            <a:pPr lvl="0" algn="ctr">
              <a:buSzPct val="25000"/>
            </a:pPr>
            <a:r>
              <a:rPr lang="en-US" sz="4800" dirty="0">
                <a:solidFill>
                  <a:schemeClr val="dk1"/>
                </a:solidFill>
                <a:latin typeface="Garamond"/>
                <a:ea typeface="Arial"/>
                <a:cs typeface="Garamond"/>
                <a:sym typeface="Arial"/>
              </a:rPr>
              <a:t>Madeline Olson </a:t>
            </a:r>
            <a:endParaRPr lang="en-US" sz="4800" baseline="30000" dirty="0">
              <a:solidFill>
                <a:schemeClr val="dk1"/>
              </a:solidFill>
              <a:latin typeface="Garamond"/>
              <a:ea typeface="Arial"/>
              <a:cs typeface="Garamond"/>
              <a:sym typeface="Arial"/>
            </a:endParaRPr>
          </a:p>
        </p:txBody>
      </p:sp>
      <p:sp>
        <p:nvSpPr>
          <p:cNvPr id="38" name="TextBox 37"/>
          <p:cNvSpPr txBox="1"/>
          <p:nvPr/>
        </p:nvSpPr>
        <p:spPr>
          <a:xfrm>
            <a:off x="590723" y="9028831"/>
            <a:ext cx="12565512" cy="4985980"/>
          </a:xfrm>
          <a:prstGeom prst="rect">
            <a:avLst/>
          </a:prstGeom>
          <a:solidFill>
            <a:schemeClr val="accent2">
              <a:lumMod val="20000"/>
              <a:lumOff val="80000"/>
            </a:schemeClr>
          </a:solidFill>
          <a:ln w="63500">
            <a:solidFill>
              <a:schemeClr val="accent2">
                <a:lumMod val="75000"/>
              </a:schemeClr>
            </a:solidFill>
          </a:ln>
        </p:spPr>
        <p:txBody>
          <a:bodyPr wrap="square" rtlCol="0">
            <a:spAutoFit/>
          </a:bodyPr>
          <a:lstStyle/>
          <a:p>
            <a:pPr marR="0" lvl="0">
              <a:spcAft>
                <a:spcPts val="1200"/>
              </a:spcAft>
              <a:buSzPct val="150000"/>
            </a:pPr>
            <a:endParaRPr lang="en-US" sz="2800" dirty="0">
              <a:latin typeface="Times New Roman" panose="02020603050405020304" pitchFamily="18" charset="0"/>
              <a:ea typeface="Calibri" panose="020F0502020204030204" pitchFamily="34" charset="0"/>
              <a:cs typeface="Times New Roman" panose="02020603050405020304" pitchFamily="18" charset="0"/>
            </a:endParaRPr>
          </a:p>
          <a:p>
            <a:pPr marL="457200" marR="0" lvl="0" indent="-457200">
              <a:spcAft>
                <a:spcPts val="1200"/>
              </a:spcAft>
              <a:buSzPct val="150000"/>
              <a:buFont typeface="Arial" panose="020B0604020202020204" pitchFamily="34" charset="0"/>
              <a:buChar char="•"/>
            </a:pPr>
            <a:r>
              <a:rPr lang="en-US" sz="2600" dirty="0">
                <a:latin typeface="Times New Roman" panose="02020603050405020304" pitchFamily="18" charset="0"/>
                <a:ea typeface="Calibri" panose="020F0502020204030204" pitchFamily="34" charset="0"/>
                <a:cs typeface="Times New Roman" panose="02020603050405020304" pitchFamily="18" charset="0"/>
              </a:rPr>
              <a:t>The historical context of my research is grounded in literary sources surrounding the island of St. Clement and the </a:t>
            </a:r>
            <a:r>
              <a:rPr lang="en-US" sz="2600" dirty="0" err="1">
                <a:latin typeface="Times New Roman" panose="02020603050405020304" pitchFamily="18" charset="0"/>
                <a:ea typeface="Calibri" panose="020F0502020204030204" pitchFamily="34" charset="0"/>
                <a:cs typeface="Times New Roman" panose="02020603050405020304" pitchFamily="18" charset="0"/>
              </a:rPr>
              <a:t>Soline</a:t>
            </a:r>
            <a:r>
              <a:rPr lang="en-US" sz="2600" dirty="0">
                <a:latin typeface="Times New Roman" panose="02020603050405020304" pitchFamily="18" charset="0"/>
                <a:ea typeface="Calibri" panose="020F0502020204030204" pitchFamily="34" charset="0"/>
                <a:cs typeface="Times New Roman" panose="02020603050405020304" pitchFamily="18" charset="0"/>
              </a:rPr>
              <a:t> Bay, the surrounding land which was Dalmatia at the time, rural Roman lifestyle, and Roman and Greek Wall Paintings. </a:t>
            </a:r>
            <a:r>
              <a:rPr lang="en-US" sz="2600" dirty="0">
                <a:latin typeface="Times New Roman"/>
                <a:cs typeface="Times New Roman"/>
              </a:rPr>
              <a:t>I used the University of St. Thomas library database for most of my sources and the Interlibrary Loan to request books that were not available in the St. Thomas library database. </a:t>
            </a:r>
          </a:p>
          <a:p>
            <a:pPr marL="457200" indent="-457200">
              <a:spcAft>
                <a:spcPts val="1200"/>
              </a:spcAft>
              <a:buSzPct val="150000"/>
              <a:buFont typeface="Arial" panose="020B0604020202020204" pitchFamily="34" charset="0"/>
              <a:buChar char="•"/>
            </a:pPr>
            <a:r>
              <a:rPr lang="en-US" sz="2600" dirty="0">
                <a:latin typeface="Times New Roman" panose="02020603050405020304" pitchFamily="18" charset="0"/>
                <a:ea typeface="Calibri" panose="020F0502020204030204" pitchFamily="34" charset="0"/>
                <a:cs typeface="Times New Roman" panose="02020603050405020304" pitchFamily="18" charset="0"/>
              </a:rPr>
              <a:t>I traveled to St. Clement, Croatia to take part in an archaeological excavation and extract wall painting fragments. </a:t>
            </a:r>
            <a:endParaRPr lang="en-US" sz="2600" dirty="0">
              <a:latin typeface="Times New Roman"/>
              <a:cs typeface="Times New Roman"/>
            </a:endParaRPr>
          </a:p>
          <a:p>
            <a:pPr marL="457200" marR="0" lvl="0" indent="-457200">
              <a:spcAft>
                <a:spcPts val="1200"/>
              </a:spcAft>
              <a:buSzPct val="150000"/>
              <a:buFont typeface="Arial" panose="020B0604020202020204" pitchFamily="34" charset="0"/>
              <a:buChar char="•"/>
            </a:pPr>
            <a:r>
              <a:rPr lang="en-US" sz="2600" dirty="0">
                <a:latin typeface="Times New Roman"/>
                <a:ea typeface="Calibri" panose="020F0502020204030204" pitchFamily="34" charset="0"/>
                <a:cs typeface="Times New Roman"/>
              </a:rPr>
              <a:t>I used and performed </a:t>
            </a:r>
            <a:r>
              <a:rPr lang="en-US" sz="2600" dirty="0" err="1">
                <a:latin typeface="Times New Roman"/>
                <a:ea typeface="Calibri" panose="020F0502020204030204" pitchFamily="34" charset="0"/>
                <a:cs typeface="Times New Roman"/>
              </a:rPr>
              <a:t>pXRF</a:t>
            </a:r>
            <a:r>
              <a:rPr lang="en-US" sz="2600" dirty="0">
                <a:latin typeface="Times New Roman"/>
                <a:ea typeface="Calibri" panose="020F0502020204030204" pitchFamily="34" charset="0"/>
                <a:cs typeface="Times New Roman"/>
              </a:rPr>
              <a:t> analysis using an </a:t>
            </a:r>
            <a:r>
              <a:rPr lang="en-US" sz="2600" dirty="0" err="1">
                <a:latin typeface="Times New Roman"/>
                <a:ea typeface="Calibri" panose="020F0502020204030204" pitchFamily="34" charset="0"/>
                <a:cs typeface="Times New Roman"/>
              </a:rPr>
              <a:t>pXRF</a:t>
            </a:r>
            <a:r>
              <a:rPr lang="en-US" sz="2600" dirty="0">
                <a:latin typeface="Times New Roman"/>
                <a:ea typeface="Calibri" panose="020F0502020204030204" pitchFamily="34" charset="0"/>
                <a:cs typeface="Times New Roman"/>
              </a:rPr>
              <a:t> analyzer provided by the University of St. Thomas. Statistical analysis using JMP software was used to show groupings of composition of the pigments. </a:t>
            </a:r>
            <a:endParaRPr lang="en-US" sz="2800" dirty="0">
              <a:latin typeface="Times New Roman" panose="02020603050405020304" pitchFamily="18" charset="0"/>
              <a:ea typeface="Calibri" panose="020F0502020204030204" pitchFamily="34" charset="0"/>
              <a:cs typeface="Times New Roman" panose="02020603050405020304" pitchFamily="18" charset="0"/>
            </a:endParaRPr>
          </a:p>
        </p:txBody>
      </p:sp>
      <p:grpSp>
        <p:nvGrpSpPr>
          <p:cNvPr id="43" name="Group 42"/>
          <p:cNvGrpSpPr/>
          <p:nvPr/>
        </p:nvGrpSpPr>
        <p:grpSpPr>
          <a:xfrm>
            <a:off x="29414327" y="22850724"/>
            <a:ext cx="13830439" cy="5405876"/>
            <a:chOff x="1149407" y="20207092"/>
            <a:chExt cx="10578985" cy="8300079"/>
          </a:xfrm>
        </p:grpSpPr>
        <p:sp>
          <p:nvSpPr>
            <p:cNvPr id="44" name="TextBox 43"/>
            <p:cNvSpPr txBox="1"/>
            <p:nvPr/>
          </p:nvSpPr>
          <p:spPr>
            <a:xfrm>
              <a:off x="1161992" y="21324760"/>
              <a:ext cx="10566400" cy="7182411"/>
            </a:xfrm>
            <a:prstGeom prst="rect">
              <a:avLst/>
            </a:prstGeom>
            <a:solidFill>
              <a:schemeClr val="accent2">
                <a:lumMod val="20000"/>
                <a:lumOff val="80000"/>
              </a:schemeClr>
            </a:solidFill>
            <a:ln w="63500">
              <a:solidFill>
                <a:schemeClr val="accent2">
                  <a:lumMod val="75000"/>
                </a:schemeClr>
              </a:solidFill>
            </a:ln>
            <a:effectLst>
              <a:reflection stA="0" endPos="65000" dist="50800" dir="5400000" sy="-100000" algn="bl" rotWithShape="0"/>
            </a:effectLst>
          </p:spPr>
          <p:txBody>
            <a:bodyPr wrap="square" rtlCol="0">
              <a:spAutoFit/>
            </a:bodyPr>
            <a:lstStyle/>
            <a:p>
              <a:pPr marR="0" lvl="0">
                <a:spcBef>
                  <a:spcPts val="0"/>
                </a:spcBef>
                <a:spcAft>
                  <a:spcPts val="1200"/>
                </a:spcAft>
                <a:buSzPct val="150000"/>
              </a:pPr>
              <a:r>
                <a:rPr lang="en-US" sz="2800" dirty="0">
                  <a:latin typeface="Times New Roman" panose="02020603050405020304" pitchFamily="18" charset="0"/>
                  <a:ea typeface="Calibri" panose="020F0502020204030204" pitchFamily="34" charset="0"/>
                  <a:cs typeface="Times New Roman" panose="02020603050405020304" pitchFamily="18" charset="0"/>
                </a:rPr>
                <a:t>This research was funded by the University of St. Thomas through a Young Scholars Grant. My research travel to Croatia was funded by the Undergraduate Research Opportunities Program (UROP) and the University of St. Thomas Department of Art History. I would like to thank my primary faculty mentor, Dr. Vanessa Rousseau of the UST Art History Department, for supporting and guiding my research. I would also like to thank Dr. </a:t>
              </a:r>
              <a:r>
                <a:rPr lang="en-US" sz="2800" dirty="0" err="1">
                  <a:latin typeface="Times New Roman" panose="02020603050405020304" pitchFamily="18" charset="0"/>
                  <a:ea typeface="Calibri" panose="020F0502020204030204" pitchFamily="34" charset="0"/>
                  <a:cs typeface="Times New Roman" panose="02020603050405020304" pitchFamily="18" charset="0"/>
                </a:rPr>
                <a:t>Ivancica</a:t>
              </a:r>
              <a:r>
                <a:rPr lang="en-US" sz="2800" dirty="0">
                  <a:latin typeface="Times New Roman" panose="02020603050405020304" pitchFamily="18" charset="0"/>
                  <a:ea typeface="Calibri" panose="020F0502020204030204" pitchFamily="34" charset="0"/>
                  <a:cs typeface="Times New Roman" panose="02020603050405020304" pitchFamily="18" charset="0"/>
                </a:rPr>
                <a:t> </a:t>
              </a:r>
              <a:r>
                <a:rPr lang="en-US" sz="2800" dirty="0" err="1">
                  <a:latin typeface="Times New Roman" panose="02020603050405020304" pitchFamily="18" charset="0"/>
                  <a:ea typeface="Calibri" panose="020F0502020204030204" pitchFamily="34" charset="0"/>
                  <a:cs typeface="Times New Roman" panose="02020603050405020304" pitchFamily="18" charset="0"/>
                </a:rPr>
                <a:t>Schrunk</a:t>
              </a:r>
              <a:r>
                <a:rPr lang="en-US" sz="2800" dirty="0">
                  <a:latin typeface="Times New Roman" panose="02020603050405020304" pitchFamily="18" charset="0"/>
                  <a:ea typeface="Calibri" panose="020F0502020204030204" pitchFamily="34" charset="0"/>
                  <a:cs typeface="Times New Roman" panose="02020603050405020304" pitchFamily="18" charset="0"/>
                </a:rPr>
                <a:t> of the UST History Department and her Croatian colleagues for the opportunity and guidance during the archaeological dig in at the St. Clement site in Croatia. I also would like to thank Dr. Adam Kay of the UST Biology Department for his assistance with the </a:t>
              </a:r>
              <a:r>
                <a:rPr lang="en-US" sz="2800" dirty="0" err="1">
                  <a:latin typeface="Times New Roman" panose="02020603050405020304" pitchFamily="18" charset="0"/>
                  <a:ea typeface="Calibri" panose="020F0502020204030204" pitchFamily="34" charset="0"/>
                  <a:cs typeface="Times New Roman" panose="02020603050405020304" pitchFamily="18" charset="0"/>
                </a:rPr>
                <a:t>pXRF</a:t>
              </a:r>
              <a:r>
                <a:rPr lang="en-US" sz="2800" dirty="0">
                  <a:latin typeface="Times New Roman" panose="02020603050405020304" pitchFamily="18" charset="0"/>
                  <a:ea typeface="Calibri" panose="020F0502020204030204" pitchFamily="34" charset="0"/>
                  <a:cs typeface="Times New Roman" panose="02020603050405020304" pitchFamily="18" charset="0"/>
                </a:rPr>
                <a:t> analysis. I lastly would like to thank Dr. Hilary Becker of Binghamton University for sharing her extensive knowledge and insight about pigments. </a:t>
              </a:r>
            </a:p>
            <a:p>
              <a:pPr marR="0" lvl="0">
                <a:spcBef>
                  <a:spcPts val="0"/>
                </a:spcBef>
                <a:spcAft>
                  <a:spcPts val="1200"/>
                </a:spcAft>
                <a:buSzPct val="150000"/>
              </a:pPr>
              <a:endParaRPr lang="en-US" sz="28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45" name="TextBox 44"/>
            <p:cNvSpPr txBox="1"/>
            <p:nvPr/>
          </p:nvSpPr>
          <p:spPr>
            <a:xfrm>
              <a:off x="1149407" y="20207092"/>
              <a:ext cx="10566400" cy="1019725"/>
            </a:xfrm>
            <a:prstGeom prst="rect">
              <a:avLst/>
            </a:prstGeom>
            <a:solidFill>
              <a:schemeClr val="accent2">
                <a:lumMod val="60000"/>
                <a:lumOff val="40000"/>
              </a:schemeClr>
            </a:solidFill>
            <a:ln w="63500">
              <a:solidFill>
                <a:schemeClr val="accent2">
                  <a:lumMod val="75000"/>
                </a:schemeClr>
              </a:solidFill>
            </a:ln>
          </p:spPr>
          <p:txBody>
            <a:bodyPr wrap="square" rtlCol="0">
              <a:spAutoFit/>
            </a:bodyPr>
            <a:lstStyle/>
            <a:p>
              <a:r>
                <a:rPr lang="en-US" sz="4000" dirty="0">
                  <a:solidFill>
                    <a:schemeClr val="accent1">
                      <a:lumMod val="20000"/>
                      <a:lumOff val="80000"/>
                    </a:schemeClr>
                  </a:solidFill>
                  <a:latin typeface="Arial" panose="020B0604020202020204" pitchFamily="34" charset="0"/>
                  <a:cs typeface="Arial" panose="020B0604020202020204" pitchFamily="34" charset="0"/>
                </a:rPr>
                <a:t>Acknowledgements </a:t>
              </a:r>
            </a:p>
          </p:txBody>
        </p:sp>
      </p:grpSp>
      <p:sp>
        <p:nvSpPr>
          <p:cNvPr id="53" name="TextBox 52"/>
          <p:cNvSpPr txBox="1"/>
          <p:nvPr/>
        </p:nvSpPr>
        <p:spPr>
          <a:xfrm>
            <a:off x="29400318" y="29043394"/>
            <a:ext cx="13867985" cy="523220"/>
          </a:xfrm>
          <a:prstGeom prst="rect">
            <a:avLst/>
          </a:prstGeom>
          <a:solidFill>
            <a:schemeClr val="accent2">
              <a:lumMod val="60000"/>
              <a:lumOff val="40000"/>
            </a:schemeClr>
          </a:solidFill>
          <a:ln>
            <a:solidFill>
              <a:schemeClr val="accent2">
                <a:lumMod val="50000"/>
              </a:schemeClr>
            </a:solidFill>
          </a:ln>
        </p:spPr>
        <p:txBody>
          <a:bodyPr wrap="square" rtlCol="0">
            <a:spAutoFit/>
          </a:bodyPr>
          <a:lstStyle/>
          <a:p>
            <a:r>
              <a:rPr lang="en-US" sz="2800" dirty="0">
                <a:solidFill>
                  <a:schemeClr val="accent1">
                    <a:lumMod val="20000"/>
                    <a:lumOff val="80000"/>
                  </a:schemeClr>
                </a:solidFill>
                <a:latin typeface="Arial" panose="020B0604020202020204" pitchFamily="34" charset="0"/>
                <a:cs typeface="Arial" panose="020B0604020202020204" pitchFamily="34" charset="0"/>
              </a:rPr>
              <a:t>Literature Cited</a:t>
            </a:r>
          </a:p>
        </p:txBody>
      </p:sp>
      <p:grpSp>
        <p:nvGrpSpPr>
          <p:cNvPr id="103" name="Group 102"/>
          <p:cNvGrpSpPr/>
          <p:nvPr/>
        </p:nvGrpSpPr>
        <p:grpSpPr>
          <a:xfrm>
            <a:off x="552697" y="2482216"/>
            <a:ext cx="12618345" cy="5938553"/>
            <a:chOff x="1165726" y="5765104"/>
            <a:chExt cx="10566400" cy="7903170"/>
          </a:xfrm>
        </p:grpSpPr>
        <p:sp>
          <p:nvSpPr>
            <p:cNvPr id="104" name="TextBox 103"/>
            <p:cNvSpPr txBox="1"/>
            <p:nvPr/>
          </p:nvSpPr>
          <p:spPr>
            <a:xfrm>
              <a:off x="1165726" y="6746093"/>
              <a:ext cx="10566400" cy="6922181"/>
            </a:xfrm>
            <a:prstGeom prst="rect">
              <a:avLst/>
            </a:prstGeom>
            <a:solidFill>
              <a:schemeClr val="accent2">
                <a:lumMod val="20000"/>
                <a:lumOff val="80000"/>
              </a:schemeClr>
            </a:solidFill>
            <a:ln w="63500">
              <a:solidFill>
                <a:schemeClr val="accent2">
                  <a:lumMod val="75000"/>
                </a:schemeClr>
              </a:solidFill>
            </a:ln>
          </p:spPr>
          <p:txBody>
            <a:bodyPr wrap="square" rtlCol="0">
              <a:spAutoFit/>
            </a:bodyPr>
            <a:lstStyle/>
            <a:p>
              <a:pPr marL="457200" marR="0" lvl="0" indent="-457200">
                <a:spcBef>
                  <a:spcPts val="0"/>
                </a:spcBef>
                <a:spcAft>
                  <a:spcPts val="1200"/>
                </a:spcAft>
                <a:buSzPct val="150000"/>
                <a:buFont typeface="Arial" panose="020B0604020202020204" pitchFamily="34" charset="0"/>
                <a:buChar char="•"/>
              </a:pPr>
              <a:r>
                <a:rPr lang="en-US" sz="2600" dirty="0">
                  <a:latin typeface="Times New Roman"/>
                  <a:ea typeface="Calibri" panose="020F0502020204030204" pitchFamily="34" charset="0"/>
                  <a:cs typeface="Times New Roman"/>
                </a:rPr>
                <a:t>There is a large rural Roman villa on the island of St. Clement, Croatia near the </a:t>
              </a:r>
              <a:r>
                <a:rPr lang="en-US" sz="2600" dirty="0" err="1">
                  <a:latin typeface="Times New Roman"/>
                  <a:ea typeface="Calibri" panose="020F0502020204030204" pitchFamily="34" charset="0"/>
                  <a:cs typeface="Times New Roman"/>
                </a:rPr>
                <a:t>Soline</a:t>
              </a:r>
              <a:r>
                <a:rPr lang="en-US" sz="2600" dirty="0">
                  <a:latin typeface="Times New Roman"/>
                  <a:ea typeface="Calibri" panose="020F0502020204030204" pitchFamily="34" charset="0"/>
                  <a:cs typeface="Times New Roman"/>
                </a:rPr>
                <a:t> Bay. It has dated back to the first-sixth century CE with two or more building phases. There has been Croatian-American collaborative and multi-disciplinary archaeological excavations done every summer beginning in 2007. </a:t>
              </a:r>
            </a:p>
            <a:p>
              <a:pPr marL="457200" marR="0" lvl="0" indent="-457200">
                <a:spcBef>
                  <a:spcPts val="0"/>
                </a:spcBef>
                <a:spcAft>
                  <a:spcPts val="1200"/>
                </a:spcAft>
                <a:buSzPct val="150000"/>
                <a:buFont typeface="Arial" panose="020B0604020202020204" pitchFamily="34" charset="0"/>
                <a:buChar char="•"/>
              </a:pPr>
              <a:r>
                <a:rPr lang="en-US" sz="2600" dirty="0">
                  <a:latin typeface="Times New Roman" panose="02020603050405020304" pitchFamily="18" charset="0"/>
                  <a:ea typeface="Calibri" panose="020F0502020204030204" pitchFamily="34" charset="0"/>
                  <a:cs typeface="Times New Roman" panose="02020603050405020304" pitchFamily="18" charset="0"/>
                </a:rPr>
                <a:t>Wall painting fragments have been found and are the main focus of this research investigation. The wall paintings express a story about the rural villas in the Roman era which is why it is vital to consider the archaeological context. X-ray fluorescent technology (</a:t>
              </a:r>
              <a:r>
                <a:rPr lang="en-US" sz="2600" dirty="0" err="1">
                  <a:latin typeface="Times New Roman" panose="02020603050405020304" pitchFamily="18" charset="0"/>
                  <a:ea typeface="Calibri" panose="020F0502020204030204" pitchFamily="34" charset="0"/>
                  <a:cs typeface="Times New Roman" panose="02020603050405020304" pitchFamily="18" charset="0"/>
                </a:rPr>
                <a:t>pXRF</a:t>
              </a:r>
              <a:r>
                <a:rPr lang="en-US" sz="2600" dirty="0">
                  <a:latin typeface="Times New Roman" panose="02020603050405020304" pitchFamily="18" charset="0"/>
                  <a:ea typeface="Calibri" panose="020F0502020204030204" pitchFamily="34" charset="0"/>
                  <a:cs typeface="Times New Roman" panose="02020603050405020304" pitchFamily="18" charset="0"/>
                </a:rPr>
                <a:t>) has been increasingly used in the fields of art history and archaeology to reveal the elemental profile of these pigments. </a:t>
              </a:r>
            </a:p>
            <a:p>
              <a:pPr marL="457200" marR="0" lvl="0" indent="-457200">
                <a:spcBef>
                  <a:spcPts val="0"/>
                </a:spcBef>
                <a:spcAft>
                  <a:spcPts val="1200"/>
                </a:spcAft>
                <a:buSzPct val="150000"/>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The Roman Empire was very vast during this time period and there is not substantial research on rural life villas in the Balkans region of the empire. St. Clement is in a strategic part in the Adriatic and is in the midst of important trade routes even today. </a:t>
              </a:r>
              <a:endParaRPr lang="en-US" sz="28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105" name="TextBox 104"/>
            <p:cNvSpPr txBox="1"/>
            <p:nvPr/>
          </p:nvSpPr>
          <p:spPr>
            <a:xfrm>
              <a:off x="1165726" y="5765104"/>
              <a:ext cx="10566400" cy="942072"/>
            </a:xfrm>
            <a:prstGeom prst="rect">
              <a:avLst/>
            </a:prstGeom>
            <a:solidFill>
              <a:schemeClr val="accent2">
                <a:lumMod val="60000"/>
                <a:lumOff val="40000"/>
              </a:schemeClr>
            </a:solidFill>
            <a:ln w="63500">
              <a:solidFill>
                <a:schemeClr val="accent2">
                  <a:lumMod val="75000"/>
                </a:schemeClr>
              </a:solidFill>
            </a:ln>
          </p:spPr>
          <p:txBody>
            <a:bodyPr wrap="square" rtlCol="0">
              <a:spAutoFit/>
            </a:bodyPr>
            <a:lstStyle/>
            <a:p>
              <a:r>
                <a:rPr lang="en-US" sz="4000" dirty="0">
                  <a:solidFill>
                    <a:schemeClr val="accent1">
                      <a:lumMod val="20000"/>
                      <a:lumOff val="80000"/>
                    </a:schemeClr>
                  </a:solidFill>
                  <a:latin typeface="Arial" panose="020B0604020202020204" pitchFamily="34" charset="0"/>
                  <a:cs typeface="Arial" panose="020B0604020202020204" pitchFamily="34" charset="0"/>
                </a:rPr>
                <a:t>Background</a:t>
              </a:r>
            </a:p>
          </p:txBody>
        </p:sp>
      </p:grpSp>
      <p:grpSp>
        <p:nvGrpSpPr>
          <p:cNvPr id="157" name="Group 156"/>
          <p:cNvGrpSpPr/>
          <p:nvPr/>
        </p:nvGrpSpPr>
        <p:grpSpPr>
          <a:xfrm>
            <a:off x="13779820" y="9860879"/>
            <a:ext cx="15140229" cy="5720930"/>
            <a:chOff x="2005523" y="18632463"/>
            <a:chExt cx="10577180" cy="6443607"/>
          </a:xfrm>
        </p:grpSpPr>
        <p:sp>
          <p:nvSpPr>
            <p:cNvPr id="158" name="TextBox 157"/>
            <p:cNvSpPr txBox="1"/>
            <p:nvPr/>
          </p:nvSpPr>
          <p:spPr>
            <a:xfrm>
              <a:off x="2016303" y="19494918"/>
              <a:ext cx="10566400" cy="5581152"/>
            </a:xfrm>
            <a:prstGeom prst="rect">
              <a:avLst/>
            </a:prstGeom>
            <a:solidFill>
              <a:schemeClr val="accent2">
                <a:lumMod val="20000"/>
                <a:lumOff val="80000"/>
              </a:schemeClr>
            </a:solidFill>
            <a:ln w="63500">
              <a:solidFill>
                <a:schemeClr val="accent2">
                  <a:lumMod val="75000"/>
                </a:schemeClr>
              </a:solidFill>
            </a:ln>
            <a:effectLst>
              <a:reflection stA="0" endPos="65000" dist="50800" dir="5400000" sy="-100000" algn="bl" rotWithShape="0"/>
            </a:effectLst>
          </p:spPr>
          <p:txBody>
            <a:bodyPr wrap="square" rtlCol="0">
              <a:spAutoFit/>
            </a:bodyPr>
            <a:lstStyle/>
            <a:p>
              <a:pPr marL="457200" indent="-457200">
                <a:spcAft>
                  <a:spcPts val="1200"/>
                </a:spcAft>
                <a:buSzPct val="150000"/>
                <a:buFont typeface="Arial"/>
                <a:buChar char="•"/>
              </a:pPr>
              <a:r>
                <a:rPr lang="en-US" sz="2600" dirty="0">
                  <a:latin typeface="Times New Roman" panose="02020603050405020304" pitchFamily="18" charset="0"/>
                  <a:ea typeface="Calibri" panose="020F0502020204030204" pitchFamily="34" charset="0"/>
                  <a:cs typeface="Times New Roman" panose="02020603050405020304" pitchFamily="18" charset="0"/>
                </a:rPr>
                <a:t>The results of the XRF analysis showed that the pigments used at the </a:t>
              </a:r>
              <a:r>
                <a:rPr lang="en-US" sz="2600" dirty="0" err="1">
                  <a:latin typeface="Times New Roman" panose="02020603050405020304" pitchFamily="18" charset="0"/>
                  <a:ea typeface="Calibri" panose="020F0502020204030204" pitchFamily="34" charset="0"/>
                  <a:cs typeface="Times New Roman" panose="02020603050405020304" pitchFamily="18" charset="0"/>
                </a:rPr>
                <a:t>Soline</a:t>
              </a:r>
              <a:r>
                <a:rPr lang="en-US" sz="2600" dirty="0">
                  <a:latin typeface="Times New Roman" panose="02020603050405020304" pitchFamily="18" charset="0"/>
                  <a:ea typeface="Calibri" panose="020F0502020204030204" pitchFamily="34" charset="0"/>
                  <a:cs typeface="Times New Roman" panose="02020603050405020304" pitchFamily="18" charset="0"/>
                </a:rPr>
                <a:t> Bay villa site were largely typical of the time period. </a:t>
              </a:r>
            </a:p>
            <a:p>
              <a:pPr marL="457200" indent="-457200">
                <a:spcAft>
                  <a:spcPts val="1200"/>
                </a:spcAft>
                <a:buSzPct val="150000"/>
                <a:buFont typeface="Arial"/>
                <a:buChar char="•"/>
              </a:pPr>
              <a:r>
                <a:rPr lang="en-US" sz="2600" dirty="0">
                  <a:latin typeface="Times New Roman" panose="02020603050405020304" pitchFamily="18" charset="0"/>
                  <a:ea typeface="Calibri" panose="020F0502020204030204" pitchFamily="34" charset="0"/>
                  <a:cs typeface="Times New Roman" panose="02020603050405020304" pitchFamily="18" charset="0"/>
                </a:rPr>
                <a:t>The iron in the red and yellow pigments indicate that these are ochres made with resources from the Earth. Many black pigments were made with soot which was easily produced at high volumes or with very dark earth, except there was a lack of carbon in these samples which is interesting to note. The high percentage of calcium across all the samples is because of the lime substrate that is applied before the pigment is applied.</a:t>
              </a:r>
            </a:p>
            <a:p>
              <a:pPr marL="457200" indent="-457200">
                <a:spcAft>
                  <a:spcPts val="1200"/>
                </a:spcAft>
                <a:buSzPct val="150000"/>
                <a:buFont typeface="Arial"/>
                <a:buChar char="•"/>
              </a:pPr>
              <a:r>
                <a:rPr lang="en-US" sz="2600" dirty="0">
                  <a:latin typeface="Times New Roman" panose="02020603050405020304" pitchFamily="18" charset="0"/>
                  <a:cs typeface="Times New Roman" panose="02020603050405020304" pitchFamily="18" charset="0"/>
                </a:rPr>
                <a:t>There are many unknowns still about rural life in the empire, but this villa was most likely owned by a high ranked military officer who had tenants to take care of the crops, salt works, and villa year-round. This villa had a multitude of contact with the world as it is in a vital area that had contact with many ships and different types of people. </a:t>
              </a:r>
              <a:endParaRPr lang="en-US" sz="2600" dirty="0">
                <a:latin typeface="Times New Roman" panose="02020603050405020304" pitchFamily="18" charset="0"/>
                <a:ea typeface="Calibri" panose="020F0502020204030204" pitchFamily="34" charset="0"/>
                <a:cs typeface="Times New Roman" panose="02020603050405020304" pitchFamily="18" charset="0"/>
              </a:endParaRPr>
            </a:p>
            <a:p>
              <a:pPr marL="457200" indent="-457200">
                <a:spcAft>
                  <a:spcPts val="1200"/>
                </a:spcAft>
                <a:buSzPct val="150000"/>
                <a:buFont typeface="Arial"/>
                <a:buChar char="•"/>
              </a:pPr>
              <a:endParaRPr lang="en-US" sz="26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159" name="TextBox 158"/>
            <p:cNvSpPr txBox="1"/>
            <p:nvPr/>
          </p:nvSpPr>
          <p:spPr>
            <a:xfrm>
              <a:off x="2005523" y="18632463"/>
              <a:ext cx="10566400" cy="805026"/>
            </a:xfrm>
            <a:prstGeom prst="rect">
              <a:avLst/>
            </a:prstGeom>
            <a:solidFill>
              <a:schemeClr val="accent2">
                <a:lumMod val="60000"/>
                <a:lumOff val="40000"/>
              </a:schemeClr>
            </a:solidFill>
            <a:ln w="63500">
              <a:solidFill>
                <a:schemeClr val="accent2">
                  <a:lumMod val="75000"/>
                </a:schemeClr>
              </a:solidFill>
            </a:ln>
          </p:spPr>
          <p:txBody>
            <a:bodyPr wrap="square" rtlCol="0">
              <a:spAutoFit/>
            </a:bodyPr>
            <a:lstStyle/>
            <a:p>
              <a:r>
                <a:rPr lang="en-US" sz="4000" dirty="0">
                  <a:solidFill>
                    <a:schemeClr val="accent1">
                      <a:lumMod val="20000"/>
                      <a:lumOff val="80000"/>
                    </a:schemeClr>
                  </a:solidFill>
                  <a:latin typeface="Arial" panose="020B0604020202020204" pitchFamily="34" charset="0"/>
                  <a:cs typeface="Arial" panose="020B0604020202020204" pitchFamily="34" charset="0"/>
                </a:rPr>
                <a:t>Results</a:t>
              </a:r>
            </a:p>
          </p:txBody>
        </p:sp>
      </p:grpSp>
      <p:sp>
        <p:nvSpPr>
          <p:cNvPr id="63" name="TextBox 62"/>
          <p:cNvSpPr txBox="1"/>
          <p:nvPr/>
        </p:nvSpPr>
        <p:spPr>
          <a:xfrm>
            <a:off x="29444107" y="29566614"/>
            <a:ext cx="13842423" cy="2462213"/>
          </a:xfrm>
          <a:prstGeom prst="rect">
            <a:avLst/>
          </a:prstGeom>
          <a:solidFill>
            <a:schemeClr val="accent2">
              <a:lumMod val="20000"/>
              <a:lumOff val="80000"/>
            </a:schemeClr>
          </a:solidFill>
          <a:ln>
            <a:solidFill>
              <a:schemeClr val="accent2">
                <a:lumMod val="50000"/>
              </a:schemeClr>
            </a:solidFill>
          </a:ln>
        </p:spPr>
        <p:txBody>
          <a:bodyPr wrap="square" rtlCol="0">
            <a:spAutoFit/>
          </a:bodyPr>
          <a:lstStyle/>
          <a:p>
            <a:pPr lvl="0"/>
            <a:r>
              <a:rPr lang="en-US" sz="2200" dirty="0" err="1">
                <a:latin typeface="Times New Roman"/>
                <a:cs typeface="Times New Roman"/>
              </a:rPr>
              <a:t>Begovič</a:t>
            </a:r>
            <a:r>
              <a:rPr lang="en-US" sz="2200" dirty="0">
                <a:latin typeface="Times New Roman"/>
                <a:cs typeface="Times New Roman"/>
              </a:rPr>
              <a:t>, </a:t>
            </a:r>
            <a:r>
              <a:rPr lang="en-US" sz="2200" dirty="0" err="1">
                <a:latin typeface="Times New Roman"/>
                <a:cs typeface="Times New Roman"/>
              </a:rPr>
              <a:t>Vlasta</a:t>
            </a:r>
            <a:r>
              <a:rPr lang="en-US" sz="2200" dirty="0">
                <a:latin typeface="Times New Roman"/>
                <a:cs typeface="Times New Roman"/>
              </a:rPr>
              <a:t> and </a:t>
            </a:r>
            <a:r>
              <a:rPr lang="en-US" sz="2200" dirty="0" err="1">
                <a:latin typeface="Times New Roman"/>
                <a:cs typeface="Times New Roman"/>
              </a:rPr>
              <a:t>Ivančica</a:t>
            </a:r>
            <a:r>
              <a:rPr lang="en-US" sz="2200" dirty="0">
                <a:latin typeface="Times New Roman"/>
                <a:cs typeface="Times New Roman"/>
              </a:rPr>
              <a:t> </a:t>
            </a:r>
            <a:r>
              <a:rPr lang="en-US" sz="2200" dirty="0" err="1">
                <a:latin typeface="Times New Roman"/>
                <a:cs typeface="Times New Roman"/>
              </a:rPr>
              <a:t>Schrunk</a:t>
            </a:r>
            <a:r>
              <a:rPr lang="en-US" sz="2200" dirty="0">
                <a:latin typeface="Times New Roman"/>
                <a:cs typeface="Times New Roman"/>
              </a:rPr>
              <a:t> and Marina </a:t>
            </a:r>
            <a:r>
              <a:rPr lang="en-US" sz="2200" dirty="0" err="1">
                <a:latin typeface="Times New Roman"/>
                <a:cs typeface="Times New Roman"/>
              </a:rPr>
              <a:t>Ugarkovič</a:t>
            </a:r>
            <a:r>
              <a:rPr lang="en-US" sz="2200" dirty="0">
                <a:latin typeface="Times New Roman"/>
                <a:cs typeface="Times New Roman"/>
              </a:rPr>
              <a:t>. </a:t>
            </a:r>
            <a:r>
              <a:rPr lang="en-US" sz="2200" i="1" dirty="0">
                <a:latin typeface="Times New Roman"/>
                <a:cs typeface="Times New Roman"/>
              </a:rPr>
              <a:t>Roman villa in the </a:t>
            </a:r>
            <a:r>
              <a:rPr lang="en-US" sz="2200" i="1" dirty="0" err="1">
                <a:latin typeface="Times New Roman"/>
                <a:cs typeface="Times New Roman"/>
              </a:rPr>
              <a:t>Soline</a:t>
            </a:r>
            <a:r>
              <a:rPr lang="en-US" sz="2200" i="1" dirty="0">
                <a:latin typeface="Times New Roman"/>
                <a:cs typeface="Times New Roman"/>
              </a:rPr>
              <a:t> cove on the Island of St. Clement near Hvar. Preliminary analysis of the architecture according to geophysical investigations and </a:t>
            </a:r>
            <a:r>
              <a:rPr lang="en-US" sz="2200" i="1" dirty="0" err="1">
                <a:latin typeface="Times New Roman"/>
                <a:cs typeface="Times New Roman"/>
              </a:rPr>
              <a:t>sondages</a:t>
            </a:r>
            <a:r>
              <a:rPr lang="en-US" sz="2200" i="1" dirty="0">
                <a:latin typeface="Times New Roman"/>
                <a:cs typeface="Times New Roman"/>
              </a:rPr>
              <a:t>.</a:t>
            </a:r>
            <a:r>
              <a:rPr lang="en-US" sz="2200" dirty="0">
                <a:latin typeface="Times New Roman"/>
                <a:cs typeface="Times New Roman"/>
              </a:rPr>
              <a:t> In </a:t>
            </a:r>
            <a:r>
              <a:rPr lang="en-US" sz="2200" dirty="0" err="1">
                <a:latin typeface="Times New Roman"/>
                <a:cs typeface="Times New Roman"/>
              </a:rPr>
              <a:t>Prilozi</a:t>
            </a:r>
            <a:r>
              <a:rPr lang="en-US" sz="2200" dirty="0">
                <a:latin typeface="Times New Roman"/>
                <a:cs typeface="Times New Roman"/>
              </a:rPr>
              <a:t>: </a:t>
            </a:r>
            <a:r>
              <a:rPr lang="en-US" sz="2200" dirty="0" err="1">
                <a:latin typeface="Times New Roman"/>
                <a:cs typeface="Times New Roman"/>
              </a:rPr>
              <a:t>Instituta</a:t>
            </a:r>
            <a:r>
              <a:rPr lang="en-US" sz="2200" dirty="0">
                <a:latin typeface="Times New Roman"/>
                <a:cs typeface="Times New Roman"/>
              </a:rPr>
              <a:t> za </a:t>
            </a:r>
            <a:r>
              <a:rPr lang="en-US" sz="2200" dirty="0" err="1">
                <a:latin typeface="Times New Roman"/>
                <a:cs typeface="Times New Roman"/>
              </a:rPr>
              <a:t>arheologiju</a:t>
            </a:r>
            <a:r>
              <a:rPr lang="en-US" sz="2200" dirty="0">
                <a:latin typeface="Times New Roman"/>
                <a:cs typeface="Times New Roman"/>
              </a:rPr>
              <a:t> u </a:t>
            </a:r>
            <a:r>
              <a:rPr lang="en-US" sz="2200" dirty="0" err="1">
                <a:latin typeface="Times New Roman"/>
                <a:cs typeface="Times New Roman"/>
              </a:rPr>
              <a:t>Zagrebu</a:t>
            </a:r>
            <a:r>
              <a:rPr lang="en-US" sz="2200" dirty="0">
                <a:latin typeface="Times New Roman"/>
                <a:cs typeface="Times New Roman"/>
              </a:rPr>
              <a:t> 29, 143-166. 2012</a:t>
            </a:r>
          </a:p>
          <a:p>
            <a:pPr lvl="0"/>
            <a:endParaRPr lang="en-US" sz="2200" dirty="0">
              <a:latin typeface="Times New Roman"/>
              <a:cs typeface="Times New Roman"/>
            </a:endParaRPr>
          </a:p>
          <a:p>
            <a:r>
              <a:rPr lang="en-US" sz="2200" dirty="0">
                <a:latin typeface="Times New Roman"/>
                <a:cs typeface="Times New Roman"/>
              </a:rPr>
              <a:t>Beeston, Ruth F and Hilary Becker. </a:t>
            </a:r>
            <a:r>
              <a:rPr lang="en-US" sz="2200" i="1" dirty="0">
                <a:latin typeface="Times New Roman"/>
                <a:cs typeface="Times New Roman"/>
              </a:rPr>
              <a:t>Investigation of Roman Pigments by Portable X-ray Fluorescence Spectroscopy and Polarized Light Microscopy. </a:t>
            </a:r>
            <a:r>
              <a:rPr lang="en-US" sz="2200" dirty="0">
                <a:latin typeface="Times New Roman"/>
                <a:cs typeface="Times New Roman"/>
              </a:rPr>
              <a:t>In Archaeological Chemistry VIII, 19-41. Washington D.C.: American Chemical Society, 2013. </a:t>
            </a:r>
          </a:p>
        </p:txBody>
      </p:sp>
      <p:sp>
        <p:nvSpPr>
          <p:cNvPr id="28" name="TextBox 27">
            <a:extLst>
              <a:ext uri="{FF2B5EF4-FFF2-40B4-BE49-F238E27FC236}">
                <a16:creationId xmlns:a16="http://schemas.microsoft.com/office/drawing/2014/main" id="{6984EEDC-B200-463D-BA96-EC97E28F6EA5}"/>
              </a:ext>
            </a:extLst>
          </p:cNvPr>
          <p:cNvSpPr txBox="1"/>
          <p:nvPr/>
        </p:nvSpPr>
        <p:spPr>
          <a:xfrm>
            <a:off x="14221968" y="8748604"/>
            <a:ext cx="14111721" cy="523220"/>
          </a:xfrm>
          <a:prstGeom prst="rect">
            <a:avLst/>
          </a:prstGeom>
          <a:noFill/>
        </p:spPr>
        <p:txBody>
          <a:bodyPr wrap="square" rtlCol="0">
            <a:spAutoFit/>
          </a:bodyPr>
          <a:lstStyle/>
          <a:p>
            <a:pPr algn="ctr"/>
            <a:r>
              <a:rPr lang="en-US" sz="2800" dirty="0">
                <a:latin typeface="Times New Roman" panose="02020603050405020304" pitchFamily="18" charset="0"/>
                <a:cs typeface="Times New Roman" panose="02020603050405020304" pitchFamily="18" charset="0"/>
              </a:rPr>
              <a:t>Figure 2. </a:t>
            </a:r>
            <a:r>
              <a:rPr lang="en-US" sz="2800" dirty="0" err="1">
                <a:latin typeface="Times New Roman" panose="02020603050405020304" pitchFamily="18" charset="0"/>
                <a:cs typeface="Times New Roman" panose="02020603050405020304" pitchFamily="18" charset="0"/>
              </a:rPr>
              <a:t>Soline</a:t>
            </a:r>
            <a:r>
              <a:rPr lang="en-US" sz="2800" dirty="0">
                <a:latin typeface="Times New Roman" panose="02020603050405020304" pitchFamily="18" charset="0"/>
                <a:cs typeface="Times New Roman" panose="02020603050405020304" pitchFamily="18" charset="0"/>
              </a:rPr>
              <a:t> Bay at St. Clement  </a:t>
            </a:r>
          </a:p>
        </p:txBody>
      </p:sp>
      <p:sp>
        <p:nvSpPr>
          <p:cNvPr id="71" name="TextBox 70"/>
          <p:cNvSpPr txBox="1"/>
          <p:nvPr/>
        </p:nvSpPr>
        <p:spPr>
          <a:xfrm>
            <a:off x="29466830" y="21182030"/>
            <a:ext cx="13759081" cy="954107"/>
          </a:xfrm>
          <a:prstGeom prst="rect">
            <a:avLst/>
          </a:prstGeom>
          <a:noFill/>
        </p:spPr>
        <p:txBody>
          <a:bodyPr wrap="square" rtlCol="0">
            <a:spAutoFit/>
          </a:bodyPr>
          <a:lstStyle/>
          <a:p>
            <a:pPr algn="ctr"/>
            <a:r>
              <a:rPr lang="en-US" sz="2800" dirty="0">
                <a:latin typeface="Times New Roman" panose="02020603050405020304" pitchFamily="18" charset="0"/>
                <a:cs typeface="Times New Roman" panose="02020603050405020304" pitchFamily="18" charset="0"/>
              </a:rPr>
              <a:t>Figure 4. JMP Statistical Analysis used to show the groupings of the composition of each pigment </a:t>
            </a:r>
          </a:p>
        </p:txBody>
      </p:sp>
      <p:sp>
        <p:nvSpPr>
          <p:cNvPr id="52" name="TextBox 51"/>
          <p:cNvSpPr txBox="1"/>
          <p:nvPr/>
        </p:nvSpPr>
        <p:spPr>
          <a:xfrm>
            <a:off x="29665983" y="9264687"/>
            <a:ext cx="13314992" cy="523220"/>
          </a:xfrm>
          <a:prstGeom prst="rect">
            <a:avLst/>
          </a:prstGeom>
          <a:noFill/>
        </p:spPr>
        <p:txBody>
          <a:bodyPr wrap="square" rtlCol="0">
            <a:spAutoFit/>
          </a:bodyPr>
          <a:lstStyle/>
          <a:p>
            <a:pPr algn="ctr"/>
            <a:r>
              <a:rPr lang="en-US" sz="2800" dirty="0">
                <a:latin typeface="Times New Roman" panose="02020603050405020304" pitchFamily="18" charset="0"/>
                <a:cs typeface="Times New Roman" panose="02020603050405020304" pitchFamily="18" charset="0"/>
              </a:rPr>
              <a:t>Figure 4. Wall Painting Fragment Samples </a:t>
            </a:r>
          </a:p>
        </p:txBody>
      </p:sp>
      <p:sp>
        <p:nvSpPr>
          <p:cNvPr id="60" name="TextBox 59"/>
          <p:cNvSpPr txBox="1"/>
          <p:nvPr/>
        </p:nvSpPr>
        <p:spPr>
          <a:xfrm>
            <a:off x="583393" y="8779169"/>
            <a:ext cx="12572842" cy="707886"/>
          </a:xfrm>
          <a:prstGeom prst="rect">
            <a:avLst/>
          </a:prstGeom>
          <a:solidFill>
            <a:schemeClr val="accent2">
              <a:lumMod val="60000"/>
              <a:lumOff val="40000"/>
            </a:schemeClr>
          </a:solidFill>
          <a:ln w="63500">
            <a:solidFill>
              <a:schemeClr val="accent2">
                <a:lumMod val="75000"/>
              </a:schemeClr>
            </a:solidFill>
          </a:ln>
        </p:spPr>
        <p:txBody>
          <a:bodyPr wrap="square" rtlCol="0">
            <a:spAutoFit/>
          </a:bodyPr>
          <a:lstStyle/>
          <a:p>
            <a:r>
              <a:rPr lang="en-US" sz="4000" dirty="0">
                <a:solidFill>
                  <a:schemeClr val="accent1">
                    <a:lumMod val="20000"/>
                    <a:lumOff val="80000"/>
                  </a:schemeClr>
                </a:solidFill>
                <a:latin typeface="Arial" panose="020B0604020202020204" pitchFamily="34" charset="0"/>
                <a:cs typeface="Arial" panose="020B0604020202020204" pitchFamily="34" charset="0"/>
              </a:rPr>
              <a:t>Methods</a:t>
            </a:r>
          </a:p>
        </p:txBody>
      </p:sp>
      <p:grpSp>
        <p:nvGrpSpPr>
          <p:cNvPr id="68" name="Group 67"/>
          <p:cNvGrpSpPr/>
          <p:nvPr/>
        </p:nvGrpSpPr>
        <p:grpSpPr>
          <a:xfrm>
            <a:off x="590723" y="14588032"/>
            <a:ext cx="12590544" cy="8262692"/>
            <a:chOff x="2056996" y="20351065"/>
            <a:chExt cx="10571645" cy="11588408"/>
          </a:xfrm>
        </p:grpSpPr>
        <p:sp>
          <p:nvSpPr>
            <p:cNvPr id="69" name="TextBox 68"/>
            <p:cNvSpPr txBox="1"/>
            <p:nvPr/>
          </p:nvSpPr>
          <p:spPr>
            <a:xfrm>
              <a:off x="2056996" y="21363901"/>
              <a:ext cx="10565664" cy="10575572"/>
            </a:xfrm>
            <a:prstGeom prst="rect">
              <a:avLst/>
            </a:prstGeom>
            <a:solidFill>
              <a:schemeClr val="accent2">
                <a:lumMod val="20000"/>
                <a:lumOff val="80000"/>
              </a:schemeClr>
            </a:solidFill>
            <a:ln w="63500">
              <a:solidFill>
                <a:schemeClr val="accent2">
                  <a:lumMod val="75000"/>
                </a:schemeClr>
              </a:solidFill>
            </a:ln>
            <a:effectLst>
              <a:reflection stA="0" endPos="65000" dist="50800" dir="5400000" sy="-100000" algn="bl" rotWithShape="0"/>
            </a:effectLst>
          </p:spPr>
          <p:txBody>
            <a:bodyPr wrap="square" rtlCol="0">
              <a:spAutoFit/>
            </a:bodyPr>
            <a:lstStyle/>
            <a:p>
              <a:pPr>
                <a:spcAft>
                  <a:spcPts val="1200"/>
                </a:spcAft>
                <a:buSzPct val="150000"/>
              </a:pPr>
              <a:endParaRPr lang="en-US" sz="2800" dirty="0">
                <a:latin typeface="Times New Roman" panose="02020603050405020304" pitchFamily="18" charset="0"/>
                <a:ea typeface="Calibri" panose="020F0502020204030204" pitchFamily="34" charset="0"/>
                <a:cs typeface="Times New Roman" panose="02020603050405020304" pitchFamily="18" charset="0"/>
              </a:endParaRPr>
            </a:p>
            <a:p>
              <a:pPr marL="457200" indent="-457200">
                <a:spcAft>
                  <a:spcPts val="1200"/>
                </a:spcAft>
                <a:buSzPct val="150000"/>
                <a:buFont typeface="Arial"/>
                <a:buChar char="•"/>
              </a:pPr>
              <a:r>
                <a:rPr lang="en-US" sz="2600" dirty="0">
                  <a:latin typeface="Times New Roman"/>
                  <a:cs typeface="Times New Roman"/>
                </a:rPr>
                <a:t>My research goal is to contribute a new perspective and information on rural life in the Roman Empire using the villa at St. Clement and expanding the comprehensive knowledge on wall painting pigments. </a:t>
              </a:r>
              <a:endParaRPr lang="en-US" sz="2600" dirty="0">
                <a:latin typeface="Times New Roman" panose="02020603050405020304" pitchFamily="18" charset="0"/>
                <a:cs typeface="Times New Roman" panose="02020603050405020304" pitchFamily="18" charset="0"/>
              </a:endParaRPr>
            </a:p>
            <a:p>
              <a:pPr marL="457200" indent="-457200">
                <a:spcAft>
                  <a:spcPts val="1200"/>
                </a:spcAft>
                <a:buSzPct val="150000"/>
                <a:buFont typeface="Arial"/>
                <a:buChar char="•"/>
              </a:pPr>
              <a:r>
                <a:rPr lang="en-US" sz="2600" dirty="0">
                  <a:latin typeface="Times New Roman"/>
                  <a:cs typeface="Times New Roman"/>
                </a:rPr>
                <a:t>Pigment analysis has been done at many sites but very little has been done in Croatia or the Balkans as a whole. This research will expand the comprehensive knowledge of pigments on a further diameter of the Empire at this time. </a:t>
              </a:r>
            </a:p>
            <a:p>
              <a:pPr marL="457200" indent="-457200">
                <a:spcAft>
                  <a:spcPts val="1200"/>
                </a:spcAft>
                <a:buSzPct val="150000"/>
                <a:buFont typeface="Arial"/>
                <a:buChar char="•"/>
              </a:pPr>
              <a:r>
                <a:rPr lang="en-US" sz="2600" dirty="0">
                  <a:latin typeface="Times New Roman"/>
                  <a:cs typeface="Times New Roman"/>
                </a:rPr>
                <a:t>The </a:t>
              </a:r>
              <a:r>
                <a:rPr lang="en-US" sz="2600" dirty="0" err="1">
                  <a:latin typeface="Times New Roman"/>
                  <a:cs typeface="Times New Roman"/>
                </a:rPr>
                <a:t>Soline</a:t>
              </a:r>
              <a:r>
                <a:rPr lang="en-US" sz="2600" dirty="0">
                  <a:latin typeface="Times New Roman"/>
                  <a:cs typeface="Times New Roman"/>
                </a:rPr>
                <a:t> Bay villa site needs to compare to sites that are geographically and temporally distant which creates gaps between techniques, styles, and resources used for the wall paintings. This analysis and research show how this part of the Roman world is underrepresented in wall painting studies and needs so much more attention. </a:t>
              </a:r>
            </a:p>
            <a:p>
              <a:pPr marL="457200" indent="-457200">
                <a:spcAft>
                  <a:spcPts val="1200"/>
                </a:spcAft>
                <a:buSzPct val="150000"/>
                <a:buFont typeface="Arial"/>
                <a:buChar char="•"/>
              </a:pPr>
              <a:r>
                <a:rPr lang="en-US" sz="2600" dirty="0">
                  <a:latin typeface="Times New Roman"/>
                  <a:cs typeface="Times New Roman"/>
                </a:rPr>
                <a:t>With this new perspective and information on rural life in the Roman Empire I will be able to compare this settlement to other rural settlements. This will then lead to wider possible comparisons between everyday life in the periphery of the Roman Empire to further make known vital information about the citizens who lived in the rural part of the empire. My research will investigate information about trade networks, economic and social choices, and relationships between the center and periphery of Roman society. </a:t>
              </a:r>
            </a:p>
          </p:txBody>
        </p:sp>
        <p:sp>
          <p:nvSpPr>
            <p:cNvPr id="70" name="TextBox 69"/>
            <p:cNvSpPr txBox="1"/>
            <p:nvPr/>
          </p:nvSpPr>
          <p:spPr>
            <a:xfrm>
              <a:off x="2068957" y="20351065"/>
              <a:ext cx="10559684" cy="992809"/>
            </a:xfrm>
            <a:prstGeom prst="rect">
              <a:avLst/>
            </a:prstGeom>
            <a:solidFill>
              <a:srgbClr val="236F50"/>
            </a:solidFill>
            <a:ln w="63500">
              <a:solidFill>
                <a:srgbClr val="236F50"/>
              </a:solidFill>
            </a:ln>
          </p:spPr>
          <p:txBody>
            <a:bodyPr wrap="square" rtlCol="0">
              <a:spAutoFit/>
            </a:bodyPr>
            <a:lstStyle/>
            <a:p>
              <a:endParaRPr lang="en-US" sz="4000" dirty="0">
                <a:solidFill>
                  <a:schemeClr val="accent1">
                    <a:lumMod val="20000"/>
                    <a:lumOff val="80000"/>
                  </a:schemeClr>
                </a:solidFill>
                <a:latin typeface="Arial" panose="020B0604020202020204" pitchFamily="34" charset="0"/>
                <a:cs typeface="Arial" panose="020B0604020202020204" pitchFamily="34" charset="0"/>
              </a:endParaRPr>
            </a:p>
          </p:txBody>
        </p:sp>
      </p:grpSp>
      <p:sp>
        <p:nvSpPr>
          <p:cNvPr id="84" name="TextBox 83"/>
          <p:cNvSpPr txBox="1"/>
          <p:nvPr/>
        </p:nvSpPr>
        <p:spPr>
          <a:xfrm>
            <a:off x="581665" y="14588032"/>
            <a:ext cx="12576298" cy="707886"/>
          </a:xfrm>
          <a:prstGeom prst="rect">
            <a:avLst/>
          </a:prstGeom>
          <a:solidFill>
            <a:schemeClr val="accent2">
              <a:lumMod val="60000"/>
              <a:lumOff val="40000"/>
            </a:schemeClr>
          </a:solidFill>
          <a:ln w="63500">
            <a:solidFill>
              <a:schemeClr val="accent2">
                <a:lumMod val="75000"/>
              </a:schemeClr>
            </a:solidFill>
          </a:ln>
        </p:spPr>
        <p:txBody>
          <a:bodyPr wrap="square" rtlCol="0">
            <a:spAutoFit/>
          </a:bodyPr>
          <a:lstStyle/>
          <a:p>
            <a:r>
              <a:rPr lang="en-US" sz="4000" dirty="0">
                <a:solidFill>
                  <a:schemeClr val="accent1">
                    <a:lumMod val="20000"/>
                    <a:lumOff val="80000"/>
                  </a:schemeClr>
                </a:solidFill>
                <a:latin typeface="Arial" panose="020B0604020202020204" pitchFamily="34" charset="0"/>
                <a:cs typeface="Arial" panose="020B0604020202020204" pitchFamily="34" charset="0"/>
              </a:rPr>
              <a:t>Objective </a:t>
            </a:r>
          </a:p>
        </p:txBody>
      </p:sp>
      <p:sp>
        <p:nvSpPr>
          <p:cNvPr id="85" name="Rectangle 84">
            <a:extLst>
              <a:ext uri="{FF2B5EF4-FFF2-40B4-BE49-F238E27FC236}">
                <a16:creationId xmlns:a16="http://schemas.microsoft.com/office/drawing/2014/main" id="{14B8D16E-715F-43EC-A0A9-B61A451D9C87}"/>
              </a:ext>
            </a:extLst>
          </p:cNvPr>
          <p:cNvSpPr/>
          <p:nvPr/>
        </p:nvSpPr>
        <p:spPr>
          <a:xfrm>
            <a:off x="668527" y="23543089"/>
            <a:ext cx="12491963" cy="8773727"/>
          </a:xfrm>
          <a:prstGeom prst="rect">
            <a:avLst/>
          </a:prstGeom>
          <a:solidFill>
            <a:schemeClr val="bg1"/>
          </a:solidFill>
          <a:ln w="635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sp>
        <p:nvSpPr>
          <p:cNvPr id="17" name="Rectangle 16"/>
          <p:cNvSpPr/>
          <p:nvPr/>
        </p:nvSpPr>
        <p:spPr>
          <a:xfrm>
            <a:off x="29692864" y="8450520"/>
            <a:ext cx="4114800" cy="707886"/>
          </a:xfrm>
          <a:prstGeom prst="rect">
            <a:avLst/>
          </a:prstGeom>
        </p:spPr>
        <p:txBody>
          <a:bodyPr wrap="square">
            <a:spAutoFit/>
          </a:bodyPr>
          <a:lstStyle/>
          <a:p>
            <a:pPr algn="ctr"/>
            <a:r>
              <a:rPr lang="en-US" sz="2000" dirty="0">
                <a:latin typeface="Times New Roman"/>
                <a:cs typeface="Times New Roman"/>
              </a:rPr>
              <a:t>Wall Painting Fragment Sample #4 with White and Yellow Pigment </a:t>
            </a:r>
          </a:p>
        </p:txBody>
      </p:sp>
      <p:sp>
        <p:nvSpPr>
          <p:cNvPr id="21" name="Rectangle 20"/>
          <p:cNvSpPr/>
          <p:nvPr/>
        </p:nvSpPr>
        <p:spPr>
          <a:xfrm>
            <a:off x="34383234" y="8471107"/>
            <a:ext cx="4023612" cy="707886"/>
          </a:xfrm>
          <a:prstGeom prst="rect">
            <a:avLst/>
          </a:prstGeom>
        </p:spPr>
        <p:txBody>
          <a:bodyPr wrap="square">
            <a:spAutoFit/>
          </a:bodyPr>
          <a:lstStyle/>
          <a:p>
            <a:pPr algn="ctr"/>
            <a:r>
              <a:rPr lang="en-US" sz="2000" dirty="0">
                <a:latin typeface="Times New Roman"/>
                <a:cs typeface="Times New Roman"/>
              </a:rPr>
              <a:t>Wall Painting Fragment Sample #13 with Red Pigment</a:t>
            </a:r>
          </a:p>
        </p:txBody>
      </p:sp>
      <p:sp>
        <p:nvSpPr>
          <p:cNvPr id="26" name="Rectangle 25"/>
          <p:cNvSpPr/>
          <p:nvPr/>
        </p:nvSpPr>
        <p:spPr>
          <a:xfrm>
            <a:off x="14707846" y="7993922"/>
            <a:ext cx="5390410" cy="707886"/>
          </a:xfrm>
          <a:prstGeom prst="rect">
            <a:avLst/>
          </a:prstGeom>
        </p:spPr>
        <p:txBody>
          <a:bodyPr wrap="square">
            <a:spAutoFit/>
          </a:bodyPr>
          <a:lstStyle/>
          <a:p>
            <a:pPr algn="ctr"/>
            <a:r>
              <a:rPr lang="en-US" sz="2000" dirty="0">
                <a:latin typeface="Times New Roman"/>
                <a:cs typeface="Times New Roman"/>
              </a:rPr>
              <a:t>View of </a:t>
            </a:r>
            <a:r>
              <a:rPr lang="en-US" sz="2000" dirty="0" err="1">
                <a:latin typeface="Times New Roman"/>
                <a:cs typeface="Times New Roman"/>
              </a:rPr>
              <a:t>Soline</a:t>
            </a:r>
            <a:r>
              <a:rPr lang="en-US" sz="2000" dirty="0">
                <a:latin typeface="Times New Roman"/>
                <a:cs typeface="Times New Roman"/>
              </a:rPr>
              <a:t> Bay from the archaeological excavation site</a:t>
            </a:r>
          </a:p>
        </p:txBody>
      </p:sp>
      <p:sp>
        <p:nvSpPr>
          <p:cNvPr id="98" name="TextBox 97">
            <a:extLst>
              <a:ext uri="{FF2B5EF4-FFF2-40B4-BE49-F238E27FC236}">
                <a16:creationId xmlns:a16="http://schemas.microsoft.com/office/drawing/2014/main" id="{6984EEDC-B200-463D-BA96-EC97E28F6EA5}"/>
              </a:ext>
            </a:extLst>
          </p:cNvPr>
          <p:cNvSpPr txBox="1"/>
          <p:nvPr/>
        </p:nvSpPr>
        <p:spPr>
          <a:xfrm>
            <a:off x="-141353" y="31767217"/>
            <a:ext cx="14111721" cy="523220"/>
          </a:xfrm>
          <a:prstGeom prst="rect">
            <a:avLst/>
          </a:prstGeom>
          <a:noFill/>
        </p:spPr>
        <p:txBody>
          <a:bodyPr wrap="square" rtlCol="0">
            <a:spAutoFit/>
          </a:bodyPr>
          <a:lstStyle/>
          <a:p>
            <a:pPr algn="ctr"/>
            <a:r>
              <a:rPr lang="en-US" sz="2800" dirty="0">
                <a:latin typeface="Times New Roman" panose="02020603050405020304" pitchFamily="18" charset="0"/>
                <a:cs typeface="Times New Roman" panose="02020603050405020304" pitchFamily="18" charset="0"/>
              </a:rPr>
              <a:t>Figure 1. Processing Wall Painting Fragments at St. Clement </a:t>
            </a:r>
          </a:p>
        </p:txBody>
      </p:sp>
      <p:graphicFrame>
        <p:nvGraphicFramePr>
          <p:cNvPr id="3" name="Table 2">
            <a:extLst>
              <a:ext uri="{FF2B5EF4-FFF2-40B4-BE49-F238E27FC236}">
                <a16:creationId xmlns:a16="http://schemas.microsoft.com/office/drawing/2014/main" id="{42B3282F-2AFD-4BC2-B949-F2C7326518FD}"/>
              </a:ext>
            </a:extLst>
          </p:cNvPr>
          <p:cNvGraphicFramePr>
            <a:graphicFrameLocks noGrp="1"/>
          </p:cNvGraphicFramePr>
          <p:nvPr>
            <p:extLst>
              <p:ext uri="{D42A27DB-BD31-4B8C-83A1-F6EECF244321}">
                <p14:modId xmlns:p14="http://schemas.microsoft.com/office/powerpoint/2010/main" val="91752591"/>
              </p:ext>
            </p:extLst>
          </p:nvPr>
        </p:nvGraphicFramePr>
        <p:xfrm>
          <a:off x="13790884" y="15977761"/>
          <a:ext cx="15061432" cy="15410328"/>
        </p:xfrm>
        <a:graphic>
          <a:graphicData uri="http://schemas.openxmlformats.org/drawingml/2006/table">
            <a:tbl>
              <a:tblPr firstRow="1" firstCol="1" bandRow="1">
                <a:tableStyleId>{073A0DAA-6AF3-43AB-8588-CEC1D06C72B9}</a:tableStyleId>
              </a:tblPr>
              <a:tblGrid>
                <a:gridCol w="2455984">
                  <a:extLst>
                    <a:ext uri="{9D8B030D-6E8A-4147-A177-3AD203B41FA5}">
                      <a16:colId xmlns:a16="http://schemas.microsoft.com/office/drawing/2014/main" val="3420948146"/>
                    </a:ext>
                  </a:extLst>
                </a:gridCol>
                <a:gridCol w="2172601">
                  <a:extLst>
                    <a:ext uri="{9D8B030D-6E8A-4147-A177-3AD203B41FA5}">
                      <a16:colId xmlns:a16="http://schemas.microsoft.com/office/drawing/2014/main" val="1911710313"/>
                    </a:ext>
                  </a:extLst>
                </a:gridCol>
                <a:gridCol w="3335198">
                  <a:extLst>
                    <a:ext uri="{9D8B030D-6E8A-4147-A177-3AD203B41FA5}">
                      <a16:colId xmlns:a16="http://schemas.microsoft.com/office/drawing/2014/main" val="2918353132"/>
                    </a:ext>
                  </a:extLst>
                </a:gridCol>
                <a:gridCol w="7097649">
                  <a:extLst>
                    <a:ext uri="{9D8B030D-6E8A-4147-A177-3AD203B41FA5}">
                      <a16:colId xmlns:a16="http://schemas.microsoft.com/office/drawing/2014/main" val="2922157965"/>
                    </a:ext>
                  </a:extLst>
                </a:gridCol>
              </a:tblGrid>
              <a:tr h="314422">
                <a:tc>
                  <a:txBody>
                    <a:bodyPr/>
                    <a:lstStyle/>
                    <a:p>
                      <a:pPr marL="0" marR="0" algn="ctr">
                        <a:lnSpc>
                          <a:spcPct val="107000"/>
                        </a:lnSpc>
                        <a:spcBef>
                          <a:spcPts val="0"/>
                        </a:spcBef>
                        <a:spcAft>
                          <a:spcPts val="0"/>
                        </a:spcAft>
                      </a:pPr>
                      <a:r>
                        <a:rPr lang="en-US" sz="1800">
                          <a:effectLst/>
                        </a:rPr>
                        <a:t>Color</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60000"/>
                        <a:lumOff val="40000"/>
                      </a:schemeClr>
                    </a:solidFill>
                  </a:tcPr>
                </a:tc>
                <a:tc>
                  <a:txBody>
                    <a:bodyPr/>
                    <a:lstStyle/>
                    <a:p>
                      <a:pPr marL="0" marR="0" algn="ctr">
                        <a:lnSpc>
                          <a:spcPct val="107000"/>
                        </a:lnSpc>
                        <a:spcBef>
                          <a:spcPts val="0"/>
                        </a:spcBef>
                        <a:spcAft>
                          <a:spcPts val="0"/>
                        </a:spcAft>
                      </a:pPr>
                      <a:r>
                        <a:rPr lang="en-US" sz="1800">
                          <a:effectLst/>
                        </a:rPr>
                        <a:t>Sample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60000"/>
                        <a:lumOff val="40000"/>
                      </a:schemeClr>
                    </a:solidFill>
                  </a:tcPr>
                </a:tc>
                <a:tc>
                  <a:txBody>
                    <a:bodyPr/>
                    <a:lstStyle/>
                    <a:p>
                      <a:pPr marL="0" marR="0" algn="ctr">
                        <a:lnSpc>
                          <a:spcPct val="107000"/>
                        </a:lnSpc>
                        <a:spcBef>
                          <a:spcPts val="0"/>
                        </a:spcBef>
                        <a:spcAft>
                          <a:spcPts val="0"/>
                        </a:spcAft>
                      </a:pPr>
                      <a:r>
                        <a:rPr lang="en-US" sz="1800">
                          <a:effectLst/>
                        </a:rPr>
                        <a:t>Major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60000"/>
                        <a:lumOff val="40000"/>
                      </a:schemeClr>
                    </a:solidFill>
                  </a:tcPr>
                </a:tc>
                <a:tc>
                  <a:txBody>
                    <a:bodyPr/>
                    <a:lstStyle/>
                    <a:p>
                      <a:pPr marL="0" marR="0" algn="ctr">
                        <a:lnSpc>
                          <a:spcPct val="107000"/>
                        </a:lnSpc>
                        <a:spcBef>
                          <a:spcPts val="0"/>
                        </a:spcBef>
                        <a:spcAft>
                          <a:spcPts val="0"/>
                        </a:spcAft>
                      </a:pPr>
                      <a:r>
                        <a:rPr lang="en-US" sz="1800">
                          <a:effectLst/>
                        </a:rPr>
                        <a:t>Trace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60000"/>
                        <a:lumOff val="40000"/>
                      </a:schemeClr>
                    </a:solidFill>
                  </a:tcPr>
                </a:tc>
                <a:extLst>
                  <a:ext uri="{0D108BD9-81ED-4DB2-BD59-A6C34878D82A}">
                    <a16:rowId xmlns:a16="http://schemas.microsoft.com/office/drawing/2014/main" val="262647508"/>
                  </a:ext>
                </a:extLst>
              </a:tr>
              <a:tr h="601985">
                <a:tc>
                  <a:txBody>
                    <a:bodyPr/>
                    <a:lstStyle/>
                    <a:p>
                      <a:pPr marL="0" marR="0" algn="ctr">
                        <a:lnSpc>
                          <a:spcPct val="107000"/>
                        </a:lnSpc>
                        <a:spcBef>
                          <a:spcPts val="0"/>
                        </a:spcBef>
                        <a:spcAft>
                          <a:spcPts val="0"/>
                        </a:spcAft>
                      </a:pPr>
                      <a:r>
                        <a:rPr lang="en-US" sz="1800">
                          <a:effectLst/>
                        </a:rPr>
                        <a:t>Accretion</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60000"/>
                        <a:lumOff val="40000"/>
                      </a:schemeClr>
                    </a:solidFill>
                  </a:tcPr>
                </a:tc>
                <a:tc>
                  <a:txBody>
                    <a:bodyPr/>
                    <a:lstStyle/>
                    <a:p>
                      <a:pPr marL="0" marR="0" algn="ctr">
                        <a:lnSpc>
                          <a:spcPct val="107000"/>
                        </a:lnSpc>
                        <a:spcBef>
                          <a:spcPts val="0"/>
                        </a:spcBef>
                        <a:spcAft>
                          <a:spcPts val="0"/>
                        </a:spcAft>
                      </a:pPr>
                      <a:r>
                        <a:rPr lang="en-US" sz="1800">
                          <a:effectLst/>
                        </a:rPr>
                        <a:t>2</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60000"/>
                        <a:lumOff val="40000"/>
                      </a:schemeClr>
                    </a:solidFill>
                  </a:tcPr>
                </a:tc>
                <a:tc>
                  <a:txBody>
                    <a:bodyPr/>
                    <a:lstStyle/>
                    <a:p>
                      <a:pPr marL="0" marR="0" algn="ctr">
                        <a:lnSpc>
                          <a:spcPct val="107000"/>
                        </a:lnSpc>
                        <a:spcBef>
                          <a:spcPts val="0"/>
                        </a:spcBef>
                        <a:spcAft>
                          <a:spcPts val="0"/>
                        </a:spcAft>
                      </a:pPr>
                      <a:r>
                        <a:rPr lang="en-US" sz="1800">
                          <a:effectLst/>
                        </a:rPr>
                        <a:t>Bal 55.492</a:t>
                      </a:r>
                      <a:br>
                        <a:rPr lang="en-US" sz="1800">
                          <a:effectLst/>
                        </a:rPr>
                      </a:br>
                      <a:r>
                        <a:rPr lang="en-US" sz="1800">
                          <a:effectLst/>
                        </a:rPr>
                        <a:t>Ca 44.2</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60000"/>
                        <a:lumOff val="40000"/>
                      </a:schemeClr>
                    </a:solidFill>
                  </a:tcPr>
                </a:tc>
                <a:tc>
                  <a:txBody>
                    <a:bodyPr/>
                    <a:lstStyle/>
                    <a:p>
                      <a:pPr marL="0" marR="0" algn="just">
                        <a:lnSpc>
                          <a:spcPct val="107000"/>
                        </a:lnSpc>
                        <a:spcBef>
                          <a:spcPts val="0"/>
                        </a:spcBef>
                        <a:spcAft>
                          <a:spcPts val="0"/>
                        </a:spcAft>
                      </a:pPr>
                      <a:r>
                        <a:rPr lang="en-US" sz="1800" dirty="0">
                          <a:effectLst/>
                        </a:rPr>
                        <a:t>Sr 0.022     Fe 0.158</a:t>
                      </a:r>
                    </a:p>
                    <a:p>
                      <a:pPr marL="0" marR="0" algn="just">
                        <a:lnSpc>
                          <a:spcPct val="107000"/>
                        </a:lnSpc>
                        <a:spcBef>
                          <a:spcPts val="0"/>
                        </a:spcBef>
                        <a:spcAft>
                          <a:spcPts val="0"/>
                        </a:spcAft>
                      </a:pPr>
                      <a:r>
                        <a:rPr lang="en-US" sz="1800" dirty="0">
                          <a:effectLst/>
                        </a:rPr>
                        <a:t>K 0.096</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60000"/>
                        <a:lumOff val="40000"/>
                      </a:schemeClr>
                    </a:solidFill>
                  </a:tcPr>
                </a:tc>
                <a:extLst>
                  <a:ext uri="{0D108BD9-81ED-4DB2-BD59-A6C34878D82A}">
                    <a16:rowId xmlns:a16="http://schemas.microsoft.com/office/drawing/2014/main" val="2404009570"/>
                  </a:ext>
                </a:extLst>
              </a:tr>
              <a:tr h="601985">
                <a:tc>
                  <a:txBody>
                    <a:bodyPr/>
                    <a:lstStyle/>
                    <a:p>
                      <a:pPr marL="0" marR="0" algn="ctr">
                        <a:lnSpc>
                          <a:spcPct val="107000"/>
                        </a:lnSpc>
                        <a:spcBef>
                          <a:spcPts val="0"/>
                        </a:spcBef>
                        <a:spcAft>
                          <a:spcPts val="0"/>
                        </a:spcAft>
                      </a:pPr>
                      <a:r>
                        <a:rPr lang="en-US" sz="1800">
                          <a:effectLst/>
                        </a:rPr>
                        <a:t>Accretion</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60000"/>
                        <a:lumOff val="40000"/>
                      </a:schemeClr>
                    </a:solidFill>
                  </a:tcPr>
                </a:tc>
                <a:tc>
                  <a:txBody>
                    <a:bodyPr/>
                    <a:lstStyle/>
                    <a:p>
                      <a:pPr marL="0" marR="0" algn="ctr">
                        <a:lnSpc>
                          <a:spcPct val="107000"/>
                        </a:lnSpc>
                        <a:spcBef>
                          <a:spcPts val="0"/>
                        </a:spcBef>
                        <a:spcAft>
                          <a:spcPts val="0"/>
                        </a:spcAft>
                      </a:pPr>
                      <a:r>
                        <a:rPr lang="en-US" sz="1800">
                          <a:effectLst/>
                        </a:rPr>
                        <a:t>5</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60000"/>
                        <a:lumOff val="40000"/>
                      </a:schemeClr>
                    </a:solidFill>
                  </a:tcPr>
                </a:tc>
                <a:tc>
                  <a:txBody>
                    <a:bodyPr/>
                    <a:lstStyle/>
                    <a:p>
                      <a:pPr marL="0" marR="0" algn="ctr">
                        <a:lnSpc>
                          <a:spcPct val="107000"/>
                        </a:lnSpc>
                        <a:spcBef>
                          <a:spcPts val="0"/>
                        </a:spcBef>
                        <a:spcAft>
                          <a:spcPts val="0"/>
                        </a:spcAft>
                      </a:pPr>
                      <a:r>
                        <a:rPr lang="en-US" sz="1800" dirty="0">
                          <a:effectLst/>
                        </a:rPr>
                        <a:t>Bal 59.589</a:t>
                      </a:r>
                      <a:br>
                        <a:rPr lang="en-US" sz="1800" dirty="0">
                          <a:effectLst/>
                        </a:rPr>
                      </a:br>
                      <a:r>
                        <a:rPr lang="en-US" sz="1800" dirty="0">
                          <a:effectLst/>
                        </a:rPr>
                        <a:t>Ca 39.665</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60000"/>
                        <a:lumOff val="40000"/>
                      </a:schemeClr>
                    </a:solidFill>
                  </a:tcPr>
                </a:tc>
                <a:tc>
                  <a:txBody>
                    <a:bodyPr/>
                    <a:lstStyle/>
                    <a:p>
                      <a:pPr marL="0" marR="0" algn="just">
                        <a:lnSpc>
                          <a:spcPct val="107000"/>
                        </a:lnSpc>
                        <a:spcBef>
                          <a:spcPts val="0"/>
                        </a:spcBef>
                        <a:spcAft>
                          <a:spcPts val="0"/>
                        </a:spcAft>
                      </a:pPr>
                      <a:r>
                        <a:rPr lang="en-US" sz="1800">
                          <a:effectLst/>
                        </a:rPr>
                        <a:t>Pb 0.002     Zn 0.003     Cu 0.004     Fe 0.427</a:t>
                      </a:r>
                    </a:p>
                    <a:p>
                      <a:pPr marL="0" marR="0" algn="just">
                        <a:lnSpc>
                          <a:spcPct val="107000"/>
                        </a:lnSpc>
                        <a:spcBef>
                          <a:spcPts val="0"/>
                        </a:spcBef>
                        <a:spcAft>
                          <a:spcPts val="0"/>
                        </a:spcAft>
                      </a:pPr>
                      <a:r>
                        <a:rPr lang="en-US" sz="1800">
                          <a:effectLst/>
                        </a:rPr>
                        <a:t>Mn 0.018     Ti 0.035     K 0.221</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60000"/>
                        <a:lumOff val="40000"/>
                      </a:schemeClr>
                    </a:solidFill>
                  </a:tcPr>
                </a:tc>
                <a:extLst>
                  <a:ext uri="{0D108BD9-81ED-4DB2-BD59-A6C34878D82A}">
                    <a16:rowId xmlns:a16="http://schemas.microsoft.com/office/drawing/2014/main" val="4063678113"/>
                  </a:ext>
                </a:extLst>
              </a:tr>
              <a:tr h="601985">
                <a:tc>
                  <a:txBody>
                    <a:bodyPr/>
                    <a:lstStyle/>
                    <a:p>
                      <a:pPr marL="0" marR="0" algn="ctr">
                        <a:lnSpc>
                          <a:spcPct val="107000"/>
                        </a:lnSpc>
                        <a:spcBef>
                          <a:spcPts val="0"/>
                        </a:spcBef>
                        <a:spcAft>
                          <a:spcPts val="0"/>
                        </a:spcAft>
                      </a:pPr>
                      <a:r>
                        <a:rPr lang="en-US" sz="1800">
                          <a:effectLst/>
                        </a:rPr>
                        <a:t>Plaster</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60000"/>
                        <a:lumOff val="40000"/>
                      </a:schemeClr>
                    </a:solidFill>
                  </a:tcPr>
                </a:tc>
                <a:tc>
                  <a:txBody>
                    <a:bodyPr/>
                    <a:lstStyle/>
                    <a:p>
                      <a:pPr marL="0" marR="0" algn="ctr">
                        <a:lnSpc>
                          <a:spcPct val="107000"/>
                        </a:lnSpc>
                        <a:spcBef>
                          <a:spcPts val="0"/>
                        </a:spcBef>
                        <a:spcAft>
                          <a:spcPts val="0"/>
                        </a:spcAft>
                      </a:pPr>
                      <a:r>
                        <a:rPr lang="en-US" sz="1800">
                          <a:effectLst/>
                        </a:rPr>
                        <a:t>5</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60000"/>
                        <a:lumOff val="40000"/>
                      </a:schemeClr>
                    </a:solidFill>
                  </a:tcPr>
                </a:tc>
                <a:tc>
                  <a:txBody>
                    <a:bodyPr/>
                    <a:lstStyle/>
                    <a:p>
                      <a:pPr marL="0" marR="0" algn="ctr">
                        <a:lnSpc>
                          <a:spcPct val="107000"/>
                        </a:lnSpc>
                        <a:spcBef>
                          <a:spcPts val="0"/>
                        </a:spcBef>
                        <a:spcAft>
                          <a:spcPts val="0"/>
                        </a:spcAft>
                      </a:pPr>
                      <a:r>
                        <a:rPr lang="en-US" sz="1800" dirty="0">
                          <a:effectLst/>
                        </a:rPr>
                        <a:t>Bal 66.859</a:t>
                      </a:r>
                      <a:br>
                        <a:rPr lang="en-US" sz="1800" dirty="0">
                          <a:effectLst/>
                        </a:rPr>
                      </a:br>
                      <a:r>
                        <a:rPr lang="en-US" sz="1800" dirty="0">
                          <a:effectLst/>
                        </a:rPr>
                        <a:t>Ca 32.37</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60000"/>
                        <a:lumOff val="40000"/>
                      </a:schemeClr>
                    </a:solidFill>
                  </a:tcPr>
                </a:tc>
                <a:tc>
                  <a:txBody>
                    <a:bodyPr/>
                    <a:lstStyle/>
                    <a:p>
                      <a:pPr marL="0" marR="0" algn="just">
                        <a:lnSpc>
                          <a:spcPct val="107000"/>
                        </a:lnSpc>
                        <a:spcBef>
                          <a:spcPts val="0"/>
                        </a:spcBef>
                        <a:spcAft>
                          <a:spcPts val="0"/>
                        </a:spcAft>
                      </a:pPr>
                      <a:r>
                        <a:rPr lang="en-US" sz="1800">
                          <a:effectLst/>
                        </a:rPr>
                        <a:t>Sr 0.028     Zn 0.002     Fe 0.4     Ti 0.049</a:t>
                      </a:r>
                    </a:p>
                    <a:p>
                      <a:pPr marL="0" marR="0" algn="just">
                        <a:lnSpc>
                          <a:spcPct val="107000"/>
                        </a:lnSpc>
                        <a:spcBef>
                          <a:spcPts val="0"/>
                        </a:spcBef>
                        <a:spcAft>
                          <a:spcPts val="0"/>
                        </a:spcAft>
                      </a:pPr>
                      <a:r>
                        <a:rPr lang="en-US" sz="1800">
                          <a:effectLst/>
                        </a:rPr>
                        <a:t>K 0.287</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60000"/>
                        <a:lumOff val="40000"/>
                      </a:schemeClr>
                    </a:solidFill>
                  </a:tcPr>
                </a:tc>
                <a:extLst>
                  <a:ext uri="{0D108BD9-81ED-4DB2-BD59-A6C34878D82A}">
                    <a16:rowId xmlns:a16="http://schemas.microsoft.com/office/drawing/2014/main" val="555171570"/>
                  </a:ext>
                </a:extLst>
              </a:tr>
              <a:tr h="601985">
                <a:tc>
                  <a:txBody>
                    <a:bodyPr/>
                    <a:lstStyle/>
                    <a:p>
                      <a:pPr marL="0" marR="0" algn="ctr">
                        <a:lnSpc>
                          <a:spcPct val="107000"/>
                        </a:lnSpc>
                        <a:spcBef>
                          <a:spcPts val="0"/>
                        </a:spcBef>
                        <a:spcAft>
                          <a:spcPts val="0"/>
                        </a:spcAft>
                      </a:pPr>
                      <a:r>
                        <a:rPr lang="en-US" sz="1800">
                          <a:effectLst/>
                        </a:rPr>
                        <a:t>Plaster</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60000"/>
                        <a:lumOff val="40000"/>
                      </a:schemeClr>
                    </a:solidFill>
                  </a:tcPr>
                </a:tc>
                <a:tc>
                  <a:txBody>
                    <a:bodyPr/>
                    <a:lstStyle/>
                    <a:p>
                      <a:pPr marL="0" marR="0" algn="ctr">
                        <a:lnSpc>
                          <a:spcPct val="107000"/>
                        </a:lnSpc>
                        <a:spcBef>
                          <a:spcPts val="0"/>
                        </a:spcBef>
                        <a:spcAft>
                          <a:spcPts val="0"/>
                        </a:spcAft>
                      </a:pPr>
                      <a:r>
                        <a:rPr lang="en-US" sz="1800">
                          <a:effectLst/>
                        </a:rPr>
                        <a:t>14</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60000"/>
                        <a:lumOff val="40000"/>
                      </a:schemeClr>
                    </a:solidFill>
                  </a:tcPr>
                </a:tc>
                <a:tc>
                  <a:txBody>
                    <a:bodyPr/>
                    <a:lstStyle/>
                    <a:p>
                      <a:pPr marL="0" marR="0" algn="ctr">
                        <a:lnSpc>
                          <a:spcPct val="107000"/>
                        </a:lnSpc>
                        <a:spcBef>
                          <a:spcPts val="0"/>
                        </a:spcBef>
                        <a:spcAft>
                          <a:spcPts val="0"/>
                        </a:spcAft>
                      </a:pPr>
                      <a:r>
                        <a:rPr lang="en-US" sz="1800">
                          <a:effectLst/>
                        </a:rPr>
                        <a:t>Bal 63.098</a:t>
                      </a:r>
                    </a:p>
                    <a:p>
                      <a:pPr marL="0" marR="0" algn="ctr">
                        <a:lnSpc>
                          <a:spcPct val="107000"/>
                        </a:lnSpc>
                        <a:spcBef>
                          <a:spcPts val="0"/>
                        </a:spcBef>
                        <a:spcAft>
                          <a:spcPts val="0"/>
                        </a:spcAft>
                      </a:pPr>
                      <a:r>
                        <a:rPr lang="en-US" sz="1800">
                          <a:effectLst/>
                        </a:rPr>
                        <a:t>Ca 36.163</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60000"/>
                        <a:lumOff val="40000"/>
                      </a:schemeClr>
                    </a:solidFill>
                  </a:tcPr>
                </a:tc>
                <a:tc>
                  <a:txBody>
                    <a:bodyPr/>
                    <a:lstStyle/>
                    <a:p>
                      <a:pPr marL="0" marR="0" algn="just">
                        <a:lnSpc>
                          <a:spcPct val="107000"/>
                        </a:lnSpc>
                        <a:spcBef>
                          <a:spcPts val="0"/>
                        </a:spcBef>
                        <a:spcAft>
                          <a:spcPts val="0"/>
                        </a:spcAft>
                      </a:pPr>
                      <a:r>
                        <a:rPr lang="en-US" sz="1800">
                          <a:effectLst/>
                        </a:rPr>
                        <a:t>Sr 0.028     Pb 0.002     Fe 0.418     Mn 0.015</a:t>
                      </a:r>
                    </a:p>
                    <a:p>
                      <a:pPr marL="0" marR="0" algn="just">
                        <a:lnSpc>
                          <a:spcPct val="107000"/>
                        </a:lnSpc>
                        <a:spcBef>
                          <a:spcPts val="0"/>
                        </a:spcBef>
                        <a:spcAft>
                          <a:spcPts val="0"/>
                        </a:spcAft>
                      </a:pPr>
                      <a:r>
                        <a:rPr lang="en-US" sz="1800">
                          <a:effectLst/>
                        </a:rPr>
                        <a:t>Cr 0.014     Ti 0.05        K 0.207</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60000"/>
                        <a:lumOff val="40000"/>
                      </a:schemeClr>
                    </a:solidFill>
                  </a:tcPr>
                </a:tc>
                <a:extLst>
                  <a:ext uri="{0D108BD9-81ED-4DB2-BD59-A6C34878D82A}">
                    <a16:rowId xmlns:a16="http://schemas.microsoft.com/office/drawing/2014/main" val="2259769370"/>
                  </a:ext>
                </a:extLst>
              </a:tr>
              <a:tr h="910691">
                <a:tc>
                  <a:txBody>
                    <a:bodyPr/>
                    <a:lstStyle/>
                    <a:p>
                      <a:pPr marL="0" marR="0" algn="ctr">
                        <a:lnSpc>
                          <a:spcPct val="107000"/>
                        </a:lnSpc>
                        <a:spcBef>
                          <a:spcPts val="0"/>
                        </a:spcBef>
                        <a:spcAft>
                          <a:spcPts val="0"/>
                        </a:spcAft>
                      </a:pPr>
                      <a:r>
                        <a:rPr lang="en-US" sz="1800">
                          <a:effectLst/>
                        </a:rPr>
                        <a:t>Red</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60000"/>
                        <a:lumOff val="40000"/>
                      </a:schemeClr>
                    </a:solidFill>
                  </a:tcPr>
                </a:tc>
                <a:tc>
                  <a:txBody>
                    <a:bodyPr/>
                    <a:lstStyle/>
                    <a:p>
                      <a:pPr marL="0" marR="0" algn="ctr">
                        <a:lnSpc>
                          <a:spcPct val="107000"/>
                        </a:lnSpc>
                        <a:spcBef>
                          <a:spcPts val="0"/>
                        </a:spcBef>
                        <a:spcAft>
                          <a:spcPts val="0"/>
                        </a:spcAft>
                      </a:pPr>
                      <a:r>
                        <a:rPr lang="en-US" sz="1800">
                          <a:effectLst/>
                        </a:rPr>
                        <a:t>7</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60000"/>
                        <a:lumOff val="40000"/>
                      </a:schemeClr>
                    </a:solidFill>
                  </a:tcPr>
                </a:tc>
                <a:tc>
                  <a:txBody>
                    <a:bodyPr/>
                    <a:lstStyle/>
                    <a:p>
                      <a:pPr marL="0" marR="0" algn="ctr">
                        <a:lnSpc>
                          <a:spcPct val="107000"/>
                        </a:lnSpc>
                        <a:spcBef>
                          <a:spcPts val="0"/>
                        </a:spcBef>
                        <a:spcAft>
                          <a:spcPts val="0"/>
                        </a:spcAft>
                      </a:pPr>
                      <a:r>
                        <a:rPr lang="en-US" sz="1800">
                          <a:effectLst/>
                        </a:rPr>
                        <a:t>Bal 57.137</a:t>
                      </a:r>
                    </a:p>
                    <a:p>
                      <a:pPr marL="0" marR="0" algn="ctr">
                        <a:lnSpc>
                          <a:spcPct val="107000"/>
                        </a:lnSpc>
                        <a:spcBef>
                          <a:spcPts val="0"/>
                        </a:spcBef>
                        <a:spcAft>
                          <a:spcPts val="0"/>
                        </a:spcAft>
                      </a:pPr>
                      <a:r>
                        <a:rPr lang="en-US" sz="1800">
                          <a:effectLst/>
                        </a:rPr>
                        <a:t>Fe 3.834</a:t>
                      </a:r>
                    </a:p>
                    <a:p>
                      <a:pPr marL="0" marR="0" algn="ctr">
                        <a:lnSpc>
                          <a:spcPct val="107000"/>
                        </a:lnSpc>
                        <a:spcBef>
                          <a:spcPts val="0"/>
                        </a:spcBef>
                        <a:spcAft>
                          <a:spcPts val="0"/>
                        </a:spcAft>
                      </a:pPr>
                      <a:r>
                        <a:rPr lang="en-US" sz="1800">
                          <a:effectLst/>
                        </a:rPr>
                        <a:t>Ca 38.709</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60000"/>
                        <a:lumOff val="40000"/>
                      </a:schemeClr>
                    </a:solidFill>
                  </a:tcPr>
                </a:tc>
                <a:tc>
                  <a:txBody>
                    <a:bodyPr/>
                    <a:lstStyle/>
                    <a:p>
                      <a:pPr marL="0" marR="0" algn="just">
                        <a:lnSpc>
                          <a:spcPct val="107000"/>
                        </a:lnSpc>
                        <a:spcBef>
                          <a:spcPts val="0"/>
                        </a:spcBef>
                        <a:spcAft>
                          <a:spcPts val="0"/>
                        </a:spcAft>
                      </a:pPr>
                      <a:r>
                        <a:rPr lang="en-US" sz="1800" dirty="0">
                          <a:effectLst/>
                        </a:rPr>
                        <a:t>Sr 0.012     As 0.039     Pb 0.014     Zn 0.013</a:t>
                      </a:r>
                    </a:p>
                    <a:p>
                      <a:pPr marL="0" marR="0" algn="just">
                        <a:lnSpc>
                          <a:spcPct val="107000"/>
                        </a:lnSpc>
                        <a:spcBef>
                          <a:spcPts val="0"/>
                        </a:spcBef>
                        <a:spcAft>
                          <a:spcPts val="0"/>
                        </a:spcAft>
                      </a:pPr>
                      <a:r>
                        <a:rPr lang="en-US" sz="1800" dirty="0">
                          <a:effectLst/>
                        </a:rPr>
                        <a:t>Mn 0.019    Cr 0.013     V 0.007    </a:t>
                      </a:r>
                      <a:r>
                        <a:rPr lang="en-US" sz="1800" dirty="0" err="1">
                          <a:effectLst/>
                        </a:rPr>
                        <a:t>Ti</a:t>
                      </a:r>
                      <a:r>
                        <a:rPr lang="en-US" sz="1800" dirty="0">
                          <a:effectLst/>
                        </a:rPr>
                        <a:t> 0.057   K 0.14</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60000"/>
                        <a:lumOff val="40000"/>
                      </a:schemeClr>
                    </a:solidFill>
                  </a:tcPr>
                </a:tc>
                <a:extLst>
                  <a:ext uri="{0D108BD9-81ED-4DB2-BD59-A6C34878D82A}">
                    <a16:rowId xmlns:a16="http://schemas.microsoft.com/office/drawing/2014/main" val="272169546"/>
                  </a:ext>
                </a:extLst>
              </a:tr>
              <a:tr h="910691">
                <a:tc>
                  <a:txBody>
                    <a:bodyPr/>
                    <a:lstStyle/>
                    <a:p>
                      <a:pPr marL="0" marR="0" algn="ctr">
                        <a:lnSpc>
                          <a:spcPct val="107000"/>
                        </a:lnSpc>
                        <a:spcBef>
                          <a:spcPts val="0"/>
                        </a:spcBef>
                        <a:spcAft>
                          <a:spcPts val="0"/>
                        </a:spcAft>
                      </a:pPr>
                      <a:r>
                        <a:rPr lang="en-US" sz="1800">
                          <a:effectLst/>
                        </a:rPr>
                        <a:t>Red</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60000"/>
                        <a:lumOff val="40000"/>
                      </a:schemeClr>
                    </a:solidFill>
                  </a:tcPr>
                </a:tc>
                <a:tc>
                  <a:txBody>
                    <a:bodyPr/>
                    <a:lstStyle/>
                    <a:p>
                      <a:pPr marL="0" marR="0" algn="ctr">
                        <a:lnSpc>
                          <a:spcPct val="107000"/>
                        </a:lnSpc>
                        <a:spcBef>
                          <a:spcPts val="0"/>
                        </a:spcBef>
                        <a:spcAft>
                          <a:spcPts val="0"/>
                        </a:spcAft>
                      </a:pPr>
                      <a:r>
                        <a:rPr lang="en-US" sz="1800">
                          <a:effectLst/>
                        </a:rPr>
                        <a:t>9</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60000"/>
                        <a:lumOff val="40000"/>
                      </a:schemeClr>
                    </a:solidFill>
                  </a:tcPr>
                </a:tc>
                <a:tc>
                  <a:txBody>
                    <a:bodyPr/>
                    <a:lstStyle/>
                    <a:p>
                      <a:pPr marL="0" marR="0" algn="ctr">
                        <a:lnSpc>
                          <a:spcPct val="107000"/>
                        </a:lnSpc>
                        <a:spcBef>
                          <a:spcPts val="0"/>
                        </a:spcBef>
                        <a:spcAft>
                          <a:spcPts val="0"/>
                        </a:spcAft>
                      </a:pPr>
                      <a:r>
                        <a:rPr lang="en-US" sz="1800" dirty="0">
                          <a:effectLst/>
                        </a:rPr>
                        <a:t>Bal 58.111</a:t>
                      </a:r>
                    </a:p>
                    <a:p>
                      <a:pPr marL="0" marR="0" algn="ctr">
                        <a:lnSpc>
                          <a:spcPct val="107000"/>
                        </a:lnSpc>
                        <a:spcBef>
                          <a:spcPts val="0"/>
                        </a:spcBef>
                        <a:spcAft>
                          <a:spcPts val="0"/>
                        </a:spcAft>
                      </a:pPr>
                      <a:r>
                        <a:rPr lang="en-US" sz="1800" dirty="0">
                          <a:effectLst/>
                        </a:rPr>
                        <a:t>Fe 2.448</a:t>
                      </a:r>
                    </a:p>
                    <a:p>
                      <a:pPr marL="0" marR="0" algn="ctr">
                        <a:lnSpc>
                          <a:spcPct val="107000"/>
                        </a:lnSpc>
                        <a:spcBef>
                          <a:spcPts val="0"/>
                        </a:spcBef>
                        <a:spcAft>
                          <a:spcPts val="0"/>
                        </a:spcAft>
                      </a:pPr>
                      <a:r>
                        <a:rPr lang="en-US" sz="1800" dirty="0">
                          <a:effectLst/>
                        </a:rPr>
                        <a:t>Ca 39.222</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60000"/>
                        <a:lumOff val="40000"/>
                      </a:schemeClr>
                    </a:solidFill>
                  </a:tcPr>
                </a:tc>
                <a:tc>
                  <a:txBody>
                    <a:bodyPr/>
                    <a:lstStyle/>
                    <a:p>
                      <a:pPr marL="0" marR="0" algn="just">
                        <a:lnSpc>
                          <a:spcPct val="107000"/>
                        </a:lnSpc>
                        <a:spcBef>
                          <a:spcPts val="0"/>
                        </a:spcBef>
                        <a:spcAft>
                          <a:spcPts val="0"/>
                        </a:spcAft>
                      </a:pPr>
                      <a:r>
                        <a:rPr lang="en-US" sz="1800">
                          <a:effectLst/>
                        </a:rPr>
                        <a:t>Sr 0.016     As 0.024     Pb 0.005     Zn 0.007</a:t>
                      </a:r>
                    </a:p>
                    <a:p>
                      <a:pPr marL="0" marR="0" algn="just">
                        <a:lnSpc>
                          <a:spcPct val="107000"/>
                        </a:lnSpc>
                        <a:spcBef>
                          <a:spcPts val="0"/>
                        </a:spcBef>
                        <a:spcAft>
                          <a:spcPts val="0"/>
                        </a:spcAft>
                      </a:pPr>
                      <a:r>
                        <a:rPr lang="en-US" sz="1800">
                          <a:effectLst/>
                        </a:rPr>
                        <a:t>Ni 0.006     Cr 0.011     Ti 0.033     K 0.109</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60000"/>
                        <a:lumOff val="40000"/>
                      </a:schemeClr>
                    </a:solidFill>
                  </a:tcPr>
                </a:tc>
                <a:extLst>
                  <a:ext uri="{0D108BD9-81ED-4DB2-BD59-A6C34878D82A}">
                    <a16:rowId xmlns:a16="http://schemas.microsoft.com/office/drawing/2014/main" val="670024998"/>
                  </a:ext>
                </a:extLst>
              </a:tr>
              <a:tr h="601985">
                <a:tc>
                  <a:txBody>
                    <a:bodyPr/>
                    <a:lstStyle/>
                    <a:p>
                      <a:pPr marL="0" marR="0" algn="ctr">
                        <a:lnSpc>
                          <a:spcPct val="107000"/>
                        </a:lnSpc>
                        <a:spcBef>
                          <a:spcPts val="0"/>
                        </a:spcBef>
                        <a:spcAft>
                          <a:spcPts val="0"/>
                        </a:spcAft>
                      </a:pPr>
                      <a:r>
                        <a:rPr lang="en-US" sz="1800">
                          <a:effectLst/>
                        </a:rPr>
                        <a:t>Red</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60000"/>
                        <a:lumOff val="40000"/>
                      </a:schemeClr>
                    </a:solidFill>
                  </a:tcPr>
                </a:tc>
                <a:tc>
                  <a:txBody>
                    <a:bodyPr/>
                    <a:lstStyle/>
                    <a:p>
                      <a:pPr marL="0" marR="0" algn="ctr">
                        <a:lnSpc>
                          <a:spcPct val="107000"/>
                        </a:lnSpc>
                        <a:spcBef>
                          <a:spcPts val="0"/>
                        </a:spcBef>
                        <a:spcAft>
                          <a:spcPts val="0"/>
                        </a:spcAft>
                      </a:pPr>
                      <a:r>
                        <a:rPr lang="en-US" sz="1800">
                          <a:effectLst/>
                        </a:rPr>
                        <a:t>11</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60000"/>
                        <a:lumOff val="40000"/>
                      </a:schemeClr>
                    </a:solidFill>
                  </a:tcPr>
                </a:tc>
                <a:tc>
                  <a:txBody>
                    <a:bodyPr/>
                    <a:lstStyle/>
                    <a:p>
                      <a:pPr marL="0" marR="0" algn="ctr">
                        <a:lnSpc>
                          <a:spcPct val="107000"/>
                        </a:lnSpc>
                        <a:spcBef>
                          <a:spcPts val="0"/>
                        </a:spcBef>
                        <a:spcAft>
                          <a:spcPts val="0"/>
                        </a:spcAft>
                      </a:pPr>
                      <a:r>
                        <a:rPr lang="en-US" sz="1800">
                          <a:effectLst/>
                        </a:rPr>
                        <a:t>Bal 59.365</a:t>
                      </a:r>
                      <a:br>
                        <a:rPr lang="en-US" sz="1800">
                          <a:effectLst/>
                        </a:rPr>
                      </a:br>
                      <a:r>
                        <a:rPr lang="en-US" sz="1800">
                          <a:effectLst/>
                        </a:rPr>
                        <a:t>Ca 39.538</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60000"/>
                        <a:lumOff val="40000"/>
                      </a:schemeClr>
                    </a:solidFill>
                  </a:tcPr>
                </a:tc>
                <a:tc>
                  <a:txBody>
                    <a:bodyPr/>
                    <a:lstStyle/>
                    <a:p>
                      <a:pPr marL="0" marR="0" algn="just">
                        <a:lnSpc>
                          <a:spcPct val="107000"/>
                        </a:lnSpc>
                        <a:spcBef>
                          <a:spcPts val="0"/>
                        </a:spcBef>
                        <a:spcAft>
                          <a:spcPts val="0"/>
                        </a:spcAft>
                      </a:pPr>
                      <a:r>
                        <a:rPr lang="en-US" sz="1800">
                          <a:effectLst/>
                        </a:rPr>
                        <a:t>Sr 0.013     As 0.008     Pb 0.004     Zn 0.004</a:t>
                      </a:r>
                    </a:p>
                    <a:p>
                      <a:pPr marL="0" marR="0" algn="just">
                        <a:lnSpc>
                          <a:spcPct val="107000"/>
                        </a:lnSpc>
                        <a:spcBef>
                          <a:spcPts val="0"/>
                        </a:spcBef>
                        <a:spcAft>
                          <a:spcPts val="0"/>
                        </a:spcAft>
                      </a:pPr>
                      <a:r>
                        <a:rPr lang="en-US" sz="1800">
                          <a:effectLst/>
                        </a:rPr>
                        <a:t>Fe 0.883     Cr 0.008     Ti 0.031     K 0.142</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60000"/>
                        <a:lumOff val="40000"/>
                      </a:schemeClr>
                    </a:solidFill>
                  </a:tcPr>
                </a:tc>
                <a:extLst>
                  <a:ext uri="{0D108BD9-81ED-4DB2-BD59-A6C34878D82A}">
                    <a16:rowId xmlns:a16="http://schemas.microsoft.com/office/drawing/2014/main" val="3628263728"/>
                  </a:ext>
                </a:extLst>
              </a:tr>
              <a:tr h="910691">
                <a:tc>
                  <a:txBody>
                    <a:bodyPr/>
                    <a:lstStyle/>
                    <a:p>
                      <a:pPr marL="0" marR="0" algn="ctr">
                        <a:lnSpc>
                          <a:spcPct val="107000"/>
                        </a:lnSpc>
                        <a:spcBef>
                          <a:spcPts val="0"/>
                        </a:spcBef>
                        <a:spcAft>
                          <a:spcPts val="0"/>
                        </a:spcAft>
                      </a:pPr>
                      <a:r>
                        <a:rPr lang="en-US" sz="1800">
                          <a:effectLst/>
                        </a:rPr>
                        <a:t>Red</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60000"/>
                        <a:lumOff val="40000"/>
                      </a:schemeClr>
                    </a:solidFill>
                  </a:tcPr>
                </a:tc>
                <a:tc>
                  <a:txBody>
                    <a:bodyPr/>
                    <a:lstStyle/>
                    <a:p>
                      <a:pPr marL="0" marR="0" algn="ctr">
                        <a:lnSpc>
                          <a:spcPct val="107000"/>
                        </a:lnSpc>
                        <a:spcBef>
                          <a:spcPts val="0"/>
                        </a:spcBef>
                        <a:spcAft>
                          <a:spcPts val="0"/>
                        </a:spcAft>
                      </a:pPr>
                      <a:r>
                        <a:rPr lang="en-US" sz="1800">
                          <a:effectLst/>
                        </a:rPr>
                        <a:t>13</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60000"/>
                        <a:lumOff val="40000"/>
                      </a:schemeClr>
                    </a:solidFill>
                  </a:tcPr>
                </a:tc>
                <a:tc>
                  <a:txBody>
                    <a:bodyPr/>
                    <a:lstStyle/>
                    <a:p>
                      <a:pPr marL="0" marR="0" algn="ctr">
                        <a:lnSpc>
                          <a:spcPct val="107000"/>
                        </a:lnSpc>
                        <a:spcBef>
                          <a:spcPts val="0"/>
                        </a:spcBef>
                        <a:spcAft>
                          <a:spcPts val="0"/>
                        </a:spcAft>
                      </a:pPr>
                      <a:r>
                        <a:rPr lang="en-US" sz="1800" dirty="0">
                          <a:effectLst/>
                        </a:rPr>
                        <a:t>Bal 65.844</a:t>
                      </a:r>
                    </a:p>
                    <a:p>
                      <a:pPr marL="0" marR="0" algn="ctr">
                        <a:lnSpc>
                          <a:spcPct val="107000"/>
                        </a:lnSpc>
                        <a:spcBef>
                          <a:spcPts val="0"/>
                        </a:spcBef>
                        <a:spcAft>
                          <a:spcPts val="0"/>
                        </a:spcAft>
                      </a:pPr>
                      <a:r>
                        <a:rPr lang="en-US" sz="1800" dirty="0">
                          <a:effectLst/>
                        </a:rPr>
                        <a:t>Fe 5.809</a:t>
                      </a:r>
                    </a:p>
                    <a:p>
                      <a:pPr marL="0" marR="0" algn="ctr">
                        <a:lnSpc>
                          <a:spcPct val="107000"/>
                        </a:lnSpc>
                        <a:spcBef>
                          <a:spcPts val="0"/>
                        </a:spcBef>
                        <a:spcAft>
                          <a:spcPts val="0"/>
                        </a:spcAft>
                      </a:pPr>
                      <a:r>
                        <a:rPr lang="en-US" sz="1800" dirty="0">
                          <a:effectLst/>
                        </a:rPr>
                        <a:t>Ca 28.061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60000"/>
                        <a:lumOff val="40000"/>
                      </a:schemeClr>
                    </a:solidFill>
                  </a:tcPr>
                </a:tc>
                <a:tc>
                  <a:txBody>
                    <a:bodyPr/>
                    <a:lstStyle/>
                    <a:p>
                      <a:pPr marL="0" marR="0" algn="just">
                        <a:lnSpc>
                          <a:spcPct val="107000"/>
                        </a:lnSpc>
                        <a:spcBef>
                          <a:spcPts val="0"/>
                        </a:spcBef>
                        <a:spcAft>
                          <a:spcPts val="0"/>
                        </a:spcAft>
                      </a:pPr>
                      <a:r>
                        <a:rPr lang="en-US" sz="1800" dirty="0">
                          <a:effectLst/>
                        </a:rPr>
                        <a:t>Sr 0.016     As 0.067     Pb 0.006     Zn 0.016</a:t>
                      </a:r>
                    </a:p>
                    <a:p>
                      <a:pPr marL="0" marR="0" algn="just">
                        <a:lnSpc>
                          <a:spcPct val="107000"/>
                        </a:lnSpc>
                        <a:spcBef>
                          <a:spcPts val="0"/>
                        </a:spcBef>
                        <a:spcAft>
                          <a:spcPts val="0"/>
                        </a:spcAft>
                      </a:pPr>
                      <a:r>
                        <a:rPr lang="en-US" sz="1800" dirty="0">
                          <a:effectLst/>
                        </a:rPr>
                        <a:t>Cr 0.014     </a:t>
                      </a:r>
                      <a:r>
                        <a:rPr lang="en-US" sz="1800" dirty="0" err="1">
                          <a:effectLst/>
                        </a:rPr>
                        <a:t>Ti</a:t>
                      </a:r>
                      <a:r>
                        <a:rPr lang="en-US" sz="1800" dirty="0">
                          <a:effectLst/>
                        </a:rPr>
                        <a:t> 0.038     K 0.118</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60000"/>
                        <a:lumOff val="40000"/>
                      </a:schemeClr>
                    </a:solidFill>
                  </a:tcPr>
                </a:tc>
                <a:extLst>
                  <a:ext uri="{0D108BD9-81ED-4DB2-BD59-A6C34878D82A}">
                    <a16:rowId xmlns:a16="http://schemas.microsoft.com/office/drawing/2014/main" val="2472632991"/>
                  </a:ext>
                </a:extLst>
              </a:tr>
              <a:tr h="910691">
                <a:tc>
                  <a:txBody>
                    <a:bodyPr/>
                    <a:lstStyle/>
                    <a:p>
                      <a:pPr marL="0" marR="0" algn="ctr">
                        <a:lnSpc>
                          <a:spcPct val="107000"/>
                        </a:lnSpc>
                        <a:spcBef>
                          <a:spcPts val="0"/>
                        </a:spcBef>
                        <a:spcAft>
                          <a:spcPts val="0"/>
                        </a:spcAft>
                      </a:pPr>
                      <a:r>
                        <a:rPr lang="en-US" sz="1800">
                          <a:effectLst/>
                        </a:rPr>
                        <a:t>Yellow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60000"/>
                        <a:lumOff val="40000"/>
                      </a:schemeClr>
                    </a:solidFill>
                  </a:tcPr>
                </a:tc>
                <a:tc>
                  <a:txBody>
                    <a:bodyPr/>
                    <a:lstStyle/>
                    <a:p>
                      <a:pPr marL="0" marR="0" algn="ctr">
                        <a:lnSpc>
                          <a:spcPct val="107000"/>
                        </a:lnSpc>
                        <a:spcBef>
                          <a:spcPts val="0"/>
                        </a:spcBef>
                        <a:spcAft>
                          <a:spcPts val="0"/>
                        </a:spcAft>
                      </a:pPr>
                      <a:r>
                        <a:rPr lang="en-US" sz="1800">
                          <a:effectLst/>
                        </a:rPr>
                        <a:t>4</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60000"/>
                        <a:lumOff val="40000"/>
                      </a:schemeClr>
                    </a:solidFill>
                  </a:tcPr>
                </a:tc>
                <a:tc>
                  <a:txBody>
                    <a:bodyPr/>
                    <a:lstStyle/>
                    <a:p>
                      <a:pPr marL="0" marR="0" algn="ctr">
                        <a:lnSpc>
                          <a:spcPct val="107000"/>
                        </a:lnSpc>
                        <a:spcBef>
                          <a:spcPts val="0"/>
                        </a:spcBef>
                        <a:spcAft>
                          <a:spcPts val="0"/>
                        </a:spcAft>
                      </a:pPr>
                      <a:r>
                        <a:rPr lang="en-US" sz="1800" dirty="0">
                          <a:effectLst/>
                        </a:rPr>
                        <a:t>Bal 63.838</a:t>
                      </a:r>
                    </a:p>
                    <a:p>
                      <a:pPr marL="0" marR="0" algn="ctr">
                        <a:lnSpc>
                          <a:spcPct val="107000"/>
                        </a:lnSpc>
                        <a:spcBef>
                          <a:spcPts val="0"/>
                        </a:spcBef>
                        <a:spcAft>
                          <a:spcPts val="0"/>
                        </a:spcAft>
                      </a:pPr>
                      <a:r>
                        <a:rPr lang="en-US" sz="1800" dirty="0">
                          <a:effectLst/>
                        </a:rPr>
                        <a:t>Fe 6.29</a:t>
                      </a:r>
                    </a:p>
                    <a:p>
                      <a:pPr marL="0" marR="0" algn="ctr">
                        <a:lnSpc>
                          <a:spcPct val="107000"/>
                        </a:lnSpc>
                        <a:spcBef>
                          <a:spcPts val="0"/>
                        </a:spcBef>
                        <a:spcAft>
                          <a:spcPts val="0"/>
                        </a:spcAft>
                      </a:pPr>
                      <a:r>
                        <a:rPr lang="en-US" sz="1800" dirty="0">
                          <a:effectLst/>
                        </a:rPr>
                        <a:t>Ca 29.009</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60000"/>
                        <a:lumOff val="40000"/>
                      </a:schemeClr>
                    </a:solidFill>
                  </a:tcPr>
                </a:tc>
                <a:tc>
                  <a:txBody>
                    <a:bodyPr/>
                    <a:lstStyle/>
                    <a:p>
                      <a:pPr marL="0" marR="0" algn="just">
                        <a:lnSpc>
                          <a:spcPct val="107000"/>
                        </a:lnSpc>
                        <a:spcBef>
                          <a:spcPts val="0"/>
                        </a:spcBef>
                        <a:spcAft>
                          <a:spcPts val="0"/>
                        </a:spcAft>
                      </a:pPr>
                      <a:r>
                        <a:rPr lang="en-US" sz="1800" dirty="0">
                          <a:effectLst/>
                        </a:rPr>
                        <a:t>Sr 0.018     As 0.002     Pb 0.003     Zn 0.005</a:t>
                      </a:r>
                    </a:p>
                    <a:p>
                      <a:pPr marL="0" marR="0" algn="just">
                        <a:lnSpc>
                          <a:spcPct val="107000"/>
                        </a:lnSpc>
                        <a:spcBef>
                          <a:spcPts val="0"/>
                        </a:spcBef>
                        <a:spcAft>
                          <a:spcPts val="0"/>
                        </a:spcAft>
                      </a:pPr>
                      <a:r>
                        <a:rPr lang="en-US" sz="1800" dirty="0">
                          <a:effectLst/>
                        </a:rPr>
                        <a:t>Cu 0.045     Ni 0.012     Mn 0.032     Cr 0.021</a:t>
                      </a:r>
                    </a:p>
                    <a:p>
                      <a:pPr marL="0" marR="0" algn="just">
                        <a:lnSpc>
                          <a:spcPct val="107000"/>
                        </a:lnSpc>
                        <a:spcBef>
                          <a:spcPts val="0"/>
                        </a:spcBef>
                        <a:spcAft>
                          <a:spcPts val="0"/>
                        </a:spcAft>
                      </a:pPr>
                      <a:r>
                        <a:rPr lang="en-US" sz="1800" dirty="0">
                          <a:effectLst/>
                        </a:rPr>
                        <a:t>V 0.023     </a:t>
                      </a:r>
                      <a:r>
                        <a:rPr lang="en-US" sz="1800" dirty="0" err="1">
                          <a:effectLst/>
                        </a:rPr>
                        <a:t>Ti</a:t>
                      </a:r>
                      <a:r>
                        <a:rPr lang="en-US" sz="1800" dirty="0">
                          <a:effectLst/>
                        </a:rPr>
                        <a:t> 0.154     K 0.545</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60000"/>
                        <a:lumOff val="40000"/>
                      </a:schemeClr>
                    </a:solidFill>
                  </a:tcPr>
                </a:tc>
                <a:extLst>
                  <a:ext uri="{0D108BD9-81ED-4DB2-BD59-A6C34878D82A}">
                    <a16:rowId xmlns:a16="http://schemas.microsoft.com/office/drawing/2014/main" val="2537975010"/>
                  </a:ext>
                </a:extLst>
              </a:tr>
              <a:tr h="601985">
                <a:tc>
                  <a:txBody>
                    <a:bodyPr/>
                    <a:lstStyle/>
                    <a:p>
                      <a:pPr marL="0" marR="0" algn="ctr">
                        <a:lnSpc>
                          <a:spcPct val="107000"/>
                        </a:lnSpc>
                        <a:spcBef>
                          <a:spcPts val="0"/>
                        </a:spcBef>
                        <a:spcAft>
                          <a:spcPts val="0"/>
                        </a:spcAft>
                      </a:pPr>
                      <a:r>
                        <a:rPr lang="en-US" sz="1800">
                          <a:effectLst/>
                        </a:rPr>
                        <a:t>Yellow</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60000"/>
                        <a:lumOff val="40000"/>
                      </a:schemeClr>
                    </a:solidFill>
                  </a:tcPr>
                </a:tc>
                <a:tc>
                  <a:txBody>
                    <a:bodyPr/>
                    <a:lstStyle/>
                    <a:p>
                      <a:pPr marL="0" marR="0" algn="ctr">
                        <a:lnSpc>
                          <a:spcPct val="107000"/>
                        </a:lnSpc>
                        <a:spcBef>
                          <a:spcPts val="0"/>
                        </a:spcBef>
                        <a:spcAft>
                          <a:spcPts val="0"/>
                        </a:spcAft>
                      </a:pPr>
                      <a:r>
                        <a:rPr lang="en-US" sz="1800">
                          <a:effectLst/>
                        </a:rPr>
                        <a:t>8</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60000"/>
                        <a:lumOff val="40000"/>
                      </a:schemeClr>
                    </a:solidFill>
                  </a:tcPr>
                </a:tc>
                <a:tc>
                  <a:txBody>
                    <a:bodyPr/>
                    <a:lstStyle/>
                    <a:p>
                      <a:pPr marL="0" marR="0" algn="ctr">
                        <a:lnSpc>
                          <a:spcPct val="107000"/>
                        </a:lnSpc>
                        <a:spcBef>
                          <a:spcPts val="0"/>
                        </a:spcBef>
                        <a:spcAft>
                          <a:spcPts val="0"/>
                        </a:spcAft>
                      </a:pPr>
                      <a:r>
                        <a:rPr lang="en-US" sz="1800" dirty="0">
                          <a:effectLst/>
                        </a:rPr>
                        <a:t>Bal 60.398</a:t>
                      </a:r>
                    </a:p>
                    <a:p>
                      <a:pPr marL="0" marR="0" algn="ctr">
                        <a:lnSpc>
                          <a:spcPct val="107000"/>
                        </a:lnSpc>
                        <a:spcBef>
                          <a:spcPts val="0"/>
                        </a:spcBef>
                        <a:spcAft>
                          <a:spcPts val="0"/>
                        </a:spcAft>
                      </a:pPr>
                      <a:r>
                        <a:rPr lang="en-US" sz="1800" dirty="0">
                          <a:effectLst/>
                        </a:rPr>
                        <a:t>Ca 38.279</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60000"/>
                        <a:lumOff val="40000"/>
                      </a:schemeClr>
                    </a:solidFill>
                  </a:tcPr>
                </a:tc>
                <a:tc>
                  <a:txBody>
                    <a:bodyPr/>
                    <a:lstStyle/>
                    <a:p>
                      <a:pPr marL="0" marR="0" algn="just">
                        <a:lnSpc>
                          <a:spcPct val="107000"/>
                        </a:lnSpc>
                        <a:spcBef>
                          <a:spcPts val="0"/>
                        </a:spcBef>
                        <a:spcAft>
                          <a:spcPts val="0"/>
                        </a:spcAft>
                      </a:pPr>
                      <a:r>
                        <a:rPr lang="en-US" sz="1800">
                          <a:effectLst/>
                        </a:rPr>
                        <a:t>Sr 0.014     Pb 0.002     Zn 0.002     Cu 0.002   </a:t>
                      </a:r>
                    </a:p>
                    <a:p>
                      <a:pPr marL="0" marR="0" algn="just">
                        <a:lnSpc>
                          <a:spcPct val="107000"/>
                        </a:lnSpc>
                        <a:spcBef>
                          <a:spcPts val="0"/>
                        </a:spcBef>
                        <a:spcAft>
                          <a:spcPts val="0"/>
                        </a:spcAft>
                      </a:pPr>
                      <a:r>
                        <a:rPr lang="en-US" sz="1800">
                          <a:effectLst/>
                        </a:rPr>
                        <a:t>Fe 0.993     Cr 0.009     Ti 0.052      K 0.243</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60000"/>
                        <a:lumOff val="40000"/>
                      </a:schemeClr>
                    </a:solidFill>
                  </a:tcPr>
                </a:tc>
                <a:extLst>
                  <a:ext uri="{0D108BD9-81ED-4DB2-BD59-A6C34878D82A}">
                    <a16:rowId xmlns:a16="http://schemas.microsoft.com/office/drawing/2014/main" val="2017040609"/>
                  </a:ext>
                </a:extLst>
              </a:tr>
              <a:tr h="601985">
                <a:tc>
                  <a:txBody>
                    <a:bodyPr/>
                    <a:lstStyle/>
                    <a:p>
                      <a:pPr marL="0" marR="0" algn="ctr">
                        <a:lnSpc>
                          <a:spcPct val="107000"/>
                        </a:lnSpc>
                        <a:spcBef>
                          <a:spcPts val="0"/>
                        </a:spcBef>
                        <a:spcAft>
                          <a:spcPts val="0"/>
                        </a:spcAft>
                      </a:pPr>
                      <a:r>
                        <a:rPr lang="en-US" sz="1800">
                          <a:effectLst/>
                        </a:rPr>
                        <a:t>Yellow</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60000"/>
                        <a:lumOff val="40000"/>
                      </a:schemeClr>
                    </a:solidFill>
                  </a:tcPr>
                </a:tc>
                <a:tc>
                  <a:txBody>
                    <a:bodyPr/>
                    <a:lstStyle/>
                    <a:p>
                      <a:pPr marL="0" marR="0" algn="ctr">
                        <a:lnSpc>
                          <a:spcPct val="107000"/>
                        </a:lnSpc>
                        <a:spcBef>
                          <a:spcPts val="0"/>
                        </a:spcBef>
                        <a:spcAft>
                          <a:spcPts val="0"/>
                        </a:spcAft>
                      </a:pPr>
                      <a:r>
                        <a:rPr lang="en-US" sz="1800">
                          <a:effectLst/>
                        </a:rPr>
                        <a:t>14</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60000"/>
                        <a:lumOff val="40000"/>
                      </a:schemeClr>
                    </a:solidFill>
                  </a:tcPr>
                </a:tc>
                <a:tc>
                  <a:txBody>
                    <a:bodyPr/>
                    <a:lstStyle/>
                    <a:p>
                      <a:pPr marL="0" marR="0" algn="ctr">
                        <a:lnSpc>
                          <a:spcPct val="107000"/>
                        </a:lnSpc>
                        <a:spcBef>
                          <a:spcPts val="0"/>
                        </a:spcBef>
                        <a:spcAft>
                          <a:spcPts val="0"/>
                        </a:spcAft>
                      </a:pPr>
                      <a:r>
                        <a:rPr lang="en-US" sz="1800" dirty="0">
                          <a:effectLst/>
                        </a:rPr>
                        <a:t>Bal 57.276</a:t>
                      </a:r>
                    </a:p>
                    <a:p>
                      <a:pPr marL="0" marR="0" algn="ctr">
                        <a:lnSpc>
                          <a:spcPct val="107000"/>
                        </a:lnSpc>
                        <a:spcBef>
                          <a:spcPts val="0"/>
                        </a:spcBef>
                        <a:spcAft>
                          <a:spcPts val="0"/>
                        </a:spcAft>
                      </a:pPr>
                      <a:r>
                        <a:rPr lang="en-US" sz="1800" dirty="0">
                          <a:effectLst/>
                        </a:rPr>
                        <a:t>Ca 41.505</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60000"/>
                        <a:lumOff val="40000"/>
                      </a:schemeClr>
                    </a:solidFill>
                  </a:tcPr>
                </a:tc>
                <a:tc>
                  <a:txBody>
                    <a:bodyPr/>
                    <a:lstStyle/>
                    <a:p>
                      <a:pPr marL="0" marR="0" algn="just">
                        <a:lnSpc>
                          <a:spcPct val="107000"/>
                        </a:lnSpc>
                        <a:spcBef>
                          <a:spcPts val="0"/>
                        </a:spcBef>
                        <a:spcAft>
                          <a:spcPts val="0"/>
                        </a:spcAft>
                      </a:pPr>
                      <a:r>
                        <a:rPr lang="en-US" sz="1800" dirty="0">
                          <a:effectLst/>
                        </a:rPr>
                        <a:t>Sr 0.013     Zn 0.002     Fe 0.959     Cr 0.006</a:t>
                      </a:r>
                    </a:p>
                    <a:p>
                      <a:pPr marL="0" marR="0" algn="just">
                        <a:lnSpc>
                          <a:spcPct val="107000"/>
                        </a:lnSpc>
                        <a:spcBef>
                          <a:spcPts val="0"/>
                        </a:spcBef>
                        <a:spcAft>
                          <a:spcPts val="0"/>
                        </a:spcAft>
                      </a:pPr>
                      <a:r>
                        <a:rPr lang="en-US" sz="1800" dirty="0">
                          <a:effectLst/>
                        </a:rPr>
                        <a:t>V 0.006     </a:t>
                      </a:r>
                      <a:r>
                        <a:rPr lang="en-US" sz="1800" dirty="0" err="1">
                          <a:effectLst/>
                        </a:rPr>
                        <a:t>Ti</a:t>
                      </a:r>
                      <a:r>
                        <a:rPr lang="en-US" sz="1800" dirty="0">
                          <a:effectLst/>
                        </a:rPr>
                        <a:t> 0.058     K 0.171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60000"/>
                        <a:lumOff val="40000"/>
                      </a:schemeClr>
                    </a:solidFill>
                  </a:tcPr>
                </a:tc>
                <a:extLst>
                  <a:ext uri="{0D108BD9-81ED-4DB2-BD59-A6C34878D82A}">
                    <a16:rowId xmlns:a16="http://schemas.microsoft.com/office/drawing/2014/main" val="1110246650"/>
                  </a:ext>
                </a:extLst>
              </a:tr>
              <a:tr h="601985">
                <a:tc>
                  <a:txBody>
                    <a:bodyPr/>
                    <a:lstStyle/>
                    <a:p>
                      <a:pPr marL="0" marR="0" algn="ctr">
                        <a:lnSpc>
                          <a:spcPct val="107000"/>
                        </a:lnSpc>
                        <a:spcBef>
                          <a:spcPts val="0"/>
                        </a:spcBef>
                        <a:spcAft>
                          <a:spcPts val="0"/>
                        </a:spcAft>
                      </a:pPr>
                      <a:r>
                        <a:rPr lang="en-US" sz="1800">
                          <a:effectLst/>
                        </a:rPr>
                        <a:t>Black</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60000"/>
                        <a:lumOff val="40000"/>
                      </a:schemeClr>
                    </a:solidFill>
                  </a:tcPr>
                </a:tc>
                <a:tc>
                  <a:txBody>
                    <a:bodyPr/>
                    <a:lstStyle/>
                    <a:p>
                      <a:pPr marL="0" marR="0" algn="ctr">
                        <a:lnSpc>
                          <a:spcPct val="107000"/>
                        </a:lnSpc>
                        <a:spcBef>
                          <a:spcPts val="0"/>
                        </a:spcBef>
                        <a:spcAft>
                          <a:spcPts val="0"/>
                        </a:spcAft>
                      </a:pPr>
                      <a:r>
                        <a:rPr lang="en-US" sz="1800">
                          <a:effectLst/>
                        </a:rPr>
                        <a:t>3</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60000"/>
                        <a:lumOff val="40000"/>
                      </a:schemeClr>
                    </a:solidFill>
                  </a:tcPr>
                </a:tc>
                <a:tc>
                  <a:txBody>
                    <a:bodyPr/>
                    <a:lstStyle/>
                    <a:p>
                      <a:pPr marL="0" marR="0" algn="ctr">
                        <a:lnSpc>
                          <a:spcPct val="107000"/>
                        </a:lnSpc>
                        <a:spcBef>
                          <a:spcPts val="0"/>
                        </a:spcBef>
                        <a:spcAft>
                          <a:spcPts val="0"/>
                        </a:spcAft>
                      </a:pPr>
                      <a:r>
                        <a:rPr lang="en-US" sz="1800" dirty="0">
                          <a:effectLst/>
                        </a:rPr>
                        <a:t>Bal 58.067</a:t>
                      </a:r>
                    </a:p>
                    <a:p>
                      <a:pPr marL="0" marR="0" algn="ctr">
                        <a:lnSpc>
                          <a:spcPct val="107000"/>
                        </a:lnSpc>
                        <a:spcBef>
                          <a:spcPts val="0"/>
                        </a:spcBef>
                        <a:spcAft>
                          <a:spcPts val="0"/>
                        </a:spcAft>
                      </a:pPr>
                      <a:r>
                        <a:rPr lang="en-US" sz="1800" dirty="0">
                          <a:effectLst/>
                        </a:rPr>
                        <a:t>Ca 41.497</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60000"/>
                        <a:lumOff val="40000"/>
                      </a:schemeClr>
                    </a:solidFill>
                  </a:tcPr>
                </a:tc>
                <a:tc>
                  <a:txBody>
                    <a:bodyPr/>
                    <a:lstStyle/>
                    <a:p>
                      <a:pPr marL="0" marR="0" algn="just">
                        <a:lnSpc>
                          <a:spcPct val="107000"/>
                        </a:lnSpc>
                        <a:spcBef>
                          <a:spcPts val="0"/>
                        </a:spcBef>
                        <a:spcAft>
                          <a:spcPts val="0"/>
                        </a:spcAft>
                      </a:pPr>
                      <a:r>
                        <a:rPr lang="en-US" sz="1800" dirty="0">
                          <a:effectLst/>
                        </a:rPr>
                        <a:t>Sr 0.028     Pb 0.003      Zn 0.003     Fe 0.201</a:t>
                      </a:r>
                    </a:p>
                    <a:p>
                      <a:pPr marL="0" marR="0" algn="just">
                        <a:lnSpc>
                          <a:spcPct val="107000"/>
                        </a:lnSpc>
                        <a:spcBef>
                          <a:spcPts val="0"/>
                        </a:spcBef>
                        <a:spcAft>
                          <a:spcPts val="0"/>
                        </a:spcAft>
                      </a:pPr>
                      <a:r>
                        <a:rPr lang="en-US" sz="1800" dirty="0">
                          <a:effectLst/>
                        </a:rPr>
                        <a:t>Mn 0.015     </a:t>
                      </a:r>
                      <a:r>
                        <a:rPr lang="en-US" sz="1800" dirty="0" err="1">
                          <a:effectLst/>
                        </a:rPr>
                        <a:t>Ti</a:t>
                      </a:r>
                      <a:r>
                        <a:rPr lang="en-US" sz="1800" dirty="0">
                          <a:effectLst/>
                        </a:rPr>
                        <a:t> 0.02     K 0.163</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60000"/>
                        <a:lumOff val="40000"/>
                      </a:schemeClr>
                    </a:solidFill>
                  </a:tcPr>
                </a:tc>
                <a:extLst>
                  <a:ext uri="{0D108BD9-81ED-4DB2-BD59-A6C34878D82A}">
                    <a16:rowId xmlns:a16="http://schemas.microsoft.com/office/drawing/2014/main" val="36057963"/>
                  </a:ext>
                </a:extLst>
              </a:tr>
              <a:tr h="601985">
                <a:tc>
                  <a:txBody>
                    <a:bodyPr/>
                    <a:lstStyle/>
                    <a:p>
                      <a:pPr marL="0" marR="0" algn="ctr">
                        <a:lnSpc>
                          <a:spcPct val="107000"/>
                        </a:lnSpc>
                        <a:spcBef>
                          <a:spcPts val="0"/>
                        </a:spcBef>
                        <a:spcAft>
                          <a:spcPts val="0"/>
                        </a:spcAft>
                      </a:pPr>
                      <a:r>
                        <a:rPr lang="en-US" sz="1800">
                          <a:effectLst/>
                        </a:rPr>
                        <a:t>Black</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60000"/>
                        <a:lumOff val="40000"/>
                      </a:schemeClr>
                    </a:solidFill>
                  </a:tcPr>
                </a:tc>
                <a:tc>
                  <a:txBody>
                    <a:bodyPr/>
                    <a:lstStyle/>
                    <a:p>
                      <a:pPr marL="0" marR="0" algn="ctr">
                        <a:lnSpc>
                          <a:spcPct val="107000"/>
                        </a:lnSpc>
                        <a:spcBef>
                          <a:spcPts val="0"/>
                        </a:spcBef>
                        <a:spcAft>
                          <a:spcPts val="0"/>
                        </a:spcAft>
                      </a:pPr>
                      <a:r>
                        <a:rPr lang="en-US" sz="1800">
                          <a:effectLst/>
                        </a:rPr>
                        <a:t>6</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60000"/>
                        <a:lumOff val="40000"/>
                      </a:schemeClr>
                    </a:solidFill>
                  </a:tcPr>
                </a:tc>
                <a:tc>
                  <a:txBody>
                    <a:bodyPr/>
                    <a:lstStyle/>
                    <a:p>
                      <a:pPr marL="0" marR="0" algn="ctr">
                        <a:lnSpc>
                          <a:spcPct val="107000"/>
                        </a:lnSpc>
                        <a:spcBef>
                          <a:spcPts val="0"/>
                        </a:spcBef>
                        <a:spcAft>
                          <a:spcPts val="0"/>
                        </a:spcAft>
                      </a:pPr>
                      <a:r>
                        <a:rPr lang="en-US" sz="1800" dirty="0">
                          <a:effectLst/>
                        </a:rPr>
                        <a:t>Bal 55.14</a:t>
                      </a:r>
                    </a:p>
                    <a:p>
                      <a:pPr marL="0" marR="0" algn="ctr">
                        <a:lnSpc>
                          <a:spcPct val="107000"/>
                        </a:lnSpc>
                        <a:spcBef>
                          <a:spcPts val="0"/>
                        </a:spcBef>
                        <a:spcAft>
                          <a:spcPts val="0"/>
                        </a:spcAft>
                      </a:pPr>
                      <a:r>
                        <a:rPr lang="en-US" sz="1800" dirty="0">
                          <a:effectLst/>
                        </a:rPr>
                        <a:t>Ca 44.473</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60000"/>
                        <a:lumOff val="40000"/>
                      </a:schemeClr>
                    </a:solidFill>
                  </a:tcPr>
                </a:tc>
                <a:tc>
                  <a:txBody>
                    <a:bodyPr/>
                    <a:lstStyle/>
                    <a:p>
                      <a:pPr marL="0" marR="0" algn="just">
                        <a:lnSpc>
                          <a:spcPct val="107000"/>
                        </a:lnSpc>
                        <a:spcBef>
                          <a:spcPts val="0"/>
                        </a:spcBef>
                        <a:spcAft>
                          <a:spcPts val="0"/>
                        </a:spcAft>
                      </a:pPr>
                      <a:r>
                        <a:rPr lang="en-US" sz="1800">
                          <a:effectLst/>
                        </a:rPr>
                        <a:t>Sr 0.007     As 0.002     Pb 0.003     Fe 0.182</a:t>
                      </a:r>
                    </a:p>
                    <a:p>
                      <a:pPr marL="0" marR="0" algn="just">
                        <a:lnSpc>
                          <a:spcPct val="107000"/>
                        </a:lnSpc>
                        <a:spcBef>
                          <a:spcPts val="0"/>
                        </a:spcBef>
                        <a:spcAft>
                          <a:spcPts val="0"/>
                        </a:spcAft>
                      </a:pPr>
                      <a:r>
                        <a:rPr lang="en-US" sz="1800">
                          <a:effectLst/>
                        </a:rPr>
                        <a:t>Cr 0.008     Ti 0.021     K 0.154</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60000"/>
                        <a:lumOff val="40000"/>
                      </a:schemeClr>
                    </a:solidFill>
                  </a:tcPr>
                </a:tc>
                <a:extLst>
                  <a:ext uri="{0D108BD9-81ED-4DB2-BD59-A6C34878D82A}">
                    <a16:rowId xmlns:a16="http://schemas.microsoft.com/office/drawing/2014/main" val="1042234083"/>
                  </a:ext>
                </a:extLst>
              </a:tr>
              <a:tr h="601985">
                <a:tc>
                  <a:txBody>
                    <a:bodyPr/>
                    <a:lstStyle/>
                    <a:p>
                      <a:pPr marL="0" marR="0" algn="ctr">
                        <a:lnSpc>
                          <a:spcPct val="107000"/>
                        </a:lnSpc>
                        <a:spcBef>
                          <a:spcPts val="0"/>
                        </a:spcBef>
                        <a:spcAft>
                          <a:spcPts val="0"/>
                        </a:spcAft>
                      </a:pPr>
                      <a:r>
                        <a:rPr lang="en-US" sz="1800">
                          <a:effectLst/>
                        </a:rPr>
                        <a:t>Black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60000"/>
                        <a:lumOff val="40000"/>
                      </a:schemeClr>
                    </a:solidFill>
                  </a:tcPr>
                </a:tc>
                <a:tc>
                  <a:txBody>
                    <a:bodyPr/>
                    <a:lstStyle/>
                    <a:p>
                      <a:pPr marL="0" marR="0" algn="ctr">
                        <a:lnSpc>
                          <a:spcPct val="107000"/>
                        </a:lnSpc>
                        <a:spcBef>
                          <a:spcPts val="0"/>
                        </a:spcBef>
                        <a:spcAft>
                          <a:spcPts val="0"/>
                        </a:spcAft>
                      </a:pPr>
                      <a:r>
                        <a:rPr lang="en-US" sz="1800">
                          <a:effectLst/>
                        </a:rPr>
                        <a:t>8</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60000"/>
                        <a:lumOff val="40000"/>
                      </a:schemeClr>
                    </a:solidFill>
                  </a:tcPr>
                </a:tc>
                <a:tc>
                  <a:txBody>
                    <a:bodyPr/>
                    <a:lstStyle/>
                    <a:p>
                      <a:pPr marL="0" marR="0" algn="ctr">
                        <a:lnSpc>
                          <a:spcPct val="107000"/>
                        </a:lnSpc>
                        <a:spcBef>
                          <a:spcPts val="0"/>
                        </a:spcBef>
                        <a:spcAft>
                          <a:spcPts val="0"/>
                        </a:spcAft>
                      </a:pPr>
                      <a:r>
                        <a:rPr lang="en-US" sz="1800" dirty="0">
                          <a:effectLst/>
                        </a:rPr>
                        <a:t>Bal 55.925</a:t>
                      </a:r>
                    </a:p>
                    <a:p>
                      <a:pPr marL="0" marR="0" algn="ctr">
                        <a:lnSpc>
                          <a:spcPct val="107000"/>
                        </a:lnSpc>
                        <a:spcBef>
                          <a:spcPts val="0"/>
                        </a:spcBef>
                        <a:spcAft>
                          <a:spcPts val="0"/>
                        </a:spcAft>
                      </a:pPr>
                      <a:r>
                        <a:rPr lang="en-US" sz="1800" dirty="0">
                          <a:effectLst/>
                        </a:rPr>
                        <a:t>Ca 43.786</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60000"/>
                        <a:lumOff val="40000"/>
                      </a:schemeClr>
                    </a:solidFill>
                  </a:tcPr>
                </a:tc>
                <a:tc>
                  <a:txBody>
                    <a:bodyPr/>
                    <a:lstStyle/>
                    <a:p>
                      <a:pPr marL="0" marR="0" algn="just">
                        <a:lnSpc>
                          <a:spcPct val="107000"/>
                        </a:lnSpc>
                        <a:spcBef>
                          <a:spcPts val="0"/>
                        </a:spcBef>
                        <a:spcAft>
                          <a:spcPts val="0"/>
                        </a:spcAft>
                      </a:pPr>
                      <a:r>
                        <a:rPr lang="en-US" sz="1800">
                          <a:effectLst/>
                        </a:rPr>
                        <a:t>Sr 0.024     Pb 0.004     Zn 0.002     Fe 0.113</a:t>
                      </a:r>
                    </a:p>
                    <a:p>
                      <a:pPr marL="0" marR="0" algn="just">
                        <a:lnSpc>
                          <a:spcPct val="107000"/>
                        </a:lnSpc>
                        <a:spcBef>
                          <a:spcPts val="0"/>
                        </a:spcBef>
                        <a:spcAft>
                          <a:spcPts val="0"/>
                        </a:spcAft>
                      </a:pPr>
                      <a:r>
                        <a:rPr lang="en-US" sz="1800">
                          <a:effectLst/>
                        </a:rPr>
                        <a:t>Ti 0.029     K 0.114</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60000"/>
                        <a:lumOff val="40000"/>
                      </a:schemeClr>
                    </a:solidFill>
                  </a:tcPr>
                </a:tc>
                <a:extLst>
                  <a:ext uri="{0D108BD9-81ED-4DB2-BD59-A6C34878D82A}">
                    <a16:rowId xmlns:a16="http://schemas.microsoft.com/office/drawing/2014/main" val="283313590"/>
                  </a:ext>
                </a:extLst>
              </a:tr>
              <a:tr h="601985">
                <a:tc>
                  <a:txBody>
                    <a:bodyPr/>
                    <a:lstStyle/>
                    <a:p>
                      <a:pPr marL="0" marR="0" algn="ctr">
                        <a:lnSpc>
                          <a:spcPct val="107000"/>
                        </a:lnSpc>
                        <a:spcBef>
                          <a:spcPts val="0"/>
                        </a:spcBef>
                        <a:spcAft>
                          <a:spcPts val="0"/>
                        </a:spcAft>
                      </a:pPr>
                      <a:r>
                        <a:rPr lang="en-US" sz="1800">
                          <a:effectLst/>
                        </a:rPr>
                        <a:t>Black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60000"/>
                        <a:lumOff val="40000"/>
                      </a:schemeClr>
                    </a:solidFill>
                  </a:tcPr>
                </a:tc>
                <a:tc>
                  <a:txBody>
                    <a:bodyPr/>
                    <a:lstStyle/>
                    <a:p>
                      <a:pPr marL="0" marR="0" algn="ctr">
                        <a:lnSpc>
                          <a:spcPct val="107000"/>
                        </a:lnSpc>
                        <a:spcBef>
                          <a:spcPts val="0"/>
                        </a:spcBef>
                        <a:spcAft>
                          <a:spcPts val="0"/>
                        </a:spcAft>
                      </a:pPr>
                      <a:r>
                        <a:rPr lang="en-US" sz="1800">
                          <a:effectLst/>
                        </a:rPr>
                        <a:t>9</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60000"/>
                        <a:lumOff val="40000"/>
                      </a:schemeClr>
                    </a:solidFill>
                  </a:tcPr>
                </a:tc>
                <a:tc>
                  <a:txBody>
                    <a:bodyPr/>
                    <a:lstStyle/>
                    <a:p>
                      <a:pPr marL="0" marR="0" algn="ctr">
                        <a:lnSpc>
                          <a:spcPct val="107000"/>
                        </a:lnSpc>
                        <a:spcBef>
                          <a:spcPts val="0"/>
                        </a:spcBef>
                        <a:spcAft>
                          <a:spcPts val="0"/>
                        </a:spcAft>
                      </a:pPr>
                      <a:r>
                        <a:rPr lang="en-US" sz="1800">
                          <a:effectLst/>
                        </a:rPr>
                        <a:t>Bal 56.155</a:t>
                      </a:r>
                    </a:p>
                    <a:p>
                      <a:pPr marL="0" marR="0" algn="ctr">
                        <a:lnSpc>
                          <a:spcPct val="107000"/>
                        </a:lnSpc>
                        <a:spcBef>
                          <a:spcPts val="0"/>
                        </a:spcBef>
                        <a:spcAft>
                          <a:spcPts val="0"/>
                        </a:spcAft>
                      </a:pPr>
                      <a:r>
                        <a:rPr lang="en-US" sz="1800">
                          <a:effectLst/>
                        </a:rPr>
                        <a:t>Ca 43.586</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60000"/>
                        <a:lumOff val="40000"/>
                      </a:schemeClr>
                    </a:solidFill>
                  </a:tcPr>
                </a:tc>
                <a:tc>
                  <a:txBody>
                    <a:bodyPr/>
                    <a:lstStyle/>
                    <a:p>
                      <a:pPr marL="0" marR="0" algn="just">
                        <a:lnSpc>
                          <a:spcPct val="107000"/>
                        </a:lnSpc>
                        <a:spcBef>
                          <a:spcPts val="0"/>
                        </a:spcBef>
                        <a:spcAft>
                          <a:spcPts val="0"/>
                        </a:spcAft>
                      </a:pPr>
                      <a:r>
                        <a:rPr lang="en-US" sz="1800">
                          <a:effectLst/>
                        </a:rPr>
                        <a:t>Sr 0.01      Pb 0.003     Fe 0.116     Ti 0.032</a:t>
                      </a:r>
                    </a:p>
                    <a:p>
                      <a:pPr marL="0" marR="0" algn="just">
                        <a:lnSpc>
                          <a:spcPct val="107000"/>
                        </a:lnSpc>
                        <a:spcBef>
                          <a:spcPts val="0"/>
                        </a:spcBef>
                        <a:spcAft>
                          <a:spcPts val="0"/>
                        </a:spcAft>
                      </a:pPr>
                      <a:r>
                        <a:rPr lang="en-US" sz="1800">
                          <a:effectLst/>
                        </a:rPr>
                        <a:t>K 0.088</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60000"/>
                        <a:lumOff val="40000"/>
                      </a:schemeClr>
                    </a:solidFill>
                  </a:tcPr>
                </a:tc>
                <a:extLst>
                  <a:ext uri="{0D108BD9-81ED-4DB2-BD59-A6C34878D82A}">
                    <a16:rowId xmlns:a16="http://schemas.microsoft.com/office/drawing/2014/main" val="1921056354"/>
                  </a:ext>
                </a:extLst>
              </a:tr>
              <a:tr h="1219397">
                <a:tc>
                  <a:txBody>
                    <a:bodyPr/>
                    <a:lstStyle/>
                    <a:p>
                      <a:pPr marL="0" marR="0" algn="ctr">
                        <a:lnSpc>
                          <a:spcPct val="107000"/>
                        </a:lnSpc>
                        <a:spcBef>
                          <a:spcPts val="0"/>
                        </a:spcBef>
                        <a:spcAft>
                          <a:spcPts val="0"/>
                        </a:spcAft>
                      </a:pPr>
                      <a:r>
                        <a:rPr lang="en-US" sz="1800" dirty="0">
                          <a:effectLst/>
                        </a:rPr>
                        <a:t>Black</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60000"/>
                        <a:lumOff val="40000"/>
                      </a:schemeClr>
                    </a:solidFill>
                  </a:tcPr>
                </a:tc>
                <a:tc>
                  <a:txBody>
                    <a:bodyPr/>
                    <a:lstStyle/>
                    <a:p>
                      <a:pPr marL="0" marR="0" algn="ctr">
                        <a:lnSpc>
                          <a:spcPct val="107000"/>
                        </a:lnSpc>
                        <a:spcBef>
                          <a:spcPts val="0"/>
                        </a:spcBef>
                        <a:spcAft>
                          <a:spcPts val="0"/>
                        </a:spcAft>
                      </a:pPr>
                      <a:r>
                        <a:rPr lang="en-US" sz="1800" dirty="0">
                          <a:effectLst/>
                        </a:rPr>
                        <a:t>10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60000"/>
                        <a:lumOff val="40000"/>
                      </a:schemeClr>
                    </a:solidFill>
                  </a:tcPr>
                </a:tc>
                <a:tc>
                  <a:txBody>
                    <a:bodyPr/>
                    <a:lstStyle/>
                    <a:p>
                      <a:pPr marL="0" marR="0" algn="ctr">
                        <a:lnSpc>
                          <a:spcPct val="107000"/>
                        </a:lnSpc>
                        <a:spcBef>
                          <a:spcPts val="0"/>
                        </a:spcBef>
                        <a:spcAft>
                          <a:spcPts val="0"/>
                        </a:spcAft>
                      </a:pPr>
                      <a:r>
                        <a:rPr lang="en-US" sz="1800">
                          <a:effectLst/>
                        </a:rPr>
                        <a:t>Bal 85.443</a:t>
                      </a:r>
                    </a:p>
                    <a:p>
                      <a:pPr marL="0" marR="0" algn="ctr">
                        <a:lnSpc>
                          <a:spcPct val="107000"/>
                        </a:lnSpc>
                        <a:spcBef>
                          <a:spcPts val="0"/>
                        </a:spcBef>
                        <a:spcAft>
                          <a:spcPts val="0"/>
                        </a:spcAft>
                      </a:pPr>
                      <a:r>
                        <a:rPr lang="en-US" sz="1800">
                          <a:effectLst/>
                        </a:rPr>
                        <a:t>Fe 4.146</a:t>
                      </a:r>
                    </a:p>
                    <a:p>
                      <a:pPr marL="0" marR="0" algn="ctr">
                        <a:lnSpc>
                          <a:spcPct val="107000"/>
                        </a:lnSpc>
                        <a:spcBef>
                          <a:spcPts val="0"/>
                        </a:spcBef>
                        <a:spcAft>
                          <a:spcPts val="0"/>
                        </a:spcAft>
                      </a:pPr>
                      <a:r>
                        <a:rPr lang="en-US" sz="1800">
                          <a:effectLst/>
                        </a:rPr>
                        <a:t>Ca 8.121</a:t>
                      </a:r>
                    </a:p>
                    <a:p>
                      <a:pPr marL="0" marR="0" algn="ctr">
                        <a:lnSpc>
                          <a:spcPct val="107000"/>
                        </a:lnSpc>
                        <a:spcBef>
                          <a:spcPts val="0"/>
                        </a:spcBef>
                        <a:spcAft>
                          <a:spcPts val="0"/>
                        </a:spcAft>
                      </a:pPr>
                      <a:r>
                        <a:rPr lang="en-US" sz="1800">
                          <a:effectLst/>
                        </a:rPr>
                        <a:t>K 1.737</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60000"/>
                        <a:lumOff val="40000"/>
                      </a:schemeClr>
                    </a:solidFill>
                  </a:tcPr>
                </a:tc>
                <a:tc>
                  <a:txBody>
                    <a:bodyPr/>
                    <a:lstStyle/>
                    <a:p>
                      <a:pPr marL="0" marR="0" algn="just">
                        <a:lnSpc>
                          <a:spcPct val="107000"/>
                        </a:lnSpc>
                        <a:spcBef>
                          <a:spcPts val="0"/>
                        </a:spcBef>
                        <a:spcAft>
                          <a:spcPts val="0"/>
                        </a:spcAft>
                      </a:pPr>
                      <a:r>
                        <a:rPr lang="en-US" sz="1800">
                          <a:effectLst/>
                        </a:rPr>
                        <a:t>Zr 0.009     Sr 0.016     Rb 0.005     Pb 0.002</a:t>
                      </a:r>
                    </a:p>
                    <a:p>
                      <a:pPr marL="0" marR="0" algn="just">
                        <a:lnSpc>
                          <a:spcPct val="107000"/>
                        </a:lnSpc>
                        <a:spcBef>
                          <a:spcPts val="0"/>
                        </a:spcBef>
                        <a:spcAft>
                          <a:spcPts val="0"/>
                        </a:spcAft>
                      </a:pPr>
                      <a:r>
                        <a:rPr lang="en-US" sz="1800">
                          <a:effectLst/>
                        </a:rPr>
                        <a:t>Zn 0.009     Mn 0.103     Cr 0.022     V 0.016</a:t>
                      </a:r>
                    </a:p>
                    <a:p>
                      <a:pPr marL="0" marR="0" algn="just">
                        <a:lnSpc>
                          <a:spcPct val="107000"/>
                        </a:lnSpc>
                        <a:spcBef>
                          <a:spcPts val="0"/>
                        </a:spcBef>
                        <a:spcAft>
                          <a:spcPts val="0"/>
                        </a:spcAft>
                      </a:pPr>
                      <a:r>
                        <a:rPr lang="en-US" sz="1800">
                          <a:effectLst/>
                        </a:rPr>
                        <a:t>Ti 0.366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60000"/>
                        <a:lumOff val="40000"/>
                      </a:schemeClr>
                    </a:solidFill>
                  </a:tcPr>
                </a:tc>
                <a:extLst>
                  <a:ext uri="{0D108BD9-81ED-4DB2-BD59-A6C34878D82A}">
                    <a16:rowId xmlns:a16="http://schemas.microsoft.com/office/drawing/2014/main" val="119815688"/>
                  </a:ext>
                </a:extLst>
              </a:tr>
              <a:tr h="601985">
                <a:tc>
                  <a:txBody>
                    <a:bodyPr/>
                    <a:lstStyle/>
                    <a:p>
                      <a:pPr marL="0" marR="0" algn="ctr">
                        <a:lnSpc>
                          <a:spcPct val="107000"/>
                        </a:lnSpc>
                        <a:spcBef>
                          <a:spcPts val="0"/>
                        </a:spcBef>
                        <a:spcAft>
                          <a:spcPts val="0"/>
                        </a:spcAft>
                      </a:pPr>
                      <a:r>
                        <a:rPr lang="en-US" sz="1800">
                          <a:effectLst/>
                        </a:rPr>
                        <a:t>White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60000"/>
                        <a:lumOff val="40000"/>
                      </a:schemeClr>
                    </a:solidFill>
                  </a:tcPr>
                </a:tc>
                <a:tc>
                  <a:txBody>
                    <a:bodyPr/>
                    <a:lstStyle/>
                    <a:p>
                      <a:pPr marL="0" marR="0" algn="ctr">
                        <a:lnSpc>
                          <a:spcPct val="107000"/>
                        </a:lnSpc>
                        <a:spcBef>
                          <a:spcPts val="0"/>
                        </a:spcBef>
                        <a:spcAft>
                          <a:spcPts val="0"/>
                        </a:spcAft>
                      </a:pPr>
                      <a:r>
                        <a:rPr lang="en-US" sz="1800">
                          <a:effectLst/>
                        </a:rPr>
                        <a:t>1</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60000"/>
                        <a:lumOff val="40000"/>
                      </a:schemeClr>
                    </a:solidFill>
                  </a:tcPr>
                </a:tc>
                <a:tc>
                  <a:txBody>
                    <a:bodyPr/>
                    <a:lstStyle/>
                    <a:p>
                      <a:pPr marL="0" marR="0" algn="ctr">
                        <a:lnSpc>
                          <a:spcPct val="107000"/>
                        </a:lnSpc>
                        <a:spcBef>
                          <a:spcPts val="0"/>
                        </a:spcBef>
                        <a:spcAft>
                          <a:spcPts val="0"/>
                        </a:spcAft>
                      </a:pPr>
                      <a:r>
                        <a:rPr lang="en-US" sz="1800">
                          <a:effectLst/>
                        </a:rPr>
                        <a:t>Bal 52.324</a:t>
                      </a:r>
                    </a:p>
                    <a:p>
                      <a:pPr marL="0" marR="0" algn="ctr">
                        <a:lnSpc>
                          <a:spcPct val="107000"/>
                        </a:lnSpc>
                        <a:spcBef>
                          <a:spcPts val="0"/>
                        </a:spcBef>
                        <a:spcAft>
                          <a:spcPts val="0"/>
                        </a:spcAft>
                      </a:pPr>
                      <a:r>
                        <a:rPr lang="en-US" sz="1800">
                          <a:effectLst/>
                        </a:rPr>
                        <a:t>Ca 47.575</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60000"/>
                        <a:lumOff val="40000"/>
                      </a:schemeClr>
                    </a:solidFill>
                  </a:tcPr>
                </a:tc>
                <a:tc>
                  <a:txBody>
                    <a:bodyPr/>
                    <a:lstStyle/>
                    <a:p>
                      <a:pPr marL="0" marR="0" algn="just">
                        <a:lnSpc>
                          <a:spcPct val="107000"/>
                        </a:lnSpc>
                        <a:spcBef>
                          <a:spcPts val="0"/>
                        </a:spcBef>
                        <a:spcAft>
                          <a:spcPts val="0"/>
                        </a:spcAft>
                      </a:pPr>
                      <a:r>
                        <a:rPr lang="en-US" sz="1800">
                          <a:effectLst/>
                        </a:rPr>
                        <a:t>Sr 0.008     Pb 0.002     Zn 0.002     Fe 0.054  </a:t>
                      </a:r>
                    </a:p>
                    <a:p>
                      <a:pPr marL="0" marR="0" algn="just">
                        <a:lnSpc>
                          <a:spcPct val="107000"/>
                        </a:lnSpc>
                        <a:spcBef>
                          <a:spcPts val="0"/>
                        </a:spcBef>
                        <a:spcAft>
                          <a:spcPts val="0"/>
                        </a:spcAft>
                      </a:pPr>
                      <a:r>
                        <a:rPr lang="en-US" sz="1800">
                          <a:effectLst/>
                        </a:rPr>
                        <a:t>K 0.025</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60000"/>
                        <a:lumOff val="40000"/>
                      </a:schemeClr>
                    </a:solidFill>
                  </a:tcPr>
                </a:tc>
                <a:extLst>
                  <a:ext uri="{0D108BD9-81ED-4DB2-BD59-A6C34878D82A}">
                    <a16:rowId xmlns:a16="http://schemas.microsoft.com/office/drawing/2014/main" val="18214019"/>
                  </a:ext>
                </a:extLst>
              </a:tr>
              <a:tr h="601985">
                <a:tc>
                  <a:txBody>
                    <a:bodyPr/>
                    <a:lstStyle/>
                    <a:p>
                      <a:pPr marL="0" marR="0" algn="ctr">
                        <a:lnSpc>
                          <a:spcPct val="107000"/>
                        </a:lnSpc>
                        <a:spcBef>
                          <a:spcPts val="0"/>
                        </a:spcBef>
                        <a:spcAft>
                          <a:spcPts val="0"/>
                        </a:spcAft>
                      </a:pPr>
                      <a:r>
                        <a:rPr lang="en-US" sz="1800">
                          <a:effectLst/>
                        </a:rPr>
                        <a:t>White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60000"/>
                        <a:lumOff val="40000"/>
                      </a:schemeClr>
                    </a:solidFill>
                  </a:tcPr>
                </a:tc>
                <a:tc>
                  <a:txBody>
                    <a:bodyPr/>
                    <a:lstStyle/>
                    <a:p>
                      <a:pPr marL="0" marR="0" algn="ctr">
                        <a:lnSpc>
                          <a:spcPct val="107000"/>
                        </a:lnSpc>
                        <a:spcBef>
                          <a:spcPts val="0"/>
                        </a:spcBef>
                        <a:spcAft>
                          <a:spcPts val="0"/>
                        </a:spcAft>
                      </a:pPr>
                      <a:r>
                        <a:rPr lang="en-US" sz="1800">
                          <a:effectLst/>
                        </a:rPr>
                        <a:t>4</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60000"/>
                        <a:lumOff val="40000"/>
                      </a:schemeClr>
                    </a:solidFill>
                  </a:tcPr>
                </a:tc>
                <a:tc>
                  <a:txBody>
                    <a:bodyPr/>
                    <a:lstStyle/>
                    <a:p>
                      <a:pPr marL="0" marR="0" algn="ctr">
                        <a:lnSpc>
                          <a:spcPct val="107000"/>
                        </a:lnSpc>
                        <a:spcBef>
                          <a:spcPts val="0"/>
                        </a:spcBef>
                        <a:spcAft>
                          <a:spcPts val="0"/>
                        </a:spcAft>
                      </a:pPr>
                      <a:r>
                        <a:rPr lang="en-US" sz="1800">
                          <a:effectLst/>
                        </a:rPr>
                        <a:t>Bal 50.746</a:t>
                      </a:r>
                    </a:p>
                    <a:p>
                      <a:pPr marL="0" marR="0" algn="ctr">
                        <a:lnSpc>
                          <a:spcPct val="107000"/>
                        </a:lnSpc>
                        <a:spcBef>
                          <a:spcPts val="0"/>
                        </a:spcBef>
                        <a:spcAft>
                          <a:spcPts val="0"/>
                        </a:spcAft>
                      </a:pPr>
                      <a:r>
                        <a:rPr lang="en-US" sz="1800">
                          <a:effectLst/>
                        </a:rPr>
                        <a:t>Ca 49.018</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60000"/>
                        <a:lumOff val="40000"/>
                      </a:schemeClr>
                    </a:solidFill>
                  </a:tcPr>
                </a:tc>
                <a:tc>
                  <a:txBody>
                    <a:bodyPr/>
                    <a:lstStyle/>
                    <a:p>
                      <a:pPr marL="0" marR="0" algn="just">
                        <a:lnSpc>
                          <a:spcPct val="107000"/>
                        </a:lnSpc>
                        <a:spcBef>
                          <a:spcPts val="0"/>
                        </a:spcBef>
                        <a:spcAft>
                          <a:spcPts val="0"/>
                        </a:spcAft>
                      </a:pPr>
                      <a:r>
                        <a:rPr lang="en-US" sz="1800">
                          <a:effectLst/>
                        </a:rPr>
                        <a:t>Sr 0.01        Pb 0.006     Cu 0.064     Fe 0.076</a:t>
                      </a:r>
                    </a:p>
                    <a:p>
                      <a:pPr marL="0" marR="0" algn="just">
                        <a:lnSpc>
                          <a:spcPct val="107000"/>
                        </a:lnSpc>
                        <a:spcBef>
                          <a:spcPts val="0"/>
                        </a:spcBef>
                        <a:spcAft>
                          <a:spcPts val="0"/>
                        </a:spcAft>
                      </a:pPr>
                      <a:r>
                        <a:rPr lang="en-US" sz="1800">
                          <a:effectLst/>
                        </a:rPr>
                        <a:t>Mn 0.021     K 0.034</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60000"/>
                        <a:lumOff val="40000"/>
                      </a:schemeClr>
                    </a:solidFill>
                  </a:tcPr>
                </a:tc>
                <a:extLst>
                  <a:ext uri="{0D108BD9-81ED-4DB2-BD59-A6C34878D82A}">
                    <a16:rowId xmlns:a16="http://schemas.microsoft.com/office/drawing/2014/main" val="2938749978"/>
                  </a:ext>
                </a:extLst>
              </a:tr>
              <a:tr h="601985">
                <a:tc>
                  <a:txBody>
                    <a:bodyPr/>
                    <a:lstStyle/>
                    <a:p>
                      <a:pPr marL="0" marR="0" algn="ctr">
                        <a:lnSpc>
                          <a:spcPct val="107000"/>
                        </a:lnSpc>
                        <a:spcBef>
                          <a:spcPts val="0"/>
                        </a:spcBef>
                        <a:spcAft>
                          <a:spcPts val="0"/>
                        </a:spcAft>
                      </a:pPr>
                      <a:r>
                        <a:rPr lang="en-US" sz="1800">
                          <a:effectLst/>
                        </a:rPr>
                        <a:t>White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60000"/>
                        <a:lumOff val="40000"/>
                      </a:schemeClr>
                    </a:solidFill>
                  </a:tcPr>
                </a:tc>
                <a:tc>
                  <a:txBody>
                    <a:bodyPr/>
                    <a:lstStyle/>
                    <a:p>
                      <a:pPr marL="0" marR="0" algn="ctr">
                        <a:lnSpc>
                          <a:spcPct val="107000"/>
                        </a:lnSpc>
                        <a:spcBef>
                          <a:spcPts val="0"/>
                        </a:spcBef>
                        <a:spcAft>
                          <a:spcPts val="0"/>
                        </a:spcAft>
                      </a:pPr>
                      <a:r>
                        <a:rPr lang="en-US" sz="1800">
                          <a:effectLst/>
                        </a:rPr>
                        <a:t>6</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60000"/>
                        <a:lumOff val="40000"/>
                      </a:schemeClr>
                    </a:solidFill>
                  </a:tcPr>
                </a:tc>
                <a:tc>
                  <a:txBody>
                    <a:bodyPr/>
                    <a:lstStyle/>
                    <a:p>
                      <a:pPr marL="0" marR="0" algn="ctr">
                        <a:lnSpc>
                          <a:spcPct val="107000"/>
                        </a:lnSpc>
                        <a:spcBef>
                          <a:spcPts val="0"/>
                        </a:spcBef>
                        <a:spcAft>
                          <a:spcPts val="0"/>
                        </a:spcAft>
                      </a:pPr>
                      <a:r>
                        <a:rPr lang="en-US" sz="1800">
                          <a:effectLst/>
                        </a:rPr>
                        <a:t>Bal 58.149</a:t>
                      </a:r>
                    </a:p>
                    <a:p>
                      <a:pPr marL="0" marR="0" algn="ctr">
                        <a:lnSpc>
                          <a:spcPct val="107000"/>
                        </a:lnSpc>
                        <a:spcBef>
                          <a:spcPts val="0"/>
                        </a:spcBef>
                        <a:spcAft>
                          <a:spcPts val="0"/>
                        </a:spcAft>
                      </a:pPr>
                      <a:r>
                        <a:rPr lang="en-US" sz="1800">
                          <a:effectLst/>
                        </a:rPr>
                        <a:t>Ca 41.491</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60000"/>
                        <a:lumOff val="40000"/>
                      </a:schemeClr>
                    </a:solidFill>
                  </a:tcPr>
                </a:tc>
                <a:tc>
                  <a:txBody>
                    <a:bodyPr/>
                    <a:lstStyle/>
                    <a:p>
                      <a:pPr marL="0" marR="0" algn="just">
                        <a:lnSpc>
                          <a:spcPct val="107000"/>
                        </a:lnSpc>
                        <a:spcBef>
                          <a:spcPts val="0"/>
                        </a:spcBef>
                        <a:spcAft>
                          <a:spcPts val="0"/>
                        </a:spcAft>
                      </a:pPr>
                      <a:r>
                        <a:rPr lang="en-US" sz="1800" dirty="0">
                          <a:effectLst/>
                        </a:rPr>
                        <a:t>Sr 0.006     Fe 0.129     Cr 0.006     </a:t>
                      </a:r>
                      <a:r>
                        <a:rPr lang="en-US" sz="1800" dirty="0" err="1">
                          <a:effectLst/>
                        </a:rPr>
                        <a:t>Ti</a:t>
                      </a:r>
                      <a:r>
                        <a:rPr lang="en-US" sz="1800" dirty="0">
                          <a:effectLst/>
                        </a:rPr>
                        <a:t> 0.02</a:t>
                      </a:r>
                    </a:p>
                    <a:p>
                      <a:pPr marL="0" marR="0" algn="just">
                        <a:lnSpc>
                          <a:spcPct val="107000"/>
                        </a:lnSpc>
                        <a:spcBef>
                          <a:spcPts val="0"/>
                        </a:spcBef>
                        <a:spcAft>
                          <a:spcPts val="0"/>
                        </a:spcAft>
                      </a:pPr>
                      <a:r>
                        <a:rPr lang="en-US" sz="1800" dirty="0">
                          <a:effectLst/>
                        </a:rPr>
                        <a:t>K 0.195</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60000"/>
                        <a:lumOff val="40000"/>
                      </a:schemeClr>
                    </a:solidFill>
                  </a:tcPr>
                </a:tc>
                <a:extLst>
                  <a:ext uri="{0D108BD9-81ED-4DB2-BD59-A6C34878D82A}">
                    <a16:rowId xmlns:a16="http://schemas.microsoft.com/office/drawing/2014/main" val="910895216"/>
                  </a:ext>
                </a:extLst>
              </a:tr>
              <a:tr h="601985">
                <a:tc>
                  <a:txBody>
                    <a:bodyPr/>
                    <a:lstStyle/>
                    <a:p>
                      <a:pPr marL="0" marR="0" algn="ctr">
                        <a:lnSpc>
                          <a:spcPct val="107000"/>
                        </a:lnSpc>
                        <a:spcBef>
                          <a:spcPts val="0"/>
                        </a:spcBef>
                        <a:spcAft>
                          <a:spcPts val="0"/>
                        </a:spcAft>
                      </a:pPr>
                      <a:r>
                        <a:rPr lang="en-US" sz="1800">
                          <a:effectLst/>
                        </a:rPr>
                        <a:t>White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60000"/>
                        <a:lumOff val="40000"/>
                      </a:schemeClr>
                    </a:solidFill>
                  </a:tcPr>
                </a:tc>
                <a:tc>
                  <a:txBody>
                    <a:bodyPr/>
                    <a:lstStyle/>
                    <a:p>
                      <a:pPr marL="0" marR="0" algn="ctr">
                        <a:lnSpc>
                          <a:spcPct val="107000"/>
                        </a:lnSpc>
                        <a:spcBef>
                          <a:spcPts val="0"/>
                        </a:spcBef>
                        <a:spcAft>
                          <a:spcPts val="0"/>
                        </a:spcAft>
                      </a:pPr>
                      <a:r>
                        <a:rPr lang="en-US" sz="1800">
                          <a:effectLst/>
                        </a:rPr>
                        <a:t>7</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60000"/>
                        <a:lumOff val="40000"/>
                      </a:schemeClr>
                    </a:solidFill>
                  </a:tcPr>
                </a:tc>
                <a:tc>
                  <a:txBody>
                    <a:bodyPr/>
                    <a:lstStyle/>
                    <a:p>
                      <a:pPr marL="0" marR="0" algn="ctr">
                        <a:lnSpc>
                          <a:spcPct val="107000"/>
                        </a:lnSpc>
                        <a:spcBef>
                          <a:spcPts val="0"/>
                        </a:spcBef>
                        <a:spcAft>
                          <a:spcPts val="0"/>
                        </a:spcAft>
                      </a:pPr>
                      <a:r>
                        <a:rPr lang="en-US" sz="1800">
                          <a:effectLst/>
                        </a:rPr>
                        <a:t>Bal 51.67</a:t>
                      </a:r>
                    </a:p>
                    <a:p>
                      <a:pPr marL="0" marR="0" algn="ctr">
                        <a:lnSpc>
                          <a:spcPct val="107000"/>
                        </a:lnSpc>
                        <a:spcBef>
                          <a:spcPts val="0"/>
                        </a:spcBef>
                        <a:spcAft>
                          <a:spcPts val="0"/>
                        </a:spcAft>
                      </a:pPr>
                      <a:r>
                        <a:rPr lang="en-US" sz="1800">
                          <a:effectLst/>
                        </a:rPr>
                        <a:t>Ca 48.085</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60000"/>
                        <a:lumOff val="40000"/>
                      </a:schemeClr>
                    </a:solidFill>
                  </a:tcPr>
                </a:tc>
                <a:tc>
                  <a:txBody>
                    <a:bodyPr/>
                    <a:lstStyle/>
                    <a:p>
                      <a:pPr marL="0" marR="0" algn="just">
                        <a:lnSpc>
                          <a:spcPct val="107000"/>
                        </a:lnSpc>
                        <a:spcBef>
                          <a:spcPts val="0"/>
                        </a:spcBef>
                        <a:spcAft>
                          <a:spcPts val="0"/>
                        </a:spcAft>
                      </a:pPr>
                      <a:r>
                        <a:rPr lang="en-US" sz="1800">
                          <a:effectLst/>
                        </a:rPr>
                        <a:t>Sr 0.009     Pb 0.009     Zn 0.003     Fe 0.145</a:t>
                      </a:r>
                    </a:p>
                    <a:p>
                      <a:pPr marL="0" marR="0" algn="just">
                        <a:lnSpc>
                          <a:spcPct val="107000"/>
                        </a:lnSpc>
                        <a:spcBef>
                          <a:spcPts val="0"/>
                        </a:spcBef>
                        <a:spcAft>
                          <a:spcPts val="0"/>
                        </a:spcAft>
                      </a:pPr>
                      <a:r>
                        <a:rPr lang="en-US" sz="1800">
                          <a:effectLst/>
                        </a:rPr>
                        <a:t>Cr 0.005     K 0.048</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60000"/>
                        <a:lumOff val="40000"/>
                      </a:schemeClr>
                    </a:solidFill>
                  </a:tcPr>
                </a:tc>
                <a:extLst>
                  <a:ext uri="{0D108BD9-81ED-4DB2-BD59-A6C34878D82A}">
                    <a16:rowId xmlns:a16="http://schemas.microsoft.com/office/drawing/2014/main" val="824363181"/>
                  </a:ext>
                </a:extLst>
              </a:tr>
              <a:tr h="601985">
                <a:tc>
                  <a:txBody>
                    <a:bodyPr/>
                    <a:lstStyle/>
                    <a:p>
                      <a:pPr marL="0" marR="0" algn="ctr">
                        <a:lnSpc>
                          <a:spcPct val="107000"/>
                        </a:lnSpc>
                        <a:spcBef>
                          <a:spcPts val="0"/>
                        </a:spcBef>
                        <a:spcAft>
                          <a:spcPts val="0"/>
                        </a:spcAft>
                      </a:pPr>
                      <a:r>
                        <a:rPr lang="en-US" sz="1800">
                          <a:effectLst/>
                        </a:rPr>
                        <a:t>White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60000"/>
                        <a:lumOff val="40000"/>
                      </a:schemeClr>
                    </a:solidFill>
                  </a:tcPr>
                </a:tc>
                <a:tc>
                  <a:txBody>
                    <a:bodyPr/>
                    <a:lstStyle/>
                    <a:p>
                      <a:pPr marL="0" marR="0" algn="ctr">
                        <a:lnSpc>
                          <a:spcPct val="107000"/>
                        </a:lnSpc>
                        <a:spcBef>
                          <a:spcPts val="0"/>
                        </a:spcBef>
                        <a:spcAft>
                          <a:spcPts val="0"/>
                        </a:spcAft>
                      </a:pPr>
                      <a:r>
                        <a:rPr lang="en-US" sz="1800">
                          <a:effectLst/>
                        </a:rPr>
                        <a:t>8</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60000"/>
                        <a:lumOff val="40000"/>
                      </a:schemeClr>
                    </a:solidFill>
                  </a:tcPr>
                </a:tc>
                <a:tc>
                  <a:txBody>
                    <a:bodyPr/>
                    <a:lstStyle/>
                    <a:p>
                      <a:pPr marL="0" marR="0" algn="ctr">
                        <a:lnSpc>
                          <a:spcPct val="107000"/>
                        </a:lnSpc>
                        <a:spcBef>
                          <a:spcPts val="0"/>
                        </a:spcBef>
                        <a:spcAft>
                          <a:spcPts val="0"/>
                        </a:spcAft>
                      </a:pPr>
                      <a:r>
                        <a:rPr lang="en-US" sz="1800">
                          <a:effectLst/>
                        </a:rPr>
                        <a:t>Bal 62.507</a:t>
                      </a:r>
                    </a:p>
                    <a:p>
                      <a:pPr marL="0" marR="0" algn="ctr">
                        <a:lnSpc>
                          <a:spcPct val="107000"/>
                        </a:lnSpc>
                        <a:spcBef>
                          <a:spcPts val="0"/>
                        </a:spcBef>
                        <a:spcAft>
                          <a:spcPts val="0"/>
                        </a:spcAft>
                      </a:pPr>
                      <a:r>
                        <a:rPr lang="en-US" sz="1800">
                          <a:effectLst/>
                        </a:rPr>
                        <a:t>Ca 37.248</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60000"/>
                        <a:lumOff val="40000"/>
                      </a:schemeClr>
                    </a:solidFill>
                  </a:tcPr>
                </a:tc>
                <a:tc>
                  <a:txBody>
                    <a:bodyPr/>
                    <a:lstStyle/>
                    <a:p>
                      <a:pPr marL="0" marR="0" algn="just">
                        <a:lnSpc>
                          <a:spcPct val="107000"/>
                        </a:lnSpc>
                        <a:spcBef>
                          <a:spcPts val="0"/>
                        </a:spcBef>
                        <a:spcAft>
                          <a:spcPts val="0"/>
                        </a:spcAft>
                      </a:pPr>
                      <a:r>
                        <a:rPr lang="en-US" sz="1800">
                          <a:effectLst/>
                        </a:rPr>
                        <a:t>Sr 0.009     Pb 0.002     W 0.009     Zn 0.002</a:t>
                      </a:r>
                    </a:p>
                    <a:p>
                      <a:pPr marL="0" marR="0" algn="just">
                        <a:lnSpc>
                          <a:spcPct val="107000"/>
                        </a:lnSpc>
                        <a:spcBef>
                          <a:spcPts val="0"/>
                        </a:spcBef>
                        <a:spcAft>
                          <a:spcPts val="0"/>
                        </a:spcAft>
                      </a:pPr>
                      <a:r>
                        <a:rPr lang="en-US" sz="1800">
                          <a:effectLst/>
                        </a:rPr>
                        <a:t>Fe 0.104     Ti 0.022      K 0.089</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60000"/>
                        <a:lumOff val="40000"/>
                      </a:schemeClr>
                    </a:solidFill>
                  </a:tcPr>
                </a:tc>
                <a:extLst>
                  <a:ext uri="{0D108BD9-81ED-4DB2-BD59-A6C34878D82A}">
                    <a16:rowId xmlns:a16="http://schemas.microsoft.com/office/drawing/2014/main" val="3642069928"/>
                  </a:ext>
                </a:extLst>
              </a:tr>
              <a:tr h="601985">
                <a:tc>
                  <a:txBody>
                    <a:bodyPr/>
                    <a:lstStyle/>
                    <a:p>
                      <a:pPr marL="0" marR="0" algn="ctr">
                        <a:lnSpc>
                          <a:spcPct val="107000"/>
                        </a:lnSpc>
                        <a:spcBef>
                          <a:spcPts val="0"/>
                        </a:spcBef>
                        <a:spcAft>
                          <a:spcPts val="0"/>
                        </a:spcAft>
                      </a:pPr>
                      <a:r>
                        <a:rPr lang="en-US" sz="1800">
                          <a:effectLst/>
                        </a:rPr>
                        <a:t>White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60000"/>
                        <a:lumOff val="40000"/>
                      </a:schemeClr>
                    </a:solidFill>
                  </a:tcPr>
                </a:tc>
                <a:tc>
                  <a:txBody>
                    <a:bodyPr/>
                    <a:lstStyle/>
                    <a:p>
                      <a:pPr marL="0" marR="0" algn="ctr">
                        <a:lnSpc>
                          <a:spcPct val="107000"/>
                        </a:lnSpc>
                        <a:spcBef>
                          <a:spcPts val="0"/>
                        </a:spcBef>
                        <a:spcAft>
                          <a:spcPts val="0"/>
                        </a:spcAft>
                      </a:pPr>
                      <a:r>
                        <a:rPr lang="en-US" sz="1800">
                          <a:effectLst/>
                        </a:rPr>
                        <a:t>12</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60000"/>
                        <a:lumOff val="40000"/>
                      </a:schemeClr>
                    </a:solidFill>
                  </a:tcPr>
                </a:tc>
                <a:tc>
                  <a:txBody>
                    <a:bodyPr/>
                    <a:lstStyle/>
                    <a:p>
                      <a:pPr marL="0" marR="0" algn="ctr">
                        <a:lnSpc>
                          <a:spcPct val="107000"/>
                        </a:lnSpc>
                        <a:spcBef>
                          <a:spcPts val="0"/>
                        </a:spcBef>
                        <a:spcAft>
                          <a:spcPts val="0"/>
                        </a:spcAft>
                      </a:pPr>
                      <a:r>
                        <a:rPr lang="en-US" sz="1800" dirty="0">
                          <a:effectLst/>
                        </a:rPr>
                        <a:t>Bal 54.143</a:t>
                      </a:r>
                    </a:p>
                    <a:p>
                      <a:pPr marL="0" marR="0" algn="ctr">
                        <a:lnSpc>
                          <a:spcPct val="107000"/>
                        </a:lnSpc>
                        <a:spcBef>
                          <a:spcPts val="0"/>
                        </a:spcBef>
                        <a:spcAft>
                          <a:spcPts val="0"/>
                        </a:spcAft>
                      </a:pPr>
                      <a:r>
                        <a:rPr lang="en-US" sz="1800" dirty="0">
                          <a:effectLst/>
                        </a:rPr>
                        <a:t>Ca 45.732</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60000"/>
                        <a:lumOff val="40000"/>
                      </a:schemeClr>
                    </a:solidFill>
                  </a:tcPr>
                </a:tc>
                <a:tc>
                  <a:txBody>
                    <a:bodyPr/>
                    <a:lstStyle/>
                    <a:p>
                      <a:pPr marL="0" marR="0" algn="just">
                        <a:lnSpc>
                          <a:spcPct val="107000"/>
                        </a:lnSpc>
                        <a:spcBef>
                          <a:spcPts val="0"/>
                        </a:spcBef>
                        <a:spcAft>
                          <a:spcPts val="0"/>
                        </a:spcAft>
                      </a:pPr>
                      <a:r>
                        <a:rPr lang="en-US" sz="1800" dirty="0">
                          <a:effectLst/>
                        </a:rPr>
                        <a:t>Sr 0.009     Pb 0.002     Fe 0.056     </a:t>
                      </a:r>
                      <a:r>
                        <a:rPr lang="en-US" sz="1800" dirty="0" err="1">
                          <a:effectLst/>
                        </a:rPr>
                        <a:t>Ti</a:t>
                      </a:r>
                      <a:r>
                        <a:rPr lang="en-US" sz="1800" dirty="0">
                          <a:effectLst/>
                        </a:rPr>
                        <a:t> 0.024</a:t>
                      </a:r>
                    </a:p>
                    <a:p>
                      <a:pPr marL="0" marR="0" algn="just">
                        <a:lnSpc>
                          <a:spcPct val="107000"/>
                        </a:lnSpc>
                        <a:spcBef>
                          <a:spcPts val="0"/>
                        </a:spcBef>
                        <a:spcAft>
                          <a:spcPts val="0"/>
                        </a:spcAft>
                      </a:pPr>
                      <a:r>
                        <a:rPr lang="en-US" sz="1800" dirty="0">
                          <a:effectLst/>
                        </a:rPr>
                        <a:t>K 0.033</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accent2">
                        <a:lumMod val="60000"/>
                        <a:lumOff val="40000"/>
                      </a:schemeClr>
                    </a:solidFill>
                  </a:tcPr>
                </a:tc>
                <a:extLst>
                  <a:ext uri="{0D108BD9-81ED-4DB2-BD59-A6C34878D82A}">
                    <a16:rowId xmlns:a16="http://schemas.microsoft.com/office/drawing/2014/main" val="2915045134"/>
                  </a:ext>
                </a:extLst>
              </a:tr>
            </a:tbl>
          </a:graphicData>
        </a:graphic>
      </p:graphicFrame>
      <p:pic>
        <p:nvPicPr>
          <p:cNvPr id="6" name="Picture 5" descr="A field of tall grass&#10;&#10;Description automatically generated">
            <a:extLst>
              <a:ext uri="{FF2B5EF4-FFF2-40B4-BE49-F238E27FC236}">
                <a16:creationId xmlns:a16="http://schemas.microsoft.com/office/drawing/2014/main" id="{0C80F6F1-643B-4109-94E7-02A1B9F245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43035" y="2799682"/>
            <a:ext cx="6933570" cy="5200177"/>
          </a:xfrm>
          <a:prstGeom prst="rect">
            <a:avLst/>
          </a:prstGeom>
        </p:spPr>
      </p:pic>
      <p:pic>
        <p:nvPicPr>
          <p:cNvPr id="8" name="Picture 7" descr="A body of water&#10;&#10;Description automatically generated">
            <a:extLst>
              <a:ext uri="{FF2B5EF4-FFF2-40B4-BE49-F238E27FC236}">
                <a16:creationId xmlns:a16="http://schemas.microsoft.com/office/drawing/2014/main" id="{692D550C-6B1D-43ED-8578-5442F8966E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36267" y="2799683"/>
            <a:ext cx="6933569" cy="5200178"/>
          </a:xfrm>
          <a:prstGeom prst="rect">
            <a:avLst/>
          </a:prstGeom>
        </p:spPr>
      </p:pic>
      <p:pic>
        <p:nvPicPr>
          <p:cNvPr id="11" name="Picture 10" descr="A person sitting in a bowl&#10;&#10;Description automatically generated">
            <a:extLst>
              <a:ext uri="{FF2B5EF4-FFF2-40B4-BE49-F238E27FC236}">
                <a16:creationId xmlns:a16="http://schemas.microsoft.com/office/drawing/2014/main" id="{B2C0C66B-93A0-454B-A679-B17255FD534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1278" y="23729782"/>
            <a:ext cx="5119687" cy="6826248"/>
          </a:xfrm>
          <a:prstGeom prst="rect">
            <a:avLst/>
          </a:prstGeom>
        </p:spPr>
      </p:pic>
      <p:sp>
        <p:nvSpPr>
          <p:cNvPr id="67" name="Rectangle 66">
            <a:extLst>
              <a:ext uri="{FF2B5EF4-FFF2-40B4-BE49-F238E27FC236}">
                <a16:creationId xmlns:a16="http://schemas.microsoft.com/office/drawing/2014/main" id="{B28E338B-27D9-4030-8253-5F90240A9286}"/>
              </a:ext>
            </a:extLst>
          </p:cNvPr>
          <p:cNvSpPr/>
          <p:nvPr/>
        </p:nvSpPr>
        <p:spPr>
          <a:xfrm>
            <a:off x="22295943" y="8024755"/>
            <a:ext cx="5632149" cy="707886"/>
          </a:xfrm>
          <a:prstGeom prst="rect">
            <a:avLst/>
          </a:prstGeom>
        </p:spPr>
        <p:txBody>
          <a:bodyPr wrap="square">
            <a:spAutoFit/>
          </a:bodyPr>
          <a:lstStyle/>
          <a:p>
            <a:pPr algn="ctr"/>
            <a:r>
              <a:rPr lang="en-US" sz="2000" dirty="0">
                <a:latin typeface="Times New Roman"/>
                <a:cs typeface="Times New Roman"/>
              </a:rPr>
              <a:t>View of </a:t>
            </a:r>
            <a:r>
              <a:rPr lang="en-US" sz="2000" dirty="0" err="1">
                <a:latin typeface="Times New Roman"/>
                <a:cs typeface="Times New Roman"/>
              </a:rPr>
              <a:t>Soline</a:t>
            </a:r>
            <a:r>
              <a:rPr lang="en-US" sz="2000" dirty="0">
                <a:latin typeface="Times New Roman"/>
                <a:cs typeface="Times New Roman"/>
              </a:rPr>
              <a:t> Bay villa and the surrounding landscape from afar </a:t>
            </a:r>
          </a:p>
        </p:txBody>
      </p:sp>
      <p:sp>
        <p:nvSpPr>
          <p:cNvPr id="72" name="Rectangle 71">
            <a:extLst>
              <a:ext uri="{FF2B5EF4-FFF2-40B4-BE49-F238E27FC236}">
                <a16:creationId xmlns:a16="http://schemas.microsoft.com/office/drawing/2014/main" id="{BDA0C288-E53D-4C8C-B250-D2C3E02666B1}"/>
              </a:ext>
            </a:extLst>
          </p:cNvPr>
          <p:cNvSpPr/>
          <p:nvPr/>
        </p:nvSpPr>
        <p:spPr>
          <a:xfrm>
            <a:off x="14780838" y="8910266"/>
            <a:ext cx="4963335" cy="323165"/>
          </a:xfrm>
          <a:prstGeom prst="rect">
            <a:avLst/>
          </a:prstGeom>
        </p:spPr>
        <p:txBody>
          <a:bodyPr wrap="square">
            <a:spAutoFit/>
          </a:bodyPr>
          <a:lstStyle/>
          <a:p>
            <a:endParaRPr lang="en-US" sz="1500" dirty="0">
              <a:latin typeface="Times New Roman"/>
              <a:cs typeface="Times New Roman"/>
            </a:endParaRPr>
          </a:p>
        </p:txBody>
      </p:sp>
      <p:sp>
        <p:nvSpPr>
          <p:cNvPr id="73" name="Rectangle 72">
            <a:extLst>
              <a:ext uri="{FF2B5EF4-FFF2-40B4-BE49-F238E27FC236}">
                <a16:creationId xmlns:a16="http://schemas.microsoft.com/office/drawing/2014/main" id="{6862DD83-9102-4A93-A1B0-087CC44AF7CC}"/>
              </a:ext>
            </a:extLst>
          </p:cNvPr>
          <p:cNvSpPr/>
          <p:nvPr/>
        </p:nvSpPr>
        <p:spPr>
          <a:xfrm>
            <a:off x="1001278" y="30582409"/>
            <a:ext cx="4735460" cy="1015663"/>
          </a:xfrm>
          <a:prstGeom prst="rect">
            <a:avLst/>
          </a:prstGeom>
        </p:spPr>
        <p:txBody>
          <a:bodyPr wrap="square">
            <a:spAutoFit/>
          </a:bodyPr>
          <a:lstStyle/>
          <a:p>
            <a:pPr algn="ctr"/>
            <a:r>
              <a:rPr lang="en-US" sz="2000" dirty="0">
                <a:latin typeface="Times New Roman"/>
                <a:cs typeface="Times New Roman"/>
              </a:rPr>
              <a:t>Me carefully cleaning the dirt off the wall fresco fragments from the </a:t>
            </a:r>
            <a:r>
              <a:rPr lang="en-US" sz="2000" dirty="0" err="1">
                <a:latin typeface="Times New Roman"/>
                <a:cs typeface="Times New Roman"/>
              </a:rPr>
              <a:t>Soline</a:t>
            </a:r>
            <a:r>
              <a:rPr lang="en-US" sz="2000" dirty="0">
                <a:latin typeface="Times New Roman"/>
                <a:cs typeface="Times New Roman"/>
              </a:rPr>
              <a:t> Bay villa excavation </a:t>
            </a:r>
          </a:p>
        </p:txBody>
      </p:sp>
      <p:pic>
        <p:nvPicPr>
          <p:cNvPr id="4" name="Picture 3">
            <a:extLst>
              <a:ext uri="{FF2B5EF4-FFF2-40B4-BE49-F238E27FC236}">
                <a16:creationId xmlns:a16="http://schemas.microsoft.com/office/drawing/2014/main" id="{0BF26F29-62AA-4707-9085-D209BCBEFD7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5400000">
            <a:off x="29007063" y="3535820"/>
            <a:ext cx="5486400" cy="4114800"/>
          </a:xfrm>
          <a:prstGeom prst="rect">
            <a:avLst/>
          </a:prstGeom>
        </p:spPr>
      </p:pic>
      <p:pic>
        <p:nvPicPr>
          <p:cNvPr id="10" name="Picture 9">
            <a:extLst>
              <a:ext uri="{FF2B5EF4-FFF2-40B4-BE49-F238E27FC236}">
                <a16:creationId xmlns:a16="http://schemas.microsoft.com/office/drawing/2014/main" id="{ADDFA201-7ED8-4FB6-A687-12C4674D3E1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5400000">
            <a:off x="33537682" y="3535820"/>
            <a:ext cx="5486400" cy="4114800"/>
          </a:xfrm>
          <a:prstGeom prst="rect">
            <a:avLst/>
          </a:prstGeom>
        </p:spPr>
      </p:pic>
      <p:pic>
        <p:nvPicPr>
          <p:cNvPr id="13" name="Picture 12">
            <a:extLst>
              <a:ext uri="{FF2B5EF4-FFF2-40B4-BE49-F238E27FC236}">
                <a16:creationId xmlns:a16="http://schemas.microsoft.com/office/drawing/2014/main" id="{B6348E73-D092-48ED-9500-D939B6C76F7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5400000">
            <a:off x="38101528" y="3535820"/>
            <a:ext cx="5486400" cy="4114800"/>
          </a:xfrm>
          <a:prstGeom prst="rect">
            <a:avLst/>
          </a:prstGeom>
        </p:spPr>
      </p:pic>
      <p:sp>
        <p:nvSpPr>
          <p:cNvPr id="14" name="Rectangle 13">
            <a:extLst>
              <a:ext uri="{FF2B5EF4-FFF2-40B4-BE49-F238E27FC236}">
                <a16:creationId xmlns:a16="http://schemas.microsoft.com/office/drawing/2014/main" id="{B0F9EC1A-77E3-40AD-BBDF-4136BEF721C6}"/>
              </a:ext>
            </a:extLst>
          </p:cNvPr>
          <p:cNvSpPr/>
          <p:nvPr/>
        </p:nvSpPr>
        <p:spPr>
          <a:xfrm>
            <a:off x="38823578" y="8413647"/>
            <a:ext cx="4114800" cy="707886"/>
          </a:xfrm>
          <a:prstGeom prst="rect">
            <a:avLst/>
          </a:prstGeom>
        </p:spPr>
        <p:txBody>
          <a:bodyPr wrap="square">
            <a:spAutoFit/>
          </a:bodyPr>
          <a:lstStyle/>
          <a:p>
            <a:pPr algn="ctr"/>
            <a:r>
              <a:rPr lang="en-US" sz="2000" dirty="0">
                <a:latin typeface="Times New Roman"/>
                <a:cs typeface="Times New Roman"/>
              </a:rPr>
              <a:t>Wall Painting Fragment Sample #3 with Black Pigment </a:t>
            </a:r>
          </a:p>
        </p:txBody>
      </p:sp>
      <p:sp>
        <p:nvSpPr>
          <p:cNvPr id="15" name="TextBox 14">
            <a:extLst>
              <a:ext uri="{FF2B5EF4-FFF2-40B4-BE49-F238E27FC236}">
                <a16:creationId xmlns:a16="http://schemas.microsoft.com/office/drawing/2014/main" id="{A3505F9C-862D-426B-BB81-E737BF1DA70A}"/>
              </a:ext>
            </a:extLst>
          </p:cNvPr>
          <p:cNvSpPr txBox="1"/>
          <p:nvPr/>
        </p:nvSpPr>
        <p:spPr>
          <a:xfrm>
            <a:off x="13851658" y="31455371"/>
            <a:ext cx="15166378" cy="892552"/>
          </a:xfrm>
          <a:prstGeom prst="rect">
            <a:avLst/>
          </a:prstGeom>
          <a:noFill/>
        </p:spPr>
        <p:txBody>
          <a:bodyPr wrap="square" rtlCol="0">
            <a:spAutoFit/>
          </a:bodyPr>
          <a:lstStyle/>
          <a:p>
            <a:pPr algn="ctr"/>
            <a:r>
              <a:rPr lang="en-US" sz="2600" dirty="0">
                <a:latin typeface="Times New Roman" panose="02020603050405020304" pitchFamily="18" charset="0"/>
                <a:cs typeface="Times New Roman" panose="02020603050405020304" pitchFamily="18" charset="0"/>
              </a:rPr>
              <a:t>Table 1. Compilation of the samples taken, and the readings received from the XRF analysis. Includes major elemental percentages and minor/trace elemental percentages</a:t>
            </a:r>
          </a:p>
        </p:txBody>
      </p:sp>
      <p:pic>
        <p:nvPicPr>
          <p:cNvPr id="2" name="Picture 1">
            <a:extLst>
              <a:ext uri="{FF2B5EF4-FFF2-40B4-BE49-F238E27FC236}">
                <a16:creationId xmlns:a16="http://schemas.microsoft.com/office/drawing/2014/main" id="{18D3E751-0EAF-4C8E-BF3B-09229D4BEEBA}"/>
              </a:ext>
            </a:extLst>
          </p:cNvPr>
          <p:cNvPicPr>
            <a:picLocks noChangeAspect="1"/>
          </p:cNvPicPr>
          <p:nvPr/>
        </p:nvPicPr>
        <p:blipFill>
          <a:blip r:embed="rId8"/>
          <a:stretch>
            <a:fillRect/>
          </a:stretch>
        </p:blipFill>
        <p:spPr>
          <a:xfrm>
            <a:off x="29955960" y="10694631"/>
            <a:ext cx="5486400" cy="4370833"/>
          </a:xfrm>
          <a:prstGeom prst="rect">
            <a:avLst/>
          </a:prstGeom>
        </p:spPr>
      </p:pic>
      <p:sp>
        <p:nvSpPr>
          <p:cNvPr id="7" name="TextBox 6">
            <a:extLst>
              <a:ext uri="{FF2B5EF4-FFF2-40B4-BE49-F238E27FC236}">
                <a16:creationId xmlns:a16="http://schemas.microsoft.com/office/drawing/2014/main" id="{2ECE43DD-C9FB-419E-BCCD-4A4BAA13C514}"/>
              </a:ext>
            </a:extLst>
          </p:cNvPr>
          <p:cNvSpPr txBox="1"/>
          <p:nvPr/>
        </p:nvSpPr>
        <p:spPr>
          <a:xfrm>
            <a:off x="29955960" y="15177426"/>
            <a:ext cx="4407449" cy="400110"/>
          </a:xfrm>
          <a:prstGeom prst="rect">
            <a:avLst/>
          </a:prstGeom>
          <a:noFill/>
        </p:spPr>
        <p:txBody>
          <a:bodyPr wrap="square" rtlCol="0">
            <a:spAutoFit/>
          </a:bodyPr>
          <a:lstStyle/>
          <a:p>
            <a:r>
              <a:rPr lang="en-US" sz="2000" dirty="0"/>
              <a:t>Red Pigment</a:t>
            </a:r>
          </a:p>
        </p:txBody>
      </p:sp>
      <p:pic>
        <p:nvPicPr>
          <p:cNvPr id="50" name="Picture 49">
            <a:extLst>
              <a:ext uri="{FF2B5EF4-FFF2-40B4-BE49-F238E27FC236}">
                <a16:creationId xmlns:a16="http://schemas.microsoft.com/office/drawing/2014/main" id="{A46CB35A-2A24-476F-B900-9607F327A5F3}"/>
              </a:ext>
            </a:extLst>
          </p:cNvPr>
          <p:cNvPicPr/>
          <p:nvPr/>
        </p:nvPicPr>
        <p:blipFill>
          <a:blip r:embed="rId9" cstate="print">
            <a:extLst>
              <a:ext uri="{28A0092B-C50C-407E-A947-70E740481C1C}">
                <a14:useLocalDpi xmlns:a14="http://schemas.microsoft.com/office/drawing/2010/main" val="0"/>
              </a:ext>
            </a:extLst>
          </a:blip>
          <a:stretch>
            <a:fillRect/>
          </a:stretch>
        </p:blipFill>
        <p:spPr>
          <a:xfrm>
            <a:off x="37270003" y="10692943"/>
            <a:ext cx="5486400" cy="4572000"/>
          </a:xfrm>
          <a:prstGeom prst="rect">
            <a:avLst/>
          </a:prstGeom>
        </p:spPr>
      </p:pic>
      <p:sp>
        <p:nvSpPr>
          <p:cNvPr id="12" name="TextBox 11">
            <a:extLst>
              <a:ext uri="{FF2B5EF4-FFF2-40B4-BE49-F238E27FC236}">
                <a16:creationId xmlns:a16="http://schemas.microsoft.com/office/drawing/2014/main" id="{B35A15B5-7516-436D-8DBB-BF5817C24737}"/>
              </a:ext>
            </a:extLst>
          </p:cNvPr>
          <p:cNvSpPr txBox="1"/>
          <p:nvPr/>
        </p:nvSpPr>
        <p:spPr>
          <a:xfrm>
            <a:off x="37270003" y="15309262"/>
            <a:ext cx="4235116" cy="400110"/>
          </a:xfrm>
          <a:prstGeom prst="rect">
            <a:avLst/>
          </a:prstGeom>
          <a:noFill/>
        </p:spPr>
        <p:txBody>
          <a:bodyPr wrap="square" rtlCol="0">
            <a:spAutoFit/>
          </a:bodyPr>
          <a:lstStyle/>
          <a:p>
            <a:r>
              <a:rPr lang="en-US" sz="2000" dirty="0"/>
              <a:t>Yellow Pigment</a:t>
            </a:r>
          </a:p>
        </p:txBody>
      </p:sp>
      <p:pic>
        <p:nvPicPr>
          <p:cNvPr id="54" name="Picture 53">
            <a:extLst>
              <a:ext uri="{FF2B5EF4-FFF2-40B4-BE49-F238E27FC236}">
                <a16:creationId xmlns:a16="http://schemas.microsoft.com/office/drawing/2014/main" id="{09EE1479-4BD0-4E91-A60B-201E359147ED}"/>
              </a:ext>
            </a:extLst>
          </p:cNvPr>
          <p:cNvPicPr/>
          <p:nvPr/>
        </p:nvPicPr>
        <p:blipFill>
          <a:blip r:embed="rId10" cstate="print">
            <a:extLst>
              <a:ext uri="{28A0092B-C50C-407E-A947-70E740481C1C}">
                <a14:useLocalDpi xmlns:a14="http://schemas.microsoft.com/office/drawing/2010/main" val="0"/>
              </a:ext>
            </a:extLst>
          </a:blip>
          <a:stretch>
            <a:fillRect/>
          </a:stretch>
        </p:blipFill>
        <p:spPr>
          <a:xfrm>
            <a:off x="29919171" y="15928397"/>
            <a:ext cx="5486400" cy="4572000"/>
          </a:xfrm>
          <a:prstGeom prst="rect">
            <a:avLst/>
          </a:prstGeom>
        </p:spPr>
      </p:pic>
      <p:sp>
        <p:nvSpPr>
          <p:cNvPr id="16" name="TextBox 15">
            <a:extLst>
              <a:ext uri="{FF2B5EF4-FFF2-40B4-BE49-F238E27FC236}">
                <a16:creationId xmlns:a16="http://schemas.microsoft.com/office/drawing/2014/main" id="{6BC9AF05-CF48-4D7E-837F-2E5EB43C40B4}"/>
              </a:ext>
            </a:extLst>
          </p:cNvPr>
          <p:cNvSpPr txBox="1"/>
          <p:nvPr/>
        </p:nvSpPr>
        <p:spPr>
          <a:xfrm>
            <a:off x="29899670" y="20568989"/>
            <a:ext cx="4520028" cy="400110"/>
          </a:xfrm>
          <a:prstGeom prst="rect">
            <a:avLst/>
          </a:prstGeom>
          <a:noFill/>
        </p:spPr>
        <p:txBody>
          <a:bodyPr wrap="square" rtlCol="0">
            <a:spAutoFit/>
          </a:bodyPr>
          <a:lstStyle/>
          <a:p>
            <a:r>
              <a:rPr lang="en-US" sz="2000" dirty="0"/>
              <a:t>Black Pigment </a:t>
            </a:r>
          </a:p>
        </p:txBody>
      </p:sp>
      <p:pic>
        <p:nvPicPr>
          <p:cNvPr id="56" name="Picture 55">
            <a:extLst>
              <a:ext uri="{FF2B5EF4-FFF2-40B4-BE49-F238E27FC236}">
                <a16:creationId xmlns:a16="http://schemas.microsoft.com/office/drawing/2014/main" id="{EE37B00D-5C67-4AFB-9EB4-4E96761950A8}"/>
              </a:ext>
            </a:extLst>
          </p:cNvPr>
          <p:cNvPicPr/>
          <p:nvPr/>
        </p:nvPicPr>
        <p:blipFill>
          <a:blip r:embed="rId11" cstate="print">
            <a:extLst>
              <a:ext uri="{28A0092B-C50C-407E-A947-70E740481C1C}">
                <a14:useLocalDpi xmlns:a14="http://schemas.microsoft.com/office/drawing/2010/main" val="0"/>
              </a:ext>
            </a:extLst>
          </a:blip>
          <a:stretch>
            <a:fillRect/>
          </a:stretch>
        </p:blipFill>
        <p:spPr>
          <a:xfrm>
            <a:off x="37348341" y="15977293"/>
            <a:ext cx="5486400" cy="4572000"/>
          </a:xfrm>
          <a:prstGeom prst="rect">
            <a:avLst/>
          </a:prstGeom>
        </p:spPr>
      </p:pic>
      <p:sp>
        <p:nvSpPr>
          <p:cNvPr id="18" name="TextBox 17">
            <a:extLst>
              <a:ext uri="{FF2B5EF4-FFF2-40B4-BE49-F238E27FC236}">
                <a16:creationId xmlns:a16="http://schemas.microsoft.com/office/drawing/2014/main" id="{89F492B5-877C-4124-815D-3E74D9B51674}"/>
              </a:ext>
            </a:extLst>
          </p:cNvPr>
          <p:cNvSpPr txBox="1"/>
          <p:nvPr/>
        </p:nvSpPr>
        <p:spPr>
          <a:xfrm>
            <a:off x="37270003" y="20554767"/>
            <a:ext cx="5568211" cy="400110"/>
          </a:xfrm>
          <a:prstGeom prst="rect">
            <a:avLst/>
          </a:prstGeom>
          <a:noFill/>
        </p:spPr>
        <p:txBody>
          <a:bodyPr wrap="square" rtlCol="0">
            <a:spAutoFit/>
          </a:bodyPr>
          <a:lstStyle/>
          <a:p>
            <a:r>
              <a:rPr lang="en-US" sz="2000" dirty="0"/>
              <a:t>White Pigment </a:t>
            </a:r>
          </a:p>
        </p:txBody>
      </p:sp>
      <p:pic>
        <p:nvPicPr>
          <p:cNvPr id="22" name="Picture 21" descr="A picture containing outdoor, food, building, rock&#10;&#10;Description automatically generated">
            <a:extLst>
              <a:ext uri="{FF2B5EF4-FFF2-40B4-BE49-F238E27FC236}">
                <a16:creationId xmlns:a16="http://schemas.microsoft.com/office/drawing/2014/main" id="{981A9E0F-6B2E-413F-BB1A-7203ECC5FF94}"/>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rot="5400000">
            <a:off x="6785828" y="24540642"/>
            <a:ext cx="6826249" cy="5119687"/>
          </a:xfrm>
          <a:prstGeom prst="rect">
            <a:avLst/>
          </a:prstGeom>
        </p:spPr>
      </p:pic>
      <p:sp>
        <p:nvSpPr>
          <p:cNvPr id="23" name="TextBox 22">
            <a:extLst>
              <a:ext uri="{FF2B5EF4-FFF2-40B4-BE49-F238E27FC236}">
                <a16:creationId xmlns:a16="http://schemas.microsoft.com/office/drawing/2014/main" id="{CDE9E8A6-86C3-4951-8F31-DCB874F4EFCA}"/>
              </a:ext>
            </a:extLst>
          </p:cNvPr>
          <p:cNvSpPr txBox="1"/>
          <p:nvPr/>
        </p:nvSpPr>
        <p:spPr>
          <a:xfrm>
            <a:off x="7639109" y="30551013"/>
            <a:ext cx="5119687" cy="707886"/>
          </a:xfrm>
          <a:prstGeom prst="rect">
            <a:avLst/>
          </a:prstGeom>
          <a:noFill/>
        </p:spPr>
        <p:txBody>
          <a:bodyPr wrap="square" rtlCol="0">
            <a:spAutoFit/>
          </a:bodyPr>
          <a:lstStyle/>
          <a:p>
            <a:pPr algn="ctr"/>
            <a:r>
              <a:rPr lang="en-US" sz="2000" dirty="0">
                <a:latin typeface="Times New Roman" panose="02020603050405020304" pitchFamily="18" charset="0"/>
                <a:cs typeface="Times New Roman" panose="02020603050405020304" pitchFamily="18" charset="0"/>
              </a:rPr>
              <a:t>A small selection of the high multitude of wall fresco fragments found </a:t>
            </a:r>
          </a:p>
        </p:txBody>
      </p:sp>
    </p:spTree>
    <p:extLst>
      <p:ext uri="{BB962C8B-B14F-4D97-AF65-F5344CB8AC3E}">
        <p14:creationId xmlns:p14="http://schemas.microsoft.com/office/powerpoint/2010/main" val="238715575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16093</TotalTime>
  <Words>1586</Words>
  <Application>Microsoft Office PowerPoint</Application>
  <PresentationFormat>Custom</PresentationFormat>
  <Paragraphs>183</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Garamond</vt:lpstr>
      <vt:lpstr>Times New Roman</vt:lpstr>
      <vt:lpstr>Trebuchet MS</vt:lpstr>
      <vt:lpstr>Wingdings 3</vt:lpstr>
      <vt:lpstr>Facet</vt:lpstr>
      <vt:lpstr>PowerPoint Presentation</vt:lpstr>
    </vt:vector>
  </TitlesOfParts>
  <Company>UST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IRT</dc:creator>
  <cp:lastModifiedBy>Madeline Olson</cp:lastModifiedBy>
  <cp:revision>376</cp:revision>
  <cp:lastPrinted>2015-08-06T20:56:45Z</cp:lastPrinted>
  <dcterms:created xsi:type="dcterms:W3CDTF">2015-08-03T18:07:39Z</dcterms:created>
  <dcterms:modified xsi:type="dcterms:W3CDTF">2019-12-20T14:48:17Z</dcterms:modified>
</cp:coreProperties>
</file>