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04" r:id="rId1"/>
  </p:sldMasterIdLst>
  <p:notesMasterIdLst>
    <p:notesMasterId r:id="rId3"/>
  </p:notesMasterIdLst>
  <p:sldIdLst>
    <p:sldId id="256" r:id="rId2"/>
  </p:sldIdLst>
  <p:sldSz cx="40233600" cy="30175200"/>
  <p:notesSz cx="6858000" cy="9144000"/>
  <p:defaultTextStyle>
    <a:defPPr>
      <a:defRPr lang="en-US"/>
    </a:defPPr>
    <a:lvl1pPr marL="0" algn="l" defTabSz="4178122" rtl="0" eaLnBrk="1" latinLnBrk="0" hangingPunct="1">
      <a:defRPr sz="8200" kern="1200">
        <a:solidFill>
          <a:schemeClr val="tx1"/>
        </a:solidFill>
        <a:latin typeface="+mn-lt"/>
        <a:ea typeface="+mn-ea"/>
        <a:cs typeface="+mn-cs"/>
      </a:defRPr>
    </a:lvl1pPr>
    <a:lvl2pPr marL="2089066" algn="l" defTabSz="4178122" rtl="0" eaLnBrk="1" latinLnBrk="0" hangingPunct="1">
      <a:defRPr sz="8200" kern="1200">
        <a:solidFill>
          <a:schemeClr val="tx1"/>
        </a:solidFill>
        <a:latin typeface="+mn-lt"/>
        <a:ea typeface="+mn-ea"/>
        <a:cs typeface="+mn-cs"/>
      </a:defRPr>
    </a:lvl2pPr>
    <a:lvl3pPr marL="4178122" algn="l" defTabSz="4178122" rtl="0" eaLnBrk="1" latinLnBrk="0" hangingPunct="1">
      <a:defRPr sz="8200" kern="1200">
        <a:solidFill>
          <a:schemeClr val="tx1"/>
        </a:solidFill>
        <a:latin typeface="+mn-lt"/>
        <a:ea typeface="+mn-ea"/>
        <a:cs typeface="+mn-cs"/>
      </a:defRPr>
    </a:lvl3pPr>
    <a:lvl4pPr marL="6267188" algn="l" defTabSz="4178122" rtl="0" eaLnBrk="1" latinLnBrk="0" hangingPunct="1">
      <a:defRPr sz="8200" kern="1200">
        <a:solidFill>
          <a:schemeClr val="tx1"/>
        </a:solidFill>
        <a:latin typeface="+mn-lt"/>
        <a:ea typeface="+mn-ea"/>
        <a:cs typeface="+mn-cs"/>
      </a:defRPr>
    </a:lvl4pPr>
    <a:lvl5pPr marL="8356249" algn="l" defTabSz="4178122" rtl="0" eaLnBrk="1" latinLnBrk="0" hangingPunct="1">
      <a:defRPr sz="8200" kern="1200">
        <a:solidFill>
          <a:schemeClr val="tx1"/>
        </a:solidFill>
        <a:latin typeface="+mn-lt"/>
        <a:ea typeface="+mn-ea"/>
        <a:cs typeface="+mn-cs"/>
      </a:defRPr>
    </a:lvl5pPr>
    <a:lvl6pPr marL="10445311" algn="l" defTabSz="4178122" rtl="0" eaLnBrk="1" latinLnBrk="0" hangingPunct="1">
      <a:defRPr sz="8200" kern="1200">
        <a:solidFill>
          <a:schemeClr val="tx1"/>
        </a:solidFill>
        <a:latin typeface="+mn-lt"/>
        <a:ea typeface="+mn-ea"/>
        <a:cs typeface="+mn-cs"/>
      </a:defRPr>
    </a:lvl6pPr>
    <a:lvl7pPr marL="12534377" algn="l" defTabSz="4178122" rtl="0" eaLnBrk="1" latinLnBrk="0" hangingPunct="1">
      <a:defRPr sz="8200" kern="1200">
        <a:solidFill>
          <a:schemeClr val="tx1"/>
        </a:solidFill>
        <a:latin typeface="+mn-lt"/>
        <a:ea typeface="+mn-ea"/>
        <a:cs typeface="+mn-cs"/>
      </a:defRPr>
    </a:lvl7pPr>
    <a:lvl8pPr marL="14623442" algn="l" defTabSz="4178122" rtl="0" eaLnBrk="1" latinLnBrk="0" hangingPunct="1">
      <a:defRPr sz="8200" kern="1200">
        <a:solidFill>
          <a:schemeClr val="tx1"/>
        </a:solidFill>
        <a:latin typeface="+mn-lt"/>
        <a:ea typeface="+mn-ea"/>
        <a:cs typeface="+mn-cs"/>
      </a:defRPr>
    </a:lvl8pPr>
    <a:lvl9pPr marL="16712499" algn="l" defTabSz="4178122"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89C1"/>
    <a:srgbClr val="287CC8"/>
    <a:srgbClr val="3C6D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4" autoAdjust="0"/>
    <p:restoredTop sz="96127" autoAdjust="0"/>
  </p:normalViewPr>
  <p:slideViewPr>
    <p:cSldViewPr>
      <p:cViewPr>
        <p:scale>
          <a:sx n="25" d="100"/>
          <a:sy n="25" d="100"/>
        </p:scale>
        <p:origin x="-1336" y="-160"/>
      </p:cViewPr>
      <p:guideLst>
        <p:guide orient="horz" pos="9504"/>
        <p:guide pos="12672"/>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printerSettings" Target="printerSettings/printerSettings1.bin"/><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351D57-E00A-4D33-BB98-8457E5ACF890}" type="datetimeFigureOut">
              <a:rPr lang="en-US" smtClean="0"/>
              <a:pPr/>
              <a:t>4/12/12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FDB5DC4-24FD-4C98-99DB-A2C0E9E01FED}" type="slidenum">
              <a:rPr lang="en-US" smtClean="0"/>
              <a:pPr/>
              <a:t>‹#›</a:t>
            </a:fld>
            <a:endParaRPr lang="en-US"/>
          </a:p>
        </p:txBody>
      </p:sp>
    </p:spTree>
    <p:extLst>
      <p:ext uri="{BB962C8B-B14F-4D97-AF65-F5344CB8AC3E}">
        <p14:creationId xmlns:p14="http://schemas.microsoft.com/office/powerpoint/2010/main" val="2670374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FDB5DC4-24FD-4C98-99DB-A2C0E9E01FE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10058400" y="13746480"/>
            <a:ext cx="27157680" cy="8335193"/>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10058400" y="22014617"/>
            <a:ext cx="27157680" cy="6035040"/>
          </a:xfrm>
        </p:spPr>
        <p:txBody>
          <a:bodyPr/>
          <a:lstStyle>
            <a:lvl1pPr marL="0" indent="0" algn="l">
              <a:buNone/>
              <a:defRPr sz="8200" b="1">
                <a:solidFill>
                  <a:schemeClr val="tx2"/>
                </a:solidFill>
              </a:defRPr>
            </a:lvl1pPr>
            <a:lvl2pPr marL="2090044" indent="0" algn="ctr">
              <a:buNone/>
            </a:lvl2pPr>
            <a:lvl3pPr marL="4180088" indent="0" algn="ctr">
              <a:buNone/>
            </a:lvl3pPr>
            <a:lvl4pPr marL="6270132" indent="0" algn="ctr">
              <a:buNone/>
            </a:lvl4pPr>
            <a:lvl5pPr marL="8360176" indent="0" algn="ctr">
              <a:buNone/>
            </a:lvl5pPr>
            <a:lvl6pPr marL="10450220" indent="0" algn="ctr">
              <a:buNone/>
            </a:lvl6pPr>
            <a:lvl7pPr marL="12540264" indent="0" algn="ctr">
              <a:buNone/>
            </a:lvl7pPr>
            <a:lvl8pPr marL="14630309" indent="0" algn="ctr">
              <a:buNone/>
            </a:lvl8pPr>
            <a:lvl9pPr marL="16720353"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34164332" y="5166027"/>
            <a:ext cx="10058400" cy="1676400"/>
          </a:xfrm>
        </p:spPr>
        <p:txBody>
          <a:bodyPr/>
          <a:lstStyle/>
          <a:p>
            <a:fld id="{B09B2761-1CAE-4384-B98D-23ED650A0778}" type="datetimeFigureOut">
              <a:rPr lang="en-US" smtClean="0"/>
              <a:pPr/>
              <a:t>4/12/12</a:t>
            </a:fld>
            <a:endParaRPr lang="en-US"/>
          </a:p>
        </p:txBody>
      </p:sp>
      <p:sp>
        <p:nvSpPr>
          <p:cNvPr id="17" name="Footer Placeholder 16"/>
          <p:cNvSpPr>
            <a:spLocks noGrp="1"/>
          </p:cNvSpPr>
          <p:nvPr>
            <p:ph type="ftr" sz="quarter" idx="11"/>
          </p:nvPr>
        </p:nvSpPr>
        <p:spPr bwMode="auto">
          <a:xfrm rot="5400000">
            <a:off x="31139984" y="18399344"/>
            <a:ext cx="16093440" cy="1689811"/>
          </a:xfrm>
        </p:spPr>
        <p:txBody>
          <a:bodyPr/>
          <a:lstStyle/>
          <a:p>
            <a:endParaRPr lang="en-US"/>
          </a:p>
        </p:txBody>
      </p:sp>
      <p:sp>
        <p:nvSpPr>
          <p:cNvPr id="10" name="Rectangle 9"/>
          <p:cNvSpPr/>
          <p:nvPr/>
        </p:nvSpPr>
        <p:spPr bwMode="auto">
          <a:xfrm>
            <a:off x="1676400" y="0"/>
            <a:ext cx="2682240" cy="301752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2" name="Rectangle 11"/>
          <p:cNvSpPr/>
          <p:nvPr/>
        </p:nvSpPr>
        <p:spPr bwMode="auto">
          <a:xfrm>
            <a:off x="1215878" y="0"/>
            <a:ext cx="460522" cy="301752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4" name="Rectangle 13"/>
          <p:cNvSpPr/>
          <p:nvPr/>
        </p:nvSpPr>
        <p:spPr bwMode="auto">
          <a:xfrm>
            <a:off x="4358641" y="0"/>
            <a:ext cx="800237" cy="301752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9" name="Rectangle 18"/>
          <p:cNvSpPr/>
          <p:nvPr/>
        </p:nvSpPr>
        <p:spPr bwMode="auto">
          <a:xfrm>
            <a:off x="5021808" y="0"/>
            <a:ext cx="1013232" cy="301752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1" name="Straight Connector 10"/>
          <p:cNvSpPr>
            <a:spLocks noChangeShapeType="1"/>
          </p:cNvSpPr>
          <p:nvPr/>
        </p:nvSpPr>
        <p:spPr bwMode="auto">
          <a:xfrm>
            <a:off x="467914" y="0"/>
            <a:ext cx="0" cy="301752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8" name="Straight Connector 17"/>
          <p:cNvSpPr>
            <a:spLocks noChangeShapeType="1"/>
          </p:cNvSpPr>
          <p:nvPr/>
        </p:nvSpPr>
        <p:spPr bwMode="auto">
          <a:xfrm>
            <a:off x="4023360" y="0"/>
            <a:ext cx="0" cy="301752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20" name="Straight Connector 19"/>
          <p:cNvSpPr>
            <a:spLocks noChangeShapeType="1"/>
          </p:cNvSpPr>
          <p:nvPr/>
        </p:nvSpPr>
        <p:spPr bwMode="auto">
          <a:xfrm>
            <a:off x="3758093" y="0"/>
            <a:ext cx="0" cy="301752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6" name="Straight Connector 15"/>
          <p:cNvSpPr>
            <a:spLocks noChangeShapeType="1"/>
          </p:cNvSpPr>
          <p:nvPr/>
        </p:nvSpPr>
        <p:spPr bwMode="auto">
          <a:xfrm>
            <a:off x="7597216" y="0"/>
            <a:ext cx="0" cy="301752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5" name="Straight Connector 14"/>
          <p:cNvSpPr>
            <a:spLocks noChangeShapeType="1"/>
          </p:cNvSpPr>
          <p:nvPr/>
        </p:nvSpPr>
        <p:spPr bwMode="auto">
          <a:xfrm>
            <a:off x="4693920" y="0"/>
            <a:ext cx="0" cy="301752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22" name="Straight Connector 21"/>
          <p:cNvSpPr>
            <a:spLocks noChangeShapeType="1"/>
          </p:cNvSpPr>
          <p:nvPr/>
        </p:nvSpPr>
        <p:spPr bwMode="auto">
          <a:xfrm>
            <a:off x="40100966" y="0"/>
            <a:ext cx="0" cy="30175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27" name="Rectangle 26"/>
          <p:cNvSpPr/>
          <p:nvPr/>
        </p:nvSpPr>
        <p:spPr bwMode="auto">
          <a:xfrm>
            <a:off x="5364480" y="0"/>
            <a:ext cx="335280" cy="301752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1" name="Oval 20"/>
          <p:cNvSpPr/>
          <p:nvPr/>
        </p:nvSpPr>
        <p:spPr bwMode="auto">
          <a:xfrm>
            <a:off x="2682240" y="15087600"/>
            <a:ext cx="5699760" cy="569976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3" name="Oval 22"/>
          <p:cNvSpPr/>
          <p:nvPr/>
        </p:nvSpPr>
        <p:spPr bwMode="auto">
          <a:xfrm>
            <a:off x="5762381" y="21413710"/>
            <a:ext cx="2822266" cy="282226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4" name="Oval 23"/>
          <p:cNvSpPr/>
          <p:nvPr/>
        </p:nvSpPr>
        <p:spPr bwMode="auto">
          <a:xfrm>
            <a:off x="4800752" y="24202781"/>
            <a:ext cx="603504" cy="60350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6" name="Oval 25"/>
          <p:cNvSpPr/>
          <p:nvPr/>
        </p:nvSpPr>
        <p:spPr bwMode="auto">
          <a:xfrm>
            <a:off x="7322515" y="25467869"/>
            <a:ext cx="1207008" cy="120700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5" name="Oval 24"/>
          <p:cNvSpPr/>
          <p:nvPr/>
        </p:nvSpPr>
        <p:spPr>
          <a:xfrm>
            <a:off x="8382000" y="19781520"/>
            <a:ext cx="1609344" cy="160934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5832394" y="21686290"/>
            <a:ext cx="2682240" cy="2277105"/>
          </a:xfrm>
        </p:spPr>
        <p:txBody>
          <a:bodyPr/>
          <a:lstStyle/>
          <a:p>
            <a:fld id="{7395FE2B-E830-4DEF-A503-B9C6A41E5E52}"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9B2761-1CAE-4384-B98D-23ED650A0778}" type="datetimeFigureOut">
              <a:rPr lang="en-US" smtClean="0"/>
              <a:pPr/>
              <a:t>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5FE2B-E830-4DEF-A503-B9C6A41E5E5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169360" y="1208414"/>
            <a:ext cx="7376160" cy="2574671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011680" y="1208410"/>
            <a:ext cx="26487120" cy="2574671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09B2761-1CAE-4384-B98D-23ED650A0778}" type="datetimeFigureOut">
              <a:rPr lang="en-US" smtClean="0"/>
              <a:pPr/>
              <a:t>4/12/12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95FE2B-E830-4DEF-A503-B9C6A41E5E5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2011680" y="7040880"/>
            <a:ext cx="32857440" cy="21444509"/>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09B2761-1CAE-4384-B98D-23ED650A0778}" type="datetimeFigureOut">
              <a:rPr lang="en-US" smtClean="0"/>
              <a:pPr/>
              <a:t>4/12/12</a:t>
            </a:fld>
            <a:endParaRPr lang="en-US"/>
          </a:p>
        </p:txBody>
      </p:sp>
      <p:sp>
        <p:nvSpPr>
          <p:cNvPr id="9" name="Slide Number Placeholder 8"/>
          <p:cNvSpPr>
            <a:spLocks noGrp="1"/>
          </p:cNvSpPr>
          <p:nvPr>
            <p:ph type="sldNum" sz="quarter" idx="15"/>
          </p:nvPr>
        </p:nvSpPr>
        <p:spPr/>
        <p:txBody>
          <a:bodyPr rtlCol="0"/>
          <a:lstStyle/>
          <a:p>
            <a:fld id="{7395FE2B-E830-4DEF-A503-B9C6A41E5E52}"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058400" y="12740640"/>
            <a:ext cx="27157680" cy="9035796"/>
          </a:xfrm>
        </p:spPr>
        <p:txBody>
          <a:bodyPr/>
          <a:lstStyle>
            <a:lvl1pPr algn="l">
              <a:buNone/>
              <a:defRPr sz="137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058400" y="22044660"/>
            <a:ext cx="27157680" cy="6035040"/>
          </a:xfrm>
        </p:spPr>
        <p:txBody>
          <a:bodyPr anchor="t"/>
          <a:lstStyle>
            <a:lvl1pPr marL="0" indent="0">
              <a:buNone/>
              <a:defRPr sz="8200" b="1">
                <a:solidFill>
                  <a:schemeClr val="tx2"/>
                </a:solidFill>
              </a:defRPr>
            </a:lvl1pPr>
            <a:lvl2pPr>
              <a:buNone/>
              <a:defRPr sz="8200">
                <a:solidFill>
                  <a:schemeClr val="tx1">
                    <a:tint val="75000"/>
                  </a:schemeClr>
                </a:solidFill>
              </a:defRPr>
            </a:lvl2pPr>
            <a:lvl3pPr>
              <a:buNone/>
              <a:defRPr sz="7300">
                <a:solidFill>
                  <a:schemeClr val="tx1">
                    <a:tint val="75000"/>
                  </a:schemeClr>
                </a:solidFill>
              </a:defRPr>
            </a:lvl3pPr>
            <a:lvl4pPr>
              <a:buNone/>
              <a:defRPr sz="6400">
                <a:solidFill>
                  <a:schemeClr val="tx1">
                    <a:tint val="75000"/>
                  </a:schemeClr>
                </a:solidFill>
              </a:defRPr>
            </a:lvl4pPr>
            <a:lvl5pPr>
              <a:buNone/>
              <a:defRPr sz="6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34158326" y="5149901"/>
            <a:ext cx="10058400" cy="1676400"/>
          </a:xfrm>
        </p:spPr>
        <p:txBody>
          <a:bodyPr/>
          <a:lstStyle/>
          <a:p>
            <a:fld id="{B09B2761-1CAE-4384-B98D-23ED650A0778}" type="datetimeFigureOut">
              <a:rPr lang="en-US" smtClean="0"/>
              <a:pPr/>
              <a:t>4/12/12</a:t>
            </a:fld>
            <a:endParaRPr lang="en-US"/>
          </a:p>
        </p:txBody>
      </p:sp>
      <p:sp>
        <p:nvSpPr>
          <p:cNvPr id="5" name="Footer Placeholder 4"/>
          <p:cNvSpPr>
            <a:spLocks noGrp="1"/>
          </p:cNvSpPr>
          <p:nvPr>
            <p:ph type="ftr" sz="quarter" idx="11"/>
          </p:nvPr>
        </p:nvSpPr>
        <p:spPr bwMode="auto">
          <a:xfrm rot="5400000">
            <a:off x="31140806" y="18386756"/>
            <a:ext cx="16093440" cy="1689811"/>
          </a:xfrm>
        </p:spPr>
        <p:txBody>
          <a:bodyPr/>
          <a:lstStyle/>
          <a:p>
            <a:endParaRPr lang="en-US"/>
          </a:p>
        </p:txBody>
      </p:sp>
      <p:sp>
        <p:nvSpPr>
          <p:cNvPr id="9" name="Rectangle 8"/>
          <p:cNvSpPr/>
          <p:nvPr/>
        </p:nvSpPr>
        <p:spPr bwMode="auto">
          <a:xfrm>
            <a:off x="1676400" y="0"/>
            <a:ext cx="2682240" cy="301752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0" name="Rectangle 9"/>
          <p:cNvSpPr/>
          <p:nvPr/>
        </p:nvSpPr>
        <p:spPr bwMode="auto">
          <a:xfrm>
            <a:off x="1215878" y="0"/>
            <a:ext cx="460522" cy="301752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1" name="Rectangle 10"/>
          <p:cNvSpPr/>
          <p:nvPr/>
        </p:nvSpPr>
        <p:spPr bwMode="auto">
          <a:xfrm>
            <a:off x="4358641" y="0"/>
            <a:ext cx="800237" cy="301752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2" name="Rectangle 11"/>
          <p:cNvSpPr/>
          <p:nvPr/>
        </p:nvSpPr>
        <p:spPr bwMode="auto">
          <a:xfrm>
            <a:off x="5021808" y="0"/>
            <a:ext cx="1013232" cy="301752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3" name="Straight Connector 12"/>
          <p:cNvSpPr>
            <a:spLocks noChangeShapeType="1"/>
          </p:cNvSpPr>
          <p:nvPr/>
        </p:nvSpPr>
        <p:spPr bwMode="auto">
          <a:xfrm>
            <a:off x="467914" y="0"/>
            <a:ext cx="0" cy="301752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4" name="Straight Connector 13"/>
          <p:cNvSpPr>
            <a:spLocks noChangeShapeType="1"/>
          </p:cNvSpPr>
          <p:nvPr/>
        </p:nvSpPr>
        <p:spPr bwMode="auto">
          <a:xfrm>
            <a:off x="4023360" y="0"/>
            <a:ext cx="0" cy="301752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5" name="Straight Connector 14"/>
          <p:cNvSpPr>
            <a:spLocks noChangeShapeType="1"/>
          </p:cNvSpPr>
          <p:nvPr/>
        </p:nvSpPr>
        <p:spPr bwMode="auto">
          <a:xfrm>
            <a:off x="3758093" y="0"/>
            <a:ext cx="0" cy="301752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6" name="Straight Connector 15"/>
          <p:cNvSpPr>
            <a:spLocks noChangeShapeType="1"/>
          </p:cNvSpPr>
          <p:nvPr/>
        </p:nvSpPr>
        <p:spPr bwMode="auto">
          <a:xfrm>
            <a:off x="7597216" y="0"/>
            <a:ext cx="0" cy="301752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7" name="Straight Connector 16"/>
          <p:cNvSpPr>
            <a:spLocks noChangeShapeType="1"/>
          </p:cNvSpPr>
          <p:nvPr/>
        </p:nvSpPr>
        <p:spPr bwMode="auto">
          <a:xfrm>
            <a:off x="4693920" y="0"/>
            <a:ext cx="0" cy="301752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8" name="Rectangle 17"/>
          <p:cNvSpPr/>
          <p:nvPr/>
        </p:nvSpPr>
        <p:spPr bwMode="auto">
          <a:xfrm>
            <a:off x="5364480" y="0"/>
            <a:ext cx="335280" cy="301752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19" name="Oval 18"/>
          <p:cNvSpPr/>
          <p:nvPr/>
        </p:nvSpPr>
        <p:spPr bwMode="auto">
          <a:xfrm>
            <a:off x="2682240" y="15087600"/>
            <a:ext cx="5699760" cy="569976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0" name="Oval 19"/>
          <p:cNvSpPr/>
          <p:nvPr/>
        </p:nvSpPr>
        <p:spPr bwMode="auto">
          <a:xfrm>
            <a:off x="5828697" y="21413710"/>
            <a:ext cx="2822266" cy="282226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1" name="Oval 20"/>
          <p:cNvSpPr/>
          <p:nvPr/>
        </p:nvSpPr>
        <p:spPr bwMode="auto">
          <a:xfrm>
            <a:off x="4800752" y="24202781"/>
            <a:ext cx="603504" cy="603504"/>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2" name="Oval 21"/>
          <p:cNvSpPr/>
          <p:nvPr/>
        </p:nvSpPr>
        <p:spPr bwMode="auto">
          <a:xfrm>
            <a:off x="7322515" y="25481280"/>
            <a:ext cx="1207008" cy="120700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3" name="Oval 22"/>
          <p:cNvSpPr/>
          <p:nvPr/>
        </p:nvSpPr>
        <p:spPr bwMode="auto">
          <a:xfrm>
            <a:off x="8267776" y="19711507"/>
            <a:ext cx="1609344" cy="160934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6" name="Straight Connector 25"/>
          <p:cNvSpPr>
            <a:spLocks noChangeShapeType="1"/>
          </p:cNvSpPr>
          <p:nvPr/>
        </p:nvSpPr>
        <p:spPr bwMode="auto">
          <a:xfrm>
            <a:off x="40030954" y="0"/>
            <a:ext cx="0" cy="30175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6" name="Slide Number Placeholder 5"/>
          <p:cNvSpPr>
            <a:spLocks noGrp="1"/>
          </p:cNvSpPr>
          <p:nvPr>
            <p:ph type="sldNum" sz="quarter" idx="12"/>
          </p:nvPr>
        </p:nvSpPr>
        <p:spPr bwMode="auto">
          <a:xfrm>
            <a:off x="5898710" y="21686290"/>
            <a:ext cx="2682240" cy="2277105"/>
          </a:xfrm>
        </p:spPr>
        <p:txBody>
          <a:bodyPr/>
          <a:lstStyle/>
          <a:p>
            <a:fld id="{7395FE2B-E830-4DEF-A503-B9C6A41E5E52}"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B09B2761-1CAE-4384-B98D-23ED650A0778}" type="datetimeFigureOut">
              <a:rPr lang="en-US" smtClean="0"/>
              <a:pPr/>
              <a:t>4/12/12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95FE2B-E830-4DEF-A503-B9C6A41E5E52}" type="slidenum">
              <a:rPr lang="en-US" smtClean="0"/>
              <a:pPr/>
              <a:t>‹#›</a:t>
            </a:fld>
            <a:endParaRPr lang="en-US"/>
          </a:p>
        </p:txBody>
      </p:sp>
      <p:sp>
        <p:nvSpPr>
          <p:cNvPr id="9" name="Content Placeholder 8"/>
          <p:cNvSpPr>
            <a:spLocks noGrp="1"/>
          </p:cNvSpPr>
          <p:nvPr>
            <p:ph sz="quarter" idx="1"/>
          </p:nvPr>
        </p:nvSpPr>
        <p:spPr>
          <a:xfrm>
            <a:off x="2011680" y="7040880"/>
            <a:ext cx="16093440" cy="2011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18789091" y="7040880"/>
            <a:ext cx="16093440" cy="20116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11680" y="1201420"/>
            <a:ext cx="33192720" cy="50292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09B2761-1CAE-4384-B98D-23ED650A0778}" type="datetimeFigureOut">
              <a:rPr lang="en-US" smtClean="0"/>
              <a:pPr/>
              <a:t>4/12/12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95FE2B-E830-4DEF-A503-B9C6A41E5E52}" type="slidenum">
              <a:rPr lang="en-US" smtClean="0"/>
              <a:pPr/>
              <a:t>‹#›</a:t>
            </a:fld>
            <a:endParaRPr lang="en-US"/>
          </a:p>
        </p:txBody>
      </p:sp>
      <p:sp>
        <p:nvSpPr>
          <p:cNvPr id="11" name="Content Placeholder 10"/>
          <p:cNvSpPr>
            <a:spLocks noGrp="1"/>
          </p:cNvSpPr>
          <p:nvPr>
            <p:ph sz="quarter" idx="2"/>
          </p:nvPr>
        </p:nvSpPr>
        <p:spPr>
          <a:xfrm>
            <a:off x="2011680" y="10393680"/>
            <a:ext cx="16093440" cy="1709928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19236690" y="10393680"/>
            <a:ext cx="16093440" cy="1709928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2011680" y="6906768"/>
            <a:ext cx="16093440" cy="2896819"/>
          </a:xfrm>
          <a:prstGeom prst="roundRect">
            <a:avLst>
              <a:gd name="adj" fmla="val 16667"/>
            </a:avLst>
          </a:prstGeom>
          <a:solidFill>
            <a:schemeClr val="accent1"/>
          </a:solidFill>
        </p:spPr>
        <p:txBody>
          <a:bodyPr rtlCol="0" anchor="ctr">
            <a:noAutofit/>
          </a:bodyPr>
          <a:lstStyle>
            <a:lvl1pPr marL="0" indent="0">
              <a:buFontTx/>
              <a:buNone/>
              <a:defRPr sz="91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19110960" y="6906768"/>
            <a:ext cx="16093440" cy="2896819"/>
          </a:xfrm>
          <a:prstGeom prst="roundRect">
            <a:avLst>
              <a:gd name="adj" fmla="val 16667"/>
            </a:avLst>
          </a:prstGeom>
          <a:solidFill>
            <a:schemeClr val="accent1"/>
          </a:solidFill>
        </p:spPr>
        <p:txBody>
          <a:bodyPr rtlCol="0" anchor="ctr">
            <a:noAutofit/>
          </a:bodyPr>
          <a:lstStyle>
            <a:lvl1pPr marL="0" indent="0">
              <a:buFontTx/>
              <a:buNone/>
              <a:defRPr sz="91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B09B2761-1CAE-4384-B98D-23ED650A0778}" type="datetimeFigureOut">
              <a:rPr lang="en-US" smtClean="0"/>
              <a:pPr/>
              <a:t>4/12/12</a:t>
            </a:fld>
            <a:endParaRPr lang="en-US"/>
          </a:p>
        </p:txBody>
      </p:sp>
      <p:sp>
        <p:nvSpPr>
          <p:cNvPr id="7" name="Slide Number Placeholder 6"/>
          <p:cNvSpPr>
            <a:spLocks noGrp="1"/>
          </p:cNvSpPr>
          <p:nvPr>
            <p:ph type="sldNum" sz="quarter" idx="11"/>
          </p:nvPr>
        </p:nvSpPr>
        <p:spPr/>
        <p:txBody>
          <a:bodyPr rtlCol="0"/>
          <a:lstStyle/>
          <a:p>
            <a:fld id="{7395FE2B-E830-4DEF-A503-B9C6A41E5E52}"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9B2761-1CAE-4384-B98D-23ED650A0778}" type="datetimeFigureOut">
              <a:rPr lang="en-US" smtClean="0"/>
              <a:pPr/>
              <a:t>4/12/12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95FE2B-E830-4DEF-A503-B9C6A41E5E5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38557200" y="0"/>
            <a:ext cx="0" cy="301752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2" name="Title 1"/>
          <p:cNvSpPr>
            <a:spLocks noGrp="1"/>
          </p:cNvSpPr>
          <p:nvPr>
            <p:ph type="title"/>
          </p:nvPr>
        </p:nvSpPr>
        <p:spPr>
          <a:xfrm rot="5400000">
            <a:off x="14836140" y="14081760"/>
            <a:ext cx="27761184" cy="2011680"/>
          </a:xfrm>
        </p:spPr>
        <p:txBody>
          <a:bodyPr anchor="b"/>
          <a:lstStyle>
            <a:lvl1pPr algn="l">
              <a:buNone/>
              <a:defRPr sz="91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9974033" y="1207008"/>
            <a:ext cx="6719011" cy="21927312"/>
          </a:xfrm>
        </p:spPr>
        <p:txBody>
          <a:bodyPr/>
          <a:lstStyle>
            <a:lvl1pPr marL="0" indent="0">
              <a:spcBef>
                <a:spcPts val="1829"/>
              </a:spcBef>
              <a:spcAft>
                <a:spcPts val="4571"/>
              </a:spcAft>
              <a:buNone/>
              <a:defRPr sz="5500"/>
            </a:lvl1pPr>
            <a:lvl2pPr>
              <a:buNone/>
              <a:defRPr sz="5500"/>
            </a:lvl2pPr>
            <a:lvl3pPr>
              <a:buNone/>
              <a:defRPr sz="4600"/>
            </a:lvl3pPr>
            <a:lvl4pPr>
              <a:buNone/>
              <a:defRPr sz="4100"/>
            </a:lvl4pPr>
            <a:lvl5pPr>
              <a:buNone/>
              <a:defRPr sz="41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27492960" y="0"/>
            <a:ext cx="0" cy="30175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9" name="Straight Connector 8"/>
          <p:cNvSpPr>
            <a:spLocks noChangeShapeType="1"/>
          </p:cNvSpPr>
          <p:nvPr/>
        </p:nvSpPr>
        <p:spPr bwMode="auto">
          <a:xfrm>
            <a:off x="27246102" y="0"/>
            <a:ext cx="0" cy="301752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11" name="Straight Connector 10"/>
          <p:cNvSpPr>
            <a:spLocks noChangeShapeType="1"/>
          </p:cNvSpPr>
          <p:nvPr/>
        </p:nvSpPr>
        <p:spPr bwMode="auto">
          <a:xfrm>
            <a:off x="39563040" y="0"/>
            <a:ext cx="0" cy="301752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2" name="Rectangle 11"/>
          <p:cNvSpPr/>
          <p:nvPr/>
        </p:nvSpPr>
        <p:spPr bwMode="auto">
          <a:xfrm>
            <a:off x="38892480" y="0"/>
            <a:ext cx="1341120" cy="301752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3" name="Straight Connector 12"/>
          <p:cNvSpPr>
            <a:spLocks noChangeShapeType="1"/>
          </p:cNvSpPr>
          <p:nvPr/>
        </p:nvSpPr>
        <p:spPr bwMode="auto">
          <a:xfrm>
            <a:off x="39227760" y="0"/>
            <a:ext cx="0" cy="30175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4" name="Oval 13"/>
          <p:cNvSpPr/>
          <p:nvPr/>
        </p:nvSpPr>
        <p:spPr>
          <a:xfrm>
            <a:off x="35888371" y="25146000"/>
            <a:ext cx="2414016" cy="241401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18" name="Content Placeholder 17"/>
          <p:cNvSpPr>
            <a:spLocks noGrp="1"/>
          </p:cNvSpPr>
          <p:nvPr>
            <p:ph sz="quarter" idx="1"/>
          </p:nvPr>
        </p:nvSpPr>
        <p:spPr>
          <a:xfrm>
            <a:off x="1341120" y="1207008"/>
            <a:ext cx="24810720" cy="27841651"/>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09B2761-1CAE-4384-B98D-23ED650A0778}" type="datetimeFigureOut">
              <a:rPr lang="en-US" smtClean="0"/>
              <a:pPr/>
              <a:t>4/12/12</a:t>
            </a:fld>
            <a:endParaRPr lang="en-US"/>
          </a:p>
        </p:txBody>
      </p:sp>
      <p:sp>
        <p:nvSpPr>
          <p:cNvPr id="22" name="Slide Number Placeholder 21"/>
          <p:cNvSpPr>
            <a:spLocks noGrp="1"/>
          </p:cNvSpPr>
          <p:nvPr>
            <p:ph type="sldNum" sz="quarter" idx="15"/>
          </p:nvPr>
        </p:nvSpPr>
        <p:spPr/>
        <p:txBody>
          <a:bodyPr rtlCol="0"/>
          <a:lstStyle/>
          <a:p>
            <a:fld id="{7395FE2B-E830-4DEF-A503-B9C6A41E5E52}"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38557200" y="0"/>
            <a:ext cx="0" cy="30175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3" name="Oval 12"/>
          <p:cNvSpPr/>
          <p:nvPr/>
        </p:nvSpPr>
        <p:spPr>
          <a:xfrm>
            <a:off x="35888371" y="25146000"/>
            <a:ext cx="2414016" cy="241401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 name="Title 1"/>
          <p:cNvSpPr>
            <a:spLocks noGrp="1"/>
          </p:cNvSpPr>
          <p:nvPr>
            <p:ph type="title"/>
          </p:nvPr>
        </p:nvSpPr>
        <p:spPr>
          <a:xfrm rot="5400000">
            <a:off x="14740585" y="14081760"/>
            <a:ext cx="27761184" cy="2011680"/>
          </a:xfrm>
        </p:spPr>
        <p:txBody>
          <a:bodyPr anchor="b"/>
          <a:lstStyle>
            <a:lvl1pPr algn="l">
              <a:buNone/>
              <a:defRPr sz="91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27157680" cy="301752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146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29769511" y="1165098"/>
            <a:ext cx="6705600" cy="21806611"/>
          </a:xfrm>
        </p:spPr>
        <p:txBody>
          <a:bodyPr rot="0" spcFirstLastPara="0" vertOverflow="overflow" horzOverflow="overflow" vert="horz" wrap="square" lIns="418009" tIns="209004" rIns="418009" bIns="209004" numCol="1" spcCol="1254026" rtlCol="0" fromWordArt="0" anchor="t" anchorCtr="0" forceAA="0" compatLnSpc="1">
            <a:normAutofit/>
          </a:bodyPr>
          <a:lstStyle>
            <a:lvl1pPr marL="0" indent="0">
              <a:spcBef>
                <a:spcPts val="457"/>
              </a:spcBef>
              <a:spcAft>
                <a:spcPts val="1829"/>
              </a:spcAft>
              <a:buFontTx/>
              <a:buNone/>
              <a:defRPr sz="5500"/>
            </a:lvl1pPr>
            <a:lvl2pPr>
              <a:defRPr sz="5500"/>
            </a:lvl2pPr>
            <a:lvl3pPr>
              <a:defRPr sz="4600"/>
            </a:lvl3pPr>
            <a:lvl4pPr>
              <a:defRPr sz="4100"/>
            </a:lvl4pPr>
            <a:lvl5pPr>
              <a:defRPr sz="41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39563040" y="0"/>
            <a:ext cx="0" cy="30175200"/>
          </a:xfrm>
          <a:prstGeom prst="line">
            <a:avLst/>
          </a:prstGeom>
          <a:noFill/>
          <a:ln w="9525" cap="flat" cmpd="sng" algn="ctr">
            <a:solidFill>
              <a:schemeClr val="tx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1" name="Rectangle 10"/>
          <p:cNvSpPr/>
          <p:nvPr/>
        </p:nvSpPr>
        <p:spPr bwMode="auto">
          <a:xfrm>
            <a:off x="38892480" y="0"/>
            <a:ext cx="1341120" cy="301752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2" name="Straight Connector 11"/>
          <p:cNvSpPr>
            <a:spLocks noChangeShapeType="1"/>
          </p:cNvSpPr>
          <p:nvPr/>
        </p:nvSpPr>
        <p:spPr bwMode="auto">
          <a:xfrm>
            <a:off x="39227760" y="0"/>
            <a:ext cx="0" cy="30175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9" name="Straight Connector 18"/>
          <p:cNvSpPr>
            <a:spLocks noChangeShapeType="1"/>
          </p:cNvSpPr>
          <p:nvPr/>
        </p:nvSpPr>
        <p:spPr bwMode="auto">
          <a:xfrm>
            <a:off x="27492960" y="0"/>
            <a:ext cx="0" cy="301752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20" name="Straight Connector 19"/>
          <p:cNvSpPr>
            <a:spLocks noChangeShapeType="1"/>
          </p:cNvSpPr>
          <p:nvPr/>
        </p:nvSpPr>
        <p:spPr bwMode="auto">
          <a:xfrm>
            <a:off x="27246102" y="0"/>
            <a:ext cx="0" cy="30175200"/>
          </a:xfrm>
          <a:prstGeom prst="line">
            <a:avLst/>
          </a:prstGeom>
          <a:noFill/>
          <a:ln w="12700"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17" name="Date Placeholder 16"/>
          <p:cNvSpPr>
            <a:spLocks noGrp="1"/>
          </p:cNvSpPr>
          <p:nvPr>
            <p:ph type="dt" sz="half" idx="10"/>
          </p:nvPr>
        </p:nvSpPr>
        <p:spPr/>
        <p:txBody>
          <a:bodyPr rtlCol="0"/>
          <a:lstStyle/>
          <a:p>
            <a:fld id="{B09B2761-1CAE-4384-B98D-23ED650A0778}" type="datetimeFigureOut">
              <a:rPr lang="en-US" smtClean="0"/>
              <a:pPr/>
              <a:t>4/12/12</a:t>
            </a:fld>
            <a:endParaRPr lang="en-US"/>
          </a:p>
        </p:txBody>
      </p:sp>
      <p:sp>
        <p:nvSpPr>
          <p:cNvPr id="18" name="Slide Number Placeholder 17"/>
          <p:cNvSpPr>
            <a:spLocks noGrp="1"/>
          </p:cNvSpPr>
          <p:nvPr>
            <p:ph type="sldNum" sz="quarter" idx="11"/>
          </p:nvPr>
        </p:nvSpPr>
        <p:spPr/>
        <p:txBody>
          <a:bodyPr rtlCol="0"/>
          <a:lstStyle/>
          <a:p>
            <a:fld id="{7395FE2B-E830-4DEF-A503-B9C6A41E5E52}"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38557200" y="0"/>
            <a:ext cx="0" cy="301752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418009" tIns="209004" rIns="418009" bIns="209004" anchor="t" compatLnSpc="1"/>
          <a:lstStyle/>
          <a:p>
            <a:endParaRPr kumimoji="0" lang="en-US" dirty="0"/>
          </a:p>
        </p:txBody>
      </p:sp>
      <p:sp>
        <p:nvSpPr>
          <p:cNvPr id="22" name="Title Placeholder 21"/>
          <p:cNvSpPr>
            <a:spLocks noGrp="1"/>
          </p:cNvSpPr>
          <p:nvPr>
            <p:ph type="title"/>
          </p:nvPr>
        </p:nvSpPr>
        <p:spPr>
          <a:xfrm>
            <a:off x="2011680" y="1208407"/>
            <a:ext cx="32857440" cy="5029200"/>
          </a:xfrm>
          <a:prstGeom prst="rect">
            <a:avLst/>
          </a:prstGeom>
        </p:spPr>
        <p:txBody>
          <a:bodyPr vert="horz" lIns="418009" tIns="209004" rIns="418009" bIns="209004"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011680" y="7040880"/>
            <a:ext cx="32857440" cy="21444509"/>
          </a:xfrm>
          <a:prstGeom prst="rect">
            <a:avLst/>
          </a:prstGeom>
        </p:spPr>
        <p:txBody>
          <a:bodyPr vert="horz" lIns="418009" tIns="209004" rIns="418009" bIns="209004">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33393888" y="4760145"/>
            <a:ext cx="8851392" cy="1689811"/>
          </a:xfrm>
          <a:prstGeom prst="rect">
            <a:avLst/>
          </a:prstGeom>
        </p:spPr>
        <p:txBody>
          <a:bodyPr vert="horz" lIns="418009" tIns="209004" rIns="418009" bIns="209004" anchor="ctr" anchorCtr="0"/>
          <a:lstStyle>
            <a:lvl1pPr algn="r" eaLnBrk="1" latinLnBrk="0" hangingPunct="1">
              <a:defRPr kumimoji="0" sz="5500">
                <a:solidFill>
                  <a:schemeClr val="tx2"/>
                </a:solidFill>
              </a:defRPr>
            </a:lvl1pPr>
          </a:lstStyle>
          <a:p>
            <a:fld id="{B09B2761-1CAE-4384-B98D-23ED650A0778}" type="datetimeFigureOut">
              <a:rPr lang="en-US" smtClean="0"/>
              <a:pPr/>
              <a:t>4/12/12</a:t>
            </a:fld>
            <a:endParaRPr lang="en-US"/>
          </a:p>
        </p:txBody>
      </p:sp>
      <p:sp>
        <p:nvSpPr>
          <p:cNvPr id="3" name="Footer Placeholder 2"/>
          <p:cNvSpPr>
            <a:spLocks noGrp="1"/>
          </p:cNvSpPr>
          <p:nvPr>
            <p:ph type="ftr" sz="quarter" idx="3"/>
          </p:nvPr>
        </p:nvSpPr>
        <p:spPr>
          <a:xfrm rot="5400000">
            <a:off x="30756818" y="16443856"/>
            <a:ext cx="14081760" cy="1609344"/>
          </a:xfrm>
          <a:prstGeom prst="rect">
            <a:avLst/>
          </a:prstGeom>
        </p:spPr>
        <p:txBody>
          <a:bodyPr vert="horz" lIns="418009" tIns="209004" rIns="418009" bIns="209004" anchor="ctr" anchorCtr="0"/>
          <a:lstStyle>
            <a:lvl1pPr algn="l" eaLnBrk="1" latinLnBrk="0" hangingPunct="1">
              <a:defRPr kumimoji="0" sz="5500">
                <a:solidFill>
                  <a:schemeClr val="tx2"/>
                </a:solidFill>
              </a:defRPr>
            </a:lvl1pPr>
          </a:lstStyle>
          <a:p>
            <a:endParaRPr lang="en-US"/>
          </a:p>
        </p:txBody>
      </p:sp>
      <p:sp>
        <p:nvSpPr>
          <p:cNvPr id="7" name="Straight Connector 6"/>
          <p:cNvSpPr>
            <a:spLocks noChangeShapeType="1"/>
          </p:cNvSpPr>
          <p:nvPr/>
        </p:nvSpPr>
        <p:spPr bwMode="auto">
          <a:xfrm>
            <a:off x="335280" y="0"/>
            <a:ext cx="0" cy="301752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9" name="Straight Connector 8"/>
          <p:cNvSpPr>
            <a:spLocks noChangeShapeType="1"/>
          </p:cNvSpPr>
          <p:nvPr/>
        </p:nvSpPr>
        <p:spPr bwMode="auto">
          <a:xfrm>
            <a:off x="39563040" y="0"/>
            <a:ext cx="0" cy="30175200"/>
          </a:xfrm>
          <a:prstGeom prst="line">
            <a:avLst/>
          </a:prstGeom>
          <a:noFill/>
          <a:ln w="19050"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0" name="Rectangle 9"/>
          <p:cNvSpPr/>
          <p:nvPr/>
        </p:nvSpPr>
        <p:spPr bwMode="auto">
          <a:xfrm>
            <a:off x="38892480" y="0"/>
            <a:ext cx="1341120" cy="301752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a:p>
        </p:txBody>
      </p:sp>
      <p:sp>
        <p:nvSpPr>
          <p:cNvPr id="11" name="Straight Connector 10"/>
          <p:cNvSpPr>
            <a:spLocks noChangeShapeType="1"/>
          </p:cNvSpPr>
          <p:nvPr/>
        </p:nvSpPr>
        <p:spPr bwMode="auto">
          <a:xfrm>
            <a:off x="39227760" y="0"/>
            <a:ext cx="0" cy="30175200"/>
          </a:xfrm>
          <a:prstGeom prst="line">
            <a:avLst/>
          </a:prstGeom>
          <a:noFill/>
          <a:ln w="9525" cap="flat" cmpd="sng" algn="ctr">
            <a:solidFill>
              <a:schemeClr val="accent1"/>
            </a:solidFill>
            <a:prstDash val="solid"/>
            <a:round/>
            <a:headEnd type="none" w="med" len="med"/>
            <a:tailEnd type="none" w="med" len="med"/>
          </a:ln>
          <a:effectLst/>
        </p:spPr>
        <p:txBody>
          <a:bodyPr vert="horz" wrap="square" lIns="418009" tIns="209004" rIns="418009" bIns="209004" anchor="t" compatLnSpc="1"/>
          <a:lstStyle/>
          <a:p>
            <a:endParaRPr kumimoji="0" lang="en-US"/>
          </a:p>
        </p:txBody>
      </p:sp>
      <p:sp>
        <p:nvSpPr>
          <p:cNvPr id="12" name="Oval 11"/>
          <p:cNvSpPr/>
          <p:nvPr/>
        </p:nvSpPr>
        <p:spPr>
          <a:xfrm>
            <a:off x="35888371" y="25146000"/>
            <a:ext cx="2414016" cy="2414016"/>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418009" tIns="209004" rIns="418009" bIns="209004"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35767670" y="25229820"/>
            <a:ext cx="2682240" cy="2293315"/>
          </a:xfrm>
          <a:prstGeom prst="rect">
            <a:avLst/>
          </a:prstGeom>
        </p:spPr>
        <p:txBody>
          <a:bodyPr vert="horz" lIns="418009" tIns="209004" rIns="418009" bIns="209004" anchor="ctr"/>
          <a:lstStyle>
            <a:lvl1pPr algn="ctr" eaLnBrk="1" latinLnBrk="0" hangingPunct="1">
              <a:defRPr kumimoji="0" sz="6400" b="1">
                <a:solidFill>
                  <a:srgbClr val="FFFFFF"/>
                </a:solidFill>
              </a:defRPr>
            </a:lvl1pPr>
          </a:lstStyle>
          <a:p>
            <a:fld id="{7395FE2B-E830-4DEF-A503-B9C6A41E5E5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05" r:id="rId1"/>
    <p:sldLayoutId id="2147484106" r:id="rId2"/>
    <p:sldLayoutId id="2147484107" r:id="rId3"/>
    <p:sldLayoutId id="2147484108" r:id="rId4"/>
    <p:sldLayoutId id="2147484109" r:id="rId5"/>
    <p:sldLayoutId id="2147484110" r:id="rId6"/>
    <p:sldLayoutId id="2147484111" r:id="rId7"/>
    <p:sldLayoutId id="2147484112" r:id="rId8"/>
    <p:sldLayoutId id="2147484113" r:id="rId9"/>
    <p:sldLayoutId id="2147484114" r:id="rId10"/>
    <p:sldLayoutId id="2147484115" r:id="rId11"/>
  </p:sldLayoutIdLst>
  <p:txStyles>
    <p:titleStyle>
      <a:lvl1pPr algn="l" rtl="0" eaLnBrk="1" latinLnBrk="0" hangingPunct="1">
        <a:spcBef>
          <a:spcPct val="0"/>
        </a:spcBef>
        <a:buNone/>
        <a:defRPr kumimoji="0" sz="13700" b="0" kern="1200" cap="small" baseline="0">
          <a:solidFill>
            <a:schemeClr val="tx2"/>
          </a:solidFill>
          <a:latin typeface="+mj-lt"/>
          <a:ea typeface="+mj-ea"/>
          <a:cs typeface="+mj-cs"/>
        </a:defRPr>
      </a:lvl1pPr>
    </p:titleStyle>
    <p:bodyStyle>
      <a:lvl1pPr marL="1254026" indent="-1254026" algn="l" rtl="0" eaLnBrk="1" latinLnBrk="0" hangingPunct="1">
        <a:spcBef>
          <a:spcPts val="2743"/>
        </a:spcBef>
        <a:buClr>
          <a:schemeClr val="accent1"/>
        </a:buClr>
        <a:buSzPct val="70000"/>
        <a:buFont typeface="Wingdings"/>
        <a:buChar char=""/>
        <a:defRPr kumimoji="0" sz="11000" kern="1200">
          <a:solidFill>
            <a:schemeClr val="tx1"/>
          </a:solidFill>
          <a:latin typeface="+mn-lt"/>
          <a:ea typeface="+mn-ea"/>
          <a:cs typeface="+mn-cs"/>
        </a:defRPr>
      </a:lvl1pPr>
      <a:lvl2pPr marL="2926062" indent="-1254026" algn="l" rtl="0" eaLnBrk="1" latinLnBrk="0" hangingPunct="1">
        <a:spcBef>
          <a:spcPct val="20000"/>
        </a:spcBef>
        <a:buClr>
          <a:schemeClr val="accent1"/>
        </a:buClr>
        <a:buSzPct val="80000"/>
        <a:buFont typeface="Wingdings 2"/>
        <a:buChar char=""/>
        <a:defRPr kumimoji="0" sz="9600" kern="1200">
          <a:solidFill>
            <a:schemeClr val="tx1"/>
          </a:solidFill>
          <a:latin typeface="+mn-lt"/>
          <a:ea typeface="+mn-ea"/>
          <a:cs typeface="+mn-cs"/>
        </a:defRPr>
      </a:lvl2pPr>
      <a:lvl3pPr marL="4180088" indent="-836018" algn="l" rtl="0" eaLnBrk="1" latinLnBrk="0" hangingPunct="1">
        <a:spcBef>
          <a:spcPct val="20000"/>
        </a:spcBef>
        <a:buClr>
          <a:schemeClr val="accent1">
            <a:shade val="75000"/>
          </a:schemeClr>
        </a:buClr>
        <a:buSzPct val="60000"/>
        <a:buFont typeface="Wingdings"/>
        <a:buChar char=""/>
        <a:defRPr kumimoji="0" sz="8200" kern="1200">
          <a:solidFill>
            <a:schemeClr val="tx1"/>
          </a:solidFill>
          <a:latin typeface="+mn-lt"/>
          <a:ea typeface="+mn-ea"/>
          <a:cs typeface="+mn-cs"/>
        </a:defRPr>
      </a:lvl3pPr>
      <a:lvl4pPr marL="5434115" indent="-836018" algn="l" rtl="0" eaLnBrk="1" latinLnBrk="0" hangingPunct="1">
        <a:spcBef>
          <a:spcPct val="20000"/>
        </a:spcBef>
        <a:buClr>
          <a:schemeClr val="accent1">
            <a:tint val="60000"/>
          </a:schemeClr>
        </a:buClr>
        <a:buSzPct val="60000"/>
        <a:buFont typeface="Wingdings"/>
        <a:buChar char=""/>
        <a:defRPr kumimoji="0" sz="8200" kern="1200">
          <a:solidFill>
            <a:schemeClr val="tx1"/>
          </a:solidFill>
          <a:latin typeface="+mn-lt"/>
          <a:ea typeface="+mn-ea"/>
          <a:cs typeface="+mn-cs"/>
        </a:defRPr>
      </a:lvl4pPr>
      <a:lvl5pPr marL="6688141" indent="-836018" algn="l" rtl="0" eaLnBrk="1" latinLnBrk="0" hangingPunct="1">
        <a:spcBef>
          <a:spcPct val="20000"/>
        </a:spcBef>
        <a:buClr>
          <a:schemeClr val="accent2">
            <a:tint val="60000"/>
          </a:schemeClr>
        </a:buClr>
        <a:buSzPct val="68000"/>
        <a:buFont typeface="Wingdings 2"/>
        <a:buChar char=""/>
        <a:defRPr kumimoji="0" sz="7300" kern="1200">
          <a:solidFill>
            <a:schemeClr val="tx1"/>
          </a:solidFill>
          <a:latin typeface="+mn-lt"/>
          <a:ea typeface="+mn-ea"/>
          <a:cs typeface="+mn-cs"/>
        </a:defRPr>
      </a:lvl5pPr>
      <a:lvl6pPr marL="7942168" indent="-836018" algn="l" rtl="0" eaLnBrk="1" latinLnBrk="0" hangingPunct="1">
        <a:spcBef>
          <a:spcPct val="20000"/>
        </a:spcBef>
        <a:buClr>
          <a:schemeClr val="accent1"/>
        </a:buClr>
        <a:buChar char="•"/>
        <a:defRPr kumimoji="0" sz="7300" kern="1200">
          <a:solidFill>
            <a:schemeClr val="tx2"/>
          </a:solidFill>
          <a:latin typeface="+mn-lt"/>
          <a:ea typeface="+mn-ea"/>
          <a:cs typeface="+mn-cs"/>
        </a:defRPr>
      </a:lvl6pPr>
      <a:lvl7pPr marL="9196194" indent="-836018" algn="l" rtl="0" eaLnBrk="1" latinLnBrk="0" hangingPunct="1">
        <a:spcBef>
          <a:spcPct val="20000"/>
        </a:spcBef>
        <a:buClr>
          <a:schemeClr val="accent1">
            <a:tint val="60000"/>
          </a:schemeClr>
        </a:buClr>
        <a:buSzPct val="60000"/>
        <a:buFont typeface="Wingdings"/>
        <a:buChar char=""/>
        <a:defRPr kumimoji="0" sz="6400" kern="1200" baseline="0">
          <a:solidFill>
            <a:schemeClr val="tx2"/>
          </a:solidFill>
          <a:latin typeface="+mn-lt"/>
          <a:ea typeface="+mn-ea"/>
          <a:cs typeface="+mn-cs"/>
        </a:defRPr>
      </a:lvl7pPr>
      <a:lvl8pPr marL="10450220" indent="-836018" algn="l" rtl="0" eaLnBrk="1" latinLnBrk="0" hangingPunct="1">
        <a:spcBef>
          <a:spcPct val="20000"/>
        </a:spcBef>
        <a:buClr>
          <a:schemeClr val="accent2"/>
        </a:buClr>
        <a:buChar char="•"/>
        <a:defRPr kumimoji="0" sz="6400" kern="1200" cap="small" baseline="0">
          <a:solidFill>
            <a:schemeClr val="tx2"/>
          </a:solidFill>
          <a:latin typeface="+mn-lt"/>
          <a:ea typeface="+mn-ea"/>
          <a:cs typeface="+mn-cs"/>
        </a:defRPr>
      </a:lvl8pPr>
      <a:lvl9pPr marL="11704247" indent="-836018" algn="l" rtl="0" eaLnBrk="1" latinLnBrk="0" hangingPunct="1">
        <a:spcBef>
          <a:spcPct val="20000"/>
        </a:spcBef>
        <a:buClr>
          <a:schemeClr val="accent1">
            <a:shade val="75000"/>
          </a:schemeClr>
        </a:buClr>
        <a:buChar char="•"/>
        <a:defRPr kumimoji="0" sz="6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090044" algn="l" rtl="0" eaLnBrk="1" latinLnBrk="0" hangingPunct="1">
        <a:defRPr kumimoji="0" kern="1200">
          <a:solidFill>
            <a:schemeClr val="tx1"/>
          </a:solidFill>
          <a:latin typeface="+mn-lt"/>
          <a:ea typeface="+mn-ea"/>
          <a:cs typeface="+mn-cs"/>
        </a:defRPr>
      </a:lvl2pPr>
      <a:lvl3pPr marL="4180088" algn="l" rtl="0" eaLnBrk="1" latinLnBrk="0" hangingPunct="1">
        <a:defRPr kumimoji="0" kern="1200">
          <a:solidFill>
            <a:schemeClr val="tx1"/>
          </a:solidFill>
          <a:latin typeface="+mn-lt"/>
          <a:ea typeface="+mn-ea"/>
          <a:cs typeface="+mn-cs"/>
        </a:defRPr>
      </a:lvl3pPr>
      <a:lvl4pPr marL="6270132" algn="l" rtl="0" eaLnBrk="1" latinLnBrk="0" hangingPunct="1">
        <a:defRPr kumimoji="0" kern="1200">
          <a:solidFill>
            <a:schemeClr val="tx1"/>
          </a:solidFill>
          <a:latin typeface="+mn-lt"/>
          <a:ea typeface="+mn-ea"/>
          <a:cs typeface="+mn-cs"/>
        </a:defRPr>
      </a:lvl4pPr>
      <a:lvl5pPr marL="8360176" algn="l" rtl="0" eaLnBrk="1" latinLnBrk="0" hangingPunct="1">
        <a:defRPr kumimoji="0" kern="1200">
          <a:solidFill>
            <a:schemeClr val="tx1"/>
          </a:solidFill>
          <a:latin typeface="+mn-lt"/>
          <a:ea typeface="+mn-ea"/>
          <a:cs typeface="+mn-cs"/>
        </a:defRPr>
      </a:lvl5pPr>
      <a:lvl6pPr marL="10450220" algn="l" rtl="0" eaLnBrk="1" latinLnBrk="0" hangingPunct="1">
        <a:defRPr kumimoji="0" kern="1200">
          <a:solidFill>
            <a:schemeClr val="tx1"/>
          </a:solidFill>
          <a:latin typeface="+mn-lt"/>
          <a:ea typeface="+mn-ea"/>
          <a:cs typeface="+mn-cs"/>
        </a:defRPr>
      </a:lvl6pPr>
      <a:lvl7pPr marL="12540264" algn="l" rtl="0" eaLnBrk="1" latinLnBrk="0" hangingPunct="1">
        <a:defRPr kumimoji="0" kern="1200">
          <a:solidFill>
            <a:schemeClr val="tx1"/>
          </a:solidFill>
          <a:latin typeface="+mn-lt"/>
          <a:ea typeface="+mn-ea"/>
          <a:cs typeface="+mn-cs"/>
        </a:defRPr>
      </a:lvl7pPr>
      <a:lvl8pPr marL="14630309" algn="l" rtl="0" eaLnBrk="1" latinLnBrk="0" hangingPunct="1">
        <a:defRPr kumimoji="0" kern="1200">
          <a:solidFill>
            <a:schemeClr val="tx1"/>
          </a:solidFill>
          <a:latin typeface="+mn-lt"/>
          <a:ea typeface="+mn-ea"/>
          <a:cs typeface="+mn-cs"/>
        </a:defRPr>
      </a:lvl8pPr>
      <a:lvl9pPr marL="1672035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eg"/><Relationship Id="rId12" Type="http://schemas.openxmlformats.org/officeDocument/2006/relationships/image" Target="../media/image11.gif"/><Relationship Id="rId13" Type="http://schemas.openxmlformats.org/officeDocument/2006/relationships/image" Target="../media/image12.jpeg"/><Relationship Id="rId14" Type="http://schemas.openxmlformats.org/officeDocument/2006/relationships/image" Target="../media/image13.jpeg"/><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2.jpeg"/><Relationship Id="rId4" Type="http://schemas.openxmlformats.org/officeDocument/2006/relationships/image" Target="../media/image3.jpeg"/><Relationship Id="rId5" Type="http://schemas.openxmlformats.org/officeDocument/2006/relationships/image" Target="../media/image4.jpeg"/><Relationship Id="rId6" Type="http://schemas.openxmlformats.org/officeDocument/2006/relationships/image" Target="../media/image5.gif"/><Relationship Id="rId7" Type="http://schemas.openxmlformats.org/officeDocument/2006/relationships/image" Target="../media/image6.jpeg"/><Relationship Id="rId8" Type="http://schemas.openxmlformats.org/officeDocument/2006/relationships/image" Target="../media/image7.jpeg"/><Relationship Id="rId9" Type="http://schemas.openxmlformats.org/officeDocument/2006/relationships/image" Target="../media/image8.jpeg"/><Relationship Id="rId10"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EFD1"/>
            </a:gs>
            <a:gs pos="64999">
              <a:srgbClr val="F0EBD5"/>
            </a:gs>
            <a:gs pos="100000">
              <a:srgbClr val="D1C39F"/>
            </a:gs>
          </a:gsLst>
          <a:lin ang="5400000" scaled="0"/>
          <a:tileRect r="-100000" b="-100000"/>
        </a:gradFill>
        <a:effectLst/>
      </p:bgPr>
    </p:bg>
    <p:spTree>
      <p:nvGrpSpPr>
        <p:cNvPr id="1" name=""/>
        <p:cNvGrpSpPr/>
        <p:nvPr/>
      </p:nvGrpSpPr>
      <p:grpSpPr>
        <a:xfrm>
          <a:off x="0" y="0"/>
          <a:ext cx="0" cy="0"/>
          <a:chOff x="0" y="0"/>
          <a:chExt cx="0" cy="0"/>
        </a:xfrm>
      </p:grpSpPr>
      <p:sp useBgFill="1">
        <p:nvSpPr>
          <p:cNvPr id="104" name="Rectangle 103"/>
          <p:cNvSpPr/>
          <p:nvPr/>
        </p:nvSpPr>
        <p:spPr>
          <a:xfrm>
            <a:off x="25450800" y="11582400"/>
            <a:ext cx="12649200" cy="3724056"/>
          </a:xfrm>
          <a:prstGeom prst="rect">
            <a:avLst/>
          </a:prstGeom>
        </p:spPr>
        <p:txBody>
          <a:bodyPr wrap="square" lIns="91396" tIns="45700" rIns="91396" bIns="45700">
            <a:spAutoFit/>
          </a:bodyPr>
          <a:lstStyle/>
          <a:p>
            <a:pPr lvl="0" defTabSz="914400" fontAlgn="base">
              <a:spcBef>
                <a:spcPct val="0"/>
              </a:spcBef>
              <a:spcAft>
                <a:spcPct val="0"/>
              </a:spcAft>
              <a:tabLst>
                <a:tab pos="914400" algn="l"/>
              </a:tabLst>
            </a:pPr>
            <a:r>
              <a:rPr lang="en-US" sz="4400" b="1" dirty="0" smtClean="0">
                <a:solidFill>
                  <a:schemeClr val="tx2">
                    <a:lumMod val="25000"/>
                  </a:schemeClr>
                </a:solidFill>
                <a:latin typeface="+mj-lt"/>
                <a:cs typeface="Times New Roman" pitchFamily="18" charset="0"/>
              </a:rPr>
              <a:t>Results of water analyses</a:t>
            </a:r>
          </a:p>
          <a:p>
            <a:pPr defTabSz="914400" fontAlgn="base">
              <a:spcBef>
                <a:spcPct val="0"/>
              </a:spcBef>
              <a:spcAft>
                <a:spcPct val="0"/>
              </a:spcAft>
              <a:buFont typeface="Wingdings" pitchFamily="2" charset="2"/>
              <a:buChar char="§"/>
              <a:tabLst>
                <a:tab pos="914400" algn="l"/>
              </a:tabLst>
            </a:pPr>
            <a:r>
              <a:rPr lang="en-US" sz="2800" b="1" dirty="0" smtClean="0">
                <a:solidFill>
                  <a:schemeClr val="tx2">
                    <a:lumMod val="25000"/>
                  </a:schemeClr>
                </a:solidFill>
                <a:cs typeface="Times New Roman" pitchFamily="18" charset="0"/>
              </a:rPr>
              <a:t> </a:t>
            </a:r>
            <a:r>
              <a:rPr lang="en-US" sz="2800" dirty="0" smtClean="0">
                <a:solidFill>
                  <a:schemeClr val="tx2">
                    <a:lumMod val="25000"/>
                  </a:schemeClr>
                </a:solidFill>
                <a:cs typeface="Times New Roman" pitchFamily="18" charset="0"/>
              </a:rPr>
              <a:t>Detection limit of the method was 6.6 </a:t>
            </a:r>
            <a:r>
              <a:rPr lang="en-US" sz="2800" dirty="0" err="1" smtClean="0">
                <a:solidFill>
                  <a:schemeClr val="tx2">
                    <a:lumMod val="25000"/>
                  </a:schemeClr>
                </a:solidFill>
                <a:cs typeface="Times New Roman" pitchFamily="18" charset="0"/>
              </a:rPr>
              <a:t>ng</a:t>
            </a:r>
            <a:r>
              <a:rPr lang="en-US" sz="2800" dirty="0" smtClean="0">
                <a:solidFill>
                  <a:schemeClr val="tx2">
                    <a:lumMod val="25000"/>
                  </a:schemeClr>
                </a:solidFill>
                <a:cs typeface="Times New Roman" pitchFamily="18" charset="0"/>
              </a:rPr>
              <a:t>/L</a:t>
            </a:r>
          </a:p>
          <a:p>
            <a:pPr lvl="0" defTabSz="914400" fontAlgn="base">
              <a:spcBef>
                <a:spcPct val="0"/>
              </a:spcBef>
              <a:spcAft>
                <a:spcPct val="0"/>
              </a:spcAft>
              <a:buFont typeface="Wingdings" pitchFamily="2" charset="2"/>
              <a:buChar char="§"/>
              <a:tabLst>
                <a:tab pos="914400" algn="l"/>
              </a:tabLst>
            </a:pPr>
            <a:r>
              <a:rPr lang="en-US" sz="2800" dirty="0" smtClean="0">
                <a:solidFill>
                  <a:schemeClr val="tx2">
                    <a:lumMod val="25000"/>
                  </a:schemeClr>
                </a:solidFill>
                <a:latin typeface="+mj-lt"/>
                <a:cs typeface="Times New Roman" pitchFamily="18" charset="0"/>
              </a:rPr>
              <a:t> All tested samples had detectable levels of estrogen.</a:t>
            </a:r>
          </a:p>
          <a:p>
            <a:pPr lvl="0" defTabSz="914400" fontAlgn="base">
              <a:spcBef>
                <a:spcPct val="0"/>
              </a:spcBef>
              <a:spcAft>
                <a:spcPct val="0"/>
              </a:spcAft>
              <a:buFont typeface="Wingdings" pitchFamily="2" charset="2"/>
              <a:buChar char="§"/>
              <a:tabLst>
                <a:tab pos="914400" algn="l"/>
              </a:tabLst>
            </a:pPr>
            <a:r>
              <a:rPr lang="en-US" sz="2800" dirty="0" smtClean="0">
                <a:solidFill>
                  <a:schemeClr val="tx2">
                    <a:lumMod val="25000"/>
                  </a:schemeClr>
                </a:solidFill>
                <a:latin typeface="+mj-lt"/>
                <a:cs typeface="Times New Roman" pitchFamily="18" charset="0"/>
              </a:rPr>
              <a:t> The quantities of estrogen were below quantification method of the assay and as such were not quantified.</a:t>
            </a:r>
          </a:p>
          <a:p>
            <a:pPr lvl="0" defTabSz="914400" fontAlgn="base">
              <a:spcBef>
                <a:spcPct val="0"/>
              </a:spcBef>
              <a:spcAft>
                <a:spcPct val="0"/>
              </a:spcAft>
              <a:tabLst>
                <a:tab pos="914400" algn="l"/>
              </a:tabLst>
            </a:pPr>
            <a:endParaRPr lang="en-US" sz="4400" dirty="0" smtClean="0">
              <a:solidFill>
                <a:schemeClr val="tx2">
                  <a:lumMod val="25000"/>
                </a:schemeClr>
              </a:solidFill>
              <a:latin typeface="+mj-lt"/>
            </a:endParaRPr>
          </a:p>
          <a:p>
            <a:pPr defTabSz="914400" eaLnBrk="0" fontAlgn="base" hangingPunct="0">
              <a:spcBef>
                <a:spcPct val="0"/>
              </a:spcBef>
              <a:spcAft>
                <a:spcPct val="0"/>
              </a:spcAft>
              <a:tabLst>
                <a:tab pos="914400" algn="l"/>
              </a:tabLst>
            </a:pPr>
            <a:endParaRPr lang="en-US" sz="3600" b="1" dirty="0" smtClean="0">
              <a:solidFill>
                <a:schemeClr val="tx2">
                  <a:lumMod val="25000"/>
                </a:schemeClr>
              </a:solidFill>
            </a:endParaRPr>
          </a:p>
        </p:txBody>
      </p:sp>
      <p:sp>
        <p:nvSpPr>
          <p:cNvPr id="86" name="Rectangle 85"/>
          <p:cNvSpPr/>
          <p:nvPr/>
        </p:nvSpPr>
        <p:spPr>
          <a:xfrm>
            <a:off x="10820404" y="10058402"/>
            <a:ext cx="11429999" cy="118745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91419" tIns="45709" rIns="91419" bIns="45709" rtlCol="0" anchor="ctr"/>
          <a:lstStyle/>
          <a:p>
            <a:pPr algn="ctr"/>
            <a:endParaRPr lang="en-US" dirty="0">
              <a:solidFill>
                <a:schemeClr val="tx2">
                  <a:lumMod val="25000"/>
                </a:schemeClr>
              </a:solidFill>
            </a:endParaRPr>
          </a:p>
        </p:txBody>
      </p:sp>
      <p:sp>
        <p:nvSpPr>
          <p:cNvPr id="38" name="TextBox 37"/>
          <p:cNvSpPr txBox="1"/>
          <p:nvPr/>
        </p:nvSpPr>
        <p:spPr>
          <a:xfrm>
            <a:off x="4114800" y="2584450"/>
            <a:ext cx="36118800" cy="2200562"/>
          </a:xfrm>
          <a:prstGeom prst="rect">
            <a:avLst/>
          </a:prstGeom>
          <a:noFill/>
        </p:spPr>
        <p:txBody>
          <a:bodyPr wrap="square" lIns="91396" tIns="45700" rIns="91396" bIns="45700" rtlCol="0">
            <a:spAutoFit/>
          </a:bodyPr>
          <a:lstStyle/>
          <a:p>
            <a:pPr algn="ctr"/>
            <a:r>
              <a:rPr lang="en-US" sz="4800" dirty="0" smtClean="0"/>
              <a:t>Channing James Faculty Advisors: Dr. </a:t>
            </a:r>
            <a:r>
              <a:rPr lang="en-US" sz="4800" dirty="0" err="1" smtClean="0"/>
              <a:t>Dalma</a:t>
            </a:r>
            <a:r>
              <a:rPr lang="en-US" sz="4800" dirty="0" smtClean="0"/>
              <a:t> </a:t>
            </a:r>
            <a:r>
              <a:rPr lang="en-US" sz="4800" dirty="0" err="1" smtClean="0"/>
              <a:t>Martinovic-Weigelt</a:t>
            </a:r>
            <a:r>
              <a:rPr lang="en-US" sz="4800" dirty="0" smtClean="0"/>
              <a:t> and Dr. Ivancica Schrunk</a:t>
            </a:r>
          </a:p>
          <a:p>
            <a:pPr algn="ctr"/>
            <a:r>
              <a:rPr lang="en-US" sz="4400" b="1" dirty="0" smtClean="0">
                <a:solidFill>
                  <a:schemeClr val="tx2">
                    <a:lumMod val="25000"/>
                  </a:schemeClr>
                </a:solidFill>
              </a:rPr>
              <a:t>University of St. Thomas, St. Paul, MN</a:t>
            </a:r>
            <a:r>
              <a:rPr lang="en-US" sz="4800" dirty="0" smtClean="0"/>
              <a:t> </a:t>
            </a:r>
            <a:endParaRPr lang="en-US" sz="4600" b="1" dirty="0" smtClean="0">
              <a:solidFill>
                <a:schemeClr val="tx2">
                  <a:lumMod val="25000"/>
                </a:schemeClr>
              </a:solidFill>
            </a:endParaRPr>
          </a:p>
          <a:p>
            <a:pPr algn="ctr"/>
            <a:endParaRPr lang="en-US" sz="4100" dirty="0">
              <a:solidFill>
                <a:schemeClr val="tx2">
                  <a:lumMod val="25000"/>
                </a:schemeClr>
              </a:solidFill>
            </a:endParaRPr>
          </a:p>
        </p:txBody>
      </p:sp>
      <p:sp>
        <p:nvSpPr>
          <p:cNvPr id="40" name="TextBox 39"/>
          <p:cNvSpPr txBox="1"/>
          <p:nvPr/>
        </p:nvSpPr>
        <p:spPr>
          <a:xfrm>
            <a:off x="762000" y="3918205"/>
            <a:ext cx="3810000" cy="800179"/>
          </a:xfrm>
          <a:prstGeom prst="rect">
            <a:avLst/>
          </a:prstGeom>
          <a:noFill/>
        </p:spPr>
        <p:txBody>
          <a:bodyPr wrap="square" lIns="91396" tIns="45700" rIns="91396" bIns="45700" rtlCol="0">
            <a:spAutoFit/>
          </a:bodyPr>
          <a:lstStyle/>
          <a:p>
            <a:r>
              <a:rPr lang="en-US" sz="4600" b="1" dirty="0" smtClean="0">
                <a:solidFill>
                  <a:schemeClr val="tx2">
                    <a:lumMod val="25000"/>
                  </a:schemeClr>
                </a:solidFill>
              </a:rPr>
              <a:t>Abstract</a:t>
            </a:r>
            <a:endParaRPr lang="en-US" sz="2700" b="1" dirty="0">
              <a:solidFill>
                <a:schemeClr val="tx2">
                  <a:lumMod val="25000"/>
                </a:schemeClr>
              </a:solidFill>
            </a:endParaRPr>
          </a:p>
        </p:txBody>
      </p:sp>
      <p:sp>
        <p:nvSpPr>
          <p:cNvPr id="45" name="TextBox 44"/>
          <p:cNvSpPr txBox="1"/>
          <p:nvPr/>
        </p:nvSpPr>
        <p:spPr>
          <a:xfrm>
            <a:off x="24765000" y="26333450"/>
            <a:ext cx="14554200" cy="830956"/>
          </a:xfrm>
          <a:prstGeom prst="rect">
            <a:avLst/>
          </a:prstGeom>
          <a:solidFill>
            <a:schemeClr val="tx2">
              <a:lumMod val="90000"/>
            </a:schemeClr>
          </a:solidFill>
          <a:scene3d>
            <a:camera prst="orthographicFront"/>
            <a:lightRig rig="threePt" dir="t"/>
          </a:scene3d>
          <a:sp3d extrusionH="76200" contourW="12700">
            <a:bevelT/>
            <a:extrusionClr>
              <a:schemeClr val="tx2">
                <a:lumMod val="90000"/>
              </a:schemeClr>
            </a:extrusionClr>
            <a:contourClr>
              <a:schemeClr val="tx2">
                <a:lumMod val="75000"/>
              </a:schemeClr>
            </a:contourClr>
          </a:sp3d>
        </p:spPr>
        <p:txBody>
          <a:bodyPr wrap="square" lIns="91396" tIns="45700" rIns="91396" bIns="45700" rtlCol="0">
            <a:spAutoFit/>
          </a:bodyPr>
          <a:lstStyle/>
          <a:p>
            <a:endParaRPr lang="en-US" sz="4800" b="1" dirty="0">
              <a:solidFill>
                <a:schemeClr val="tx2">
                  <a:lumMod val="25000"/>
                </a:schemeClr>
              </a:solidFill>
            </a:endParaRPr>
          </a:p>
        </p:txBody>
      </p:sp>
      <p:sp useBgFill="1">
        <p:nvSpPr>
          <p:cNvPr id="46" name="Rectangle 45"/>
          <p:cNvSpPr/>
          <p:nvPr/>
        </p:nvSpPr>
        <p:spPr>
          <a:xfrm>
            <a:off x="25679400" y="4294565"/>
            <a:ext cx="12268200" cy="3477835"/>
          </a:xfrm>
          <a:prstGeom prst="rect">
            <a:avLst/>
          </a:prstGeom>
        </p:spPr>
        <p:txBody>
          <a:bodyPr wrap="square" lIns="91396" tIns="45700" rIns="91396" bIns="45700">
            <a:spAutoFit/>
          </a:bodyPr>
          <a:lstStyle/>
          <a:p>
            <a:pPr defTabSz="914400" eaLnBrk="0" fontAlgn="base" hangingPunct="0">
              <a:spcBef>
                <a:spcPct val="0"/>
              </a:spcBef>
              <a:spcAft>
                <a:spcPct val="0"/>
              </a:spcAft>
              <a:tabLst>
                <a:tab pos="914400" algn="l"/>
              </a:tabLst>
            </a:pPr>
            <a:r>
              <a:rPr lang="en-US" sz="3600" b="1" dirty="0" smtClean="0">
                <a:solidFill>
                  <a:schemeClr val="tx2">
                    <a:lumMod val="25000"/>
                  </a:schemeClr>
                </a:solidFill>
                <a:ea typeface="Calibri" pitchFamily="34" charset="0"/>
                <a:cs typeface="Times New Roman" pitchFamily="18" charset="0"/>
              </a:rPr>
              <a:t>Sample Analysis</a:t>
            </a:r>
          </a:p>
          <a:p>
            <a:pPr defTabSz="914400" eaLnBrk="0" fontAlgn="base" hangingPunct="0">
              <a:spcBef>
                <a:spcPct val="0"/>
              </a:spcBef>
              <a:spcAft>
                <a:spcPct val="0"/>
              </a:spcAft>
              <a:tabLst>
                <a:tab pos="914400" algn="l"/>
              </a:tabLst>
            </a:pPr>
            <a:r>
              <a:rPr lang="en-US" sz="2800" dirty="0" smtClean="0">
                <a:solidFill>
                  <a:schemeClr val="tx2">
                    <a:lumMod val="25000"/>
                  </a:schemeClr>
                </a:solidFill>
                <a:ea typeface="Calibri" pitchFamily="34" charset="0"/>
                <a:cs typeface="Times New Roman" pitchFamily="18" charset="0"/>
              </a:rPr>
              <a:t>Samples were analyzed using Enzyme Linked </a:t>
            </a:r>
            <a:r>
              <a:rPr lang="en-US" sz="2800" dirty="0" err="1" smtClean="0">
                <a:solidFill>
                  <a:schemeClr val="tx2">
                    <a:lumMod val="25000"/>
                  </a:schemeClr>
                </a:solidFill>
                <a:ea typeface="Calibri" pitchFamily="34" charset="0"/>
                <a:cs typeface="Times New Roman" pitchFamily="18" charset="0"/>
              </a:rPr>
              <a:t>Immuno</a:t>
            </a:r>
            <a:r>
              <a:rPr lang="en-US" sz="2800" dirty="0" smtClean="0">
                <a:solidFill>
                  <a:schemeClr val="tx2">
                    <a:lumMod val="25000"/>
                  </a:schemeClr>
                </a:solidFill>
                <a:ea typeface="Calibri" pitchFamily="34" charset="0"/>
                <a:cs typeface="Times New Roman" pitchFamily="18" charset="0"/>
              </a:rPr>
              <a:t> Assay (ELISA) for </a:t>
            </a:r>
            <a:r>
              <a:rPr lang="en-US" sz="2800" dirty="0" err="1" smtClean="0">
                <a:solidFill>
                  <a:schemeClr val="tx2">
                    <a:lumMod val="25000"/>
                  </a:schemeClr>
                </a:solidFill>
                <a:ea typeface="Calibri" pitchFamily="34" charset="0"/>
                <a:cs typeface="Times New Roman" pitchFamily="18" charset="0"/>
              </a:rPr>
              <a:t>estradiol</a:t>
            </a:r>
            <a:r>
              <a:rPr lang="en-US" sz="2800" dirty="0" smtClean="0">
                <a:solidFill>
                  <a:schemeClr val="tx2">
                    <a:lumMod val="25000"/>
                  </a:schemeClr>
                </a:solidFill>
                <a:ea typeface="Calibri" pitchFamily="34" charset="0"/>
                <a:cs typeface="Times New Roman" pitchFamily="18" charset="0"/>
              </a:rPr>
              <a:t> (E2) (Cayman Chemicals, Ann Arbor, Michigan).</a:t>
            </a:r>
          </a:p>
          <a:p>
            <a:pPr lvl="0" defTabSz="914400" eaLnBrk="0" fontAlgn="base" hangingPunct="0">
              <a:spcBef>
                <a:spcPct val="0"/>
              </a:spcBef>
              <a:spcAft>
                <a:spcPct val="0"/>
              </a:spcAft>
              <a:tabLst>
                <a:tab pos="914400" algn="l"/>
              </a:tabLst>
            </a:pPr>
            <a:endParaRPr lang="en-US" sz="3600" b="1" dirty="0" smtClean="0">
              <a:solidFill>
                <a:schemeClr val="tx2">
                  <a:lumMod val="25000"/>
                </a:schemeClr>
              </a:solidFill>
              <a:latin typeface="Arial" pitchFamily="34" charset="0"/>
              <a:ea typeface="Calibri" pitchFamily="34" charset="0"/>
              <a:cs typeface="Times New Roman" pitchFamily="18" charset="0"/>
            </a:endParaRPr>
          </a:p>
          <a:p>
            <a:pPr lvl="0" defTabSz="914400" eaLnBrk="0" fontAlgn="base" hangingPunct="0">
              <a:spcBef>
                <a:spcPct val="0"/>
              </a:spcBef>
              <a:spcAft>
                <a:spcPct val="0"/>
              </a:spcAft>
              <a:tabLst>
                <a:tab pos="914400" algn="l"/>
              </a:tabLst>
            </a:pPr>
            <a:endParaRPr lang="en-US" sz="2800" dirty="0" smtClean="0">
              <a:solidFill>
                <a:schemeClr val="tx2">
                  <a:lumMod val="25000"/>
                </a:schemeClr>
              </a:solidFill>
            </a:endParaRPr>
          </a:p>
          <a:p>
            <a:pPr lvl="0"/>
            <a:r>
              <a:rPr lang="en-US" sz="2800" b="1" dirty="0" smtClean="0">
                <a:solidFill>
                  <a:schemeClr val="tx2">
                    <a:lumMod val="25000"/>
                  </a:schemeClr>
                </a:solidFill>
              </a:rPr>
              <a:t>	 </a:t>
            </a:r>
            <a:endParaRPr lang="en-US" sz="2800" dirty="0" smtClean="0">
              <a:solidFill>
                <a:schemeClr val="tx2">
                  <a:lumMod val="25000"/>
                </a:schemeClr>
              </a:solidFill>
            </a:endParaRPr>
          </a:p>
          <a:p>
            <a:pPr defTabSz="914400" eaLnBrk="0" fontAlgn="base" hangingPunct="0">
              <a:spcBef>
                <a:spcPct val="0"/>
              </a:spcBef>
              <a:spcAft>
                <a:spcPct val="0"/>
              </a:spcAft>
              <a:tabLst>
                <a:tab pos="914400" algn="l"/>
              </a:tabLst>
            </a:pPr>
            <a:endParaRPr lang="en-US" sz="3600" b="1" dirty="0" smtClean="0">
              <a:solidFill>
                <a:schemeClr val="tx2">
                  <a:lumMod val="25000"/>
                </a:schemeClr>
              </a:solidFill>
            </a:endParaRPr>
          </a:p>
        </p:txBody>
      </p:sp>
      <p:sp>
        <p:nvSpPr>
          <p:cNvPr id="55" name="Rectangle 54"/>
          <p:cNvSpPr/>
          <p:nvPr/>
        </p:nvSpPr>
        <p:spPr>
          <a:xfrm>
            <a:off x="11887200" y="4749801"/>
            <a:ext cx="11811000" cy="507791"/>
          </a:xfrm>
          <a:prstGeom prst="rect">
            <a:avLst/>
          </a:prstGeom>
        </p:spPr>
        <p:txBody>
          <a:bodyPr wrap="square" lIns="91396" tIns="45700" rIns="91396" bIns="45700">
            <a:spAutoFit/>
          </a:bodyPr>
          <a:lstStyle/>
          <a:p>
            <a:pPr defTabSz="4020839">
              <a:spcBef>
                <a:spcPct val="0"/>
              </a:spcBef>
            </a:pPr>
            <a:r>
              <a:rPr lang="en-US" sz="2700" dirty="0" smtClean="0">
                <a:solidFill>
                  <a:schemeClr val="tx2">
                    <a:lumMod val="25000"/>
                  </a:schemeClr>
                </a:solidFill>
              </a:rPr>
              <a:t>   </a:t>
            </a:r>
            <a:endParaRPr lang="en-US" sz="2700" dirty="0">
              <a:solidFill>
                <a:schemeClr val="tx2">
                  <a:lumMod val="25000"/>
                </a:schemeClr>
              </a:solidFill>
              <a:latin typeface="Tahoma" pitchFamily="34" charset="0"/>
            </a:endParaRPr>
          </a:p>
        </p:txBody>
      </p:sp>
      <p:sp>
        <p:nvSpPr>
          <p:cNvPr id="60" name="Rectangle 59"/>
          <p:cNvSpPr/>
          <p:nvPr/>
        </p:nvSpPr>
        <p:spPr>
          <a:xfrm>
            <a:off x="3429000" y="0"/>
            <a:ext cx="34823400" cy="2554505"/>
          </a:xfrm>
          <a:prstGeom prst="rect">
            <a:avLst/>
          </a:prstGeom>
        </p:spPr>
        <p:txBody>
          <a:bodyPr wrap="square" lIns="91396" tIns="45700" rIns="91396" bIns="45700">
            <a:spAutoFit/>
          </a:bodyPr>
          <a:lstStyle/>
          <a:p>
            <a:pPr algn="ctr"/>
            <a:r>
              <a:rPr lang="en-US" sz="8000" b="1" dirty="0" smtClean="0"/>
              <a:t>Historical Perspective of the Water Use Practices in an Arid Mediterranean Habitat – Islands of </a:t>
            </a:r>
            <a:r>
              <a:rPr lang="en-US" sz="8000" b="1" dirty="0" err="1" smtClean="0"/>
              <a:t>Hvar</a:t>
            </a:r>
            <a:r>
              <a:rPr lang="en-US" sz="8000" b="1" dirty="0" smtClean="0"/>
              <a:t> and St. Clement</a:t>
            </a:r>
            <a:endParaRPr lang="en-US" sz="7300" b="1" dirty="0">
              <a:solidFill>
                <a:schemeClr val="tx2">
                  <a:lumMod val="25000"/>
                </a:schemeClr>
              </a:solidFill>
            </a:endParaRPr>
          </a:p>
        </p:txBody>
      </p:sp>
      <p:sp>
        <p:nvSpPr>
          <p:cNvPr id="75" name="Rectangle 74"/>
          <p:cNvSpPr/>
          <p:nvPr/>
        </p:nvSpPr>
        <p:spPr>
          <a:xfrm>
            <a:off x="685800" y="4679950"/>
            <a:ext cx="10287002" cy="14742457"/>
          </a:xfrm>
          <a:prstGeom prst="rect">
            <a:avLst/>
          </a:prstGeom>
          <a:noFill/>
        </p:spPr>
        <p:txBody>
          <a:bodyPr wrap="square" lIns="91396" tIns="45700" rIns="91396" bIns="45700">
            <a:spAutoFit/>
          </a:bodyPr>
          <a:lstStyle/>
          <a:p>
            <a:pPr algn="just"/>
            <a:r>
              <a:rPr lang="en-US" sz="2800" dirty="0" smtClean="0"/>
              <a:t>The coast of Croatia and its nearby islands maintain an arid climate. These areas receive an average annual rainfall of 816 mm and a summer temperature ranging between 25°C and 35°C. They include few freshwater sources. The island of </a:t>
            </a:r>
            <a:r>
              <a:rPr lang="en-US" sz="2800" dirty="0" err="1" smtClean="0"/>
              <a:t>Hvar</a:t>
            </a:r>
            <a:r>
              <a:rPr lang="en-US" sz="2800" dirty="0" smtClean="0"/>
              <a:t> is one of the most arid and inhabited islands in Dalmatia. It is quite small (114 square miles) and not heavily populated (11,500 residents). St. Clement (</a:t>
            </a:r>
            <a:r>
              <a:rPr lang="en-US" sz="2800" dirty="0" err="1" smtClean="0"/>
              <a:t>Sv</a:t>
            </a:r>
            <a:r>
              <a:rPr lang="en-US" sz="2800" dirty="0" smtClean="0"/>
              <a:t>. </a:t>
            </a:r>
            <a:r>
              <a:rPr lang="en-US" sz="2800" dirty="0" err="1" smtClean="0"/>
              <a:t>Klement</a:t>
            </a:r>
            <a:r>
              <a:rPr lang="en-US" sz="2800" dirty="0" smtClean="0"/>
              <a:t>) Island is even smaller (2.0 square miles) and far less populated, with only one person living there throughout the year and varying amounts of others visiting in warmer months. Through personal interviews and research, it was found that in the past people living on both </a:t>
            </a:r>
            <a:r>
              <a:rPr lang="en-US" sz="2800" dirty="0" err="1" smtClean="0"/>
              <a:t>Hvar</a:t>
            </a:r>
            <a:r>
              <a:rPr lang="en-US" sz="2800" dirty="0" smtClean="0"/>
              <a:t> Island and St. Clement collected rainwater via cisterns usually located outside of their own homes or natural springs that may have been near, a practice continued from ancient times. In 1986, the </a:t>
            </a:r>
            <a:r>
              <a:rPr lang="en-US" sz="2800" dirty="0" err="1" smtClean="0"/>
              <a:t>Brač</a:t>
            </a:r>
            <a:r>
              <a:rPr lang="en-US" sz="2800" dirty="0" smtClean="0"/>
              <a:t> pipeline was built. It transports freshwater from the mainland river </a:t>
            </a:r>
            <a:r>
              <a:rPr lang="en-US" sz="2800" dirty="0" err="1" smtClean="0"/>
              <a:t>Cetina</a:t>
            </a:r>
            <a:r>
              <a:rPr lang="en-US" sz="2800" dirty="0" smtClean="0"/>
              <a:t> to the southern regions of Croatia and the islands of </a:t>
            </a:r>
            <a:r>
              <a:rPr lang="en-US" sz="2800" dirty="0" err="1" smtClean="0"/>
              <a:t>Brač</a:t>
            </a:r>
            <a:r>
              <a:rPr lang="en-US" sz="2800" dirty="0" smtClean="0"/>
              <a:t>, </a:t>
            </a:r>
            <a:r>
              <a:rPr lang="en-US" sz="2800" dirty="0" err="1" smtClean="0"/>
              <a:t>Šolta</a:t>
            </a:r>
            <a:r>
              <a:rPr lang="en-US" sz="2800" dirty="0" smtClean="0"/>
              <a:t>, and </a:t>
            </a:r>
            <a:r>
              <a:rPr lang="en-US" sz="2800" dirty="0" err="1" smtClean="0"/>
              <a:t>Hvar</a:t>
            </a:r>
            <a:r>
              <a:rPr lang="en-US" sz="2800" dirty="0" smtClean="0"/>
              <a:t>. Water practices have changed considerably, with the biggest change being that water is not treated as a limited resource. This new attitude, combined with increased tourism (ca 170,000 tourists visit </a:t>
            </a:r>
            <a:r>
              <a:rPr lang="en-US" sz="2800" dirty="0" err="1" smtClean="0"/>
              <a:t>Hvar</a:t>
            </a:r>
            <a:r>
              <a:rPr lang="en-US" sz="2800" dirty="0" smtClean="0"/>
              <a:t> island during summer months; the average stay is 5 days per individual) resulted in increased water use, and thus increased waste water flows into the sea (there is no wastewater treatment plant on the island). The question that this project focused on was whether the estrogens were present in the drinking water samples (modern vs. traditionally generated), and range of aquatic environments. This question was addressed through the analyses of a variety of drinking water, spring water, and seawater samples to assess the estrogenic activity (</a:t>
            </a:r>
            <a:r>
              <a:rPr lang="en-US" sz="2800" dirty="0" err="1" smtClean="0"/>
              <a:t>estradiol</a:t>
            </a:r>
            <a:r>
              <a:rPr lang="en-US" sz="2800" dirty="0" smtClean="0"/>
              <a:t> concentrations) in each, as </a:t>
            </a:r>
            <a:r>
              <a:rPr lang="en-US" sz="2800" dirty="0" err="1" smtClean="0"/>
              <a:t>estradiol</a:t>
            </a:r>
            <a:r>
              <a:rPr lang="en-US" sz="2800" dirty="0" smtClean="0"/>
              <a:t> is a good indicator of estrogenic pollution.</a:t>
            </a:r>
          </a:p>
          <a:p>
            <a:endParaRPr lang="en-US" sz="2800" dirty="0"/>
          </a:p>
        </p:txBody>
      </p:sp>
      <p:sp>
        <p:nvSpPr>
          <p:cNvPr id="73" name="TextBox 72"/>
          <p:cNvSpPr txBox="1"/>
          <p:nvPr/>
        </p:nvSpPr>
        <p:spPr>
          <a:xfrm>
            <a:off x="25603200" y="14458950"/>
            <a:ext cx="3657600" cy="707846"/>
          </a:xfrm>
          <a:prstGeom prst="rect">
            <a:avLst/>
          </a:prstGeom>
          <a:noFill/>
        </p:spPr>
        <p:txBody>
          <a:bodyPr wrap="square" lIns="91396" tIns="45700" rIns="91396" bIns="45700" rtlCol="0">
            <a:spAutoFit/>
          </a:bodyPr>
          <a:lstStyle/>
          <a:p>
            <a:r>
              <a:rPr lang="en-US" sz="4000" b="1" dirty="0" smtClean="0">
                <a:solidFill>
                  <a:schemeClr val="tx2">
                    <a:lumMod val="25000"/>
                  </a:schemeClr>
                </a:solidFill>
              </a:rPr>
              <a:t>Discussion</a:t>
            </a:r>
            <a:endParaRPr lang="en-US" sz="4000" b="1" dirty="0">
              <a:solidFill>
                <a:schemeClr val="tx2">
                  <a:lumMod val="25000"/>
                </a:schemeClr>
              </a:solidFill>
            </a:endParaRPr>
          </a:p>
        </p:txBody>
      </p:sp>
      <p:sp>
        <p:nvSpPr>
          <p:cNvPr id="80" name="Rectangle 79"/>
          <p:cNvSpPr/>
          <p:nvPr/>
        </p:nvSpPr>
        <p:spPr>
          <a:xfrm>
            <a:off x="11201409" y="4749802"/>
            <a:ext cx="12039601" cy="3562350"/>
          </a:xfrm>
          <a:prstGeom prst="rect">
            <a:avLst/>
          </a:prstGeom>
          <a:noFill/>
          <a:ln>
            <a:solidFill>
              <a:schemeClr val="accent1">
                <a:shade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lIns="91396" tIns="45700" rIns="91396" bIns="45700" rtlCol="0" anchor="ctr"/>
          <a:lstStyle/>
          <a:p>
            <a:pPr algn="ctr"/>
            <a:endParaRPr lang="en-US">
              <a:solidFill>
                <a:schemeClr val="tx2">
                  <a:lumMod val="25000"/>
                </a:schemeClr>
              </a:solidFill>
            </a:endParaRPr>
          </a:p>
        </p:txBody>
      </p:sp>
      <p:sp>
        <p:nvSpPr>
          <p:cNvPr id="94" name="TextBox 93"/>
          <p:cNvSpPr txBox="1"/>
          <p:nvPr/>
        </p:nvSpPr>
        <p:spPr>
          <a:xfrm>
            <a:off x="381000" y="19050000"/>
            <a:ext cx="6172200" cy="800197"/>
          </a:xfrm>
          <a:prstGeom prst="rect">
            <a:avLst/>
          </a:prstGeom>
          <a:noFill/>
        </p:spPr>
        <p:txBody>
          <a:bodyPr wrap="square" lIns="91419" tIns="45709" rIns="91419" bIns="45709" rtlCol="0">
            <a:spAutoFit/>
          </a:bodyPr>
          <a:lstStyle/>
          <a:p>
            <a:r>
              <a:rPr lang="en-US" sz="4600" b="1" dirty="0" smtClean="0">
                <a:solidFill>
                  <a:schemeClr val="tx2">
                    <a:lumMod val="25000"/>
                  </a:schemeClr>
                </a:solidFill>
              </a:rPr>
              <a:t>Objectives</a:t>
            </a:r>
            <a:endParaRPr lang="en-US" sz="4600" b="1" dirty="0">
              <a:solidFill>
                <a:schemeClr val="tx2">
                  <a:lumMod val="25000"/>
                </a:schemeClr>
              </a:solidFill>
            </a:endParaRPr>
          </a:p>
        </p:txBody>
      </p:sp>
      <p:sp>
        <p:nvSpPr>
          <p:cNvPr id="95" name="Rectangle 94"/>
          <p:cNvSpPr/>
          <p:nvPr/>
        </p:nvSpPr>
        <p:spPr>
          <a:xfrm>
            <a:off x="533400" y="19888200"/>
            <a:ext cx="10896600" cy="2062081"/>
          </a:xfrm>
          <a:prstGeom prst="rect">
            <a:avLst/>
          </a:prstGeom>
          <a:solidFill>
            <a:schemeClr val="tx2"/>
          </a:solidFill>
          <a:scene3d>
            <a:camera prst="orthographicFront"/>
            <a:lightRig rig="threePt" dir="t"/>
          </a:scene3d>
          <a:sp3d extrusionH="82550" contourW="25400">
            <a:bevelT w="82550" h="82550"/>
            <a:extrusionClr>
              <a:schemeClr val="tx2">
                <a:lumMod val="90000"/>
              </a:schemeClr>
            </a:extrusionClr>
            <a:contourClr>
              <a:schemeClr val="tx2">
                <a:lumMod val="50000"/>
              </a:schemeClr>
            </a:contourClr>
          </a:sp3d>
        </p:spPr>
        <p:style>
          <a:lnRef idx="2">
            <a:schemeClr val="dk1"/>
          </a:lnRef>
          <a:fillRef idx="1">
            <a:schemeClr val="lt1"/>
          </a:fillRef>
          <a:effectRef idx="0">
            <a:schemeClr val="dk1"/>
          </a:effectRef>
          <a:fontRef idx="minor">
            <a:schemeClr val="dk1"/>
          </a:fontRef>
        </p:style>
        <p:txBody>
          <a:bodyPr wrap="square" lIns="91419" tIns="45709" rIns="91419" bIns="45709">
            <a:spAutoFit/>
          </a:bodyPr>
          <a:lstStyle/>
          <a:p>
            <a:pPr>
              <a:buFont typeface="Wingdings" pitchFamily="2" charset="2"/>
              <a:buChar char="§"/>
            </a:pPr>
            <a:r>
              <a:rPr lang="en-US" sz="3200" b="1" dirty="0" smtClean="0">
                <a:solidFill>
                  <a:schemeClr val="accent4">
                    <a:lumMod val="20000"/>
                    <a:lumOff val="80000"/>
                  </a:schemeClr>
                </a:solidFill>
              </a:rPr>
              <a:t>Research water supply/use practices in arid Adriatic  environment. </a:t>
            </a:r>
          </a:p>
          <a:p>
            <a:pPr>
              <a:buFont typeface="Wingdings" pitchFamily="2" charset="2"/>
              <a:buChar char="§"/>
            </a:pPr>
            <a:r>
              <a:rPr lang="en-US" sz="3200" b="1" dirty="0" smtClean="0">
                <a:solidFill>
                  <a:schemeClr val="accent4">
                    <a:lumMod val="20000"/>
                    <a:lumOff val="80000"/>
                  </a:schemeClr>
                </a:solidFill>
              </a:rPr>
              <a:t>Determine whether estrogens are present in the drinking water, and coastal aquatic environments. </a:t>
            </a:r>
          </a:p>
        </p:txBody>
      </p:sp>
      <p:sp>
        <p:nvSpPr>
          <p:cNvPr id="106" name="Rectangle 105"/>
          <p:cNvSpPr/>
          <p:nvPr/>
        </p:nvSpPr>
        <p:spPr>
          <a:xfrm>
            <a:off x="25755600" y="27279600"/>
            <a:ext cx="11963400" cy="2677634"/>
          </a:xfrm>
          <a:prstGeom prst="rect">
            <a:avLst/>
          </a:prstGeom>
        </p:spPr>
        <p:txBody>
          <a:bodyPr wrap="square" lIns="91419" tIns="45709" rIns="91419" bIns="45709">
            <a:spAutoFit/>
          </a:bodyPr>
          <a:lstStyle/>
          <a:p>
            <a:endParaRPr lang="en-US" sz="1200" dirty="0" smtClean="0">
              <a:solidFill>
                <a:schemeClr val="tx2">
                  <a:lumMod val="25000"/>
                </a:schemeClr>
              </a:solidFill>
            </a:endParaRPr>
          </a:p>
          <a:p>
            <a:endParaRPr lang="en-US" sz="1200" dirty="0" smtClean="0">
              <a:solidFill>
                <a:schemeClr val="tx2">
                  <a:lumMod val="25000"/>
                </a:schemeClr>
              </a:solidFill>
            </a:endParaRPr>
          </a:p>
          <a:p>
            <a:r>
              <a:rPr lang="en-US" sz="1600" dirty="0" smtClean="0">
                <a:solidFill>
                  <a:schemeClr val="tx2">
                    <a:lumMod val="25000"/>
                  </a:schemeClr>
                </a:solidFill>
              </a:rPr>
              <a:t>References</a:t>
            </a:r>
          </a:p>
          <a:p>
            <a:endParaRPr lang="en-US" sz="1600" dirty="0" smtClean="0">
              <a:solidFill>
                <a:schemeClr val="tx2">
                  <a:lumMod val="25000"/>
                </a:schemeClr>
              </a:solidFill>
            </a:endParaRPr>
          </a:p>
          <a:p>
            <a:pPr defTabSz="4021781"/>
            <a:r>
              <a:rPr lang="en-US" sz="1200" dirty="0" smtClean="0">
                <a:solidFill>
                  <a:schemeClr val="tx2">
                    <a:lumMod val="90000"/>
                  </a:schemeClr>
                </a:solidFill>
              </a:rPr>
              <a:t>Rainwater from Rooftop Catchments. </a:t>
            </a:r>
            <a:r>
              <a:rPr lang="en-US" sz="1200" b="1" dirty="0" smtClean="0"/>
              <a:t>Unit of Sustainable Development and Environment</a:t>
            </a:r>
            <a:r>
              <a:rPr lang="en-US" sz="1200" dirty="0" smtClean="0"/>
              <a:t> </a:t>
            </a:r>
            <a:r>
              <a:rPr lang="en-US" sz="1200" b="1" dirty="0" smtClean="0"/>
              <a:t>General Secretariat, Organization of American States</a:t>
            </a:r>
            <a:r>
              <a:rPr lang="en-US" sz="1200" dirty="0" smtClean="0"/>
              <a:t> </a:t>
            </a:r>
            <a:r>
              <a:rPr lang="en-US" sz="1200" b="1" dirty="0" smtClean="0"/>
              <a:t>Washington, D.C., 1997.</a:t>
            </a:r>
            <a:r>
              <a:rPr lang="en-US" sz="1200" dirty="0" smtClean="0"/>
              <a:t>  </a:t>
            </a:r>
            <a:r>
              <a:rPr lang="en-US" sz="1200" b="1" dirty="0" smtClean="0"/>
              <a:t>Source Book of Alternative Technologies for Freshwater Augmentation in Latin America and the Caribbean. Available from: &lt;http://www.oas.org/DSD/publications/Unit/oea59e/ch10.htm&gt;</a:t>
            </a:r>
          </a:p>
          <a:p>
            <a:pPr defTabSz="4021781"/>
            <a:endParaRPr lang="en-US" sz="1200" dirty="0" smtClean="0">
              <a:solidFill>
                <a:schemeClr val="tx2">
                  <a:lumMod val="90000"/>
                </a:schemeClr>
              </a:solidFill>
            </a:endParaRPr>
          </a:p>
          <a:p>
            <a:pPr defTabSz="4021781"/>
            <a:endParaRPr lang="en-US" sz="1200" dirty="0" smtClean="0">
              <a:solidFill>
                <a:schemeClr val="tx2">
                  <a:lumMod val="90000"/>
                </a:schemeClr>
              </a:solidFill>
            </a:endParaRPr>
          </a:p>
          <a:p>
            <a:pPr defTabSz="4021781"/>
            <a:endParaRPr lang="en-US" sz="1200" dirty="0" smtClean="0">
              <a:solidFill>
                <a:schemeClr val="tx2">
                  <a:lumMod val="90000"/>
                </a:schemeClr>
              </a:solidFill>
            </a:endParaRPr>
          </a:p>
          <a:p>
            <a:pPr defTabSz="4021781"/>
            <a:endParaRPr lang="en-US" sz="1200" dirty="0" smtClean="0">
              <a:solidFill>
                <a:schemeClr val="tx2">
                  <a:lumMod val="25000"/>
                </a:schemeClr>
              </a:solidFill>
            </a:endParaRPr>
          </a:p>
          <a:p>
            <a:pPr defTabSz="4021781" eaLnBrk="0" hangingPunct="0"/>
            <a:endParaRPr lang="en-US" sz="1400" dirty="0" smtClean="0">
              <a:solidFill>
                <a:schemeClr val="tx2">
                  <a:lumMod val="25000"/>
                </a:schemeClr>
              </a:solidFill>
            </a:endParaRPr>
          </a:p>
          <a:p>
            <a:pPr defTabSz="4021781">
              <a:spcBef>
                <a:spcPct val="0"/>
              </a:spcBef>
            </a:pPr>
            <a:endParaRPr lang="en-US" sz="1400" dirty="0">
              <a:solidFill>
                <a:schemeClr val="tx2">
                  <a:lumMod val="25000"/>
                </a:schemeClr>
              </a:solidFill>
              <a:latin typeface="Tahoma" pitchFamily="34" charset="0"/>
            </a:endParaRPr>
          </a:p>
        </p:txBody>
      </p:sp>
      <p:pic>
        <p:nvPicPr>
          <p:cNvPr id="1036" name="Picture 12" descr="E:\DCIM\100OLYMP\P6170198.JPG"/>
          <p:cNvPicPr>
            <a:picLocks noChangeAspect="1" noChangeArrowheads="1"/>
          </p:cNvPicPr>
          <p:nvPr/>
        </p:nvPicPr>
        <p:blipFill>
          <a:blip r:embed="rId3" cstate="print"/>
          <a:srcRect/>
          <a:stretch>
            <a:fillRect/>
          </a:stretch>
        </p:blipFill>
        <p:spPr bwMode="auto">
          <a:xfrm>
            <a:off x="381000" y="304800"/>
            <a:ext cx="4589706" cy="3155950"/>
          </a:xfrm>
          <a:prstGeom prst="rect">
            <a:avLst/>
          </a:prstGeom>
          <a:noFill/>
        </p:spPr>
      </p:pic>
      <p:pic>
        <p:nvPicPr>
          <p:cNvPr id="1038" name="Picture 14" descr="E:\DCIM\100OLYMP\P6120145.JPG"/>
          <p:cNvPicPr>
            <a:picLocks noChangeAspect="1" noChangeArrowheads="1"/>
          </p:cNvPicPr>
          <p:nvPr/>
        </p:nvPicPr>
        <p:blipFill>
          <a:blip r:embed="rId4" cstate="print"/>
          <a:srcRect/>
          <a:stretch>
            <a:fillRect/>
          </a:stretch>
        </p:blipFill>
        <p:spPr bwMode="auto">
          <a:xfrm>
            <a:off x="36728400" y="0"/>
            <a:ext cx="3505200" cy="2374900"/>
          </a:xfrm>
          <a:prstGeom prst="rect">
            <a:avLst/>
          </a:prstGeom>
          <a:noFill/>
        </p:spPr>
      </p:pic>
      <p:sp>
        <p:nvSpPr>
          <p:cNvPr id="36" name="TextBox 35"/>
          <p:cNvSpPr txBox="1"/>
          <p:nvPr/>
        </p:nvSpPr>
        <p:spPr>
          <a:xfrm>
            <a:off x="11582400" y="5378450"/>
            <a:ext cx="13716000" cy="4832092"/>
          </a:xfrm>
          <a:prstGeom prst="rect">
            <a:avLst/>
          </a:prstGeom>
          <a:noFill/>
        </p:spPr>
        <p:txBody>
          <a:bodyPr wrap="square" rtlCol="0">
            <a:spAutoFit/>
          </a:bodyPr>
          <a:lstStyle/>
          <a:p>
            <a:pPr algn="just"/>
            <a:r>
              <a:rPr lang="en-US" sz="2800" dirty="0" smtClean="0"/>
              <a:t>St. Clement, or </a:t>
            </a:r>
            <a:r>
              <a:rPr lang="en-US" sz="2800" dirty="0" err="1" smtClean="0"/>
              <a:t>Sv</a:t>
            </a:r>
            <a:r>
              <a:rPr lang="en-US" sz="2800" dirty="0" smtClean="0"/>
              <a:t>. </a:t>
            </a:r>
            <a:r>
              <a:rPr lang="en-US" sz="2800" dirty="0" err="1" smtClean="0"/>
              <a:t>Klement</a:t>
            </a:r>
            <a:r>
              <a:rPr lang="en-US" sz="2800" dirty="0" smtClean="0"/>
              <a:t>, is the largest of the small islands, called the </a:t>
            </a:r>
            <a:r>
              <a:rPr lang="en-US" sz="2800" dirty="0" err="1" smtClean="0"/>
              <a:t>Pakleni</a:t>
            </a:r>
            <a:r>
              <a:rPr lang="en-US" sz="2800" dirty="0" smtClean="0"/>
              <a:t> </a:t>
            </a:r>
            <a:r>
              <a:rPr lang="en-US" sz="2800" dirty="0" err="1" smtClean="0"/>
              <a:t>Otoci</a:t>
            </a:r>
            <a:r>
              <a:rPr lang="en-US" sz="2800" dirty="0" smtClean="0"/>
              <a:t>, located off the southwestern coast of </a:t>
            </a:r>
            <a:r>
              <a:rPr lang="en-US" sz="2800" dirty="0" err="1" smtClean="0"/>
              <a:t>Hvar</a:t>
            </a:r>
            <a:r>
              <a:rPr lang="en-US" sz="2800" dirty="0" smtClean="0"/>
              <a:t>. St. Clement was home to first Greeks and then Romans. Remains of a Roman villa can still be seen on the southern part of the island.  Remains of </a:t>
            </a:r>
            <a:r>
              <a:rPr lang="en-US" sz="2800" dirty="0" err="1" smtClean="0"/>
              <a:t>saltworks</a:t>
            </a:r>
            <a:r>
              <a:rPr lang="en-US" sz="2800" dirty="0" smtClean="0"/>
              <a:t> are now under the water of </a:t>
            </a:r>
            <a:r>
              <a:rPr lang="en-US" sz="2800" dirty="0" err="1" smtClean="0"/>
              <a:t>Soline</a:t>
            </a:r>
            <a:r>
              <a:rPr lang="en-US" sz="2800" dirty="0" smtClean="0"/>
              <a:t> Bay. During Roman times, the small island was a very popular place to stop for drinking water (found in a spring), as the island’s location between two neighboring islands leads to relatively calm waters on the beaches. In the past 2000 years, the sea level has risen 2 meters, mixing any fresh water that was on the island with sea water. The </a:t>
            </a:r>
            <a:r>
              <a:rPr lang="en-US" sz="2800" dirty="0" err="1" smtClean="0"/>
              <a:t>Brač</a:t>
            </a:r>
            <a:r>
              <a:rPr lang="en-US" sz="2800" dirty="0" smtClean="0"/>
              <a:t> pipeline does not reach this island. Residents still rely on the use of cisterns to collect rainwater to be used for drinking, cooking, and cleaning.</a:t>
            </a:r>
            <a:endParaRPr lang="en-US" sz="2800" dirty="0"/>
          </a:p>
        </p:txBody>
      </p:sp>
      <p:sp>
        <p:nvSpPr>
          <p:cNvPr id="37" name="TextBox 36"/>
          <p:cNvSpPr txBox="1"/>
          <p:nvPr/>
        </p:nvSpPr>
        <p:spPr>
          <a:xfrm>
            <a:off x="11582400" y="4644916"/>
            <a:ext cx="8610600" cy="800219"/>
          </a:xfrm>
          <a:prstGeom prst="rect">
            <a:avLst/>
          </a:prstGeom>
          <a:noFill/>
        </p:spPr>
        <p:txBody>
          <a:bodyPr wrap="square" rtlCol="0">
            <a:spAutoFit/>
          </a:bodyPr>
          <a:lstStyle/>
          <a:p>
            <a:r>
              <a:rPr lang="en-US" sz="4600" b="1" dirty="0" smtClean="0"/>
              <a:t>History of St. Clement </a:t>
            </a:r>
            <a:endParaRPr lang="en-US" sz="4600" b="1" dirty="0"/>
          </a:p>
        </p:txBody>
      </p:sp>
      <p:sp>
        <p:nvSpPr>
          <p:cNvPr id="31" name="TextBox 30"/>
          <p:cNvSpPr txBox="1"/>
          <p:nvPr/>
        </p:nvSpPr>
        <p:spPr>
          <a:xfrm>
            <a:off x="38862000" y="0"/>
            <a:ext cx="1371600" cy="307777"/>
          </a:xfrm>
          <a:prstGeom prst="rect">
            <a:avLst/>
          </a:prstGeom>
          <a:noFill/>
        </p:spPr>
        <p:txBody>
          <a:bodyPr wrap="square" rtlCol="0">
            <a:spAutoFit/>
          </a:bodyPr>
          <a:lstStyle/>
          <a:p>
            <a:r>
              <a:rPr lang="en-US" sz="1400" dirty="0" err="1" smtClean="0"/>
              <a:t>Hvar</a:t>
            </a:r>
            <a:endParaRPr lang="en-US" sz="1400" dirty="0"/>
          </a:p>
        </p:txBody>
      </p:sp>
      <p:sp>
        <p:nvSpPr>
          <p:cNvPr id="33" name="TextBox 32"/>
          <p:cNvSpPr txBox="1"/>
          <p:nvPr/>
        </p:nvSpPr>
        <p:spPr>
          <a:xfrm>
            <a:off x="2133600" y="349250"/>
            <a:ext cx="1219200" cy="307777"/>
          </a:xfrm>
          <a:prstGeom prst="rect">
            <a:avLst/>
          </a:prstGeom>
          <a:noFill/>
        </p:spPr>
        <p:txBody>
          <a:bodyPr wrap="square" rtlCol="0">
            <a:spAutoFit/>
          </a:bodyPr>
          <a:lstStyle/>
          <a:p>
            <a:r>
              <a:rPr lang="en-US" sz="1400" dirty="0" err="1" smtClean="0"/>
              <a:t>Sv</a:t>
            </a:r>
            <a:r>
              <a:rPr lang="en-US" sz="1400" dirty="0" smtClean="0"/>
              <a:t>. </a:t>
            </a:r>
            <a:r>
              <a:rPr lang="en-US" sz="1400" dirty="0" err="1" smtClean="0"/>
              <a:t>Klement</a:t>
            </a:r>
            <a:endParaRPr lang="en-US" sz="1400" dirty="0"/>
          </a:p>
        </p:txBody>
      </p:sp>
      <p:sp>
        <p:nvSpPr>
          <p:cNvPr id="34" name="Rectangle 33"/>
          <p:cNvSpPr/>
          <p:nvPr/>
        </p:nvSpPr>
        <p:spPr>
          <a:xfrm>
            <a:off x="15163800" y="12014200"/>
            <a:ext cx="15087600" cy="307777"/>
          </a:xfrm>
          <a:prstGeom prst="rect">
            <a:avLst/>
          </a:prstGeom>
        </p:spPr>
        <p:txBody>
          <a:bodyPr wrap="square">
            <a:spAutoFit/>
          </a:bodyPr>
          <a:lstStyle/>
          <a:p>
            <a:pPr defTabSz="4021781"/>
            <a:r>
              <a:rPr lang="en-US" sz="1400" dirty="0" smtClean="0">
                <a:solidFill>
                  <a:schemeClr val="tx2">
                    <a:lumMod val="90000"/>
                  </a:schemeClr>
                </a:solidFill>
              </a:rPr>
              <a:t>http://hvar-express.com/eng/activities_hvar_pakleni.html</a:t>
            </a:r>
          </a:p>
        </p:txBody>
      </p:sp>
      <p:sp>
        <p:nvSpPr>
          <p:cNvPr id="35" name="TextBox 34"/>
          <p:cNvSpPr txBox="1"/>
          <p:nvPr/>
        </p:nvSpPr>
        <p:spPr>
          <a:xfrm>
            <a:off x="11277600" y="13411200"/>
            <a:ext cx="13773322" cy="830997"/>
          </a:xfrm>
          <a:prstGeom prst="rect">
            <a:avLst/>
          </a:prstGeom>
          <a:noFill/>
        </p:spPr>
        <p:txBody>
          <a:bodyPr wrap="none" rtlCol="0">
            <a:spAutoFit/>
          </a:bodyPr>
          <a:lstStyle/>
          <a:p>
            <a:r>
              <a:rPr lang="en-US" sz="4800" b="1" dirty="0" smtClean="0"/>
              <a:t>Traditional Rainwater Collection Methods</a:t>
            </a:r>
            <a:endParaRPr lang="en-US" sz="4800" b="1" dirty="0"/>
          </a:p>
        </p:txBody>
      </p:sp>
      <p:sp>
        <p:nvSpPr>
          <p:cNvPr id="41" name="TextBox 40"/>
          <p:cNvSpPr txBox="1"/>
          <p:nvPr/>
        </p:nvSpPr>
        <p:spPr>
          <a:xfrm>
            <a:off x="533400" y="22250400"/>
            <a:ext cx="9982200" cy="8679299"/>
          </a:xfrm>
          <a:prstGeom prst="rect">
            <a:avLst/>
          </a:prstGeom>
          <a:noFill/>
        </p:spPr>
        <p:txBody>
          <a:bodyPr wrap="square" rtlCol="0">
            <a:spAutoFit/>
          </a:bodyPr>
          <a:lstStyle/>
          <a:p>
            <a:pPr lvl="0" defTabSz="914400" fontAlgn="base">
              <a:spcBef>
                <a:spcPct val="0"/>
              </a:spcBef>
              <a:spcAft>
                <a:spcPct val="0"/>
              </a:spcAft>
              <a:tabLst>
                <a:tab pos="914400" algn="l"/>
              </a:tabLst>
            </a:pPr>
            <a:r>
              <a:rPr lang="en-US" sz="4000" b="1" dirty="0" smtClean="0">
                <a:solidFill>
                  <a:schemeClr val="tx2">
                    <a:lumMod val="25000"/>
                  </a:schemeClr>
                </a:solidFill>
                <a:ea typeface="Calibri" pitchFamily="34" charset="0"/>
                <a:cs typeface="Times New Roman" pitchFamily="18" charset="0"/>
              </a:rPr>
              <a:t>Methods</a:t>
            </a:r>
          </a:p>
          <a:p>
            <a:pPr lvl="0" defTabSz="914400" fontAlgn="base">
              <a:spcBef>
                <a:spcPct val="0"/>
              </a:spcBef>
              <a:spcAft>
                <a:spcPct val="0"/>
              </a:spcAft>
              <a:tabLst>
                <a:tab pos="914400" algn="l"/>
              </a:tabLst>
            </a:pPr>
            <a:endParaRPr lang="en-US" sz="3600" b="1" dirty="0" smtClean="0">
              <a:solidFill>
                <a:schemeClr val="tx2">
                  <a:lumMod val="25000"/>
                </a:schemeClr>
              </a:solidFill>
              <a:cs typeface="Times New Roman" pitchFamily="18" charset="0"/>
            </a:endParaRPr>
          </a:p>
          <a:p>
            <a:pPr lvl="0" defTabSz="914400" fontAlgn="base">
              <a:spcBef>
                <a:spcPct val="0"/>
              </a:spcBef>
              <a:spcAft>
                <a:spcPct val="0"/>
              </a:spcAft>
              <a:tabLst>
                <a:tab pos="914400" algn="l"/>
              </a:tabLst>
            </a:pPr>
            <a:r>
              <a:rPr lang="en-US" sz="3600" b="1" dirty="0" smtClean="0">
                <a:solidFill>
                  <a:schemeClr val="tx2">
                    <a:lumMod val="25000"/>
                  </a:schemeClr>
                </a:solidFill>
                <a:cs typeface="Times New Roman" pitchFamily="18" charset="0"/>
              </a:rPr>
              <a:t>Water Sample Collection</a:t>
            </a:r>
          </a:p>
          <a:p>
            <a:pPr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10 separate water samples, of 25mL were collected</a:t>
            </a:r>
          </a:p>
          <a:p>
            <a:pPr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Samples in water from</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1. The </a:t>
            </a:r>
            <a:r>
              <a:rPr lang="en-US" sz="2800" dirty="0" err="1" smtClean="0">
                <a:solidFill>
                  <a:schemeClr val="tx2">
                    <a:lumMod val="25000"/>
                  </a:schemeClr>
                </a:solidFill>
              </a:rPr>
              <a:t>Pansion</a:t>
            </a:r>
            <a:r>
              <a:rPr lang="en-US" sz="2800" dirty="0" smtClean="0">
                <a:solidFill>
                  <a:schemeClr val="tx2">
                    <a:lumMod val="25000"/>
                  </a:schemeClr>
                </a:solidFill>
              </a:rPr>
              <a:t> Cistern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2. Nikola </a:t>
            </a:r>
            <a:r>
              <a:rPr lang="en-US" sz="2800" dirty="0" err="1" smtClean="0">
                <a:solidFill>
                  <a:schemeClr val="tx2">
                    <a:lumMod val="25000"/>
                  </a:schemeClr>
                </a:solidFill>
              </a:rPr>
              <a:t>Colnago’s</a:t>
            </a:r>
            <a:r>
              <a:rPr lang="en-US" sz="2800" dirty="0" smtClean="0">
                <a:solidFill>
                  <a:schemeClr val="tx2">
                    <a:lumMod val="25000"/>
                  </a:schemeClr>
                </a:solidFill>
              </a:rPr>
              <a:t> Cistern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3. </a:t>
            </a:r>
            <a:r>
              <a:rPr lang="en-US" sz="2800" dirty="0" err="1" smtClean="0">
                <a:solidFill>
                  <a:schemeClr val="tx2">
                    <a:lumMod val="25000"/>
                  </a:schemeClr>
                </a:solidFill>
              </a:rPr>
              <a:t>Soline</a:t>
            </a:r>
            <a:r>
              <a:rPr lang="en-US" sz="2800" dirty="0" smtClean="0">
                <a:solidFill>
                  <a:schemeClr val="tx2">
                    <a:lumMod val="25000"/>
                  </a:schemeClr>
                </a:solidFill>
              </a:rPr>
              <a:t> Bay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4. </a:t>
            </a:r>
            <a:r>
              <a:rPr lang="en-US" sz="2800" dirty="0" err="1" smtClean="0">
                <a:solidFill>
                  <a:schemeClr val="tx2">
                    <a:lumMod val="25000"/>
                  </a:schemeClr>
                </a:solidFill>
              </a:rPr>
              <a:t>Tonko</a:t>
            </a:r>
            <a:r>
              <a:rPr lang="en-US" sz="2800" dirty="0" smtClean="0">
                <a:solidFill>
                  <a:schemeClr val="tx2">
                    <a:lumMod val="25000"/>
                  </a:schemeClr>
                </a:solidFill>
              </a:rPr>
              <a:t> </a:t>
            </a:r>
            <a:r>
              <a:rPr lang="en-US" sz="2800" dirty="0" err="1" smtClean="0">
                <a:solidFill>
                  <a:schemeClr val="tx2">
                    <a:lumMod val="25000"/>
                  </a:schemeClr>
                </a:solidFill>
              </a:rPr>
              <a:t>Matijević’s</a:t>
            </a:r>
            <a:r>
              <a:rPr lang="en-US" sz="2800" dirty="0" smtClean="0">
                <a:solidFill>
                  <a:schemeClr val="tx2">
                    <a:lumMod val="25000"/>
                  </a:schemeClr>
                </a:solidFill>
              </a:rPr>
              <a:t> Cistern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5. Spring Water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6. Spring Water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7. Tap Water of Restaurant on </a:t>
            </a:r>
            <a:r>
              <a:rPr lang="en-US" sz="2800" dirty="0" err="1" smtClean="0">
                <a:solidFill>
                  <a:schemeClr val="tx2">
                    <a:lumMod val="25000"/>
                  </a:schemeClr>
                </a:solidFill>
              </a:rPr>
              <a:t>Hvar</a:t>
            </a:r>
            <a:endParaRPr lang="en-US" sz="2800" dirty="0" smtClean="0">
              <a:solidFill>
                <a:schemeClr val="tx2">
                  <a:lumMod val="25000"/>
                </a:schemeClr>
              </a:solidFill>
            </a:endParaRP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8. Water seeped into archaeological trench 4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9. </a:t>
            </a:r>
            <a:r>
              <a:rPr lang="en-US" sz="2800" dirty="0" err="1" smtClean="0">
                <a:solidFill>
                  <a:schemeClr val="tx2">
                    <a:lumMod val="25000"/>
                  </a:schemeClr>
                </a:solidFill>
              </a:rPr>
              <a:t>Paradiso</a:t>
            </a:r>
            <a:r>
              <a:rPr lang="en-US" sz="2800" dirty="0" smtClean="0">
                <a:solidFill>
                  <a:schemeClr val="tx2">
                    <a:lumMod val="25000"/>
                  </a:schemeClr>
                </a:solidFill>
              </a:rPr>
              <a:t> Hotel (St. Clement)</a:t>
            </a:r>
          </a:p>
          <a:p>
            <a:pPr lvl="1" defTabSz="914400" eaLnBrk="0" fontAlgn="base" hangingPunct="0">
              <a:spcBef>
                <a:spcPct val="0"/>
              </a:spcBef>
              <a:spcAft>
                <a:spcPct val="0"/>
              </a:spcAft>
              <a:buFontTx/>
              <a:buChar char="-"/>
              <a:tabLst>
                <a:tab pos="914400" algn="l"/>
              </a:tabLst>
            </a:pPr>
            <a:r>
              <a:rPr lang="en-US" sz="2800" dirty="0" smtClean="0">
                <a:solidFill>
                  <a:schemeClr val="tx2">
                    <a:lumMod val="25000"/>
                  </a:schemeClr>
                </a:solidFill>
              </a:rPr>
              <a:t>10.  Tap water from home in Split, Croatia </a:t>
            </a:r>
          </a:p>
          <a:p>
            <a:endParaRPr lang="en-US" dirty="0"/>
          </a:p>
        </p:txBody>
      </p:sp>
      <p:sp>
        <p:nvSpPr>
          <p:cNvPr id="42" name="TextBox 41"/>
          <p:cNvSpPr txBox="1"/>
          <p:nvPr/>
        </p:nvSpPr>
        <p:spPr>
          <a:xfrm>
            <a:off x="25527000" y="15087600"/>
            <a:ext cx="12954000" cy="12115800"/>
          </a:xfrm>
          <a:prstGeom prst="rect">
            <a:avLst/>
          </a:prstGeom>
          <a:noFill/>
        </p:spPr>
        <p:txBody>
          <a:bodyPr wrap="square" rtlCol="0">
            <a:spAutoFit/>
          </a:bodyPr>
          <a:lstStyle/>
          <a:p>
            <a:pPr>
              <a:buFont typeface="Wingdings" pitchFamily="2" charset="2"/>
              <a:buChar char="§"/>
            </a:pPr>
            <a:r>
              <a:rPr lang="en-US" sz="2800" dirty="0" smtClean="0"/>
              <a:t>St. Clement and </a:t>
            </a:r>
            <a:r>
              <a:rPr lang="en-US" sz="2800" dirty="0" err="1" smtClean="0"/>
              <a:t>Hvar</a:t>
            </a:r>
            <a:r>
              <a:rPr lang="en-US" sz="2800" dirty="0" smtClean="0"/>
              <a:t> were once both home to Greek and then Roman settlements. During those times, and up to 1986 cisterns were used to collect rainwater as these dry areas receive little rainfall.</a:t>
            </a:r>
          </a:p>
          <a:p>
            <a:endParaRPr lang="en-US" sz="2800" dirty="0" smtClean="0"/>
          </a:p>
          <a:p>
            <a:pPr>
              <a:buFont typeface="Wingdings" pitchFamily="2" charset="2"/>
              <a:buChar char="§"/>
            </a:pPr>
            <a:r>
              <a:rPr lang="en-US" sz="2800" dirty="0" smtClean="0"/>
              <a:t>In 1986, the </a:t>
            </a:r>
            <a:r>
              <a:rPr lang="en-US" sz="2800" dirty="0" err="1" smtClean="0"/>
              <a:t>Brač</a:t>
            </a:r>
            <a:r>
              <a:rPr lang="en-US" sz="2800" dirty="0" smtClean="0"/>
              <a:t> pipeline was built. It transports freshwater from the mainland river </a:t>
            </a:r>
            <a:r>
              <a:rPr lang="en-US" sz="2800" dirty="0" err="1" smtClean="0"/>
              <a:t>Cetina</a:t>
            </a:r>
            <a:r>
              <a:rPr lang="en-US" sz="2800" dirty="0" smtClean="0"/>
              <a:t> to the southern regions of Croatia and the islands of </a:t>
            </a:r>
            <a:r>
              <a:rPr lang="en-US" sz="2800" dirty="0" err="1" smtClean="0"/>
              <a:t>Brač</a:t>
            </a:r>
            <a:r>
              <a:rPr lang="en-US" sz="2800" dirty="0" smtClean="0"/>
              <a:t>, </a:t>
            </a:r>
            <a:r>
              <a:rPr lang="en-US" sz="2800" dirty="0" err="1" smtClean="0"/>
              <a:t>Šolta</a:t>
            </a:r>
            <a:r>
              <a:rPr lang="en-US" sz="2800" dirty="0" smtClean="0"/>
              <a:t>, and </a:t>
            </a:r>
            <a:r>
              <a:rPr lang="en-US" sz="2800" dirty="0" err="1" smtClean="0"/>
              <a:t>Hvar</a:t>
            </a:r>
            <a:r>
              <a:rPr lang="en-US" sz="2800" dirty="0" smtClean="0"/>
              <a:t>. Since the pipeline  has begun delivering water to these areas, tourism increased, and water practices have changed significantly. While cisterns are still needed/used on St. Clement , </a:t>
            </a:r>
            <a:r>
              <a:rPr lang="en-US" sz="2800" dirty="0" err="1" smtClean="0"/>
              <a:t>Hvar</a:t>
            </a:r>
            <a:r>
              <a:rPr lang="en-US" sz="2800" dirty="0" smtClean="0"/>
              <a:t> no longer uses them.</a:t>
            </a:r>
          </a:p>
          <a:p>
            <a:pPr>
              <a:buFont typeface="Wingdings" pitchFamily="2" charset="2"/>
              <a:buChar char="§"/>
            </a:pPr>
            <a:endParaRPr lang="en-US" sz="2800" dirty="0" smtClean="0"/>
          </a:p>
          <a:p>
            <a:pPr>
              <a:buFont typeface="Wingdings" pitchFamily="2" charset="2"/>
              <a:buChar char="§"/>
            </a:pPr>
            <a:r>
              <a:rPr lang="en-US" sz="2800" dirty="0" smtClean="0"/>
              <a:t>The waste water of St. Clement flows into septic tanks, while the waste water of </a:t>
            </a:r>
            <a:r>
              <a:rPr lang="en-US" sz="2800" dirty="0" err="1" smtClean="0"/>
              <a:t>Hvar</a:t>
            </a:r>
            <a:r>
              <a:rPr lang="en-US" sz="2800" dirty="0" smtClean="0"/>
              <a:t> runs directly into the sea.</a:t>
            </a:r>
          </a:p>
          <a:p>
            <a:pPr>
              <a:buFont typeface="Wingdings" pitchFamily="2" charset="2"/>
              <a:buChar char="§"/>
            </a:pPr>
            <a:endParaRPr lang="en-US" sz="2800" dirty="0" smtClean="0"/>
          </a:p>
          <a:p>
            <a:pPr>
              <a:buFont typeface="Wingdings" pitchFamily="2" charset="2"/>
              <a:buChar char="§"/>
            </a:pPr>
            <a:r>
              <a:rPr lang="en-US" sz="2800" dirty="0" smtClean="0"/>
              <a:t>ELISA-based analyses of the water samples taken from various areas of </a:t>
            </a:r>
            <a:r>
              <a:rPr lang="en-US" sz="2800" dirty="0" err="1" smtClean="0"/>
              <a:t>Hvar</a:t>
            </a:r>
            <a:r>
              <a:rPr lang="en-US" sz="2800" dirty="0" smtClean="0"/>
              <a:t>, Split, and St. Clement found that samples had detectable levels of </a:t>
            </a:r>
            <a:r>
              <a:rPr lang="en-US" sz="2800" dirty="0" err="1" smtClean="0"/>
              <a:t>estradiol</a:t>
            </a:r>
            <a:r>
              <a:rPr lang="en-US" sz="2800" dirty="0" smtClean="0"/>
              <a:t>, but that these levels are quite low, and probably of no biological significance, as biological effects of estrogens below this concentrations are negligible.</a:t>
            </a:r>
          </a:p>
          <a:p>
            <a:pPr>
              <a:buFont typeface="Wingdings" pitchFamily="2" charset="2"/>
              <a:buChar char="§"/>
            </a:pPr>
            <a:endParaRPr lang="en-US" sz="2800" dirty="0" smtClean="0"/>
          </a:p>
          <a:p>
            <a:pPr>
              <a:buFont typeface="Wingdings" pitchFamily="2" charset="2"/>
              <a:buChar char="§"/>
            </a:pPr>
            <a:r>
              <a:rPr lang="en-US" sz="2800" dirty="0" smtClean="0"/>
              <a:t>However, because </a:t>
            </a:r>
            <a:r>
              <a:rPr lang="en-US" sz="2800" dirty="0" err="1" smtClean="0"/>
              <a:t>estradiol</a:t>
            </a:r>
            <a:r>
              <a:rPr lang="en-US" sz="2800" dirty="0" smtClean="0"/>
              <a:t> is frequently found in the mixture with other estrogens, and these may have additive effects, the studies of total estrogenic activity should be conducted.</a:t>
            </a:r>
          </a:p>
          <a:p>
            <a:pPr>
              <a:buFont typeface="Wingdings" pitchFamily="2" charset="2"/>
              <a:buChar char="§"/>
            </a:pPr>
            <a:endParaRPr lang="en-US" sz="2800" dirty="0" smtClean="0"/>
          </a:p>
          <a:p>
            <a:pPr>
              <a:buFont typeface="Wingdings" pitchFamily="2" charset="2"/>
              <a:buChar char="§"/>
            </a:pPr>
            <a:r>
              <a:rPr lang="en-US" sz="2800" dirty="0" smtClean="0"/>
              <a:t>We plan to conduct further water analyses by using an </a:t>
            </a:r>
            <a:r>
              <a:rPr lang="en-US" sz="2800" i="1" dirty="0" smtClean="0"/>
              <a:t>in vitro </a:t>
            </a:r>
            <a:r>
              <a:rPr lang="en-US" sz="2800" dirty="0" smtClean="0"/>
              <a:t>reporter gene assay that assesses total estrogenic activity by evaluating binding to, and activation of the estrogen receptor. </a:t>
            </a:r>
          </a:p>
          <a:p>
            <a:endParaRPr lang="en-US" sz="2800" dirty="0" smtClean="0"/>
          </a:p>
          <a:p>
            <a:endParaRPr lang="en-US" sz="2800" dirty="0"/>
          </a:p>
        </p:txBody>
      </p:sp>
      <p:sp>
        <p:nvSpPr>
          <p:cNvPr id="49" name="TextBox 48"/>
          <p:cNvSpPr txBox="1"/>
          <p:nvPr/>
        </p:nvSpPr>
        <p:spPr>
          <a:xfrm>
            <a:off x="11582400" y="19354800"/>
            <a:ext cx="13605006" cy="830997"/>
          </a:xfrm>
          <a:prstGeom prst="rect">
            <a:avLst/>
          </a:prstGeom>
          <a:noFill/>
        </p:spPr>
        <p:txBody>
          <a:bodyPr wrap="none" rtlCol="0">
            <a:spAutoFit/>
          </a:bodyPr>
          <a:lstStyle/>
          <a:p>
            <a:r>
              <a:rPr lang="en-US" sz="4800" b="1" dirty="0" smtClean="0"/>
              <a:t>New Water Source – Inland River (</a:t>
            </a:r>
            <a:r>
              <a:rPr lang="en-US" sz="4800" b="1" dirty="0" err="1" smtClean="0"/>
              <a:t>Cetina</a:t>
            </a:r>
            <a:r>
              <a:rPr lang="en-US" sz="4800" b="1" dirty="0" smtClean="0"/>
              <a:t>)</a:t>
            </a:r>
            <a:endParaRPr lang="en-US" sz="4800" b="1" dirty="0"/>
          </a:p>
        </p:txBody>
      </p:sp>
      <p:pic>
        <p:nvPicPr>
          <p:cNvPr id="2062" name="Picture 14" descr="http://www.braniteljski-portal.hr/files/pimage/peruca2_jpg-v.jpg"/>
          <p:cNvPicPr>
            <a:picLocks noChangeAspect="1" noChangeArrowheads="1"/>
          </p:cNvPicPr>
          <p:nvPr/>
        </p:nvPicPr>
        <p:blipFill>
          <a:blip r:embed="rId5" cstate="print"/>
          <a:srcRect/>
          <a:stretch>
            <a:fillRect/>
          </a:stretch>
        </p:blipFill>
        <p:spPr bwMode="auto">
          <a:xfrm>
            <a:off x="17678400" y="25298400"/>
            <a:ext cx="6477000" cy="4361180"/>
          </a:xfrm>
          <a:prstGeom prst="rect">
            <a:avLst/>
          </a:prstGeom>
          <a:noFill/>
        </p:spPr>
      </p:pic>
      <p:sp>
        <p:nvSpPr>
          <p:cNvPr id="2064" name="Rectangle 16"/>
          <p:cNvSpPr>
            <a:spLocks noChangeArrowheads="1"/>
          </p:cNvSpPr>
          <p:nvPr/>
        </p:nvSpPr>
        <p:spPr bwMode="auto">
          <a:xfrm>
            <a:off x="11125200" y="25299095"/>
            <a:ext cx="6477000" cy="51809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kumimoji="0" lang="en-US" sz="3600" b="1" i="0" u="none" strike="noStrike" cap="none" normalizeH="0" baseline="30000" dirty="0" smtClean="0">
                <a:ln>
                  <a:noFill/>
                </a:ln>
                <a:solidFill>
                  <a:schemeClr val="tx1"/>
                </a:solidFill>
                <a:effectLst/>
                <a:latin typeface="+mj-lt"/>
                <a:ea typeface="Times New Roman" pitchFamily="18" charset="0"/>
              </a:rPr>
              <a:t>Drinking Water Security and War</a:t>
            </a:r>
            <a:endParaRPr lang="en-US" sz="3600" b="1" baseline="30000" dirty="0" smtClean="0">
              <a:latin typeface="+mj-lt"/>
              <a:ea typeface="Times New Roman" pitchFamily="18" charset="0"/>
            </a:endParaRPr>
          </a:p>
          <a:p>
            <a:pPr lvl="0" defTabSz="914400" fontAlgn="base">
              <a:spcBef>
                <a:spcPct val="0"/>
              </a:spcBef>
              <a:spcAft>
                <a:spcPct val="0"/>
              </a:spcAft>
              <a:buBlip>
                <a:blip r:embed="rId6"/>
              </a:buBlip>
            </a:pPr>
            <a:endParaRPr lang="en-US" sz="3600" baseline="30000" dirty="0" smtClean="0">
              <a:latin typeface="+mj-lt"/>
              <a:ea typeface="Times New Roman" pitchFamily="18" charset="0"/>
            </a:endParaRPr>
          </a:p>
          <a:p>
            <a:pPr lvl="0" defTabSz="914400" fontAlgn="base">
              <a:spcBef>
                <a:spcPct val="0"/>
              </a:spcBef>
              <a:spcAft>
                <a:spcPct val="0"/>
              </a:spcAft>
              <a:buFont typeface="Wingdings" pitchFamily="2" charset="2"/>
              <a:buChar char="§"/>
            </a:pPr>
            <a:r>
              <a:rPr lang="en-US" sz="3600" baseline="30000" dirty="0" smtClean="0">
                <a:latin typeface="+mj-lt"/>
                <a:ea typeface="Times New Roman" pitchFamily="18" charset="0"/>
              </a:rPr>
              <a:t>The </a:t>
            </a:r>
            <a:r>
              <a:rPr lang="en-US" sz="3600" baseline="30000" dirty="0" err="1" smtClean="0">
                <a:latin typeface="+mj-lt"/>
                <a:ea typeface="Times New Roman" pitchFamily="18" charset="0"/>
              </a:rPr>
              <a:t>Peruća</a:t>
            </a:r>
            <a:r>
              <a:rPr lang="en-US" sz="3600" baseline="30000" dirty="0" smtClean="0">
                <a:latin typeface="+mj-lt"/>
                <a:ea typeface="Times New Roman" pitchFamily="18" charset="0"/>
              </a:rPr>
              <a:t> lake is one of the largest reservoirs in the </a:t>
            </a:r>
            <a:r>
              <a:rPr lang="en-US" sz="3600" baseline="30000" dirty="0" err="1" smtClean="0">
                <a:latin typeface="+mj-lt"/>
                <a:ea typeface="Times New Roman" pitchFamily="18" charset="0"/>
              </a:rPr>
              <a:t>Cetina</a:t>
            </a:r>
            <a:r>
              <a:rPr lang="en-US" sz="3600" baseline="30000" dirty="0" smtClean="0">
                <a:latin typeface="+mj-lt"/>
                <a:ea typeface="Times New Roman" pitchFamily="18" charset="0"/>
              </a:rPr>
              <a:t> Hydropower System. The </a:t>
            </a:r>
            <a:r>
              <a:rPr lang="en-US" sz="3600" baseline="30000" dirty="0" err="1" smtClean="0">
                <a:latin typeface="+mj-lt"/>
                <a:ea typeface="Times New Roman" pitchFamily="18" charset="0"/>
              </a:rPr>
              <a:t>Peruća</a:t>
            </a:r>
            <a:r>
              <a:rPr lang="en-US" sz="3600" baseline="30000" dirty="0" smtClean="0">
                <a:latin typeface="+mj-lt"/>
                <a:ea typeface="Times New Roman" pitchFamily="18" charset="0"/>
              </a:rPr>
              <a:t> lake reservoir active storage is about 37% of the mean annual inflow, and it considerably affects the </a:t>
            </a:r>
            <a:r>
              <a:rPr lang="en-US" sz="3600" baseline="30000" dirty="0" err="1" smtClean="0">
                <a:latin typeface="+mj-lt"/>
                <a:ea typeface="Times New Roman" pitchFamily="18" charset="0"/>
              </a:rPr>
              <a:t>Cetina</a:t>
            </a:r>
            <a:r>
              <a:rPr lang="en-US" sz="3600" baseline="30000" dirty="0" smtClean="0">
                <a:latin typeface="+mj-lt"/>
                <a:ea typeface="Times New Roman" pitchFamily="18" charset="0"/>
              </a:rPr>
              <a:t> flow regulation. </a:t>
            </a:r>
          </a:p>
          <a:p>
            <a:pPr lvl="0" defTabSz="914400" fontAlgn="base">
              <a:spcBef>
                <a:spcPct val="0"/>
              </a:spcBef>
              <a:spcAft>
                <a:spcPct val="0"/>
              </a:spcAft>
              <a:buFont typeface="Wingdings" pitchFamily="2" charset="2"/>
              <a:buChar char="§"/>
            </a:pPr>
            <a:endParaRPr lang="en-US" sz="3600" baseline="30000" dirty="0" smtClean="0">
              <a:latin typeface="+mj-lt"/>
              <a:ea typeface="Times New Roman" pitchFamily="18" charset="0"/>
            </a:endParaRPr>
          </a:p>
          <a:p>
            <a:pPr lvl="0" defTabSz="914400" fontAlgn="base">
              <a:spcBef>
                <a:spcPct val="0"/>
              </a:spcBef>
              <a:spcAft>
                <a:spcPct val="0"/>
              </a:spcAft>
              <a:buFont typeface="Wingdings" pitchFamily="2" charset="2"/>
              <a:buChar char="§"/>
            </a:pPr>
            <a:r>
              <a:rPr lang="en-US" sz="3600" baseline="30000" dirty="0" smtClean="0">
                <a:latin typeface="+mj-lt"/>
                <a:ea typeface="Times New Roman" pitchFamily="18" charset="0"/>
              </a:rPr>
              <a:t>On January 28, 1993, the dam was blown up in an intentional effort to destroy it by Serbian/Yugoslav army forces. Water supply was temporarily disrupted.</a:t>
            </a:r>
          </a:p>
          <a:p>
            <a:pPr lvl="0" defTabSz="914400" fontAlgn="base">
              <a:spcBef>
                <a:spcPct val="0"/>
              </a:spcBef>
              <a:spcAft>
                <a:spcPct val="0"/>
              </a:spcAft>
            </a:pPr>
            <a:endParaRPr kumimoji="0" lang="en-US" sz="2800" b="0" i="0" u="none" strike="noStrike" cap="none" normalizeH="0" baseline="30000" dirty="0" smtClean="0">
              <a:ln>
                <a:noFill/>
              </a:ln>
              <a:solidFill>
                <a:schemeClr val="tx1"/>
              </a:solidFill>
              <a:effectLst/>
              <a:latin typeface="Arial" pitchFamily="34" charset="0"/>
              <a:ea typeface="Times New Roman" pitchFamily="18" charset="0"/>
            </a:endParaRPr>
          </a:p>
        </p:txBody>
      </p:sp>
      <p:sp>
        <p:nvSpPr>
          <p:cNvPr id="51" name="Rectangle 16"/>
          <p:cNvSpPr>
            <a:spLocks noChangeArrowheads="1"/>
          </p:cNvSpPr>
          <p:nvPr/>
        </p:nvSpPr>
        <p:spPr bwMode="auto">
          <a:xfrm>
            <a:off x="18135600" y="22631401"/>
            <a:ext cx="7239000" cy="261610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defTabSz="914400" fontAlgn="base">
              <a:spcBef>
                <a:spcPct val="0"/>
              </a:spcBef>
              <a:spcAft>
                <a:spcPct val="0"/>
              </a:spcAft>
            </a:pPr>
            <a:r>
              <a:rPr lang="en-US" sz="3600" b="1" baseline="30000" dirty="0" err="1" smtClean="0">
                <a:latin typeface="Arial" pitchFamily="34" charset="0"/>
                <a:ea typeface="Times New Roman" pitchFamily="18" charset="0"/>
              </a:rPr>
              <a:t>Brac</a:t>
            </a:r>
            <a:r>
              <a:rPr lang="en-US" sz="3600" b="1" baseline="30000" dirty="0" smtClean="0">
                <a:latin typeface="Arial" pitchFamily="34" charset="0"/>
                <a:ea typeface="Times New Roman" pitchFamily="18" charset="0"/>
              </a:rPr>
              <a:t> pipeline</a:t>
            </a:r>
            <a:endParaRPr lang="en-US" sz="2800" baseline="30000" dirty="0" smtClean="0">
              <a:latin typeface="Arial" pitchFamily="34" charset="0"/>
              <a:ea typeface="Times New Roman" pitchFamily="18" charset="0"/>
            </a:endParaRPr>
          </a:p>
          <a:p>
            <a:pPr lvl="0" defTabSz="914400" fontAlgn="base">
              <a:spcBef>
                <a:spcPct val="0"/>
              </a:spcBef>
              <a:spcAft>
                <a:spcPct val="0"/>
              </a:spcAft>
            </a:pPr>
            <a:r>
              <a:rPr lang="en-US" sz="2800" dirty="0" smtClean="0"/>
              <a:t>In 1986, the </a:t>
            </a:r>
            <a:r>
              <a:rPr lang="en-US" sz="2800" dirty="0" err="1" smtClean="0"/>
              <a:t>Brač</a:t>
            </a:r>
            <a:r>
              <a:rPr lang="en-US" sz="2800" dirty="0" smtClean="0"/>
              <a:t> pipeline was built. It transports freshwater from the mainland river </a:t>
            </a:r>
            <a:r>
              <a:rPr lang="en-US" sz="2800" dirty="0" err="1" smtClean="0"/>
              <a:t>Cetina</a:t>
            </a:r>
            <a:r>
              <a:rPr lang="en-US" sz="2800" dirty="0" smtClean="0"/>
              <a:t> to the southern regions of Croatia and the islands of </a:t>
            </a:r>
            <a:r>
              <a:rPr lang="en-US" sz="2800" dirty="0" err="1" smtClean="0"/>
              <a:t>Brač</a:t>
            </a:r>
            <a:r>
              <a:rPr lang="en-US" sz="2800" dirty="0" smtClean="0"/>
              <a:t>, </a:t>
            </a:r>
            <a:r>
              <a:rPr lang="en-US" sz="2800" dirty="0" err="1" smtClean="0"/>
              <a:t>Šolta</a:t>
            </a:r>
            <a:r>
              <a:rPr lang="en-US" sz="2800" dirty="0" smtClean="0"/>
              <a:t>, and </a:t>
            </a:r>
            <a:r>
              <a:rPr lang="en-US" sz="2800" dirty="0" err="1" smtClean="0"/>
              <a:t>Hvar</a:t>
            </a:r>
            <a:r>
              <a:rPr lang="en-US" sz="2800" dirty="0" smtClean="0"/>
              <a:t>.</a:t>
            </a:r>
            <a:endParaRPr kumimoji="0" lang="en-US" sz="2800" b="0" i="0" u="none" strike="noStrike" cap="none" normalizeH="0" baseline="30000" dirty="0" smtClean="0">
              <a:ln>
                <a:noFill/>
              </a:ln>
              <a:solidFill>
                <a:schemeClr val="tx1"/>
              </a:solidFill>
              <a:effectLst/>
              <a:latin typeface="Arial" pitchFamily="34" charset="0"/>
              <a:ea typeface="Times New Roman" pitchFamily="18" charset="0"/>
            </a:endParaRPr>
          </a:p>
        </p:txBody>
      </p:sp>
      <p:pic>
        <p:nvPicPr>
          <p:cNvPr id="2050" name="Picture 2" descr="http://cybercarnet.net/public/img/elisa-1.jpg"/>
          <p:cNvPicPr>
            <a:picLocks noChangeAspect="1" noChangeArrowheads="1"/>
          </p:cNvPicPr>
          <p:nvPr/>
        </p:nvPicPr>
        <p:blipFill>
          <a:blip r:embed="rId7" cstate="print"/>
          <a:srcRect/>
          <a:stretch>
            <a:fillRect/>
          </a:stretch>
        </p:blipFill>
        <p:spPr bwMode="auto">
          <a:xfrm>
            <a:off x="25752867" y="6019800"/>
            <a:ext cx="5870133" cy="5410200"/>
          </a:xfrm>
          <a:prstGeom prst="rect">
            <a:avLst/>
          </a:prstGeom>
          <a:noFill/>
        </p:spPr>
      </p:pic>
      <p:pic>
        <p:nvPicPr>
          <p:cNvPr id="2070" name="Picture 22" descr="http://img.medscape.com/fullsize/migrated/460/393/nm460393.fig1.jpg"/>
          <p:cNvPicPr>
            <a:picLocks noChangeAspect="1" noChangeArrowheads="1"/>
          </p:cNvPicPr>
          <p:nvPr/>
        </p:nvPicPr>
        <p:blipFill>
          <a:blip r:embed="rId8" cstate="print"/>
          <a:srcRect/>
          <a:stretch>
            <a:fillRect/>
          </a:stretch>
        </p:blipFill>
        <p:spPr bwMode="auto">
          <a:xfrm>
            <a:off x="31699200" y="6400800"/>
            <a:ext cx="6670026" cy="5029200"/>
          </a:xfrm>
          <a:prstGeom prst="rect">
            <a:avLst/>
          </a:prstGeom>
          <a:noFill/>
        </p:spPr>
      </p:pic>
      <p:grpSp>
        <p:nvGrpSpPr>
          <p:cNvPr id="44" name="Group 43"/>
          <p:cNvGrpSpPr/>
          <p:nvPr/>
        </p:nvGrpSpPr>
        <p:grpSpPr>
          <a:xfrm>
            <a:off x="12420600" y="10287000"/>
            <a:ext cx="10767060" cy="2933700"/>
            <a:chOff x="12420600" y="10210800"/>
            <a:chExt cx="10767060" cy="3200400"/>
          </a:xfrm>
        </p:grpSpPr>
        <p:pic>
          <p:nvPicPr>
            <p:cNvPr id="2052" name="Picture 4" descr="http://hvar-express.com/images/pakleni1.jpg"/>
            <p:cNvPicPr>
              <a:picLocks noChangeAspect="1" noChangeArrowheads="1"/>
            </p:cNvPicPr>
            <p:nvPr/>
          </p:nvPicPr>
          <p:blipFill>
            <a:blip r:embed="rId9" cstate="print"/>
            <a:srcRect/>
            <a:stretch>
              <a:fillRect/>
            </a:stretch>
          </p:blipFill>
          <p:spPr bwMode="auto">
            <a:xfrm>
              <a:off x="13106400" y="10210800"/>
              <a:ext cx="10081260" cy="3200400"/>
            </a:xfrm>
            <a:prstGeom prst="rect">
              <a:avLst/>
            </a:prstGeom>
            <a:noFill/>
          </p:spPr>
        </p:pic>
        <p:sp>
          <p:nvSpPr>
            <p:cNvPr id="29" name="TextBox 28"/>
            <p:cNvSpPr txBox="1"/>
            <p:nvPr/>
          </p:nvSpPr>
          <p:spPr>
            <a:xfrm>
              <a:off x="12420600" y="11811000"/>
              <a:ext cx="2057400" cy="503635"/>
            </a:xfrm>
            <a:prstGeom prst="rect">
              <a:avLst/>
            </a:prstGeom>
            <a:solidFill>
              <a:srgbClr val="2F89C1"/>
            </a:solidFill>
          </p:spPr>
          <p:txBody>
            <a:bodyPr wrap="square" rtlCol="0">
              <a:spAutoFit/>
            </a:bodyPr>
            <a:lstStyle/>
            <a:p>
              <a:r>
                <a:rPr lang="en-US" sz="2400" dirty="0" err="1" smtClean="0"/>
                <a:t>Sv</a:t>
              </a:r>
              <a:r>
                <a:rPr lang="en-US" sz="2400" dirty="0" smtClean="0"/>
                <a:t>. </a:t>
              </a:r>
              <a:r>
                <a:rPr lang="en-US" sz="2400" dirty="0" err="1" smtClean="0"/>
                <a:t>Klement</a:t>
              </a:r>
              <a:endParaRPr lang="en-US" sz="2400" dirty="0"/>
            </a:p>
          </p:txBody>
        </p:sp>
      </p:grpSp>
      <p:grpSp>
        <p:nvGrpSpPr>
          <p:cNvPr id="47" name="Group 46"/>
          <p:cNvGrpSpPr/>
          <p:nvPr/>
        </p:nvGrpSpPr>
        <p:grpSpPr>
          <a:xfrm>
            <a:off x="11049001" y="14319251"/>
            <a:ext cx="14097001" cy="3957657"/>
            <a:chOff x="11049000" y="14935200"/>
            <a:chExt cx="14097001" cy="4317444"/>
          </a:xfrm>
        </p:grpSpPr>
        <p:pic>
          <p:nvPicPr>
            <p:cNvPr id="1033" name="Picture 9" descr="E:\DCIM\100OLYMP\P6160187.JPG"/>
            <p:cNvPicPr>
              <a:picLocks noChangeAspect="1" noChangeArrowheads="1"/>
            </p:cNvPicPr>
            <p:nvPr/>
          </p:nvPicPr>
          <p:blipFill>
            <a:blip r:embed="rId10" cstate="print"/>
            <a:srcRect/>
            <a:stretch>
              <a:fillRect/>
            </a:stretch>
          </p:blipFill>
          <p:spPr bwMode="auto">
            <a:xfrm>
              <a:off x="11658600" y="15011400"/>
              <a:ext cx="3733800" cy="2953218"/>
            </a:xfrm>
            <a:prstGeom prst="rect">
              <a:avLst/>
            </a:prstGeom>
            <a:noFill/>
          </p:spPr>
        </p:pic>
        <p:sp>
          <p:nvSpPr>
            <p:cNvPr id="28" name="TextBox 27"/>
            <p:cNvSpPr txBox="1"/>
            <p:nvPr/>
          </p:nvSpPr>
          <p:spPr>
            <a:xfrm>
              <a:off x="11049000" y="18211800"/>
              <a:ext cx="4572000" cy="1040844"/>
            </a:xfrm>
            <a:prstGeom prst="rect">
              <a:avLst/>
            </a:prstGeom>
            <a:noFill/>
          </p:spPr>
          <p:txBody>
            <a:bodyPr wrap="square" rtlCol="0">
              <a:spAutoFit/>
            </a:bodyPr>
            <a:lstStyle/>
            <a:p>
              <a:r>
                <a:rPr lang="en-US" sz="2800" dirty="0" smtClean="0"/>
                <a:t>Well of Abandoned Home (St. Clement) Cistern</a:t>
              </a:r>
              <a:endParaRPr lang="en-US" sz="2800" dirty="0"/>
            </a:p>
          </p:txBody>
        </p:sp>
        <p:pic>
          <p:nvPicPr>
            <p:cNvPr id="1034" name="Picture 10" descr="E:\DCIM\100OLYMP\P6160188.JPG"/>
            <p:cNvPicPr>
              <a:picLocks noChangeAspect="1" noChangeArrowheads="1"/>
            </p:cNvPicPr>
            <p:nvPr/>
          </p:nvPicPr>
          <p:blipFill>
            <a:blip r:embed="rId11" cstate="print"/>
            <a:srcRect/>
            <a:stretch>
              <a:fillRect/>
            </a:stretch>
          </p:blipFill>
          <p:spPr bwMode="auto">
            <a:xfrm>
              <a:off x="15773400" y="15011400"/>
              <a:ext cx="4219575" cy="3165210"/>
            </a:xfrm>
            <a:prstGeom prst="rect">
              <a:avLst/>
            </a:prstGeom>
            <a:noFill/>
          </p:spPr>
        </p:pic>
        <p:sp>
          <p:nvSpPr>
            <p:cNvPr id="30" name="TextBox 29"/>
            <p:cNvSpPr txBox="1"/>
            <p:nvPr/>
          </p:nvSpPr>
          <p:spPr>
            <a:xfrm>
              <a:off x="15544800" y="18211800"/>
              <a:ext cx="4615366" cy="1040844"/>
            </a:xfrm>
            <a:prstGeom prst="rect">
              <a:avLst/>
            </a:prstGeom>
            <a:noFill/>
          </p:spPr>
          <p:txBody>
            <a:bodyPr wrap="none" rtlCol="0">
              <a:spAutoFit/>
            </a:bodyPr>
            <a:lstStyle/>
            <a:p>
              <a:r>
                <a:rPr lang="en-US" sz="2800" dirty="0" smtClean="0"/>
                <a:t>Abandoned Home Gutters </a:t>
              </a:r>
            </a:p>
            <a:p>
              <a:r>
                <a:rPr lang="en-US" sz="2800" dirty="0" smtClean="0"/>
                <a:t>and Well of Cistern</a:t>
              </a:r>
              <a:endParaRPr lang="en-US" sz="2800" dirty="0"/>
            </a:p>
          </p:txBody>
        </p:sp>
        <p:pic>
          <p:nvPicPr>
            <p:cNvPr id="2056" name="Picture 8" descr="http://www.oas.org/DSD/publications/Unit/oea59e/p034.GIF"/>
            <p:cNvPicPr>
              <a:picLocks noChangeAspect="1" noChangeArrowheads="1"/>
            </p:cNvPicPr>
            <p:nvPr/>
          </p:nvPicPr>
          <p:blipFill>
            <a:blip r:embed="rId12" cstate="print"/>
            <a:srcRect/>
            <a:stretch>
              <a:fillRect/>
            </a:stretch>
          </p:blipFill>
          <p:spPr bwMode="auto">
            <a:xfrm>
              <a:off x="20193000" y="14935200"/>
              <a:ext cx="4953001" cy="3124200"/>
            </a:xfrm>
            <a:prstGeom prst="rect">
              <a:avLst/>
            </a:prstGeom>
            <a:noFill/>
          </p:spPr>
        </p:pic>
        <p:sp>
          <p:nvSpPr>
            <p:cNvPr id="39" name="TextBox 38"/>
            <p:cNvSpPr txBox="1"/>
            <p:nvPr/>
          </p:nvSpPr>
          <p:spPr>
            <a:xfrm>
              <a:off x="21564600" y="18364200"/>
              <a:ext cx="2514600" cy="503635"/>
            </a:xfrm>
            <a:prstGeom prst="rect">
              <a:avLst/>
            </a:prstGeom>
            <a:noFill/>
          </p:spPr>
          <p:txBody>
            <a:bodyPr wrap="square" rtlCol="0">
              <a:spAutoFit/>
            </a:bodyPr>
            <a:lstStyle/>
            <a:p>
              <a:r>
                <a:rPr lang="en-US" sz="2400" dirty="0" smtClean="0"/>
                <a:t>(UNEP, 1997)</a:t>
              </a:r>
              <a:endParaRPr lang="en-US" sz="2400" dirty="0"/>
            </a:p>
          </p:txBody>
        </p:sp>
      </p:grpSp>
      <p:pic>
        <p:nvPicPr>
          <p:cNvPr id="2066" name="Picture 18" descr="Vodoopskrbni-sustav-otoka-Hvara"/>
          <p:cNvPicPr>
            <a:picLocks noChangeAspect="1" noChangeArrowheads="1"/>
          </p:cNvPicPr>
          <p:nvPr/>
        </p:nvPicPr>
        <p:blipFill>
          <a:blip r:embed="rId13" cstate="print"/>
          <a:srcRect/>
          <a:stretch>
            <a:fillRect/>
          </a:stretch>
        </p:blipFill>
        <p:spPr bwMode="auto">
          <a:xfrm>
            <a:off x="18135600" y="20421600"/>
            <a:ext cx="6854845" cy="2006600"/>
          </a:xfrm>
          <a:prstGeom prst="rect">
            <a:avLst/>
          </a:prstGeom>
          <a:noFill/>
        </p:spPr>
      </p:pic>
      <p:pic>
        <p:nvPicPr>
          <p:cNvPr id="2058" name="Picture 10" descr="http://www.public-republic.net/wp-content/uploads/2010/09/cetina.jpg"/>
          <p:cNvPicPr>
            <a:picLocks noChangeAspect="1" noChangeArrowheads="1"/>
          </p:cNvPicPr>
          <p:nvPr/>
        </p:nvPicPr>
        <p:blipFill>
          <a:blip r:embed="rId14" cstate="print"/>
          <a:srcRect/>
          <a:stretch>
            <a:fillRect/>
          </a:stretch>
        </p:blipFill>
        <p:spPr bwMode="auto">
          <a:xfrm>
            <a:off x="11582400" y="20193001"/>
            <a:ext cx="6422207" cy="48006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1506</TotalTime>
  <Words>1011</Words>
  <Application>Microsoft Macintosh PowerPoint</Application>
  <PresentationFormat>Custom</PresentationFormat>
  <Paragraphs>74</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Oriel</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Jascha</dc:creator>
  <cp:lastModifiedBy>Ivancica Schrunk</cp:lastModifiedBy>
  <cp:revision>272</cp:revision>
  <dcterms:created xsi:type="dcterms:W3CDTF">2009-10-30T18:21:27Z</dcterms:created>
  <dcterms:modified xsi:type="dcterms:W3CDTF">2012-04-12T19:46:22Z</dcterms:modified>
</cp:coreProperties>
</file>