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9" r:id="rId6"/>
    <p:sldId id="258"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www.ancientportsantiques.com/ancient-port-structures/vitruvius/" TargetMode="External"/><Relationship Id="rId5" Type="http://schemas.openxmlformats.org/officeDocument/2006/relationships/hyperlink" Target="https://www.researchgate.net/figure/5-Overlay-of-the-archaeological-sites-of-Ostia-and-Portus-Romanus-onto-the-present-day_fig3_333557637"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s://guidetocroatiablog.wordpress.com/2017/03/01/town-of-ston-and-mali-ston/"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515D-6363-4D7E-A065-72FBCE21771E}"/>
              </a:ext>
            </a:extLst>
          </p:cNvPr>
          <p:cNvSpPr>
            <a:spLocks noGrp="1"/>
          </p:cNvSpPr>
          <p:nvPr>
            <p:ph type="ctrTitle"/>
          </p:nvPr>
        </p:nvSpPr>
        <p:spPr/>
        <p:txBody>
          <a:bodyPr>
            <a:normAutofit fontScale="90000"/>
          </a:bodyPr>
          <a:lstStyle/>
          <a:p>
            <a:r>
              <a:rPr lang="en-US" b="1" dirty="0">
                <a:solidFill>
                  <a:schemeClr val="dk1"/>
                </a:solidFill>
                <a:latin typeface="AvenirNext LT Pro Medium" panose="020B0803020202020204" pitchFamily="34" charset="0"/>
                <a:ea typeface="Arial"/>
                <a:cs typeface="Arial"/>
                <a:sym typeface="Arial"/>
              </a:rPr>
              <a:t>Environmental Impacts and Engineering Responses: Roman Ports and Salt Works</a:t>
            </a:r>
            <a:endParaRPr lang="en-US" dirty="0"/>
          </a:p>
        </p:txBody>
      </p:sp>
      <p:sp>
        <p:nvSpPr>
          <p:cNvPr id="3" name="Subtitle 2">
            <a:extLst>
              <a:ext uri="{FF2B5EF4-FFF2-40B4-BE49-F238E27FC236}">
                <a16:creationId xmlns:a16="http://schemas.microsoft.com/office/drawing/2014/main" id="{F1CBC1B8-B38A-4788-B42C-5390E907DC3C}"/>
              </a:ext>
            </a:extLst>
          </p:cNvPr>
          <p:cNvSpPr>
            <a:spLocks noGrp="1"/>
          </p:cNvSpPr>
          <p:nvPr>
            <p:ph type="subTitle" idx="1"/>
          </p:nvPr>
        </p:nvSpPr>
        <p:spPr>
          <a:xfrm>
            <a:off x="2589213" y="4777379"/>
            <a:ext cx="8915399" cy="1472419"/>
          </a:xfrm>
        </p:spPr>
        <p:txBody>
          <a:bodyPr>
            <a:normAutofit fontScale="92500"/>
          </a:bodyPr>
          <a:lstStyle/>
          <a:p>
            <a:pPr lvl="0">
              <a:spcBef>
                <a:spcPts val="0"/>
              </a:spcBef>
              <a:buSzPct val="25000"/>
            </a:pPr>
            <a:r>
              <a:rPr lang="en-US" sz="3600" dirty="0">
                <a:solidFill>
                  <a:schemeClr val="dk1"/>
                </a:solidFill>
                <a:latin typeface="AvenirNext LT Pro Regular" panose="020B0503020202020204" pitchFamily="34" charset="0"/>
                <a:ea typeface="Arial"/>
                <a:cs typeface="Arial"/>
                <a:sym typeface="Arial"/>
              </a:rPr>
              <a:t>Elizabeth Kaiser</a:t>
            </a:r>
            <a:endParaRPr lang="en-US" sz="3600" baseline="30000" dirty="0">
              <a:solidFill>
                <a:schemeClr val="dk1"/>
              </a:solidFill>
              <a:latin typeface="AvenirNext LT Pro Regular" panose="020B0503020202020204" pitchFamily="34" charset="0"/>
              <a:ea typeface="Arial"/>
              <a:cs typeface="Arial"/>
              <a:sym typeface="Arial"/>
            </a:endParaRPr>
          </a:p>
          <a:p>
            <a:pPr lvl="0">
              <a:spcBef>
                <a:spcPts val="0"/>
              </a:spcBef>
              <a:buSzPct val="25000"/>
            </a:pPr>
            <a:r>
              <a:rPr lang="en-US" sz="3200" dirty="0">
                <a:solidFill>
                  <a:schemeClr val="dk1"/>
                </a:solidFill>
                <a:latin typeface="AvenirNext LT Pro Regular" panose="020B0503020202020204" pitchFamily="34" charset="0"/>
                <a:ea typeface="Arial"/>
                <a:cs typeface="Arial"/>
                <a:sym typeface="Arial"/>
              </a:rPr>
              <a:t>University of St. Thomas, St. Paul, Minnesota </a:t>
            </a:r>
          </a:p>
          <a:p>
            <a:pPr lvl="0">
              <a:spcBef>
                <a:spcPts val="0"/>
              </a:spcBef>
              <a:buSzPct val="25000"/>
            </a:pPr>
            <a:r>
              <a:rPr lang="en-US" dirty="0">
                <a:solidFill>
                  <a:schemeClr val="dk1"/>
                </a:solidFill>
                <a:latin typeface="AvenirNext LT Pro Regular" panose="020B0503020202020204" pitchFamily="34" charset="0"/>
                <a:ea typeface="Arial"/>
                <a:cs typeface="Arial"/>
                <a:sym typeface="Arial"/>
              </a:rPr>
              <a:t>This research was made possible in part by the Undergraduate Research Opportunities Program</a:t>
            </a:r>
          </a:p>
          <a:p>
            <a:pPr lvl="0">
              <a:spcBef>
                <a:spcPts val="0"/>
              </a:spcBef>
              <a:buSzPct val="25000"/>
            </a:pPr>
            <a:endParaRPr lang="en-US" dirty="0"/>
          </a:p>
        </p:txBody>
      </p:sp>
    </p:spTree>
    <p:extLst>
      <p:ext uri="{BB962C8B-B14F-4D97-AF65-F5344CB8AC3E}">
        <p14:creationId xmlns:p14="http://schemas.microsoft.com/office/powerpoint/2010/main" val="60178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9F2E081B-CB5A-48B7-A440-B179A2EFB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6B831-C340-4416-8BC5-ACAED2A6BD28}"/>
              </a:ext>
            </a:extLst>
          </p:cNvPr>
          <p:cNvSpPr>
            <a:spLocks noGrp="1"/>
          </p:cNvSpPr>
          <p:nvPr>
            <p:ph type="title"/>
          </p:nvPr>
        </p:nvSpPr>
        <p:spPr>
          <a:xfrm>
            <a:off x="321698" y="199150"/>
            <a:ext cx="4305331" cy="673172"/>
          </a:xfrm>
        </p:spPr>
        <p:txBody>
          <a:bodyPr vert="horz" lIns="91440" tIns="45720" rIns="91440" bIns="45720" rtlCol="0" anchor="t">
            <a:normAutofit/>
          </a:bodyPr>
          <a:lstStyle/>
          <a:p>
            <a:r>
              <a:rPr lang="en-US" dirty="0"/>
              <a:t>Roman Ports</a:t>
            </a:r>
          </a:p>
        </p:txBody>
      </p:sp>
      <p:sp>
        <p:nvSpPr>
          <p:cNvPr id="71" name="Rectangle 70">
            <a:extLst>
              <a:ext uri="{FF2B5EF4-FFF2-40B4-BE49-F238E27FC236}">
                <a16:creationId xmlns:a16="http://schemas.microsoft.com/office/drawing/2014/main" id="{012F442E-AE2B-4E8D-B609-E1E0A01DA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TextBox 16">
            <a:extLst>
              <a:ext uri="{FF2B5EF4-FFF2-40B4-BE49-F238E27FC236}">
                <a16:creationId xmlns:a16="http://schemas.microsoft.com/office/drawing/2014/main" id="{451E72FF-2534-4539-AB66-CC0ECFB25DE5}"/>
              </a:ext>
            </a:extLst>
          </p:cNvPr>
          <p:cNvSpPr txBox="1"/>
          <p:nvPr/>
        </p:nvSpPr>
        <p:spPr>
          <a:xfrm>
            <a:off x="540613" y="1186431"/>
            <a:ext cx="3650278" cy="4693227"/>
          </a:xfrm>
          <a:prstGeom prst="rect">
            <a:avLst/>
          </a:prstGeom>
        </p:spPr>
        <p:txBody>
          <a:bodyPr vert="horz" lIns="91440" tIns="45720" rIns="91440" bIns="45720" rtlCol="0">
            <a:normAutofit lnSpcReduction="10000"/>
          </a:bodyPr>
          <a:lstStyle/>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rPr>
              <a:t>Ports were important to the Roman economy and daily life. They provided food and other goods to the people of the Roman Empire. The ports were built with a technological advancement in engineering. Hydraulic concrete was used so that Romans could build almost anywhere. It allowed to build in the water, which was previously a hinderance to where a port would be located (Lancaster 2009, 5-6). </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rPr>
              <a:t>Ostia and Portus were the great ports of Rome. Portus was built once Ostia could no long keep up with shipping demands. They both were used until they could no long keep up with maintenance due to the environmental challenges that they faced . </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rPr>
              <a:t>One of those environmental challenges the ports were combating was silting, or the gathering of debris and sand in harbors. To remove silt, dredging must be done. Dredging is still used today to combat silting (“Dredging”, 2020).</a:t>
            </a:r>
          </a:p>
        </p:txBody>
      </p:sp>
      <p:pic>
        <p:nvPicPr>
          <p:cNvPr id="16" name="Picture 15">
            <a:extLst>
              <a:ext uri="{FF2B5EF4-FFF2-40B4-BE49-F238E27FC236}">
                <a16:creationId xmlns:a16="http://schemas.microsoft.com/office/drawing/2014/main" id="{545EED50-059F-4862-94FA-125DF523FA20}"/>
              </a:ext>
            </a:extLst>
          </p:cNvPr>
          <p:cNvPicPr>
            <a:picLocks noChangeAspect="1"/>
          </p:cNvPicPr>
          <p:nvPr/>
        </p:nvPicPr>
        <p:blipFill>
          <a:blip r:embed="rId2"/>
          <a:srcRect/>
          <a:stretch/>
        </p:blipFill>
        <p:spPr>
          <a:xfrm>
            <a:off x="6192290" y="4013226"/>
            <a:ext cx="4106922" cy="2466620"/>
          </a:xfrm>
          <a:prstGeom prst="rect">
            <a:avLst/>
          </a:prstGeom>
        </p:spPr>
      </p:pic>
      <p:pic>
        <p:nvPicPr>
          <p:cNvPr id="12" name="Picture 11">
            <a:extLst>
              <a:ext uri="{FF2B5EF4-FFF2-40B4-BE49-F238E27FC236}">
                <a16:creationId xmlns:a16="http://schemas.microsoft.com/office/drawing/2014/main" id="{E919EAE6-C4B6-4ACB-84E0-00C586F0DABD}"/>
              </a:ext>
            </a:extLst>
          </p:cNvPr>
          <p:cNvPicPr>
            <a:picLocks noChangeAspect="1"/>
          </p:cNvPicPr>
          <p:nvPr/>
        </p:nvPicPr>
        <p:blipFill>
          <a:blip r:embed="rId3"/>
          <a:srcRect/>
          <a:stretch/>
        </p:blipFill>
        <p:spPr>
          <a:xfrm>
            <a:off x="8506712" y="1069382"/>
            <a:ext cx="3650277" cy="2895741"/>
          </a:xfrm>
          <a:prstGeom prst="rect">
            <a:avLst/>
          </a:prstGeom>
        </p:spPr>
      </p:pic>
      <p:sp>
        <p:nvSpPr>
          <p:cNvPr id="73" name="Freeform 11">
            <a:extLst>
              <a:ext uri="{FF2B5EF4-FFF2-40B4-BE49-F238E27FC236}">
                <a16:creationId xmlns:a16="http://schemas.microsoft.com/office/drawing/2014/main" id="{85667E18-65F1-4B6C-B237-5784682F8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DE380C0-B9AB-43AA-B5BE-4BAEC6DE5D1C}"/>
              </a:ext>
            </a:extLst>
          </p:cNvPr>
          <p:cNvGrpSpPr/>
          <p:nvPr/>
        </p:nvGrpSpPr>
        <p:grpSpPr>
          <a:xfrm>
            <a:off x="4423135" y="1072258"/>
            <a:ext cx="4024444" cy="2892865"/>
            <a:chOff x="4591224" y="596599"/>
            <a:chExt cx="3486314" cy="2506044"/>
          </a:xfrm>
        </p:grpSpPr>
        <p:pic>
          <p:nvPicPr>
            <p:cNvPr id="14" name="Picture 13">
              <a:extLst>
                <a:ext uri="{FF2B5EF4-FFF2-40B4-BE49-F238E27FC236}">
                  <a16:creationId xmlns:a16="http://schemas.microsoft.com/office/drawing/2014/main" id="{6982DA88-E534-4961-A81B-C9DC9CD33427}"/>
                </a:ext>
              </a:extLst>
            </p:cNvPr>
            <p:cNvPicPr>
              <a:picLocks noChangeAspect="1"/>
            </p:cNvPicPr>
            <p:nvPr/>
          </p:nvPicPr>
          <p:blipFill>
            <a:blip r:embed="rId4"/>
            <a:srcRect/>
            <a:stretch/>
          </p:blipFill>
          <p:spPr>
            <a:xfrm>
              <a:off x="4591224" y="596599"/>
              <a:ext cx="3486314" cy="2506044"/>
            </a:xfrm>
            <a:prstGeom prst="rect">
              <a:avLst/>
            </a:prstGeom>
          </p:spPr>
        </p:pic>
        <p:sp>
          <p:nvSpPr>
            <p:cNvPr id="10" name="TextBox 9">
              <a:extLst>
                <a:ext uri="{FF2B5EF4-FFF2-40B4-BE49-F238E27FC236}">
                  <a16:creationId xmlns:a16="http://schemas.microsoft.com/office/drawing/2014/main" id="{2195521D-5B0F-43CE-A49F-B3534C3ED063}"/>
                </a:ext>
              </a:extLst>
            </p:cNvPr>
            <p:cNvSpPr txBox="1"/>
            <p:nvPr/>
          </p:nvSpPr>
          <p:spPr>
            <a:xfrm>
              <a:off x="6597129" y="1501604"/>
              <a:ext cx="783385" cy="230832"/>
            </a:xfrm>
            <a:prstGeom prst="rect">
              <a:avLst/>
            </a:prstGeom>
            <a:noFill/>
          </p:spPr>
          <p:txBody>
            <a:bodyPr wrap="square" rtlCol="0">
              <a:spAutoFit/>
            </a:bodyPr>
            <a:lstStyle/>
            <a:p>
              <a:r>
                <a:rPr lang="en-US" sz="900" b="1" dirty="0">
                  <a:solidFill>
                    <a:schemeClr val="bg1"/>
                  </a:solidFill>
                </a:rPr>
                <a:t>Tiber River</a:t>
              </a:r>
            </a:p>
          </p:txBody>
        </p:sp>
      </p:grpSp>
      <p:sp>
        <p:nvSpPr>
          <p:cNvPr id="4" name="TextBox 3">
            <a:extLst>
              <a:ext uri="{FF2B5EF4-FFF2-40B4-BE49-F238E27FC236}">
                <a16:creationId xmlns:a16="http://schemas.microsoft.com/office/drawing/2014/main" id="{05A3F567-906C-4325-BDD3-B53E9522DB7E}"/>
              </a:ext>
            </a:extLst>
          </p:cNvPr>
          <p:cNvSpPr txBox="1"/>
          <p:nvPr/>
        </p:nvSpPr>
        <p:spPr>
          <a:xfrm>
            <a:off x="4423135" y="4013226"/>
            <a:ext cx="1576576" cy="276999"/>
          </a:xfrm>
          <a:prstGeom prst="rect">
            <a:avLst/>
          </a:prstGeom>
          <a:noFill/>
        </p:spPr>
        <p:txBody>
          <a:bodyPr wrap="square" rtlCol="0">
            <a:spAutoFit/>
          </a:bodyPr>
          <a:lstStyle/>
          <a:p>
            <a:r>
              <a:rPr lang="en-US" sz="400" dirty="0"/>
              <a:t>Photo found at: </a:t>
            </a:r>
            <a:r>
              <a:rPr lang="en-US" sz="400" dirty="0">
                <a:hlinkClick r:id="rId5"/>
              </a:rPr>
              <a:t>https://www.researchgate.net/figure/5-Overlay-of-the-archaeological-sites-of-Ostia-and-Portus-Romanus-onto-the-present-day_fig3_333557637</a:t>
            </a:r>
            <a:endParaRPr lang="en-US" sz="400" dirty="0"/>
          </a:p>
        </p:txBody>
      </p:sp>
      <p:sp>
        <p:nvSpPr>
          <p:cNvPr id="13" name="TextBox 12">
            <a:extLst>
              <a:ext uri="{FF2B5EF4-FFF2-40B4-BE49-F238E27FC236}">
                <a16:creationId xmlns:a16="http://schemas.microsoft.com/office/drawing/2014/main" id="{B0CE9E55-2FE1-405F-A02F-E5D78B357B65}"/>
              </a:ext>
            </a:extLst>
          </p:cNvPr>
          <p:cNvSpPr txBox="1"/>
          <p:nvPr/>
        </p:nvSpPr>
        <p:spPr>
          <a:xfrm>
            <a:off x="6076361" y="6429000"/>
            <a:ext cx="1576576" cy="276999"/>
          </a:xfrm>
          <a:prstGeom prst="rect">
            <a:avLst/>
          </a:prstGeom>
          <a:noFill/>
        </p:spPr>
        <p:txBody>
          <a:bodyPr wrap="square" rtlCol="0">
            <a:spAutoFit/>
          </a:bodyPr>
          <a:lstStyle/>
          <a:p>
            <a:r>
              <a:rPr lang="en-US" sz="400" dirty="0"/>
              <a:t>Photo found at: </a:t>
            </a:r>
            <a:r>
              <a:rPr lang="en-US" sz="400" dirty="0" err="1"/>
              <a:t>Marriner</a:t>
            </a:r>
            <a:r>
              <a:rPr lang="en-US" sz="400" dirty="0"/>
              <a:t>, N. and C. </a:t>
            </a:r>
            <a:r>
              <a:rPr lang="en-US" sz="400" dirty="0" err="1"/>
              <a:t>Morhange</a:t>
            </a:r>
            <a:r>
              <a:rPr lang="en-US" sz="400" dirty="0"/>
              <a:t>. “Geoscience of Ancient Mediterranean Harbors.” </a:t>
            </a:r>
            <a:r>
              <a:rPr lang="en-US" sz="400" i="1" dirty="0"/>
              <a:t>Earth-Science Reviews,</a:t>
            </a:r>
            <a:r>
              <a:rPr lang="en-US" sz="400" dirty="0"/>
              <a:t> vol. 80 no. 3, 2007, pp. 137-94. Web.</a:t>
            </a:r>
          </a:p>
        </p:txBody>
      </p:sp>
      <p:sp>
        <p:nvSpPr>
          <p:cNvPr id="15" name="TextBox 14">
            <a:extLst>
              <a:ext uri="{FF2B5EF4-FFF2-40B4-BE49-F238E27FC236}">
                <a16:creationId xmlns:a16="http://schemas.microsoft.com/office/drawing/2014/main" id="{99D545CB-63AE-4BB7-9173-50B17291D5BC}"/>
              </a:ext>
            </a:extLst>
          </p:cNvPr>
          <p:cNvSpPr txBox="1"/>
          <p:nvPr/>
        </p:nvSpPr>
        <p:spPr>
          <a:xfrm>
            <a:off x="10331850" y="4028615"/>
            <a:ext cx="1576576" cy="276999"/>
          </a:xfrm>
          <a:prstGeom prst="rect">
            <a:avLst/>
          </a:prstGeom>
          <a:noFill/>
        </p:spPr>
        <p:txBody>
          <a:bodyPr wrap="square" rtlCol="0">
            <a:spAutoFit/>
          </a:bodyPr>
          <a:lstStyle/>
          <a:p>
            <a:r>
              <a:rPr lang="en-US" sz="400" dirty="0"/>
              <a:t>Photo found at: </a:t>
            </a:r>
            <a:r>
              <a:rPr lang="en-US" sz="400" dirty="0">
                <a:hlinkClick r:id="rId6"/>
              </a:rPr>
              <a:t>http://www.ancientportsantiques.com/ancient-port-structures/vitruvius/</a:t>
            </a:r>
            <a:endParaRPr lang="en-US" sz="800" dirty="0"/>
          </a:p>
        </p:txBody>
      </p:sp>
    </p:spTree>
    <p:extLst>
      <p:ext uri="{BB962C8B-B14F-4D97-AF65-F5344CB8AC3E}">
        <p14:creationId xmlns:p14="http://schemas.microsoft.com/office/powerpoint/2010/main" val="322187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9F2E081B-CB5A-48B7-A440-B179A2EFB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6B831-C340-4416-8BC5-ACAED2A6BD28}"/>
              </a:ext>
            </a:extLst>
          </p:cNvPr>
          <p:cNvSpPr>
            <a:spLocks noGrp="1"/>
          </p:cNvSpPr>
          <p:nvPr>
            <p:ph type="title"/>
          </p:nvPr>
        </p:nvSpPr>
        <p:spPr>
          <a:xfrm>
            <a:off x="321698" y="199150"/>
            <a:ext cx="4305331" cy="673172"/>
          </a:xfrm>
        </p:spPr>
        <p:txBody>
          <a:bodyPr vert="horz" lIns="91440" tIns="45720" rIns="91440" bIns="45720" rtlCol="0" anchor="t">
            <a:normAutofit/>
          </a:bodyPr>
          <a:lstStyle/>
          <a:p>
            <a:r>
              <a:rPr lang="en-US" dirty="0"/>
              <a:t>Roman Salt Works </a:t>
            </a:r>
          </a:p>
        </p:txBody>
      </p:sp>
      <p:sp>
        <p:nvSpPr>
          <p:cNvPr id="71" name="Rectangle 70">
            <a:extLst>
              <a:ext uri="{FF2B5EF4-FFF2-40B4-BE49-F238E27FC236}">
                <a16:creationId xmlns:a16="http://schemas.microsoft.com/office/drawing/2014/main" id="{012F442E-AE2B-4E8D-B609-E1E0A01DA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TextBox 16">
            <a:extLst>
              <a:ext uri="{FF2B5EF4-FFF2-40B4-BE49-F238E27FC236}">
                <a16:creationId xmlns:a16="http://schemas.microsoft.com/office/drawing/2014/main" id="{451E72FF-2534-4539-AB66-CC0ECFB25DE5}"/>
              </a:ext>
            </a:extLst>
          </p:cNvPr>
          <p:cNvSpPr txBox="1"/>
          <p:nvPr/>
        </p:nvSpPr>
        <p:spPr>
          <a:xfrm>
            <a:off x="649224" y="1350628"/>
            <a:ext cx="4518393" cy="4837108"/>
          </a:xfrm>
          <a:prstGeom prst="rect">
            <a:avLst/>
          </a:prstGeom>
        </p:spPr>
        <p:txBody>
          <a:bodyPr vert="horz" lIns="91440" tIns="45720" rIns="91440" bIns="45720" rtlCol="0">
            <a:normAutofit fontScale="92500" lnSpcReduction="10000"/>
          </a:bodyPr>
          <a:lstStyle/>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rPr>
              <a:t>Salt works were important to the Roman economy and lifestyle. These installations provided means to be able to preserve food, rations for soldiers and aid in medicine (</a:t>
            </a:r>
            <a:r>
              <a:rPr lang="en-US" sz="1400" dirty="0" err="1">
                <a:solidFill>
                  <a:schemeClr val="tx1">
                    <a:lumMod val="75000"/>
                    <a:lumOff val="25000"/>
                  </a:schemeClr>
                </a:solidFill>
              </a:rPr>
              <a:t>Stallibrass</a:t>
            </a:r>
            <a:r>
              <a:rPr lang="en-US" sz="1400" dirty="0">
                <a:solidFill>
                  <a:schemeClr val="tx1">
                    <a:lumMod val="75000"/>
                    <a:lumOff val="25000"/>
                  </a:schemeClr>
                </a:solidFill>
              </a:rPr>
              <a:t> 2008, 117-122). Studying these salt works proves to be difficult due to the rising sea levels and unkept maintenance.</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rPr>
              <a:t>The ancient salt works that were found near a Roman Villa in </a:t>
            </a:r>
            <a:r>
              <a:rPr lang="en-US" sz="1400" dirty="0" err="1">
                <a:solidFill>
                  <a:schemeClr val="tx1">
                    <a:lumMod val="75000"/>
                    <a:lumOff val="25000"/>
                  </a:schemeClr>
                </a:solidFill>
              </a:rPr>
              <a:t>Soline</a:t>
            </a:r>
            <a:r>
              <a:rPr lang="en-US" sz="1400" dirty="0">
                <a:solidFill>
                  <a:schemeClr val="tx1">
                    <a:lumMod val="75000"/>
                    <a:lumOff val="25000"/>
                  </a:schemeClr>
                </a:solidFill>
              </a:rPr>
              <a:t> Bay, Croatia were likely to be locally owned and therefore upkept by the owners, not the government (</a:t>
            </a:r>
            <a:r>
              <a:rPr lang="en-US" sz="1400" dirty="0" err="1">
                <a:solidFill>
                  <a:schemeClr val="tx1">
                    <a:lumMod val="75000"/>
                    <a:lumOff val="25000"/>
                  </a:schemeClr>
                </a:solidFill>
              </a:rPr>
              <a:t>Begović</a:t>
            </a:r>
            <a:r>
              <a:rPr lang="en-US" sz="1400" dirty="0">
                <a:solidFill>
                  <a:schemeClr val="tx1">
                    <a:lumMod val="75000"/>
                    <a:lumOff val="25000"/>
                  </a:schemeClr>
                </a:solidFill>
              </a:rPr>
              <a:t>, 2012). The salt works of </a:t>
            </a:r>
            <a:r>
              <a:rPr lang="en-US" sz="1400" dirty="0" err="1">
                <a:solidFill>
                  <a:schemeClr val="tx1">
                    <a:lumMod val="75000"/>
                    <a:lumOff val="25000"/>
                  </a:schemeClr>
                </a:solidFill>
              </a:rPr>
              <a:t>Ston</a:t>
            </a:r>
            <a:r>
              <a:rPr lang="en-US" sz="1400" dirty="0">
                <a:solidFill>
                  <a:schemeClr val="tx1">
                    <a:lumMod val="75000"/>
                    <a:lumOff val="25000"/>
                  </a:schemeClr>
                </a:solidFill>
              </a:rPr>
              <a:t>, Croatia, have been owned by the government since the 19</a:t>
            </a:r>
            <a:r>
              <a:rPr lang="en-US" sz="1400" baseline="30000" dirty="0">
                <a:solidFill>
                  <a:schemeClr val="tx1">
                    <a:lumMod val="75000"/>
                    <a:lumOff val="25000"/>
                  </a:schemeClr>
                </a:solidFill>
              </a:rPr>
              <a:t>th</a:t>
            </a:r>
            <a:r>
              <a:rPr lang="en-US" sz="1400" dirty="0">
                <a:solidFill>
                  <a:schemeClr val="tx1">
                    <a:lumMod val="75000"/>
                    <a:lumOff val="25000"/>
                  </a:schemeClr>
                </a:solidFill>
              </a:rPr>
              <a:t> century; therefore the upkeep was the responsibility of the government. The upkeep of these installations has always been expensive and was likely one of the leading factors to abandonment of locally owned salt works (</a:t>
            </a:r>
            <a:r>
              <a:rPr lang="en-US" sz="1400" dirty="0" err="1">
                <a:solidFill>
                  <a:schemeClr val="tx1">
                    <a:lumMod val="75000"/>
                    <a:lumOff val="25000"/>
                  </a:schemeClr>
                </a:solidFill>
              </a:rPr>
              <a:t>Piplović</a:t>
            </a:r>
            <a:r>
              <a:rPr lang="en-US" sz="1400" dirty="0">
                <a:solidFill>
                  <a:schemeClr val="tx1">
                    <a:lumMod val="75000"/>
                    <a:lumOff val="25000"/>
                  </a:schemeClr>
                </a:solidFill>
              </a:rPr>
              <a:t>, 2003).</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rPr>
              <a:t>Being built of stone and concrete as well as being located close to sea, the installations would have had difficulty to combat the rising levels of the sea. Height could have been added to the walls that surround each pond. Compared to silting, which gathered at a faster rate, the rising sea level would have been unnoticeable from day to day (Walsh 2014, 52). Today, to combat high water levels we build a levy system (Russell, 2017). There has been evidence that this has been done in medieval and modern times (</a:t>
            </a:r>
            <a:r>
              <a:rPr lang="en-US" sz="1400" dirty="0" err="1">
                <a:solidFill>
                  <a:schemeClr val="tx1">
                    <a:lumMod val="75000"/>
                    <a:lumOff val="25000"/>
                  </a:schemeClr>
                </a:solidFill>
              </a:rPr>
              <a:t>Piplović</a:t>
            </a:r>
            <a:r>
              <a:rPr lang="en-US" sz="1400" dirty="0">
                <a:solidFill>
                  <a:schemeClr val="tx1">
                    <a:lumMod val="75000"/>
                    <a:lumOff val="25000"/>
                  </a:schemeClr>
                </a:solidFill>
              </a:rPr>
              <a:t>, 2003). </a:t>
            </a:r>
          </a:p>
        </p:txBody>
      </p:sp>
      <p:pic>
        <p:nvPicPr>
          <p:cNvPr id="14" name="Picture 13" descr="A picture containing photo, old, white, sitting&#10;&#10;Description automatically generated">
            <a:extLst>
              <a:ext uri="{FF2B5EF4-FFF2-40B4-BE49-F238E27FC236}">
                <a16:creationId xmlns:a16="http://schemas.microsoft.com/office/drawing/2014/main" id="{6982DA88-E534-4961-A81B-C9DC9CD33427}"/>
              </a:ext>
            </a:extLst>
          </p:cNvPr>
          <p:cNvPicPr>
            <a:picLocks noChangeAspect="1"/>
          </p:cNvPicPr>
          <p:nvPr/>
        </p:nvPicPr>
        <p:blipFill>
          <a:blip r:embed="rId2"/>
          <a:stretch>
            <a:fillRect/>
          </a:stretch>
        </p:blipFill>
        <p:spPr>
          <a:xfrm rot="16200000">
            <a:off x="5667076" y="749140"/>
            <a:ext cx="3047673" cy="2994333"/>
          </a:xfrm>
          <a:prstGeom prst="rect">
            <a:avLst/>
          </a:prstGeom>
        </p:spPr>
      </p:pic>
      <p:pic>
        <p:nvPicPr>
          <p:cNvPr id="12" name="Picture 11" descr="A close up of a map&#10;&#10;Description automatically generated">
            <a:extLst>
              <a:ext uri="{FF2B5EF4-FFF2-40B4-BE49-F238E27FC236}">
                <a16:creationId xmlns:a16="http://schemas.microsoft.com/office/drawing/2014/main" id="{E919EAE6-C4B6-4ACB-84E0-00C586F0DABD}"/>
              </a:ext>
            </a:extLst>
          </p:cNvPr>
          <p:cNvPicPr>
            <a:picLocks noChangeAspect="1"/>
          </p:cNvPicPr>
          <p:nvPr/>
        </p:nvPicPr>
        <p:blipFill>
          <a:blip r:embed="rId3"/>
          <a:stretch>
            <a:fillRect/>
          </a:stretch>
        </p:blipFill>
        <p:spPr>
          <a:xfrm>
            <a:off x="9015605" y="393996"/>
            <a:ext cx="2784674" cy="3922076"/>
          </a:xfrm>
          <a:prstGeom prst="rect">
            <a:avLst/>
          </a:prstGeom>
        </p:spPr>
      </p:pic>
      <p:sp>
        <p:nvSpPr>
          <p:cNvPr id="73" name="Freeform 11">
            <a:extLst>
              <a:ext uri="{FF2B5EF4-FFF2-40B4-BE49-F238E27FC236}">
                <a16:creationId xmlns:a16="http://schemas.microsoft.com/office/drawing/2014/main" id="{85667E18-65F1-4B6C-B237-5784682F8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view of a mountain&#10;&#10;Description automatically generated">
            <a:extLst>
              <a:ext uri="{FF2B5EF4-FFF2-40B4-BE49-F238E27FC236}">
                <a16:creationId xmlns:a16="http://schemas.microsoft.com/office/drawing/2014/main" id="{6B77CD81-1479-469A-AB68-4B95C395C2BC}"/>
              </a:ext>
            </a:extLst>
          </p:cNvPr>
          <p:cNvPicPr>
            <a:picLocks noChangeAspect="1"/>
          </p:cNvPicPr>
          <p:nvPr/>
        </p:nvPicPr>
        <p:blipFill>
          <a:blip r:embed="rId4"/>
          <a:stretch>
            <a:fillRect/>
          </a:stretch>
        </p:blipFill>
        <p:spPr>
          <a:xfrm>
            <a:off x="5800493" y="3838288"/>
            <a:ext cx="4727852" cy="2786652"/>
          </a:xfrm>
          <a:prstGeom prst="rect">
            <a:avLst/>
          </a:prstGeom>
        </p:spPr>
      </p:pic>
      <p:sp>
        <p:nvSpPr>
          <p:cNvPr id="11" name="TextBox 10">
            <a:extLst>
              <a:ext uri="{FF2B5EF4-FFF2-40B4-BE49-F238E27FC236}">
                <a16:creationId xmlns:a16="http://schemas.microsoft.com/office/drawing/2014/main" id="{5C377C5D-C518-4E87-8B7E-7E9FB38536D7}"/>
              </a:ext>
            </a:extLst>
          </p:cNvPr>
          <p:cNvSpPr txBox="1"/>
          <p:nvPr/>
        </p:nvSpPr>
        <p:spPr>
          <a:xfrm>
            <a:off x="10503532" y="4300834"/>
            <a:ext cx="1576576" cy="338554"/>
          </a:xfrm>
          <a:prstGeom prst="rect">
            <a:avLst/>
          </a:prstGeom>
          <a:noFill/>
        </p:spPr>
        <p:txBody>
          <a:bodyPr wrap="square" rtlCol="0">
            <a:spAutoFit/>
          </a:bodyPr>
          <a:lstStyle/>
          <a:p>
            <a:r>
              <a:rPr lang="en-US" sz="400" dirty="0"/>
              <a:t>Photo found at: </a:t>
            </a:r>
            <a:r>
              <a:rPr lang="en-US" sz="400" dirty="0" err="1"/>
              <a:t>Kirigin</a:t>
            </a:r>
            <a:r>
              <a:rPr lang="en-US" sz="400" dirty="0"/>
              <a:t>, B., </a:t>
            </a:r>
            <a:r>
              <a:rPr lang="en-US" sz="400" dirty="0" err="1"/>
              <a:t>Schrunk</a:t>
            </a:r>
            <a:r>
              <a:rPr lang="en-US" sz="400" dirty="0"/>
              <a:t>, I., </a:t>
            </a:r>
            <a:r>
              <a:rPr lang="en-US" sz="400" dirty="0" err="1"/>
              <a:t>Begović</a:t>
            </a:r>
            <a:r>
              <a:rPr lang="en-US" sz="400" dirty="0"/>
              <a:t>, V., </a:t>
            </a:r>
            <a:r>
              <a:rPr lang="en-US" sz="400" dirty="0" err="1"/>
              <a:t>Petrić</a:t>
            </a:r>
            <a:r>
              <a:rPr lang="en-US" sz="400" dirty="0"/>
              <a:t>, M., </a:t>
            </a:r>
            <a:r>
              <a:rPr lang="en-US" sz="400" dirty="0" err="1"/>
              <a:t>Ugarković</a:t>
            </a:r>
            <a:r>
              <a:rPr lang="en-US" sz="400" dirty="0"/>
              <a:t>, M., “</a:t>
            </a:r>
            <a:r>
              <a:rPr lang="en-US" sz="400" dirty="0" err="1"/>
              <a:t>Istraživanje</a:t>
            </a:r>
            <a:r>
              <a:rPr lang="en-US" sz="400" dirty="0"/>
              <a:t> </a:t>
            </a:r>
            <a:r>
              <a:rPr lang="en-US" sz="400" dirty="0" err="1"/>
              <a:t>rimske</a:t>
            </a:r>
            <a:r>
              <a:rPr lang="en-US" sz="400" dirty="0"/>
              <a:t> vile u </a:t>
            </a:r>
            <a:r>
              <a:rPr lang="en-US" sz="400" dirty="0" err="1"/>
              <a:t>Solinama</a:t>
            </a:r>
            <a:r>
              <a:rPr lang="en-US" sz="400" dirty="0"/>
              <a:t> </a:t>
            </a:r>
            <a:r>
              <a:rPr lang="en-US" sz="400" dirty="0" err="1"/>
              <a:t>na</a:t>
            </a:r>
            <a:r>
              <a:rPr lang="en-US" sz="400" dirty="0"/>
              <a:t> </a:t>
            </a:r>
            <a:r>
              <a:rPr lang="en-US" sz="400" dirty="0" err="1"/>
              <a:t>otoku</a:t>
            </a:r>
            <a:r>
              <a:rPr lang="en-US" sz="400" dirty="0"/>
              <a:t> </a:t>
            </a:r>
            <a:r>
              <a:rPr lang="en-US" sz="400" dirty="0" err="1"/>
              <a:t>Sv</a:t>
            </a:r>
            <a:r>
              <a:rPr lang="en-US" sz="400" dirty="0"/>
              <a:t>. </a:t>
            </a:r>
            <a:r>
              <a:rPr lang="en-US" sz="400" dirty="0" err="1"/>
              <a:t>Klement</a:t>
            </a:r>
            <a:r>
              <a:rPr lang="en-US" sz="400" dirty="0"/>
              <a:t> (</a:t>
            </a:r>
            <a:r>
              <a:rPr lang="en-US" sz="400" dirty="0" err="1"/>
              <a:t>Pakleni</a:t>
            </a:r>
            <a:r>
              <a:rPr lang="en-US" sz="400" dirty="0"/>
              <a:t> </a:t>
            </a:r>
            <a:r>
              <a:rPr lang="en-US" sz="400" dirty="0" err="1"/>
              <a:t>otoci</a:t>
            </a:r>
            <a:r>
              <a:rPr lang="en-US" sz="400" dirty="0"/>
              <a:t>), Hvar,” Annales  </a:t>
            </a:r>
            <a:r>
              <a:rPr lang="en-US" sz="400" dirty="0" err="1"/>
              <a:t>Instituti</a:t>
            </a:r>
            <a:r>
              <a:rPr lang="en-US" sz="400" dirty="0"/>
              <a:t> </a:t>
            </a:r>
            <a:r>
              <a:rPr lang="en-US" sz="400" dirty="0" err="1"/>
              <a:t>Archaeologici</a:t>
            </a:r>
            <a:r>
              <a:rPr lang="en-US" sz="400" dirty="0"/>
              <a:t> VI, (2010) 53-59.</a:t>
            </a:r>
          </a:p>
        </p:txBody>
      </p:sp>
      <p:sp>
        <p:nvSpPr>
          <p:cNvPr id="13" name="TextBox 12">
            <a:extLst>
              <a:ext uri="{FF2B5EF4-FFF2-40B4-BE49-F238E27FC236}">
                <a16:creationId xmlns:a16="http://schemas.microsoft.com/office/drawing/2014/main" id="{D2E13CC0-EE4F-4F17-981C-335D2E8FC23D}"/>
              </a:ext>
            </a:extLst>
          </p:cNvPr>
          <p:cNvSpPr txBox="1"/>
          <p:nvPr/>
        </p:nvSpPr>
        <p:spPr>
          <a:xfrm>
            <a:off x="5693746" y="6610325"/>
            <a:ext cx="1576576" cy="276999"/>
          </a:xfrm>
          <a:prstGeom prst="rect">
            <a:avLst/>
          </a:prstGeom>
          <a:noFill/>
        </p:spPr>
        <p:txBody>
          <a:bodyPr wrap="square" rtlCol="0">
            <a:spAutoFit/>
          </a:bodyPr>
          <a:lstStyle/>
          <a:p>
            <a:r>
              <a:rPr lang="en-US" sz="400" dirty="0"/>
              <a:t>Photo found at: </a:t>
            </a:r>
            <a:r>
              <a:rPr lang="en-US" sz="400" dirty="0">
                <a:hlinkClick r:id="rId5"/>
              </a:rPr>
              <a:t>https://guidetocroatiablog.wordpress.com/2017/03/01/town-of-ston-and-mali-ston/</a:t>
            </a:r>
            <a:endParaRPr lang="en-US" sz="400" dirty="0"/>
          </a:p>
        </p:txBody>
      </p:sp>
    </p:spTree>
    <p:extLst>
      <p:ext uri="{BB962C8B-B14F-4D97-AF65-F5344CB8AC3E}">
        <p14:creationId xmlns:p14="http://schemas.microsoft.com/office/powerpoint/2010/main" val="12806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E6CC31-15BA-49A1-BBF7-98F3D7DFDB90}"/>
              </a:ext>
            </a:extLst>
          </p:cNvPr>
          <p:cNvSpPr>
            <a:spLocks noGrp="1"/>
          </p:cNvSpPr>
          <p:nvPr>
            <p:ph type="title"/>
          </p:nvPr>
        </p:nvSpPr>
        <p:spPr>
          <a:xfrm>
            <a:off x="2450882" y="624110"/>
            <a:ext cx="8911687" cy="726518"/>
          </a:xfrm>
        </p:spPr>
        <p:txBody>
          <a:bodyPr/>
          <a:lstStyle/>
          <a:p>
            <a:pPr algn="ctr"/>
            <a:r>
              <a:rPr lang="en-US" dirty="0"/>
              <a:t>References</a:t>
            </a:r>
          </a:p>
        </p:txBody>
      </p:sp>
      <p:sp>
        <p:nvSpPr>
          <p:cNvPr id="5" name="Content Placeholder 4">
            <a:extLst>
              <a:ext uri="{FF2B5EF4-FFF2-40B4-BE49-F238E27FC236}">
                <a16:creationId xmlns:a16="http://schemas.microsoft.com/office/drawing/2014/main" id="{D56F4E07-4282-4C21-8422-5A709AE8C502}"/>
              </a:ext>
            </a:extLst>
          </p:cNvPr>
          <p:cNvSpPr>
            <a:spLocks noGrp="1"/>
          </p:cNvSpPr>
          <p:nvPr>
            <p:ph idx="1"/>
          </p:nvPr>
        </p:nvSpPr>
        <p:spPr>
          <a:xfrm>
            <a:off x="2592925" y="1350628"/>
            <a:ext cx="8915400" cy="3833768"/>
          </a:xfrm>
        </p:spPr>
        <p:txBody>
          <a:bodyPr>
            <a:normAutofit fontScale="85000" lnSpcReduction="10000"/>
          </a:bodyPr>
          <a:lstStyle/>
          <a:p>
            <a:r>
              <a:rPr lang="en-US" dirty="0" err="1"/>
              <a:t>Begović</a:t>
            </a:r>
            <a:r>
              <a:rPr lang="en-US" dirty="0"/>
              <a:t>, V., et. al, “Roman villa in the </a:t>
            </a:r>
            <a:r>
              <a:rPr lang="en-US" dirty="0" err="1"/>
              <a:t>Soline</a:t>
            </a:r>
            <a:r>
              <a:rPr lang="en-US" dirty="0"/>
              <a:t> cove on the Island of St Clement near Hvar Preliminary analysis of the architecture according to geophysical investigations and </a:t>
            </a:r>
            <a:r>
              <a:rPr lang="en-US" dirty="0" err="1"/>
              <a:t>sondages</a:t>
            </a:r>
            <a:r>
              <a:rPr lang="en-US" dirty="0"/>
              <a:t>.” </a:t>
            </a:r>
            <a:r>
              <a:rPr lang="en-US" i="1" dirty="0" err="1"/>
              <a:t>Prilozi</a:t>
            </a:r>
            <a:r>
              <a:rPr lang="en-US" i="1" dirty="0"/>
              <a:t> </a:t>
            </a:r>
            <a:r>
              <a:rPr lang="en-US" i="1" dirty="0" err="1"/>
              <a:t>Instituta</a:t>
            </a:r>
            <a:r>
              <a:rPr lang="en-US" i="1" dirty="0"/>
              <a:t> za </a:t>
            </a:r>
            <a:r>
              <a:rPr lang="en-US" i="1" dirty="0" err="1"/>
              <a:t>arheologiju</a:t>
            </a:r>
            <a:r>
              <a:rPr lang="en-US" i="1" dirty="0"/>
              <a:t> u </a:t>
            </a:r>
            <a:r>
              <a:rPr lang="en-US" i="1" dirty="0" err="1"/>
              <a:t>Zagrebu</a:t>
            </a:r>
            <a:r>
              <a:rPr lang="en-US" i="1" dirty="0"/>
              <a:t>,</a:t>
            </a:r>
            <a:r>
              <a:rPr lang="en-US" dirty="0"/>
              <a:t> Vol. 29, 2012, 143-166. </a:t>
            </a:r>
          </a:p>
          <a:p>
            <a:r>
              <a:rPr lang="en-US" dirty="0"/>
              <a:t>Lancaster, L., </a:t>
            </a:r>
            <a:r>
              <a:rPr lang="en-US" i="1" dirty="0"/>
              <a:t>The Oxford Handbook of Engineering and Technology in the Classical World.</a:t>
            </a:r>
            <a:r>
              <a:rPr lang="en-US" dirty="0"/>
              <a:t> Oxford UP, 2009. Web.</a:t>
            </a:r>
          </a:p>
          <a:p>
            <a:r>
              <a:rPr lang="en-US" dirty="0" err="1"/>
              <a:t>Piplović</a:t>
            </a:r>
            <a:r>
              <a:rPr lang="en-US" dirty="0"/>
              <a:t>, S. “</a:t>
            </a:r>
            <a:r>
              <a:rPr lang="en-US" dirty="0" err="1"/>
              <a:t>Prilog</a:t>
            </a:r>
            <a:r>
              <a:rPr lang="en-US" dirty="0"/>
              <a:t> </a:t>
            </a:r>
            <a:r>
              <a:rPr lang="en-US" dirty="0" err="1"/>
              <a:t>poznavanju</a:t>
            </a:r>
            <a:r>
              <a:rPr lang="en-US" dirty="0"/>
              <a:t> </a:t>
            </a:r>
            <a:r>
              <a:rPr lang="en-US" dirty="0" err="1"/>
              <a:t>dalmatinskih</a:t>
            </a:r>
            <a:r>
              <a:rPr lang="en-US" dirty="0"/>
              <a:t> </a:t>
            </a:r>
            <a:r>
              <a:rPr lang="en-US" dirty="0" err="1"/>
              <a:t>solana</a:t>
            </a:r>
            <a:r>
              <a:rPr lang="en-US" dirty="0"/>
              <a:t> u XIX. </a:t>
            </a:r>
            <a:r>
              <a:rPr lang="en-US" dirty="0" err="1"/>
              <a:t>stoljeću</a:t>
            </a:r>
            <a:r>
              <a:rPr lang="en-US" dirty="0"/>
              <a:t> (Dalmatian Salt Works in the </a:t>
            </a:r>
            <a:r>
              <a:rPr lang="en-US" dirty="0" err="1"/>
              <a:t>XIX</a:t>
            </a:r>
            <a:r>
              <a:rPr lang="en-US" baseline="30000" dirty="0" err="1"/>
              <a:t>th</a:t>
            </a:r>
            <a:r>
              <a:rPr lang="en-US" dirty="0"/>
              <a:t> Century).” </a:t>
            </a:r>
            <a:r>
              <a:rPr lang="en-US" i="1" dirty="0" err="1"/>
              <a:t>Radovi</a:t>
            </a:r>
            <a:r>
              <a:rPr lang="en-US" i="1" dirty="0"/>
              <a:t> </a:t>
            </a:r>
            <a:r>
              <a:rPr lang="en-US" i="1" dirty="0" err="1"/>
              <a:t>Zavoda</a:t>
            </a:r>
            <a:r>
              <a:rPr lang="en-US" i="1" dirty="0"/>
              <a:t> </a:t>
            </a:r>
            <a:r>
              <a:rPr lang="en-US" i="1" dirty="0" err="1"/>
              <a:t>povijesnih</a:t>
            </a:r>
            <a:r>
              <a:rPr lang="en-US" i="1" dirty="0"/>
              <a:t> </a:t>
            </a:r>
            <a:r>
              <a:rPr lang="en-US" i="1" dirty="0" err="1"/>
              <a:t>znanosti</a:t>
            </a:r>
            <a:r>
              <a:rPr lang="en-US" i="1" dirty="0"/>
              <a:t> HAZU</a:t>
            </a:r>
            <a:r>
              <a:rPr lang="en-US" dirty="0"/>
              <a:t>, Vol. 45, 2003, 309-326.</a:t>
            </a:r>
          </a:p>
          <a:p>
            <a:r>
              <a:rPr lang="en-US" dirty="0"/>
              <a:t>Russell, P. R. “Special Report: How Engineers Are Preparing for Sea Level Rise.” </a:t>
            </a:r>
            <a:r>
              <a:rPr lang="en-US" i="1" dirty="0"/>
              <a:t>Engineering News-Record,</a:t>
            </a:r>
            <a:r>
              <a:rPr lang="en-US" dirty="0"/>
              <a:t> 10 Aug. 2017, https://www.enr.com/articles/42487-special-report-how-engineers-are-preparing-for-sea-level-rise. </a:t>
            </a:r>
          </a:p>
          <a:p>
            <a:r>
              <a:rPr lang="en-US" dirty="0" err="1"/>
              <a:t>Stallibrass</a:t>
            </a:r>
            <a:r>
              <a:rPr lang="en-US" dirty="0"/>
              <a:t>, S., &amp; Thomas, R. </a:t>
            </a:r>
            <a:r>
              <a:rPr lang="en-US" i="1" dirty="0"/>
              <a:t>Feeding the Roman Army: The Archaeology of Production and Supply in NW Europe</a:t>
            </a:r>
            <a:r>
              <a:rPr lang="en-US" dirty="0"/>
              <a:t>. Oxbow Books, 2008. </a:t>
            </a:r>
          </a:p>
          <a:p>
            <a:r>
              <a:rPr lang="en-US" dirty="0"/>
              <a:t>“What is Dredging?” </a:t>
            </a:r>
            <a:r>
              <a:rPr lang="en-US" i="1" dirty="0"/>
              <a:t>National Ocean Service, </a:t>
            </a:r>
            <a:r>
              <a:rPr lang="en-US" dirty="0"/>
              <a:t>https://oceanservice.noaa.gov/facts/dredging.html. Accessed 21 Apr. 2020. </a:t>
            </a:r>
          </a:p>
        </p:txBody>
      </p:sp>
      <p:sp>
        <p:nvSpPr>
          <p:cNvPr id="6" name="Content Placeholder 5">
            <a:extLst>
              <a:ext uri="{FF2B5EF4-FFF2-40B4-BE49-F238E27FC236}">
                <a16:creationId xmlns:a16="http://schemas.microsoft.com/office/drawing/2014/main" id="{36C1B8AC-908E-42B3-8F5B-AFB9B7CB6669}"/>
              </a:ext>
            </a:extLst>
          </p:cNvPr>
          <p:cNvSpPr>
            <a:spLocks noGrp="1"/>
          </p:cNvSpPr>
          <p:nvPr>
            <p:ph sz="half" idx="4294967295"/>
          </p:nvPr>
        </p:nvSpPr>
        <p:spPr>
          <a:xfrm>
            <a:off x="6420346" y="5668601"/>
            <a:ext cx="5084266" cy="1130577"/>
          </a:xfrm>
        </p:spPr>
        <p:txBody>
          <a:bodyPr>
            <a:normAutofit/>
          </a:bodyPr>
          <a:lstStyle/>
          <a:p>
            <a:r>
              <a:rPr lang="en-US" dirty="0">
                <a:latin typeface="AvenirNext LT Pro Regular" panose="020B0503020202020204" pitchFamily="34" charset="0"/>
              </a:rPr>
              <a:t>This research was made possible by the University of St Thomas Collaborative Grant with the mentorship of </a:t>
            </a:r>
            <a:r>
              <a:rPr lang="en-US" dirty="0" err="1">
                <a:latin typeface="AvenirNext LT Pro Regular" panose="020B0503020202020204" pitchFamily="34" charset="0"/>
              </a:rPr>
              <a:t>Ivančica</a:t>
            </a:r>
            <a:r>
              <a:rPr lang="en-US" dirty="0">
                <a:latin typeface="AvenirNext LT Pro Regular" panose="020B0503020202020204" pitchFamily="34" charset="0"/>
              </a:rPr>
              <a:t> </a:t>
            </a:r>
            <a:r>
              <a:rPr lang="en-US" dirty="0" err="1">
                <a:latin typeface="AvenirNext LT Pro Regular" panose="020B0503020202020204" pitchFamily="34" charset="0"/>
              </a:rPr>
              <a:t>Schrunk</a:t>
            </a:r>
            <a:r>
              <a:rPr lang="en-US" dirty="0">
                <a:latin typeface="AvenirNext LT Pro Regular" panose="020B0503020202020204" pitchFamily="34" charset="0"/>
              </a:rPr>
              <a:t>.</a:t>
            </a:r>
          </a:p>
          <a:p>
            <a:pPr marL="0" indent="0">
              <a:buNone/>
            </a:pPr>
            <a:endParaRPr lang="en-US" dirty="0"/>
          </a:p>
        </p:txBody>
      </p:sp>
      <p:sp>
        <p:nvSpPr>
          <p:cNvPr id="7" name="Title 3">
            <a:extLst>
              <a:ext uri="{FF2B5EF4-FFF2-40B4-BE49-F238E27FC236}">
                <a16:creationId xmlns:a16="http://schemas.microsoft.com/office/drawing/2014/main" id="{D03A9CC3-0B0E-46CD-B879-9FACB73B2C97}"/>
              </a:ext>
            </a:extLst>
          </p:cNvPr>
          <p:cNvSpPr txBox="1">
            <a:spLocks/>
          </p:cNvSpPr>
          <p:nvPr/>
        </p:nvSpPr>
        <p:spPr>
          <a:xfrm>
            <a:off x="2110194" y="5751136"/>
            <a:ext cx="4310152" cy="68859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Acknowledgements</a:t>
            </a:r>
          </a:p>
        </p:txBody>
      </p:sp>
    </p:spTree>
    <p:extLst>
      <p:ext uri="{BB962C8B-B14F-4D97-AF65-F5344CB8AC3E}">
        <p14:creationId xmlns:p14="http://schemas.microsoft.com/office/powerpoint/2010/main" val="29796714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D1334731AC5844A7296E0C1D7E7526" ma:contentTypeVersion="13" ma:contentTypeDescription="Create a new document." ma:contentTypeScope="" ma:versionID="0c7bbf876aa3a84d09bf2fb400bf8a97">
  <xsd:schema xmlns:xsd="http://www.w3.org/2001/XMLSchema" xmlns:xs="http://www.w3.org/2001/XMLSchema" xmlns:p="http://schemas.microsoft.com/office/2006/metadata/properties" xmlns:ns3="34d16c92-55e6-4a1e-ade4-ee319132dfd9" xmlns:ns4="ce296208-e262-42a2-af5a-9007b4d0761c" targetNamespace="http://schemas.microsoft.com/office/2006/metadata/properties" ma:root="true" ma:fieldsID="64b6fbc250b9aa933d62ee3ca8c00196" ns3:_="" ns4:_="">
    <xsd:import namespace="34d16c92-55e6-4a1e-ade4-ee319132dfd9"/>
    <xsd:import namespace="ce296208-e262-42a2-af5a-9007b4d0761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d16c92-55e6-4a1e-ade4-ee319132df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296208-e262-42a2-af5a-9007b4d0761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6203E7-4AE4-4ACD-A7F4-48D19CF8AD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d16c92-55e6-4a1e-ade4-ee319132dfd9"/>
    <ds:schemaRef ds:uri="ce296208-e262-42a2-af5a-9007b4d076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37E874-290B-4B23-AB59-D4A5BF29379A}">
  <ds:schemaRefs>
    <ds:schemaRef ds:uri="http://schemas.microsoft.com/sharepoint/v3/contenttype/forms"/>
  </ds:schemaRefs>
</ds:datastoreItem>
</file>

<file path=customXml/itemProps3.xml><?xml version="1.0" encoding="utf-8"?>
<ds:datastoreItem xmlns:ds="http://schemas.openxmlformats.org/officeDocument/2006/customXml" ds:itemID="{4A9E83D1-3653-409C-8CD4-9F3B57AA4202}">
  <ds:schemaRefs>
    <ds:schemaRef ds:uri="http://www.w3.org/XML/1998/namespace"/>
    <ds:schemaRef ds:uri="http://purl.org/dc/terms/"/>
    <ds:schemaRef ds:uri="http://schemas.microsoft.com/office/infopath/2007/PartnerControls"/>
    <ds:schemaRef ds:uri="http://schemas.microsoft.com/office/2006/documentManagement/types"/>
    <ds:schemaRef ds:uri="http://schemas.microsoft.com/office/2006/metadata/properties"/>
    <ds:schemaRef ds:uri="34d16c92-55e6-4a1e-ade4-ee319132dfd9"/>
    <ds:schemaRef ds:uri="http://purl.org/dc/elements/1.1/"/>
    <ds:schemaRef ds:uri="http://schemas.openxmlformats.org/package/2006/metadata/core-properties"/>
    <ds:schemaRef ds:uri="ce296208-e262-42a2-af5a-9007b4d0761c"/>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146</TotalTime>
  <Words>830</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AvenirNext LT Pro Medium</vt:lpstr>
      <vt:lpstr>AvenirNext LT Pro Regular</vt:lpstr>
      <vt:lpstr>Century Gothic</vt:lpstr>
      <vt:lpstr>Wingdings 3</vt:lpstr>
      <vt:lpstr>Wisp</vt:lpstr>
      <vt:lpstr>Environmental Impacts and Engineering Responses: Roman Ports and Salt Works</vt:lpstr>
      <vt:lpstr>Roman Ports</vt:lpstr>
      <vt:lpstr>Roman Salt Works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Impacts and Engineering Responses: Roman Ports and Salt Works</dc:title>
  <dc:creator>Elizabeth Kaiser</dc:creator>
  <cp:lastModifiedBy>Elizabeth Kaiser</cp:lastModifiedBy>
  <cp:revision>14</cp:revision>
  <dcterms:created xsi:type="dcterms:W3CDTF">2020-05-06T16:45:52Z</dcterms:created>
  <dcterms:modified xsi:type="dcterms:W3CDTF">2020-05-07T20:49:18Z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0x01010067D1334731AC5844A7296E0C1D7E7526</vt:lpwstr>
  </property>
</Properties>
</file>