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Old Standard TT"/>
      <p:regular r:id="rId16"/>
      <p:bold r:id="rId17"/>
      <p: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ldStandardTT-bold.fntdata"/><Relationship Id="rId16" Type="http://schemas.openxmlformats.org/officeDocument/2006/relationships/font" Target="fonts/OldStandardT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ldStandardT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e7a8b43979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e7a8b4397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6f90357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6f9035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6f90357f_0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6f90357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300"/>
              <a:t>Pio-NER</a:t>
            </a:r>
            <a:endParaRPr sz="63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Powered by Human Ideas, delivered with AI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2555" y="0"/>
            <a:ext cx="561109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Publicis Sapient Input2Output Named Entity Recognition i.e Pio-NER is a complete platform for all your natural language processing needs</a:t>
            </a:r>
            <a:endParaRPr sz="3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E6EDF3"/>
              </a:solidFill>
              <a:highlight>
                <a:srgbClr val="0D111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E6EDF3"/>
                </a:solidFill>
                <a:highlight>
                  <a:srgbClr val="0D1117"/>
                </a:highlight>
                <a:latin typeface="Arial"/>
                <a:ea typeface="Arial"/>
                <a:cs typeface="Arial"/>
                <a:sym typeface="Arial"/>
              </a:rPr>
              <a:t>While the name has Named Entity Recognition in it, it is well versed with multiple tasks such as:</a:t>
            </a:r>
            <a:endParaRPr sz="1400">
              <a:solidFill>
                <a:srgbClr val="E6EDF3"/>
              </a:solidFill>
              <a:highlight>
                <a:srgbClr val="0D111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E6EDF3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E6EDF3"/>
                </a:solidFill>
                <a:highlight>
                  <a:srgbClr val="0D1117"/>
                </a:highlight>
                <a:latin typeface="Arial"/>
                <a:ea typeface="Arial"/>
                <a:cs typeface="Arial"/>
                <a:sym typeface="Arial"/>
              </a:rPr>
              <a:t>Text2SQL </a:t>
            </a:r>
            <a:r>
              <a:rPr lang="en" sz="1400">
                <a:solidFill>
                  <a:srgbClr val="E6EDF3"/>
                </a:solidFill>
                <a:highlight>
                  <a:srgbClr val="0D1117"/>
                </a:highlight>
                <a:latin typeface="Arial"/>
                <a:ea typeface="Arial"/>
                <a:cs typeface="Arial"/>
                <a:sym typeface="Arial"/>
              </a:rPr>
              <a:t> for quick analysis</a:t>
            </a:r>
            <a:endParaRPr sz="1400">
              <a:solidFill>
                <a:srgbClr val="E6EDF3"/>
              </a:solidFill>
              <a:highlight>
                <a:srgbClr val="0D111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E6EDF3"/>
                </a:solidFill>
                <a:highlight>
                  <a:srgbClr val="0D1117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solidFill>
                  <a:srgbClr val="E6EDF3"/>
                </a:solidFill>
                <a:highlight>
                  <a:srgbClr val="0D1117"/>
                </a:highlight>
                <a:latin typeface="Arial"/>
                <a:ea typeface="Arial"/>
                <a:cs typeface="Arial"/>
                <a:sym typeface="Arial"/>
              </a:rPr>
              <a:t>POS tagging</a:t>
            </a:r>
            <a:endParaRPr sz="1400">
              <a:solidFill>
                <a:srgbClr val="E6EDF3"/>
              </a:solidFill>
              <a:highlight>
                <a:srgbClr val="0D111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E6EDF3"/>
                </a:solidFill>
                <a:highlight>
                  <a:srgbClr val="0D1117"/>
                </a:highlight>
                <a:latin typeface="Arial"/>
                <a:ea typeface="Arial"/>
                <a:cs typeface="Arial"/>
                <a:sym typeface="Arial"/>
              </a:rPr>
              <a:t>NER tagging</a:t>
            </a:r>
            <a:endParaRPr sz="1400">
              <a:solidFill>
                <a:srgbClr val="E6EDF3"/>
              </a:solidFill>
              <a:highlight>
                <a:srgbClr val="0D111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E6EDF3"/>
                </a:solidFill>
                <a:highlight>
                  <a:srgbClr val="0D1117"/>
                </a:highlight>
                <a:latin typeface="Arial"/>
                <a:ea typeface="Arial"/>
                <a:cs typeface="Arial"/>
                <a:sym typeface="Arial"/>
              </a:rPr>
              <a:t>Ticketing Agent  and much more!</a:t>
            </a:r>
            <a:endParaRPr sz="1400">
              <a:solidFill>
                <a:srgbClr val="E6EDF3"/>
              </a:solidFill>
              <a:highlight>
                <a:srgbClr val="0D111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E6EDF3"/>
              </a:solidFill>
              <a:highlight>
                <a:srgbClr val="0D1117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will be using this tool?</a:t>
            </a:r>
            <a:endParaRPr/>
          </a:p>
        </p:txBody>
      </p:sp>
      <p:sp>
        <p:nvSpPr>
          <p:cNvPr id="76" name="Google Shape;76;p1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Who?</a:t>
            </a:r>
            <a:endParaRPr/>
          </a:p>
        </p:txBody>
      </p:sp>
      <p:sp>
        <p:nvSpPr>
          <p:cNvPr id="77" name="Google Shape;77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Business Users  (User Interface)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Scientists (Flow Environment)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</a:t>
            </a:r>
            <a:r>
              <a:rPr lang="en"/>
              <a:t>gineering Teams (Text2sql builder for quick analysis)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care and love our PLANET!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Algorithms</a:t>
            </a:r>
            <a:r>
              <a:rPr lang="en" sz="1600"/>
              <a:t> are optimised using best possible methods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Reduce GPU footprint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Etc etc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descr="Modern, round computer speaker" id="84" name="Google Shape;84;p17"/>
          <p:cNvPicPr preferRelativeResize="0"/>
          <p:nvPr/>
        </p:nvPicPr>
        <p:blipFill rotWithShape="1">
          <a:blip r:embed="rId3">
            <a:alphaModFix/>
          </a:blip>
          <a:srcRect b="15127" l="6179" r="35687" t="10754"/>
          <a:stretch/>
        </p:blipFill>
        <p:spPr>
          <a:xfrm>
            <a:off x="6796425" y="342525"/>
            <a:ext cx="2035799" cy="1946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mpty upside down mason jars resting on picket fence posts" id="85" name="Google Shape;85;p17"/>
          <p:cNvPicPr preferRelativeResize="0"/>
          <p:nvPr/>
        </p:nvPicPr>
        <p:blipFill rotWithShape="1">
          <a:blip r:embed="rId4">
            <a:alphaModFix/>
          </a:blip>
          <a:srcRect b="9949" l="9164" r="3636" t="13038"/>
          <a:stretch/>
        </p:blipFill>
        <p:spPr>
          <a:xfrm>
            <a:off x="4705200" y="2336175"/>
            <a:ext cx="4127099" cy="2420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Engineering Team (Internal Slides NEXT)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232075" y="2214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proceeded towards the solution: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90602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Used Chatgpt 4o to create </a:t>
            </a:r>
            <a:r>
              <a:rPr lang="en"/>
              <a:t>skeletal</a:t>
            </a:r>
            <a:r>
              <a:rPr lang="en"/>
              <a:t> structure to convert the csv file into desired format, applying baseline model (dslim/bert-base-NER)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Integrated Notebook with MLFLOW to be able to track the training as well as be ready for invocations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Tracked the performance and changed the parameters for optimizing model performance. (Below are a few metrics from MLFLOW that worked and </a:t>
            </a:r>
            <a:r>
              <a:rPr lang="en"/>
              <a:t>didn't</a:t>
            </a:r>
            <a:r>
              <a:rPr lang="en"/>
              <a:t> work)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075" y="3291549"/>
            <a:ext cx="3626426" cy="132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4775" y="3235649"/>
            <a:ext cx="3779875" cy="137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Engineering Architecture Flow Proposal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Scientists will connect to remote system through SSH with the help of Visual Studio Code and modify the training cell to tweak and make changes to model hyper parameters.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MLflow server running on remote will be serving the models on itself for quick tests between engineering team.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For </a:t>
            </a:r>
            <a:r>
              <a:rPr lang="en"/>
              <a:t>Production</a:t>
            </a:r>
            <a:r>
              <a:rPr lang="en"/>
              <a:t> deployment, everytime a Data Scientist retrains a model and gets its run, should be able to paste the run_id in docker file.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Self-hosted runner picks up this change, creates pushes the image, deploys on kubernetes.(</a:t>
            </a:r>
            <a:r>
              <a:rPr lang="en"/>
              <a:t>Dockerfile gets these runs stored either on remote system/S3 and uses it to run command to serve the model with specified run. 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4300"/>
              <a:t>PROPOSED ARCHITECTURE!</a:t>
            </a:r>
            <a:endParaRPr b="1" sz="4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