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314" r:id="rId5"/>
    <p:sldId id="326" r:id="rId6"/>
    <p:sldId id="317" r:id="rId7"/>
    <p:sldId id="316" r:id="rId8"/>
    <p:sldId id="318" r:id="rId9"/>
    <p:sldId id="321" r:id="rId10"/>
    <p:sldId id="320" r:id="rId11"/>
    <p:sldId id="30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9" autoAdjust="0"/>
    <p:restoredTop sz="74828" autoAdjust="0"/>
  </p:normalViewPr>
  <p:slideViewPr>
    <p:cSldViewPr snapToGrid="0">
      <p:cViewPr varScale="1">
        <p:scale>
          <a:sx n="91" d="100"/>
          <a:sy n="91" d="100"/>
        </p:scale>
        <p:origin x="808" y="64"/>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1/23/2025</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Projektarbeit IHK Cyber Security Advisor  |  Lucian Haralambie</a:t>
            </a:r>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Projektarbeit IHK Cyber Security Advisor  |  Lucian Haralambie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a:t>Vorlage:</a:t>
            </a:r>
            <a:r>
              <a:rPr lang="en-US"/>
              <a:t> </a:t>
            </a:r>
          </a:p>
          <a:p>
            <a:endParaRPr lang="en-US"/>
          </a:p>
          <a:p>
            <a:r>
              <a:rPr lang="de-DE"/>
              <a:t>ISO27001 Richtlinien\ISO27001 Richtlinien\2. Controls\A7 Physisch</a:t>
            </a:r>
            <a:r>
              <a:rPr lang="en-GB"/>
              <a:t>\</a:t>
            </a:r>
            <a:r>
              <a:rPr lang="de-DE"/>
              <a:t>A.7.10_Speichermedien_ID_V1_2023-05-16</a:t>
            </a:r>
            <a:endParaRPr lang="ro-RO"/>
          </a:p>
          <a:p>
            <a:endParaRPr lang="en-US"/>
          </a:p>
          <a:p>
            <a:r>
              <a:rPr lang="en-US"/>
              <a:t>Inhalt:</a:t>
            </a:r>
          </a:p>
          <a:p>
            <a:endParaRPr lang="ro-RO"/>
          </a:p>
          <a:p>
            <a:r>
              <a:rPr lang="de-DE"/>
              <a:t>1. Zweck, Anwendungsbereich und Anwender</a:t>
            </a:r>
          </a:p>
          <a:p>
            <a:endParaRPr lang="de-DE"/>
          </a:p>
          <a:p>
            <a:r>
              <a:rPr lang="de-DE"/>
              <a:t>2. Referenzdokumente</a:t>
            </a:r>
          </a:p>
          <a:p>
            <a:endParaRPr lang="de-DE"/>
          </a:p>
          <a:p>
            <a:r>
              <a:rPr lang="de-DE"/>
              <a:t>3. Wechselspeichermedien</a:t>
            </a:r>
          </a:p>
          <a:p>
            <a:endParaRPr lang="de-DE"/>
          </a:p>
          <a:p>
            <a:r>
              <a:rPr lang="de-DE"/>
              <a:t>	Klassifizierung der Wechselspeichermedien:</a:t>
            </a:r>
          </a:p>
          <a:p>
            <a:r>
              <a:rPr lang="de-DE"/>
              <a:t>		- Interne Medien:</a:t>
            </a:r>
          </a:p>
          <a:p>
            <a:r>
              <a:rPr lang="de-DE"/>
              <a:t>		- Externe Medien:</a:t>
            </a:r>
          </a:p>
          <a:p>
            <a:r>
              <a:rPr lang="de-DE"/>
              <a:t>		- Physische Medien: </a:t>
            </a:r>
          </a:p>
          <a:p>
            <a:r>
              <a:rPr lang="de-DE"/>
              <a:t>	</a:t>
            </a:r>
          </a:p>
          <a:p>
            <a:r>
              <a:rPr lang="de-DE"/>
              <a:t>	Aufbewahrung und Schutz</a:t>
            </a:r>
          </a:p>
          <a:p>
            <a:r>
              <a:rPr lang="de-DE"/>
              <a:t>	</a:t>
            </a:r>
          </a:p>
          <a:p>
            <a:r>
              <a:rPr lang="de-DE"/>
              <a:t>	Regelmäßige Überprüfungen</a:t>
            </a:r>
          </a:p>
          <a:p>
            <a:r>
              <a:rPr lang="de-DE"/>
              <a:t>	</a:t>
            </a:r>
          </a:p>
          <a:p>
            <a:r>
              <a:rPr lang="de-DE"/>
              <a:t>	Registrierung und Nachverfolgbarkeit</a:t>
            </a:r>
          </a:p>
          <a:p>
            <a:r>
              <a:rPr lang="de-DE"/>
              <a:t>	</a:t>
            </a:r>
          </a:p>
          <a:p>
            <a:r>
              <a:rPr lang="de-DE"/>
              <a:t>	Zugriffskontrolle und Verschlüsselung</a:t>
            </a:r>
          </a:p>
          <a:p>
            <a:r>
              <a:rPr lang="de-DE"/>
              <a:t>	</a:t>
            </a:r>
          </a:p>
          <a:p>
            <a:r>
              <a:rPr lang="de-DE"/>
              <a:t>	Sicherer Transport</a:t>
            </a:r>
          </a:p>
          <a:p>
            <a:r>
              <a:rPr lang="de-DE"/>
              <a:t>	</a:t>
            </a:r>
          </a:p>
          <a:p>
            <a:r>
              <a:rPr lang="de-DE"/>
              <a:t>	Entsorgung und Wiederverwendung</a:t>
            </a:r>
          </a:p>
          <a:p>
            <a:r>
              <a:rPr lang="de-DE"/>
              <a:t>	</a:t>
            </a:r>
          </a:p>
          <a:p>
            <a:r>
              <a:rPr lang="de-DE"/>
              <a:t>	Besondere Maßnahmen für Papierdokumente</a:t>
            </a:r>
          </a:p>
          <a:p>
            <a:endParaRPr lang="de-DE"/>
          </a:p>
          <a:p>
            <a:r>
              <a:rPr lang="de-DE"/>
              <a:t>	3.1 Sichere Wiederverwendung oder Entsorgung</a:t>
            </a:r>
          </a:p>
          <a:p>
            <a:endParaRPr lang="de-DE"/>
          </a:p>
          <a:p>
            <a:r>
              <a:rPr lang="de-DE"/>
              <a:t>		Wiederverwendung von Speichermedien</a:t>
            </a:r>
          </a:p>
          <a:p>
            <a:r>
              <a:rPr lang="de-DE"/>
              <a:t>		</a:t>
            </a:r>
          </a:p>
          <a:p>
            <a:r>
              <a:rPr lang="de-DE"/>
              <a:t>		Sichere Entsorgung von Speichermedien</a:t>
            </a:r>
          </a:p>
          <a:p>
            <a:r>
              <a:rPr lang="de-DE"/>
              <a:t>		</a:t>
            </a:r>
          </a:p>
          <a:p>
            <a:r>
              <a:rPr lang="de-DE"/>
              <a:t>			- Physische Zerstörung</a:t>
            </a:r>
          </a:p>
          <a:p>
            <a:r>
              <a:rPr lang="de-DE"/>
              <a:t>			- Sicheres Löschen</a:t>
            </a:r>
          </a:p>
          <a:p>
            <a:r>
              <a:rPr lang="de-DE"/>
              <a:t>		</a:t>
            </a:r>
          </a:p>
          <a:p>
            <a:r>
              <a:rPr lang="de-DE"/>
              <a:t>		Externe Dienstleister</a:t>
            </a:r>
          </a:p>
          <a:p>
            <a:r>
              <a:rPr lang="de-DE"/>
              <a:t>		</a:t>
            </a:r>
          </a:p>
          <a:p>
            <a:r>
              <a:rPr lang="de-DE"/>
              <a:t>		Identifikation und regelmäßige Überprüfung</a:t>
            </a:r>
          </a:p>
          <a:p>
            <a:r>
              <a:rPr lang="de-DE"/>
              <a:t>		</a:t>
            </a:r>
          </a:p>
          <a:p>
            <a:r>
              <a:rPr lang="de-DE"/>
              <a:t>		Protokollierung der Entsorgung</a:t>
            </a:r>
          </a:p>
          <a:p>
            <a:r>
              <a:rPr lang="de-DE"/>
              <a:t>		</a:t>
            </a:r>
          </a:p>
          <a:p>
            <a:r>
              <a:rPr lang="de-DE"/>
              <a:t>		Risikobeurteilung für beschädigte Medien</a:t>
            </a:r>
          </a:p>
          <a:p>
            <a:r>
              <a:rPr lang="de-DE"/>
              <a:t>		</a:t>
            </a:r>
          </a:p>
          <a:p>
            <a:r>
              <a:rPr lang="de-DE"/>
              <a:t>		Sicherstellung der Sicherheit</a:t>
            </a:r>
          </a:p>
          <a:p>
            <a:endParaRPr lang="de-DE"/>
          </a:p>
          <a:p>
            <a:r>
              <a:rPr lang="de-DE"/>
              <a:t>4. Kontrolle interner Datenträger</a:t>
            </a:r>
          </a:p>
          <a:p>
            <a:endParaRPr lang="de-DE"/>
          </a:p>
          <a:p>
            <a:r>
              <a:rPr lang="de-DE"/>
              <a:t>	4.1 Verschlüsselung interner Speichermedien</a:t>
            </a:r>
          </a:p>
          <a:p>
            <a:r>
              <a:rPr lang="de-DE"/>
              <a:t>	</a:t>
            </a:r>
          </a:p>
          <a:p>
            <a:r>
              <a:rPr lang="de-DE"/>
              <a:t>		Laptops:</a:t>
            </a:r>
          </a:p>
          <a:p>
            <a:r>
              <a:rPr lang="de-DE"/>
              <a:t>		</a:t>
            </a:r>
          </a:p>
          <a:p>
            <a:r>
              <a:rPr lang="de-DE"/>
              <a:t>		NAS-Systeme:</a:t>
            </a:r>
          </a:p>
          <a:p>
            <a:r>
              <a:rPr lang="de-DE"/>
              <a:t>	</a:t>
            </a:r>
          </a:p>
          <a:p>
            <a:r>
              <a:rPr lang="de-DE"/>
              <a:t>	4.2 Kontrolle des Verschlüsselungsstatus</a:t>
            </a:r>
          </a:p>
          <a:p>
            <a:endParaRPr lang="de-DE"/>
          </a:p>
          <a:p>
            <a:r>
              <a:rPr lang="de-DE"/>
              <a:t>5. Kontrolle externer Datenträger</a:t>
            </a:r>
          </a:p>
          <a:p>
            <a:endParaRPr lang="de-DE"/>
          </a:p>
          <a:p>
            <a:r>
              <a:rPr lang="de-DE"/>
              <a:t>	5.1 Blockierung von Schnittstellen</a:t>
            </a:r>
          </a:p>
          <a:p>
            <a:r>
              <a:rPr lang="de-DE"/>
              <a:t>	</a:t>
            </a:r>
          </a:p>
          <a:p>
            <a:r>
              <a:rPr lang="de-DE"/>
              <a:t>	5.2 Zwangsverschlüsselung externer Datenträger</a:t>
            </a:r>
          </a:p>
          <a:p>
            <a:r>
              <a:rPr lang="de-DE"/>
              <a:t>	</a:t>
            </a:r>
          </a:p>
          <a:p>
            <a:r>
              <a:rPr lang="de-DE"/>
              <a:t>	5.3 Ausnahmegenehmigungen</a:t>
            </a:r>
          </a:p>
          <a:p>
            <a:endParaRPr lang="de-DE"/>
          </a:p>
          <a:p>
            <a:r>
              <a:rPr lang="de-DE"/>
              <a:t>6. Kontrolle papierbasierter Medien</a:t>
            </a:r>
          </a:p>
          <a:p>
            <a:endParaRPr lang="de-DE"/>
          </a:p>
          <a:p>
            <a:r>
              <a:rPr lang="de-DE"/>
              <a:t>	6.1 Sichere Aktenvernichtung</a:t>
            </a:r>
          </a:p>
          <a:p>
            <a:r>
              <a:rPr lang="de-DE"/>
              <a:t>	</a:t>
            </a:r>
          </a:p>
          <a:p>
            <a:r>
              <a:rPr lang="de-DE"/>
              <a:t>	6.2 Standardisierte Prozesse zur Aktenvernichtung</a:t>
            </a:r>
          </a:p>
          <a:p>
            <a:endParaRPr lang="de-DE"/>
          </a:p>
          <a:p>
            <a:r>
              <a:rPr lang="de-DE"/>
              <a:t>7. Überwachung und Auditierung</a:t>
            </a:r>
          </a:p>
          <a:p>
            <a:endParaRPr lang="de-DE"/>
          </a:p>
          <a:p>
            <a:r>
              <a:rPr lang="de-DE"/>
              <a:t>8. Gültigkeit und Dokumenten-Handhabung</a:t>
            </a:r>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a:p>
        </p:txBody>
      </p:sp>
      <p:sp>
        <p:nvSpPr>
          <p:cNvPr id="5" name="Footer Placeholder 4">
            <a:extLst>
              <a:ext uri="{FF2B5EF4-FFF2-40B4-BE49-F238E27FC236}">
                <a16:creationId xmlns:a16="http://schemas.microsoft.com/office/drawing/2014/main" id="{4D14E1DA-E487-37E4-DC31-E4009445542A}"/>
              </a:ext>
            </a:extLst>
          </p:cNvPr>
          <p:cNvSpPr>
            <a:spLocks noGrp="1"/>
          </p:cNvSpPr>
          <p:nvPr>
            <p:ph type="ftr" sz="quarter" idx="4"/>
          </p:nvPr>
        </p:nvSpPr>
        <p:spPr/>
        <p:txBody>
          <a:bodyPr/>
          <a:lstStyle/>
          <a:p>
            <a:r>
              <a:rPr lang="en-US"/>
              <a:t>Projektarbeit IHK Cyber Security Advisor  |  Lucian Haralambie</a:t>
            </a:r>
          </a:p>
        </p:txBody>
      </p:sp>
    </p:spTree>
    <p:extLst>
      <p:ext uri="{BB962C8B-B14F-4D97-AF65-F5344CB8AC3E}">
        <p14:creationId xmlns:p14="http://schemas.microsoft.com/office/powerpoint/2010/main" val="256913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731F4-14C2-8311-61AE-2945C4FC00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26D9A5-5338-43DC-6EAE-193B5F08C3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FF3797-74E0-BE38-EEBA-241B71342EF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72777F7-B7E2-DF21-7013-A8491AF54295}"/>
              </a:ext>
            </a:extLst>
          </p:cNvPr>
          <p:cNvSpPr>
            <a:spLocks noGrp="1"/>
          </p:cNvSpPr>
          <p:nvPr>
            <p:ph type="sldNum" sz="quarter" idx="5"/>
          </p:nvPr>
        </p:nvSpPr>
        <p:spPr/>
        <p:txBody>
          <a:bodyPr/>
          <a:lstStyle/>
          <a:p>
            <a:fld id="{D4B9A9E5-4F7F-4A7D-9DE1-899232329269}" type="slidenum">
              <a:rPr lang="en-US" smtClean="0"/>
              <a:t>2</a:t>
            </a:fld>
            <a:endParaRPr lang="en-US"/>
          </a:p>
        </p:txBody>
      </p:sp>
      <p:sp>
        <p:nvSpPr>
          <p:cNvPr id="5" name="Footer Placeholder 4">
            <a:extLst>
              <a:ext uri="{FF2B5EF4-FFF2-40B4-BE49-F238E27FC236}">
                <a16:creationId xmlns:a16="http://schemas.microsoft.com/office/drawing/2014/main" id="{96C23D6D-0221-3602-6E08-F538B470D2FF}"/>
              </a:ext>
            </a:extLst>
          </p:cNvPr>
          <p:cNvSpPr>
            <a:spLocks noGrp="1"/>
          </p:cNvSpPr>
          <p:nvPr>
            <p:ph type="ftr" sz="quarter" idx="4"/>
          </p:nvPr>
        </p:nvSpPr>
        <p:spPr/>
        <p:txBody>
          <a:bodyPr/>
          <a:lstStyle/>
          <a:p>
            <a:r>
              <a:rPr lang="en-US"/>
              <a:t>Projektarbeit IHK Cyber Security Advisor  |  Lucian Haralambie</a:t>
            </a:r>
          </a:p>
        </p:txBody>
      </p:sp>
    </p:spTree>
    <p:extLst>
      <p:ext uri="{BB962C8B-B14F-4D97-AF65-F5344CB8AC3E}">
        <p14:creationId xmlns:p14="http://schemas.microsoft.com/office/powerpoint/2010/main" val="142614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a:p>
        </p:txBody>
      </p:sp>
      <p:sp>
        <p:nvSpPr>
          <p:cNvPr id="5" name="Footer Placeholder 4">
            <a:extLst>
              <a:ext uri="{FF2B5EF4-FFF2-40B4-BE49-F238E27FC236}">
                <a16:creationId xmlns:a16="http://schemas.microsoft.com/office/drawing/2014/main" id="{ABF12D99-9E70-08C0-2ACE-912602629590}"/>
              </a:ext>
            </a:extLst>
          </p:cNvPr>
          <p:cNvSpPr>
            <a:spLocks noGrp="1"/>
          </p:cNvSpPr>
          <p:nvPr>
            <p:ph type="ftr" sz="quarter" idx="4"/>
          </p:nvPr>
        </p:nvSpPr>
        <p:spPr/>
        <p:txBody>
          <a:bodyPr/>
          <a:lstStyle/>
          <a:p>
            <a:r>
              <a:rPr lang="en-US"/>
              <a:t>Projektarbeit IHK Cyber Security Advisor  |  Lucian Haralambie</a:t>
            </a:r>
          </a:p>
        </p:txBody>
      </p:sp>
    </p:spTree>
    <p:extLst>
      <p:ext uri="{BB962C8B-B14F-4D97-AF65-F5344CB8AC3E}">
        <p14:creationId xmlns:p14="http://schemas.microsoft.com/office/powerpoint/2010/main" val="333603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a:effectLst/>
                <a:latin typeface="Tahoma" panose="020B0604030504040204" pitchFamily="34" charset="0"/>
                <a:ea typeface="Tahoma" panose="020B0604030504040204" pitchFamily="34" charset="0"/>
              </a:rPr>
              <a:t>Die mittelständische Übersetzungsfirma </a:t>
            </a:r>
            <a:r>
              <a:rPr lang="de-DE" sz="1800" b="1">
                <a:effectLst/>
                <a:latin typeface="Tahoma" panose="020B0604030504040204" pitchFamily="34" charset="0"/>
                <a:ea typeface="Tahoma" panose="020B0604030504040204" pitchFamily="34" charset="0"/>
              </a:rPr>
              <a:t>TransLingua GmbH</a:t>
            </a:r>
            <a:r>
              <a:rPr lang="de-DE" sz="1800">
                <a:effectLst/>
                <a:latin typeface="Tahoma" panose="020B0604030504040204" pitchFamily="34" charset="0"/>
                <a:ea typeface="Tahoma" panose="020B0604030504040204" pitchFamily="34" charset="0"/>
              </a:rPr>
              <a:t> mit Sitz in Frankfurt am Main beschäftigt rund 120 Mitarbeiter:innen. Das Unternehmen ist auf die Übersetzung sensibler Dokumente in den Bereichen Recht, Finanzen, Medizin und Technik spezialisiert. Dabei fallen hochvertrauliche Inhalte an, darunter juristische Unterlagen, technische Spezifikationen und personenbezogene Patientendaten. Ein Sicherheitsvorfall offenbarte erhebliche Schwachstellen beim Umgang mit Speichermedien. </a:t>
            </a:r>
            <a:endParaRPr lang="en-US" sz="1800">
              <a:effectLst/>
              <a:latin typeface="Tahoma" panose="020B0604030504040204" pitchFamily="34" charset="0"/>
              <a:ea typeface="Tahoma" panose="020B0604030504040204" pitchFamily="34" charset="0"/>
            </a:endParaRPr>
          </a:p>
          <a:p>
            <a:endParaRPr lang="en-US"/>
          </a:p>
          <a:p>
            <a:r>
              <a:rPr lang="de-DE" b="1"/>
              <a:t>Stichpunkte:</a:t>
            </a:r>
          </a:p>
          <a:p>
            <a:endParaRPr lang="de-DE"/>
          </a:p>
          <a:p>
            <a:pPr>
              <a:buFont typeface="Arial" panose="020B0604020202020204" pitchFamily="34" charset="0"/>
              <a:buNone/>
            </a:pPr>
            <a:r>
              <a:rPr lang="de-DE" b="1"/>
              <a:t>- Firma:</a:t>
            </a:r>
            <a:r>
              <a:rPr lang="de-DE"/>
              <a:t> Translingua GmbH, mittelständische Übersetzungsfirma</a:t>
            </a:r>
          </a:p>
          <a:p>
            <a:pPr>
              <a:buFont typeface="Arial" panose="020B0604020202020204" pitchFamily="34" charset="0"/>
              <a:buNone/>
            </a:pPr>
            <a:r>
              <a:rPr lang="de-DE" b="1"/>
              <a:t>- Standort:</a:t>
            </a:r>
            <a:r>
              <a:rPr lang="de-DE"/>
              <a:t> Frankfurt am Main</a:t>
            </a:r>
          </a:p>
          <a:p>
            <a:pPr>
              <a:buFont typeface="Arial" panose="020B0604020202020204" pitchFamily="34" charset="0"/>
              <a:buNone/>
            </a:pPr>
            <a:r>
              <a:rPr lang="de-DE" b="1"/>
              <a:t>- Mitarbeiter:</a:t>
            </a:r>
            <a:r>
              <a:rPr lang="de-DE"/>
              <a:t> Rund 120</a:t>
            </a:r>
          </a:p>
          <a:p>
            <a:pPr>
              <a:buFont typeface="Arial" panose="020B0604020202020204" pitchFamily="34" charset="0"/>
              <a:buNone/>
            </a:pPr>
            <a:r>
              <a:rPr lang="de-DE" b="1"/>
              <a:t>- Spezialisierung:</a:t>
            </a:r>
            <a:r>
              <a:rPr lang="de-DE"/>
              <a:t> Übersetzung sensibler Dokumente (Recht, Finanzen, Medizin, Technik)</a:t>
            </a:r>
          </a:p>
          <a:p>
            <a:pPr>
              <a:buFont typeface="Arial" panose="020B0604020202020204" pitchFamily="34" charset="0"/>
              <a:buNone/>
            </a:pPr>
            <a:r>
              <a:rPr lang="de-DE" b="1"/>
              <a:t>- Darunter Vertrauliche Inhalte:</a:t>
            </a:r>
            <a:r>
              <a:rPr lang="de-DE"/>
              <a:t> Juristische Unterlagen, technische Spezifikationen, personenbezogene Patientendaten</a:t>
            </a:r>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a:p>
        </p:txBody>
      </p:sp>
      <p:sp>
        <p:nvSpPr>
          <p:cNvPr id="5" name="Footer Placeholder 4">
            <a:extLst>
              <a:ext uri="{FF2B5EF4-FFF2-40B4-BE49-F238E27FC236}">
                <a16:creationId xmlns:a16="http://schemas.microsoft.com/office/drawing/2014/main" id="{59B6303D-626E-9FBD-63C3-FB9F9D823295}"/>
              </a:ext>
            </a:extLst>
          </p:cNvPr>
          <p:cNvSpPr>
            <a:spLocks noGrp="1"/>
          </p:cNvSpPr>
          <p:nvPr>
            <p:ph type="ftr" sz="quarter" idx="4"/>
          </p:nvPr>
        </p:nvSpPr>
        <p:spPr/>
        <p:txBody>
          <a:bodyPr/>
          <a:lstStyle/>
          <a:p>
            <a:r>
              <a:rPr lang="en-US"/>
              <a:t>Projektarbeit IHK Cyber Security Advisor  |  Lucian Haralambie</a:t>
            </a:r>
          </a:p>
        </p:txBody>
      </p:sp>
    </p:spTree>
    <p:extLst>
      <p:ext uri="{BB962C8B-B14F-4D97-AF65-F5344CB8AC3E}">
        <p14:creationId xmlns:p14="http://schemas.microsoft.com/office/powerpoint/2010/main" val="3528550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Die Translingua GmbH ist ein Übersetzungsunternehmen mit Fokus auf hochsensible Dokumente wie juristische Unterlagen, technische Spezifikationen und Patientendaten. Ein Sicherheitsvorfall deckte gravierende Schwachstellen im Umgang mit Speichermedien und Dokumenten auf. Unsichere Entsorgung, unkontrollierte Nutzung externer Medien und fehlende Aktenvernichtung gefährden Datenschutz, Informationssicherheit und Compliance. Dieses Szenario zeigt, wie dringend Handlungsbedarf besteht.</a:t>
            </a:r>
            <a:endParaRPr lang="en-US"/>
          </a:p>
          <a:p>
            <a:endParaRPr lang="en-US"/>
          </a:p>
          <a:p>
            <a:r>
              <a:rPr lang="de-DE" b="1"/>
              <a:t>Einleitung zum Szenario</a:t>
            </a:r>
          </a:p>
          <a:p>
            <a:endParaRPr lang="de-DE" b="0"/>
          </a:p>
          <a:p>
            <a:pPr>
              <a:buFont typeface="Arial" panose="020B0604020202020204" pitchFamily="34" charset="0"/>
              <a:buNone/>
            </a:pPr>
            <a:r>
              <a:rPr lang="de-DE" b="1"/>
              <a:t>- Unternehmen:</a:t>
            </a:r>
            <a:r>
              <a:rPr lang="de-DE"/>
              <a:t> Translingua GmbH, spezialisiert auf die Übersetzung sensibler Dokumente. Archiviert sensible Daten auf lokalen NAS-Servern gemäß gesetzlicher Vorgaben.</a:t>
            </a:r>
          </a:p>
          <a:p>
            <a:pPr>
              <a:buFont typeface="Arial" panose="020B0604020202020204" pitchFamily="34" charset="0"/>
              <a:buNone/>
            </a:pPr>
            <a:r>
              <a:rPr lang="de-DE" b="1"/>
              <a:t>- Vorfall:</a:t>
            </a:r>
            <a:r>
              <a:rPr lang="de-DE"/>
              <a:t> Eine ausgemusterte NAS-Festplatte landete in der Tonne, und nach einem Dumpster-Diving konnten Cyberkriminelle Daten extrahieren. </a:t>
            </a:r>
          </a:p>
          <a:p>
            <a:pPr>
              <a:buFont typeface="Arial" panose="020B0604020202020204" pitchFamily="34" charset="0"/>
              <a:buNone/>
            </a:pPr>
            <a:r>
              <a:rPr lang="de-DE" b="1"/>
              <a:t>- Probleme:</a:t>
            </a:r>
            <a:r>
              <a:rPr lang="de-DE"/>
              <a:t> Ein internes Audit folgte, und es wurden weitere Schwächen identifiziert, wie unkontrollierte Schnittstellen, die externe Medien zulassen, und die unsichere Aktenvernichtung. Insgesamt stehen wir vor drei großen Herausforderungen:</a:t>
            </a:r>
          </a:p>
          <a:p>
            <a:pPr>
              <a:buFont typeface="Arial" panose="020B0604020202020204" pitchFamily="34" charset="0"/>
              <a:buNone/>
            </a:pPr>
            <a:r>
              <a:rPr lang="de-DE"/>
              <a:t>	- unsachgemäße Entsorgung interner Server-Festplatten,</a:t>
            </a:r>
          </a:p>
          <a:p>
            <a:pPr>
              <a:buFont typeface="Arial" panose="020B0604020202020204" pitchFamily="34" charset="0"/>
              <a:buNone/>
            </a:pPr>
            <a:r>
              <a:rPr lang="de-DE"/>
              <a:t>	- unkontrollierte Schnittstellen, die externe Datenträger zulassen (z. B. USB-Sticks),</a:t>
            </a:r>
          </a:p>
          <a:p>
            <a:pPr>
              <a:buFont typeface="Arial" panose="020B0604020202020204" pitchFamily="34" charset="0"/>
              <a:buNone/>
            </a:pPr>
            <a:r>
              <a:rPr lang="de-DE"/>
              <a:t>	- unzureichende Aktenvernichtung in Papierform."</a:t>
            </a:r>
          </a:p>
          <a:p>
            <a:pPr>
              <a:buFont typeface="Arial" panose="020B0604020202020204" pitchFamily="34" charset="0"/>
              <a:buNone/>
            </a:pPr>
            <a:r>
              <a:rPr lang="de-DE" b="1"/>
              <a:t>- Risiko:</a:t>
            </a:r>
            <a:r>
              <a:rPr lang="de-DE"/>
              <a:t> Vertraulichkeit und Integrität sensibler Daten gefährdet.</a:t>
            </a:r>
          </a:p>
          <a:p>
            <a:endParaRPr lang="de-DE"/>
          </a:p>
          <a:p>
            <a:r>
              <a:rPr lang="de-DE"/>
              <a:t>----------------------</a:t>
            </a:r>
          </a:p>
          <a:p>
            <a:endParaRPr lang="de-DE"/>
          </a:p>
          <a:p>
            <a:r>
              <a:rPr lang="de-DE"/>
              <a:t>Klassifizierung</a:t>
            </a:r>
          </a:p>
          <a:p>
            <a:endParaRPr lang="de-DE"/>
          </a:p>
          <a:p>
            <a:r>
              <a:rPr lang="de-DE"/>
              <a:t>Richtlinie für den sicheren Umgang mit Wechselspeichermedien</a:t>
            </a:r>
          </a:p>
          <a:p>
            <a:endParaRPr lang="de-DE"/>
          </a:p>
          <a:p>
            <a:r>
              <a:rPr lang="de-DE"/>
              <a:t>1. Klassifizierung:</a:t>
            </a:r>
          </a:p>
          <a:p>
            <a:r>
              <a:rPr lang="de-DE"/>
              <a:t>- Interne Medien: Fest verbaute Speicher (z. B. HDDs, SSDs in Geräten).</a:t>
            </a:r>
          </a:p>
          <a:p>
            <a:r>
              <a:rPr lang="de-DE"/>
              <a:t>- Externe Medien: Tragbare Speicher (z. B. USB-Sticks, SD-Karten).</a:t>
            </a:r>
          </a:p>
          <a:p>
            <a:r>
              <a:rPr lang="de-DE"/>
              <a:t>- Physische Medien: Analoge Träger (z. B. Papierdokumente).</a:t>
            </a:r>
          </a:p>
          <a:p>
            <a:endParaRPr lang="de-DE"/>
          </a:p>
          <a:p>
            <a:r>
              <a:rPr lang="de-DE"/>
              <a:t>2. Aufbewahrung und Schutz:</a:t>
            </a:r>
          </a:p>
          <a:p>
            <a:r>
              <a:rPr lang="de-DE"/>
              <a:t>- Sichere Lagerung entsprechend der Klassifizierung.</a:t>
            </a:r>
          </a:p>
          <a:p>
            <a:r>
              <a:rPr lang="de-DE"/>
              <a:t>- Schutz vor physischen und elektronischen Bedrohungen.</a:t>
            </a:r>
          </a:p>
          <a:p>
            <a:endParaRPr lang="de-DE"/>
          </a:p>
          <a:p>
            <a:r>
              <a:rPr lang="de-DE"/>
              <a:t>3. Regelmäßige Überprüfungen:</a:t>
            </a:r>
          </a:p>
          <a:p>
            <a:r>
              <a:rPr lang="de-DE"/>
              <a:t>- Vierteljährliche Prüfung durch IT und Datenschutzbeauftragten.</a:t>
            </a:r>
          </a:p>
          <a:p>
            <a:r>
              <a:rPr lang="de-DE"/>
              <a:t>- Protokollierung und Nachverfolgung von Auffälligkeiten.</a:t>
            </a:r>
          </a:p>
          <a:p>
            <a:endParaRPr lang="de-DE"/>
          </a:p>
          <a:p>
            <a:r>
              <a:rPr lang="de-DE"/>
              <a:t>4. Registrierung und Nachverfolgbarkeit:</a:t>
            </a:r>
          </a:p>
          <a:p>
            <a:r>
              <a:rPr lang="de-DE"/>
              <a:t>- Registrierung aller Medien (Typ, Nutzer, Zweck, Zeitraum).</a:t>
            </a:r>
          </a:p>
          <a:p>
            <a:endParaRPr lang="de-DE"/>
          </a:p>
          <a:p>
            <a:r>
              <a:rPr lang="de-DE"/>
              <a:t>5. Zugriffskontrolle und Verschlüsselung:</a:t>
            </a:r>
          </a:p>
          <a:p>
            <a:r>
              <a:rPr lang="de-DE"/>
              <a:t>- Überwachung und Autorisierung von Zugriffen.</a:t>
            </a:r>
          </a:p>
          <a:p>
            <a:r>
              <a:rPr lang="de-DE"/>
              <a:t>- Verschlüsselung und sichere Schlüsselverwaltung.</a:t>
            </a:r>
          </a:p>
          <a:p>
            <a:endParaRPr lang="de-DE"/>
          </a:p>
          <a:p>
            <a:r>
              <a:rPr lang="de-DE"/>
              <a:t>6. Sicherer Transport:</a:t>
            </a:r>
          </a:p>
          <a:p>
            <a:r>
              <a:rPr lang="de-DE"/>
              <a:t>- Schutzmaßnahmen wie manipulationssichere Verpackung, Verschlüsselung und Protokollierung.</a:t>
            </a:r>
          </a:p>
          <a:p>
            <a:endParaRPr lang="de-DE"/>
          </a:p>
          <a:p>
            <a:r>
              <a:rPr lang="de-DE"/>
              <a:t>7. Entsorgung und Wiederverwendung:</a:t>
            </a:r>
          </a:p>
          <a:p>
            <a:r>
              <a:rPr lang="de-DE"/>
              <a:t>- Physische Zerstörung oder sicheres Löschen.</a:t>
            </a:r>
          </a:p>
          <a:p>
            <a:r>
              <a:rPr lang="de-DE"/>
              <a:t>- Dokumentation gemäß ISO/IEC 27001.</a:t>
            </a:r>
          </a:p>
          <a:p>
            <a:endParaRPr lang="de-DE"/>
          </a:p>
          <a:p>
            <a:r>
              <a:rPr lang="de-DE"/>
              <a:t>8. Besondere Maßnahmen für Papierdokumente:</a:t>
            </a:r>
          </a:p>
          <a:p>
            <a:r>
              <a:rPr lang="de-DE"/>
              <a:t>- Verschlossene Aufbewahrung, sicheres Schreddern oder Verbrennen.</a:t>
            </a:r>
          </a:p>
          <a:p>
            <a:endParaRPr lang="de-DE"/>
          </a:p>
          <a:p>
            <a:r>
              <a:rPr lang="de-DE"/>
              <a:t>Diese Maßnahmen minimieren das Risiko von Informationsverlusten und unbefugter Offenlegung.</a:t>
            </a:r>
          </a:p>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a:p>
        </p:txBody>
      </p:sp>
      <p:sp>
        <p:nvSpPr>
          <p:cNvPr id="5" name="Footer Placeholder 4">
            <a:extLst>
              <a:ext uri="{FF2B5EF4-FFF2-40B4-BE49-F238E27FC236}">
                <a16:creationId xmlns:a16="http://schemas.microsoft.com/office/drawing/2014/main" id="{8B06FF57-4803-5494-DC09-4028027A001C}"/>
              </a:ext>
            </a:extLst>
          </p:cNvPr>
          <p:cNvSpPr>
            <a:spLocks noGrp="1"/>
          </p:cNvSpPr>
          <p:nvPr>
            <p:ph type="ftr" sz="quarter" idx="4"/>
          </p:nvPr>
        </p:nvSpPr>
        <p:spPr/>
        <p:txBody>
          <a:bodyPr/>
          <a:lstStyle/>
          <a:p>
            <a:r>
              <a:rPr lang="en-US"/>
              <a:t>Projektarbeit IHK Cyber Security Advisor  |  Lucian Haralambie</a:t>
            </a:r>
          </a:p>
        </p:txBody>
      </p:sp>
    </p:spTree>
    <p:extLst>
      <p:ext uri="{BB962C8B-B14F-4D97-AF65-F5344CB8AC3E}">
        <p14:creationId xmlns:p14="http://schemas.microsoft.com/office/powerpoint/2010/main" val="631242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3. Papier Datenträger:</a:t>
            </a:r>
          </a:p>
          <a:p>
            <a:endParaRPr lang="en-US"/>
          </a:p>
          <a:p>
            <a:r>
              <a:rPr lang="en-US"/>
              <a:t>Papier Zerkleinerungsstufen:</a:t>
            </a:r>
          </a:p>
          <a:p>
            <a:pPr>
              <a:buFont typeface="Arial" panose="020B0604020202020204" pitchFamily="34" charset="0"/>
              <a:buNone/>
            </a:pPr>
            <a:r>
              <a:rPr lang="de-DE" b="1"/>
              <a:t>- P-1:</a:t>
            </a:r>
            <a:r>
              <a:rPr lang="de-DE"/>
              <a:t> Grobe Zerkleinerung, geeignet für unkritische Informationen.</a:t>
            </a:r>
          </a:p>
          <a:p>
            <a:pPr>
              <a:buFont typeface="Arial" panose="020B0604020202020204" pitchFamily="34" charset="0"/>
              <a:buNone/>
            </a:pPr>
            <a:r>
              <a:rPr lang="de-DE" b="1"/>
              <a:t>- P-2:</a:t>
            </a:r>
            <a:r>
              <a:rPr lang="de-DE"/>
              <a:t> Etwas feinere Zerkleinerung, grundlegender Schutz.</a:t>
            </a:r>
          </a:p>
          <a:p>
            <a:pPr>
              <a:buFont typeface="Arial" panose="020B0604020202020204" pitchFamily="34" charset="0"/>
              <a:buNone/>
            </a:pPr>
            <a:r>
              <a:rPr lang="de-DE" b="1"/>
              <a:t>- P-3:</a:t>
            </a:r>
            <a:r>
              <a:rPr lang="de-DE"/>
              <a:t> Mittlere Sicherheitsstufe, erschwert Rekonstruktion.</a:t>
            </a:r>
          </a:p>
          <a:p>
            <a:pPr>
              <a:buFont typeface="Arial" panose="020B0604020202020204" pitchFamily="34" charset="0"/>
              <a:buNone/>
            </a:pPr>
            <a:r>
              <a:rPr lang="de-DE" b="1"/>
              <a:t>- </a:t>
            </a:r>
            <a:r>
              <a:rPr lang="de-DE" b="1">
                <a:solidFill>
                  <a:schemeClr val="accent6"/>
                </a:solidFill>
              </a:rPr>
              <a:t>P-4:</a:t>
            </a:r>
            <a:r>
              <a:rPr lang="de-DE">
                <a:solidFill>
                  <a:schemeClr val="accent6"/>
                </a:solidFill>
              </a:rPr>
              <a:t> Feine Zerkleinerung, nahezu unmögliche Wiederherstellung. </a:t>
            </a:r>
            <a:r>
              <a:rPr lang="en-US">
                <a:solidFill>
                  <a:schemeClr val="accent6"/>
                </a:solidFill>
                <a:sym typeface="Wingdings" panose="05000000000000000000" pitchFamily="2" charset="2"/>
              </a:rPr>
              <a:t></a:t>
            </a:r>
            <a:endParaRPr lang="de-DE">
              <a:solidFill>
                <a:schemeClr val="accent6"/>
              </a:solidFill>
            </a:endParaRPr>
          </a:p>
          <a:p>
            <a:pPr>
              <a:buFont typeface="Arial" panose="020B0604020202020204" pitchFamily="34" charset="0"/>
              <a:buNone/>
            </a:pPr>
            <a:r>
              <a:rPr lang="de-DE" b="1"/>
              <a:t>- P-5:</a:t>
            </a:r>
            <a:r>
              <a:rPr lang="de-DE"/>
              <a:t> Sehr feine Zerkleinerung, für besonders schützenswerte Daten.</a:t>
            </a:r>
          </a:p>
          <a:p>
            <a:pPr>
              <a:buFont typeface="Arial" panose="020B0604020202020204" pitchFamily="34" charset="0"/>
              <a:buNone/>
            </a:pPr>
            <a:r>
              <a:rPr lang="de-DE" b="1"/>
              <a:t>- P-6:</a:t>
            </a:r>
            <a:r>
              <a:rPr lang="de-DE"/>
              <a:t> Extrem feine Zerkleinerung, nahezu ausschließende Rekonstruktion.</a:t>
            </a:r>
          </a:p>
          <a:p>
            <a:pPr>
              <a:buFont typeface="Arial" panose="020B0604020202020204" pitchFamily="34" charset="0"/>
              <a:buNone/>
            </a:pPr>
            <a:r>
              <a:rPr lang="de-DE" b="1"/>
              <a:t>- P-7:</a:t>
            </a:r>
            <a:r>
              <a:rPr lang="de-DE"/>
              <a:t> Maximale Sicherheitsstufe, Wiederherstellung praktisch ausgeschlossen.</a:t>
            </a:r>
          </a:p>
          <a:p>
            <a:endParaRPr lang="en-US"/>
          </a:p>
          <a:p>
            <a:r>
              <a:rPr lang="de-DE"/>
              <a:t>Standardisierte Prozesse zur Aktenvernichtung werden durch den Datenschutzbeauftragten überwacht:</a:t>
            </a:r>
          </a:p>
          <a:p>
            <a:r>
              <a:rPr lang="de-DE"/>
              <a:t>- Einhaltung der Richtlinien</a:t>
            </a:r>
          </a:p>
          <a:p>
            <a:r>
              <a:rPr lang="de-DE"/>
              <a:t>- Funktionalität der Geräte </a:t>
            </a:r>
          </a:p>
          <a:p>
            <a:r>
              <a:rPr lang="de-DE"/>
              <a:t>- Dokumentation </a:t>
            </a:r>
          </a:p>
          <a:p>
            <a:r>
              <a:rPr lang="de-DE"/>
              <a:t>- Überprüfungen werden in Berichte festgehalten</a:t>
            </a:r>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a:p>
        </p:txBody>
      </p:sp>
      <p:sp>
        <p:nvSpPr>
          <p:cNvPr id="5" name="Footer Placeholder 4">
            <a:extLst>
              <a:ext uri="{FF2B5EF4-FFF2-40B4-BE49-F238E27FC236}">
                <a16:creationId xmlns:a16="http://schemas.microsoft.com/office/drawing/2014/main" id="{9A2A3194-C34D-CCA4-8086-8C1AF48EF7B1}"/>
              </a:ext>
            </a:extLst>
          </p:cNvPr>
          <p:cNvSpPr>
            <a:spLocks noGrp="1"/>
          </p:cNvSpPr>
          <p:nvPr>
            <p:ph type="ftr" sz="quarter" idx="4"/>
          </p:nvPr>
        </p:nvSpPr>
        <p:spPr/>
        <p:txBody>
          <a:bodyPr/>
          <a:lstStyle/>
          <a:p>
            <a:r>
              <a:rPr lang="en-US"/>
              <a:t>Projektarbeit IHK Cyber Security Advisor  |  Lucian Haralambie</a:t>
            </a:r>
          </a:p>
        </p:txBody>
      </p:sp>
    </p:spTree>
    <p:extLst>
      <p:ext uri="{BB962C8B-B14F-4D97-AF65-F5344CB8AC3E}">
        <p14:creationId xmlns:p14="http://schemas.microsoft.com/office/powerpoint/2010/main" val="3984229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Referenzdokumente zu Standards:</a:t>
            </a:r>
          </a:p>
          <a:p>
            <a:endParaRPr lang="de-DE"/>
          </a:p>
          <a:p>
            <a:r>
              <a:rPr lang="de-DE"/>
              <a:t>- </a:t>
            </a:r>
            <a:r>
              <a:rPr lang="de-DE" b="1"/>
              <a:t>ISO/IEC 27001:2022  </a:t>
            </a:r>
          </a:p>
          <a:p>
            <a:r>
              <a:rPr lang="de-DE"/>
              <a:t>  Norm für Informationssicherheits-Managementsysteme; u.a. Schutz bei Datenübertragung, Umgang mit Wechselspeichermedien, Datenlöschung, Schulung und Mitarbeiterbewusstsein.</a:t>
            </a:r>
          </a:p>
          <a:p>
            <a:endParaRPr lang="de-DE"/>
          </a:p>
          <a:p>
            <a:r>
              <a:rPr lang="de-DE"/>
              <a:t>- </a:t>
            </a:r>
            <a:r>
              <a:rPr lang="de-DE" b="1"/>
              <a:t>ISO/IEC 27002:2022, 27701:2019 &amp; 27005:2022  </a:t>
            </a:r>
          </a:p>
          <a:p>
            <a:r>
              <a:rPr lang="de-DE"/>
              <a:t>  Leitfäden zur Umsetzung von Sicherheitskontrollen, Datenschutzmanagement (DSGVO) und Risikomanagement.</a:t>
            </a:r>
          </a:p>
          <a:p>
            <a:endParaRPr lang="de-DE"/>
          </a:p>
          <a:p>
            <a:r>
              <a:rPr lang="de-DE"/>
              <a:t>- </a:t>
            </a:r>
            <a:r>
              <a:rPr lang="de-DE" b="1"/>
              <a:t>DIN 66399  </a:t>
            </a:r>
          </a:p>
          <a:p>
            <a:r>
              <a:rPr lang="de-DE"/>
              <a:t>  Deutsche Norm für die sichere Vernichtung von Datenträgern (Papier, Festplatten, CDs/DVDs).</a:t>
            </a:r>
          </a:p>
          <a:p>
            <a:endParaRPr lang="de-DE"/>
          </a:p>
          <a:p>
            <a:r>
              <a:rPr lang="de-DE"/>
              <a:t>- </a:t>
            </a:r>
            <a:r>
              <a:rPr lang="de-DE" b="1"/>
              <a:t>ISO/IEC 21964  </a:t>
            </a:r>
          </a:p>
          <a:p>
            <a:r>
              <a:rPr lang="de-DE"/>
              <a:t>  Internationaler Standard für die physische Vernichtung von Datenträgern.</a:t>
            </a:r>
          </a:p>
          <a:p>
            <a:endParaRPr lang="de-DE"/>
          </a:p>
          <a:p>
            <a:r>
              <a:rPr lang="de-DE"/>
              <a:t>- </a:t>
            </a:r>
            <a:r>
              <a:rPr lang="de-DE" b="1"/>
              <a:t>NIST 800-88  </a:t>
            </a:r>
          </a:p>
          <a:p>
            <a:r>
              <a:rPr lang="de-DE"/>
              <a:t>  Richtlinien des National Institute of Standards and Technology für sichere Datenlöschung.</a:t>
            </a:r>
          </a:p>
          <a:p>
            <a:endParaRPr lang="de-DE"/>
          </a:p>
          <a:p>
            <a:r>
              <a:rPr lang="de-DE"/>
              <a:t>- </a:t>
            </a:r>
            <a:r>
              <a:rPr lang="de-DE" b="1"/>
              <a:t>FIPS 140-2 &amp; ISO/IEC 19790  </a:t>
            </a:r>
          </a:p>
          <a:p>
            <a:r>
              <a:rPr lang="de-DE"/>
              <a:t>  Sicherheitsstandards und Anforderungen für kryptografische Module.</a:t>
            </a:r>
          </a:p>
          <a:p>
            <a:endParaRPr lang="de-DE"/>
          </a:p>
          <a:p>
            <a:r>
              <a:rPr lang="de-DE"/>
              <a:t>- </a:t>
            </a:r>
            <a:r>
              <a:rPr lang="de-DE" b="1"/>
              <a:t>BSI IT-Grundschutz Katalog  </a:t>
            </a:r>
          </a:p>
          <a:p>
            <a:r>
              <a:rPr lang="de-DE"/>
              <a:t>  Module zur Sensibilisierung (ORP.3.3), zum Umgang mit Speichermedien (INF.4) und zur Datensicherung (OPS.1.2).</a:t>
            </a:r>
          </a:p>
          <a:p>
            <a:endParaRPr lang="de-DE"/>
          </a:p>
          <a:p>
            <a:r>
              <a:rPr lang="de-DE"/>
              <a:t>- </a:t>
            </a:r>
            <a:r>
              <a:rPr lang="de-DE" b="1"/>
              <a:t>DSGVO (Art. 5 &amp; Art. 32)  </a:t>
            </a:r>
          </a:p>
          <a:p>
            <a:r>
              <a:rPr lang="de-DE"/>
              <a:t>  Grundsätze und Sicherheitsmaßnahmen zur Verarbeitung personenbezogener Daten.</a:t>
            </a:r>
          </a:p>
          <a:p>
            <a:endParaRPr lang="de-DE"/>
          </a:p>
          <a:p>
            <a:r>
              <a:rPr lang="de-DE"/>
              <a:t>- </a:t>
            </a:r>
            <a:r>
              <a:rPr lang="de-DE" b="1"/>
              <a:t>ISO 31000  </a:t>
            </a:r>
          </a:p>
          <a:p>
            <a:r>
              <a:rPr lang="de-DE"/>
              <a:t>  Rahmenwerk für effektives Risikomanagement.</a:t>
            </a:r>
          </a:p>
          <a:p>
            <a:endParaRPr lang="de-DE"/>
          </a:p>
          <a:p>
            <a:r>
              <a:rPr lang="de-DE"/>
              <a:t>- </a:t>
            </a:r>
            <a:r>
              <a:rPr lang="de-DE" b="1"/>
              <a:t>ISO 22301  </a:t>
            </a:r>
          </a:p>
          <a:p>
            <a:r>
              <a:rPr lang="de-DE"/>
              <a:t>  Standard zur Sicherstellung der Kontinuität kritischer Geschäftsprozesse.</a:t>
            </a:r>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a:p>
        </p:txBody>
      </p:sp>
      <p:sp>
        <p:nvSpPr>
          <p:cNvPr id="5" name="Footer Placeholder 4">
            <a:extLst>
              <a:ext uri="{FF2B5EF4-FFF2-40B4-BE49-F238E27FC236}">
                <a16:creationId xmlns:a16="http://schemas.microsoft.com/office/drawing/2014/main" id="{2F499658-2685-94E8-368C-4489B64E8BFE}"/>
              </a:ext>
            </a:extLst>
          </p:cNvPr>
          <p:cNvSpPr>
            <a:spLocks noGrp="1"/>
          </p:cNvSpPr>
          <p:nvPr>
            <p:ph type="ftr" sz="quarter" idx="4"/>
          </p:nvPr>
        </p:nvSpPr>
        <p:spPr/>
        <p:txBody>
          <a:bodyPr/>
          <a:lstStyle/>
          <a:p>
            <a:r>
              <a:rPr lang="en-US"/>
              <a:t>Projektarbeit IHK Cyber Security Advisor  |  Lucian Haralambie</a:t>
            </a:r>
          </a:p>
        </p:txBody>
      </p:sp>
    </p:spTree>
    <p:extLst>
      <p:ext uri="{BB962C8B-B14F-4D97-AF65-F5344CB8AC3E}">
        <p14:creationId xmlns:p14="http://schemas.microsoft.com/office/powerpoint/2010/main" val="35551265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a:p>
        </p:txBody>
      </p:sp>
      <p:sp>
        <p:nvSpPr>
          <p:cNvPr id="5" name="Footer Placeholder 4">
            <a:extLst>
              <a:ext uri="{FF2B5EF4-FFF2-40B4-BE49-F238E27FC236}">
                <a16:creationId xmlns:a16="http://schemas.microsoft.com/office/drawing/2014/main" id="{8C6677FB-8BDF-D74B-D9F9-760EDB74691E}"/>
              </a:ext>
            </a:extLst>
          </p:cNvPr>
          <p:cNvSpPr>
            <a:spLocks noGrp="1"/>
          </p:cNvSpPr>
          <p:nvPr>
            <p:ph type="ftr" sz="quarter" idx="4"/>
          </p:nvPr>
        </p:nvSpPr>
        <p:spPr/>
        <p:txBody>
          <a:bodyPr/>
          <a:lstStyle/>
          <a:p>
            <a:r>
              <a:rPr lang="en-US"/>
              <a:t>Projektarbeit IHK Cyber Security Advisor  |  Lucian Haralambie</a:t>
            </a:r>
          </a:p>
        </p:txBody>
      </p:sp>
    </p:spTree>
    <p:extLst>
      <p:ext uri="{BB962C8B-B14F-4D97-AF65-F5344CB8AC3E}">
        <p14:creationId xmlns:p14="http://schemas.microsoft.com/office/powerpoint/2010/main" val="24299665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
        <p:nvSpPr>
          <p:cNvPr id="3" name="Date Placeholder 2">
            <a:extLst>
              <a:ext uri="{FF2B5EF4-FFF2-40B4-BE49-F238E27FC236}">
                <a16:creationId xmlns:a16="http://schemas.microsoft.com/office/drawing/2014/main" id="{8B8113C9-43F3-97CF-A202-D686A4007519}"/>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5BE1C11F-92C7-2928-A46E-230F13C3A376}"/>
              </a:ext>
            </a:extLst>
          </p:cNvPr>
          <p:cNvSpPr>
            <a:spLocks noGrp="1"/>
          </p:cNvSpPr>
          <p:nvPr>
            <p:ph type="ftr" sz="quarter" idx="11"/>
          </p:nvPr>
        </p:nvSpPr>
        <p:spPr/>
        <p:txBody>
          <a:bodyPr/>
          <a:lstStyle>
            <a:lvl1pPr>
              <a:defRPr sz="1100"/>
            </a:lvl1pPr>
          </a:lstStyle>
          <a:p>
            <a:endParaRPr lang="en-US"/>
          </a:p>
        </p:txBody>
      </p:sp>
      <p:sp>
        <p:nvSpPr>
          <p:cNvPr id="5" name="Slide Number Placeholder 4">
            <a:extLst>
              <a:ext uri="{FF2B5EF4-FFF2-40B4-BE49-F238E27FC236}">
                <a16:creationId xmlns:a16="http://schemas.microsoft.com/office/drawing/2014/main" id="{5ED7AF74-84C8-322E-1D9F-96696530A1AC}"/>
              </a:ext>
            </a:extLst>
          </p:cNvPr>
          <p:cNvSpPr>
            <a:spLocks noGrp="1"/>
          </p:cNvSpPr>
          <p:nvPr>
            <p:ph type="sldNum" sz="quarter" idx="12"/>
          </p:nvPr>
        </p:nvSpPr>
        <p:spPr/>
        <p:txBody>
          <a:bodyPr/>
          <a:lstStyle/>
          <a:p>
            <a:fld id="{B5CEABB6-07DC-46E8-9B57-56EC44A396E5}" type="slidenum">
              <a:rPr lang="en-US" smtClean="0"/>
              <a:pPr/>
              <a:t>‹#›</a:t>
            </a:fld>
            <a:endParaRPr lang="en-US"/>
          </a:p>
        </p:txBody>
      </p:sp>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3" name="TextBox 2">
            <a:extLst>
              <a:ext uri="{FF2B5EF4-FFF2-40B4-BE49-F238E27FC236}">
                <a16:creationId xmlns:a16="http://schemas.microsoft.com/office/drawing/2014/main" id="{5039DB7D-0060-37E2-2212-EDB98252DF44}"/>
              </a:ext>
            </a:extLst>
          </p:cNvPr>
          <p:cNvSpPr txBox="1"/>
          <p:nvPr userDrawn="1"/>
        </p:nvSpPr>
        <p:spPr>
          <a:xfrm>
            <a:off x="27908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2" name="TextBox 1">
            <a:extLst>
              <a:ext uri="{FF2B5EF4-FFF2-40B4-BE49-F238E27FC236}">
                <a16:creationId xmlns:a16="http://schemas.microsoft.com/office/drawing/2014/main" id="{6E3B6C0A-A700-9887-B869-E78A2CDE8FD7}"/>
              </a:ext>
            </a:extLst>
          </p:cNvPr>
          <p:cNvSpPr txBox="1"/>
          <p:nvPr userDrawn="1"/>
        </p:nvSpPr>
        <p:spPr>
          <a:xfrm>
            <a:off x="27908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2" name="TextBox 1">
            <a:extLst>
              <a:ext uri="{FF2B5EF4-FFF2-40B4-BE49-F238E27FC236}">
                <a16:creationId xmlns:a16="http://schemas.microsoft.com/office/drawing/2014/main" id="{291DE215-A5EC-AD78-6762-4E046F5BB512}"/>
              </a:ext>
            </a:extLst>
          </p:cNvPr>
          <p:cNvSpPr txBox="1"/>
          <p:nvPr userDrawn="1"/>
        </p:nvSpPr>
        <p:spPr>
          <a:xfrm>
            <a:off x="27908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
        <p:nvSpPr>
          <p:cNvPr id="3" name="TextBox 2">
            <a:extLst>
              <a:ext uri="{FF2B5EF4-FFF2-40B4-BE49-F238E27FC236}">
                <a16:creationId xmlns:a16="http://schemas.microsoft.com/office/drawing/2014/main" id="{582549FA-E2CF-FB2E-0346-B80C4CE322AE}"/>
              </a:ext>
            </a:extLst>
          </p:cNvPr>
          <p:cNvSpPr txBox="1"/>
          <p:nvPr userDrawn="1"/>
        </p:nvSpPr>
        <p:spPr>
          <a:xfrm>
            <a:off x="27908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4" name="TextBox 3">
            <a:extLst>
              <a:ext uri="{FF2B5EF4-FFF2-40B4-BE49-F238E27FC236}">
                <a16:creationId xmlns:a16="http://schemas.microsoft.com/office/drawing/2014/main" id="{11FF8BB2-A7AF-EE2E-01B9-5E158AEF9A3E}"/>
              </a:ext>
            </a:extLst>
          </p:cNvPr>
          <p:cNvSpPr txBox="1"/>
          <p:nvPr userDrawn="1"/>
        </p:nvSpPr>
        <p:spPr>
          <a:xfrm>
            <a:off x="27908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a:t>Click icon to insert picture</a:t>
            </a:r>
          </a:p>
        </p:txBody>
      </p:sp>
      <p:sp>
        <p:nvSpPr>
          <p:cNvPr id="4" name="TextBox 3">
            <a:extLst>
              <a:ext uri="{FF2B5EF4-FFF2-40B4-BE49-F238E27FC236}">
                <a16:creationId xmlns:a16="http://schemas.microsoft.com/office/drawing/2014/main" id="{2D522D10-A0E9-F787-CF95-8CA6669D332C}"/>
              </a:ext>
            </a:extLst>
          </p:cNvPr>
          <p:cNvSpPr txBox="1"/>
          <p:nvPr userDrawn="1"/>
        </p:nvSpPr>
        <p:spPr>
          <a:xfrm>
            <a:off x="7334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918C7ABF-A62E-121B-52A4-A1A158ED4B8A}"/>
              </a:ext>
            </a:extLst>
          </p:cNvPr>
          <p:cNvSpPr txBox="1"/>
          <p:nvPr userDrawn="1"/>
        </p:nvSpPr>
        <p:spPr>
          <a:xfrm>
            <a:off x="4747794"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4" name="TextBox 3">
            <a:extLst>
              <a:ext uri="{FF2B5EF4-FFF2-40B4-BE49-F238E27FC236}">
                <a16:creationId xmlns:a16="http://schemas.microsoft.com/office/drawing/2014/main" id="{4DC1FDA7-FCDF-723E-98B3-2278FA3FED2F}"/>
              </a:ext>
            </a:extLst>
          </p:cNvPr>
          <p:cNvSpPr txBox="1"/>
          <p:nvPr userDrawn="1"/>
        </p:nvSpPr>
        <p:spPr>
          <a:xfrm>
            <a:off x="1373674"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83421EA8-3DEB-6132-BBD2-FF41AD980512}"/>
              </a:ext>
            </a:extLst>
          </p:cNvPr>
          <p:cNvSpPr txBox="1"/>
          <p:nvPr userDrawn="1"/>
        </p:nvSpPr>
        <p:spPr>
          <a:xfrm>
            <a:off x="27908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2" name="TextBox 1">
            <a:extLst>
              <a:ext uri="{FF2B5EF4-FFF2-40B4-BE49-F238E27FC236}">
                <a16:creationId xmlns:a16="http://schemas.microsoft.com/office/drawing/2014/main" id="{40A61CB4-10F6-EA9A-6565-DED0CDFD790D}"/>
              </a:ext>
            </a:extLst>
          </p:cNvPr>
          <p:cNvSpPr txBox="1"/>
          <p:nvPr userDrawn="1"/>
        </p:nvSpPr>
        <p:spPr>
          <a:xfrm>
            <a:off x="27908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2" name="TextBox 1">
            <a:extLst>
              <a:ext uri="{FF2B5EF4-FFF2-40B4-BE49-F238E27FC236}">
                <a16:creationId xmlns:a16="http://schemas.microsoft.com/office/drawing/2014/main" id="{24018942-D431-1D51-A9D5-60187B97ED28}"/>
              </a:ext>
            </a:extLst>
          </p:cNvPr>
          <p:cNvSpPr txBox="1"/>
          <p:nvPr userDrawn="1"/>
        </p:nvSpPr>
        <p:spPr>
          <a:xfrm>
            <a:off x="2790815"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p>
        </p:txBody>
      </p:sp>
      <p:sp>
        <p:nvSpPr>
          <p:cNvPr id="2" name="TextBox 1">
            <a:extLst>
              <a:ext uri="{FF2B5EF4-FFF2-40B4-BE49-F238E27FC236}">
                <a16:creationId xmlns:a16="http://schemas.microsoft.com/office/drawing/2014/main" id="{C8D15711-C20E-3A47-E311-40511DB2BEEF}"/>
              </a:ext>
            </a:extLst>
          </p:cNvPr>
          <p:cNvSpPr txBox="1"/>
          <p:nvPr userDrawn="1"/>
        </p:nvSpPr>
        <p:spPr>
          <a:xfrm>
            <a:off x="-160204" y="6357801"/>
            <a:ext cx="6608618" cy="369332"/>
          </a:xfrm>
          <a:prstGeom prst="rect">
            <a:avLst/>
          </a:prstGeom>
          <a:noFill/>
        </p:spPr>
        <p:txBody>
          <a:bodyPr wrap="square">
            <a:spAutoFit/>
          </a:bodyPr>
          <a:lstStyle/>
          <a:p>
            <a:pPr marL="0" algn="ctr" rtl="0" eaLnBrk="1" latinLnBrk="0" hangingPunct="1"/>
            <a:r>
              <a:rPr lang="en-US" sz="1800" kern="1200" err="1">
                <a:solidFill>
                  <a:srgbClr val="898989"/>
                </a:solidFill>
                <a:effectLst/>
                <a:latin typeface="Tenorite" panose="00000500000000000000" pitchFamily="2" charset="0"/>
                <a:ea typeface="+mn-ea"/>
                <a:cs typeface="+mn-cs"/>
              </a:rPr>
              <a:t>Projektarbeit</a:t>
            </a:r>
            <a:r>
              <a:rPr lang="en-US" sz="1800" kern="1200">
                <a:solidFill>
                  <a:srgbClr val="898989"/>
                </a:solidFill>
                <a:effectLst/>
                <a:latin typeface="Tenorite" panose="00000500000000000000" pitchFamily="2" charset="0"/>
                <a:ea typeface="+mn-ea"/>
                <a:cs typeface="+mn-cs"/>
              </a:rPr>
              <a:t> IHK Cyber Security Advisor  |  Lucian Haralambie</a:t>
            </a:r>
            <a:endParaRPr lang="en-US">
              <a:effectLst/>
            </a:endParaRPr>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sldNum="0"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36.png"/><Relationship Id="rId4"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2940552" y="5569610"/>
            <a:ext cx="9071171" cy="973199"/>
          </a:xfrm>
        </p:spPr>
        <p:txBody>
          <a:bodyPr>
            <a:normAutofit fontScale="90000"/>
          </a:bodyPr>
          <a:lstStyle/>
          <a:p>
            <a:r>
              <a:rPr lang="en-US" sz="4400" b="1"/>
              <a:t>Cyber Security Advisor</a:t>
            </a:r>
            <a:br>
              <a:rPr lang="en-US" sz="3800"/>
            </a:br>
            <a:r>
              <a:rPr lang="en-US" sz="3100"/>
              <a:t>Lucian HARALAMBIE  |  Hanau  |  23.01.2025</a:t>
            </a:r>
          </a:p>
        </p:txBody>
      </p:sp>
      <p:sp>
        <p:nvSpPr>
          <p:cNvPr id="7" name="Title 1">
            <a:extLst>
              <a:ext uri="{FF2B5EF4-FFF2-40B4-BE49-F238E27FC236}">
                <a16:creationId xmlns:a16="http://schemas.microsoft.com/office/drawing/2014/main" id="{0E966C72-B082-4209-5EF8-A803EABA89F9}"/>
              </a:ext>
            </a:extLst>
          </p:cNvPr>
          <p:cNvSpPr txBox="1">
            <a:spLocks/>
          </p:cNvSpPr>
          <p:nvPr/>
        </p:nvSpPr>
        <p:spPr>
          <a:xfrm>
            <a:off x="5325857" y="3165847"/>
            <a:ext cx="6769162" cy="973199"/>
          </a:xfrm>
          <a:prstGeom prst="rect">
            <a:avLst/>
          </a:prstGeom>
        </p:spPr>
        <p:txBody>
          <a:bodyPr vert="horz" lIns="91440" tIns="45720" rIns="91440" bIns="45720" rtlCol="0" anchor="b">
            <a:normAutofit fontScale="92500" lnSpcReduction="10000"/>
          </a:bodyPr>
          <a:lstStyle>
            <a:lvl1pPr algn="l" defTabSz="914400" rtl="0" eaLnBrk="1" latinLnBrk="0" hangingPunct="1">
              <a:lnSpc>
                <a:spcPct val="90000"/>
              </a:lnSpc>
              <a:spcBef>
                <a:spcPct val="0"/>
              </a:spcBef>
              <a:buNone/>
              <a:defRPr sz="4800" kern="1200" cap="all" baseline="0">
                <a:solidFill>
                  <a:schemeClr val="bg1"/>
                </a:solidFill>
                <a:latin typeface="+mj-lt"/>
                <a:ea typeface="+mj-ea"/>
                <a:cs typeface="+mj-cs"/>
              </a:defRPr>
            </a:lvl1pPr>
          </a:lstStyle>
          <a:p>
            <a:r>
              <a:rPr lang="en-US" sz="7200"/>
              <a:t> Projektarbeit</a:t>
            </a:r>
          </a:p>
        </p:txBody>
      </p:sp>
      <p:pic>
        <p:nvPicPr>
          <p:cNvPr id="11" name="Picture 10">
            <a:extLst>
              <a:ext uri="{FF2B5EF4-FFF2-40B4-BE49-F238E27FC236}">
                <a16:creationId xmlns:a16="http://schemas.microsoft.com/office/drawing/2014/main" id="{84D24C1C-B5A4-8047-BFEC-1980B1A4DA5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1527" y="5569610"/>
            <a:ext cx="1946397" cy="973199"/>
          </a:xfrm>
          <a:prstGeom prst="rect">
            <a:avLst/>
          </a:prstGeom>
          <a:noFill/>
          <a:ln>
            <a:noFill/>
          </a:ln>
        </p:spPr>
      </p:pic>
    </p:spTree>
    <p:extLst>
      <p:ext uri="{BB962C8B-B14F-4D97-AF65-F5344CB8AC3E}">
        <p14:creationId xmlns:p14="http://schemas.microsoft.com/office/powerpoint/2010/main" val="294539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593DC-0F9B-3F2B-72D1-A0D130A2FD0F}"/>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40FB8DE6-FEAB-B70C-11E5-1EEECC606E8E}"/>
              </a:ext>
            </a:extLst>
          </p:cNvPr>
          <p:cNvSpPr>
            <a:spLocks noGrp="1"/>
          </p:cNvSpPr>
          <p:nvPr>
            <p:ph type="title"/>
          </p:nvPr>
        </p:nvSpPr>
        <p:spPr>
          <a:xfrm>
            <a:off x="755070" y="3183894"/>
            <a:ext cx="2216729" cy="555654"/>
          </a:xfrm>
        </p:spPr>
        <p:txBody>
          <a:bodyPr/>
          <a:lstStyle/>
          <a:p>
            <a:r>
              <a:rPr lang="de-DE"/>
              <a:t>Über mich</a:t>
            </a:r>
            <a:endParaRPr lang="en-US"/>
          </a:p>
        </p:txBody>
      </p:sp>
      <p:sp>
        <p:nvSpPr>
          <p:cNvPr id="9" name="Content Placeholder 3">
            <a:extLst>
              <a:ext uri="{FF2B5EF4-FFF2-40B4-BE49-F238E27FC236}">
                <a16:creationId xmlns:a16="http://schemas.microsoft.com/office/drawing/2014/main" id="{224DBBFF-23E6-4818-3687-6ABAD4F9F49F}"/>
              </a:ext>
            </a:extLst>
          </p:cNvPr>
          <p:cNvSpPr>
            <a:spLocks noGrp="1"/>
          </p:cNvSpPr>
          <p:nvPr>
            <p:ph sz="quarter" idx="10"/>
          </p:nvPr>
        </p:nvSpPr>
        <p:spPr>
          <a:xfrm>
            <a:off x="755070" y="3837709"/>
            <a:ext cx="9788238" cy="2535382"/>
          </a:xfrm>
        </p:spPr>
        <p:txBody>
          <a:bodyPr>
            <a:normAutofit/>
          </a:bodyPr>
          <a:lstStyle/>
          <a:p>
            <a:pPr marL="0" indent="0">
              <a:buNone/>
            </a:pPr>
            <a:r>
              <a:rPr lang="de-DE" b="1"/>
              <a:t>Lucian Haralambie</a:t>
            </a:r>
          </a:p>
          <a:p>
            <a:pPr marL="0" indent="0">
              <a:buNone/>
            </a:pPr>
            <a:r>
              <a:rPr lang="de-DE"/>
              <a:t>Schon lange in der IT unterwegs und dank meiner Weiterbildung jetzt auch im Schutz der Systeme bestens gerüstet. Denn IT ohne Sicherheit ist wie ein Auto ohne Sicherheitsgurt – es läuft, bis es kracht.</a:t>
            </a:r>
          </a:p>
          <a:p>
            <a:pPr marL="0" indent="0">
              <a:buNone/>
            </a:pPr>
            <a:r>
              <a:rPr lang="de-DE"/>
              <a:t>In dieser Präsentation geht es um Speichermedien, die Folgen eines nachlässigen Umgangs und um die Korrektur durch eine Richtlinie.</a:t>
            </a:r>
          </a:p>
        </p:txBody>
      </p:sp>
      <p:pic>
        <p:nvPicPr>
          <p:cNvPr id="10" name="Picture 2" descr="profile image">
            <a:extLst>
              <a:ext uri="{FF2B5EF4-FFF2-40B4-BE49-F238E27FC236}">
                <a16:creationId xmlns:a16="http://schemas.microsoft.com/office/drawing/2014/main" id="{74BA9E23-D8B9-E59D-B8E7-08DC2CBA5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6292" y="1271446"/>
            <a:ext cx="1814286" cy="1814286"/>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42ECEB3-0F59-8981-841F-6D668CAD62D9}"/>
              </a:ext>
            </a:extLst>
          </p:cNvPr>
          <p:cNvPicPr>
            <a:picLocks noChangeAspect="1"/>
          </p:cNvPicPr>
          <p:nvPr/>
        </p:nvPicPr>
        <p:blipFill>
          <a:blip r:embed="rId4"/>
          <a:stretch>
            <a:fillRect/>
          </a:stretch>
        </p:blipFill>
        <p:spPr>
          <a:xfrm>
            <a:off x="3375088" y="404988"/>
            <a:ext cx="5657230" cy="3547201"/>
          </a:xfrm>
          <a:prstGeom prst="rect">
            <a:avLst/>
          </a:prstGeom>
        </p:spPr>
      </p:pic>
    </p:spTree>
    <p:extLst>
      <p:ext uri="{BB962C8B-B14F-4D97-AF65-F5344CB8AC3E}">
        <p14:creationId xmlns:p14="http://schemas.microsoft.com/office/powerpoint/2010/main" val="3733510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D59383-E6CD-CF57-B9CF-5820B1CECE61}"/>
              </a:ext>
            </a:extLst>
          </p:cNvPr>
          <p:cNvSpPr>
            <a:spLocks noGrp="1"/>
          </p:cNvSpPr>
          <p:nvPr>
            <p:ph type="title"/>
          </p:nvPr>
        </p:nvSpPr>
        <p:spPr>
          <a:xfrm>
            <a:off x="7864183" y="1153050"/>
            <a:ext cx="2286000" cy="719051"/>
          </a:xfrm>
        </p:spPr>
        <p:txBody>
          <a:bodyPr>
            <a:normAutofit fontScale="90000"/>
          </a:bodyPr>
          <a:lstStyle/>
          <a:p>
            <a:r>
              <a:rPr lang="en-US"/>
              <a:t>Agenda</a:t>
            </a:r>
          </a:p>
        </p:txBody>
      </p:sp>
      <p:pic>
        <p:nvPicPr>
          <p:cNvPr id="5" name="Picture Placeholder 4" descr="Roadway headed towards an interesting rock formation">
            <a:extLst>
              <a:ext uri="{FF2B5EF4-FFF2-40B4-BE49-F238E27FC236}">
                <a16:creationId xmlns:a16="http://schemas.microsoft.com/office/drawing/2014/main" id="{95D91661-037A-ECB3-7904-2C3843A98D95}"/>
              </a:ext>
            </a:extLst>
          </p:cNvPr>
          <p:cNvPicPr>
            <a:picLocks noGrp="1" noChangeAspect="1"/>
          </p:cNvPicPr>
          <p:nvPr>
            <p:ph type="pic" sz="quarter" idx="11"/>
          </p:nvPr>
        </p:nvPicPr>
        <p:blipFill>
          <a:blip r:embed="rId3"/>
          <a:srcRect l="20334" r="20334"/>
          <a:stretch/>
        </p:blipFill>
        <p:spPr>
          <a:xfrm>
            <a:off x="0" y="-10160"/>
            <a:ext cx="6096000" cy="6868160"/>
          </a:xfrm>
        </p:spPr>
      </p:pic>
      <p:sp>
        <p:nvSpPr>
          <p:cNvPr id="6" name="TextBox 5">
            <a:extLst>
              <a:ext uri="{FF2B5EF4-FFF2-40B4-BE49-F238E27FC236}">
                <a16:creationId xmlns:a16="http://schemas.microsoft.com/office/drawing/2014/main" id="{E39BE125-7ACA-E687-3407-B0251DF20D82}"/>
              </a:ext>
            </a:extLst>
          </p:cNvPr>
          <p:cNvSpPr txBox="1"/>
          <p:nvPr/>
        </p:nvSpPr>
        <p:spPr>
          <a:xfrm>
            <a:off x="5822372" y="2481065"/>
            <a:ext cx="6369628" cy="615553"/>
          </a:xfrm>
          <a:prstGeom prst="rect">
            <a:avLst/>
          </a:prstGeom>
          <a:noFill/>
        </p:spPr>
        <p:txBody>
          <a:bodyPr wrap="square" rtlCol="0">
            <a:spAutoFit/>
          </a:bodyPr>
          <a:lstStyle/>
          <a:p>
            <a:r>
              <a:rPr lang="en-US"/>
              <a:t>2. </a:t>
            </a:r>
            <a:r>
              <a:rPr lang="de-DE"/>
              <a:t>Der Vorfall, der uns die Augen öffnete</a:t>
            </a:r>
            <a:br>
              <a:rPr lang="de-DE"/>
            </a:br>
            <a:r>
              <a:rPr lang="de-DE" sz="1600" i="1">
                <a:solidFill>
                  <a:schemeClr val="bg1">
                    <a:lumMod val="50000"/>
                  </a:schemeClr>
                </a:solidFill>
              </a:rPr>
              <a:t>Was geschah und warum mussten wir handeln?</a:t>
            </a:r>
            <a:endParaRPr lang="en-US" i="1">
              <a:solidFill>
                <a:schemeClr val="bg1">
                  <a:lumMod val="50000"/>
                </a:schemeClr>
              </a:solidFill>
            </a:endParaRPr>
          </a:p>
        </p:txBody>
      </p:sp>
      <p:sp>
        <p:nvSpPr>
          <p:cNvPr id="9" name="TextBox 8">
            <a:extLst>
              <a:ext uri="{FF2B5EF4-FFF2-40B4-BE49-F238E27FC236}">
                <a16:creationId xmlns:a16="http://schemas.microsoft.com/office/drawing/2014/main" id="{730C790D-5D27-ED0C-A524-F5295E3EDF7B}"/>
              </a:ext>
            </a:extLst>
          </p:cNvPr>
          <p:cNvSpPr txBox="1"/>
          <p:nvPr/>
        </p:nvSpPr>
        <p:spPr>
          <a:xfrm>
            <a:off x="5822372" y="3091962"/>
            <a:ext cx="6369628" cy="1138773"/>
          </a:xfrm>
          <a:prstGeom prst="rect">
            <a:avLst/>
          </a:prstGeom>
          <a:noFill/>
        </p:spPr>
        <p:txBody>
          <a:bodyPr wrap="square" rtlCol="0">
            <a:spAutoFit/>
          </a:bodyPr>
          <a:lstStyle/>
          <a:p>
            <a:r>
              <a:rPr lang="en-US"/>
              <a:t>3. Die identifizierten Probleme</a:t>
            </a:r>
            <a:br>
              <a:rPr lang="en-US"/>
            </a:br>
            <a:r>
              <a:rPr lang="de-DE" sz="1600" i="1">
                <a:solidFill>
                  <a:schemeClr val="bg1">
                    <a:lumMod val="50000"/>
                  </a:schemeClr>
                </a:solidFill>
              </a:rPr>
              <a:t>Daten, die im Dark Web landen.</a:t>
            </a:r>
          </a:p>
          <a:p>
            <a:r>
              <a:rPr lang="de-DE" sz="1600" i="1">
                <a:solidFill>
                  <a:schemeClr val="bg1">
                    <a:lumMod val="50000"/>
                  </a:schemeClr>
                </a:solidFill>
              </a:rPr>
              <a:t>USB-Sticks ohne Regeln.</a:t>
            </a:r>
          </a:p>
          <a:p>
            <a:r>
              <a:rPr lang="de-DE" sz="1600" i="1">
                <a:solidFill>
                  <a:schemeClr val="bg1">
                    <a:lumMod val="50000"/>
                  </a:schemeClr>
                </a:solidFill>
              </a:rPr>
              <a:t>Sensible Infos im Altpapier.</a:t>
            </a:r>
            <a:endParaRPr lang="en-US" sz="1600" i="1">
              <a:solidFill>
                <a:schemeClr val="bg1">
                  <a:lumMod val="50000"/>
                </a:schemeClr>
              </a:solidFill>
            </a:endParaRPr>
          </a:p>
        </p:txBody>
      </p:sp>
      <p:sp>
        <p:nvSpPr>
          <p:cNvPr id="13" name="TextBox 12">
            <a:extLst>
              <a:ext uri="{FF2B5EF4-FFF2-40B4-BE49-F238E27FC236}">
                <a16:creationId xmlns:a16="http://schemas.microsoft.com/office/drawing/2014/main" id="{A575C7FF-55A5-6615-6249-E6692D0D12B4}"/>
              </a:ext>
            </a:extLst>
          </p:cNvPr>
          <p:cNvSpPr txBox="1"/>
          <p:nvPr/>
        </p:nvSpPr>
        <p:spPr>
          <a:xfrm>
            <a:off x="5822369" y="4142602"/>
            <a:ext cx="6369628" cy="615553"/>
          </a:xfrm>
          <a:prstGeom prst="rect">
            <a:avLst/>
          </a:prstGeom>
          <a:noFill/>
        </p:spPr>
        <p:txBody>
          <a:bodyPr wrap="square" rtlCol="0">
            <a:spAutoFit/>
          </a:bodyPr>
          <a:lstStyle/>
          <a:p>
            <a:r>
              <a:rPr lang="en-US"/>
              <a:t>4. </a:t>
            </a:r>
            <a:r>
              <a:rPr lang="de-DE"/>
              <a:t>Klassifizierung und Umgang mit Wechselspeichermedien</a:t>
            </a:r>
          </a:p>
          <a:p>
            <a:r>
              <a:rPr lang="de-DE" sz="1600" i="1">
                <a:solidFill>
                  <a:schemeClr val="bg1">
                    <a:lumMod val="50000"/>
                  </a:schemeClr>
                </a:solidFill>
              </a:rPr>
              <a:t>Schritt für Schritt zu mehr Sicherheit</a:t>
            </a:r>
            <a:endParaRPr lang="en-US" sz="1600" i="1">
              <a:solidFill>
                <a:schemeClr val="bg1">
                  <a:lumMod val="50000"/>
                </a:schemeClr>
              </a:solidFill>
            </a:endParaRPr>
          </a:p>
        </p:txBody>
      </p:sp>
      <p:sp>
        <p:nvSpPr>
          <p:cNvPr id="14" name="TextBox 13">
            <a:extLst>
              <a:ext uri="{FF2B5EF4-FFF2-40B4-BE49-F238E27FC236}">
                <a16:creationId xmlns:a16="http://schemas.microsoft.com/office/drawing/2014/main" id="{9CC9FC55-8E91-E851-5334-CC7BE5F6C96F}"/>
              </a:ext>
            </a:extLst>
          </p:cNvPr>
          <p:cNvSpPr txBox="1"/>
          <p:nvPr/>
        </p:nvSpPr>
        <p:spPr>
          <a:xfrm>
            <a:off x="5822372" y="4766565"/>
            <a:ext cx="6369628" cy="615553"/>
          </a:xfrm>
          <a:prstGeom prst="rect">
            <a:avLst/>
          </a:prstGeom>
          <a:noFill/>
        </p:spPr>
        <p:txBody>
          <a:bodyPr wrap="square" rtlCol="0">
            <a:spAutoFit/>
          </a:bodyPr>
          <a:lstStyle/>
          <a:p>
            <a:r>
              <a:rPr lang="en-US"/>
              <a:t>5. </a:t>
            </a:r>
            <a:r>
              <a:rPr lang="de-DE"/>
              <a:t>Kontrolle der internen, externen und papierbasierten Medien</a:t>
            </a:r>
          </a:p>
          <a:p>
            <a:r>
              <a:rPr lang="de-DE" sz="1600" i="1">
                <a:solidFill>
                  <a:schemeClr val="bg1">
                    <a:lumMod val="50000"/>
                  </a:schemeClr>
                </a:solidFill>
              </a:rPr>
              <a:t>So schützen wir, was wichtig ist</a:t>
            </a:r>
            <a:endParaRPr lang="en-US">
              <a:solidFill>
                <a:schemeClr val="bg1">
                  <a:lumMod val="50000"/>
                </a:schemeClr>
              </a:solidFill>
            </a:endParaRPr>
          </a:p>
        </p:txBody>
      </p:sp>
      <p:sp>
        <p:nvSpPr>
          <p:cNvPr id="15" name="TextBox 14">
            <a:extLst>
              <a:ext uri="{FF2B5EF4-FFF2-40B4-BE49-F238E27FC236}">
                <a16:creationId xmlns:a16="http://schemas.microsoft.com/office/drawing/2014/main" id="{44017D0B-AE99-8833-F1AC-DF7C3D832DA6}"/>
              </a:ext>
            </a:extLst>
          </p:cNvPr>
          <p:cNvSpPr txBox="1"/>
          <p:nvPr/>
        </p:nvSpPr>
        <p:spPr>
          <a:xfrm>
            <a:off x="5822371" y="5382118"/>
            <a:ext cx="6369628" cy="615553"/>
          </a:xfrm>
          <a:prstGeom prst="rect">
            <a:avLst/>
          </a:prstGeom>
          <a:noFill/>
        </p:spPr>
        <p:txBody>
          <a:bodyPr wrap="square" rtlCol="0">
            <a:spAutoFit/>
          </a:bodyPr>
          <a:lstStyle/>
          <a:p>
            <a:r>
              <a:rPr lang="en-US"/>
              <a:t>6. </a:t>
            </a:r>
            <a:r>
              <a:rPr lang="de-DE"/>
              <a:t>Kontinuität der Sicherheit</a:t>
            </a:r>
          </a:p>
          <a:p>
            <a:r>
              <a:rPr lang="de-DE" sz="1600" i="1">
                <a:solidFill>
                  <a:schemeClr val="bg1">
                    <a:lumMod val="50000"/>
                  </a:schemeClr>
                </a:solidFill>
              </a:rPr>
              <a:t>Sicherheit ist ein Prozess, keine einmalige Aufgabe</a:t>
            </a:r>
            <a:endParaRPr lang="en-US" sz="1600" i="1">
              <a:solidFill>
                <a:schemeClr val="bg1">
                  <a:lumMod val="50000"/>
                </a:schemeClr>
              </a:solidFill>
            </a:endParaRPr>
          </a:p>
        </p:txBody>
      </p:sp>
      <p:sp>
        <p:nvSpPr>
          <p:cNvPr id="17" name="TextBox 16">
            <a:extLst>
              <a:ext uri="{FF2B5EF4-FFF2-40B4-BE49-F238E27FC236}">
                <a16:creationId xmlns:a16="http://schemas.microsoft.com/office/drawing/2014/main" id="{BE99C22C-CA45-D185-CD9E-75CD7D5CEE98}"/>
              </a:ext>
            </a:extLst>
          </p:cNvPr>
          <p:cNvSpPr txBox="1"/>
          <p:nvPr/>
        </p:nvSpPr>
        <p:spPr>
          <a:xfrm>
            <a:off x="5822370" y="1872101"/>
            <a:ext cx="6369627" cy="615553"/>
          </a:xfrm>
          <a:prstGeom prst="rect">
            <a:avLst/>
          </a:prstGeom>
          <a:noFill/>
        </p:spPr>
        <p:txBody>
          <a:bodyPr wrap="square" rtlCol="0">
            <a:spAutoFit/>
          </a:bodyPr>
          <a:lstStyle/>
          <a:p>
            <a:r>
              <a:rPr lang="en-US"/>
              <a:t>1. Das Unternehmen – TransLingua GmbH</a:t>
            </a:r>
            <a:br>
              <a:rPr lang="en-US"/>
            </a:br>
            <a:r>
              <a:rPr lang="de-DE" sz="1600" i="1">
                <a:solidFill>
                  <a:schemeClr val="bg1">
                    <a:lumMod val="50000"/>
                  </a:schemeClr>
                </a:solidFill>
              </a:rPr>
              <a:t>Einblicke in unsere Mission und Herausforderungen</a:t>
            </a:r>
            <a:endParaRPr lang="en-US" sz="1600" i="1">
              <a:solidFill>
                <a:schemeClr val="bg1">
                  <a:lumMod val="50000"/>
                </a:schemeClr>
              </a:solidFill>
            </a:endParaRPr>
          </a:p>
        </p:txBody>
      </p:sp>
      <p:sp>
        <p:nvSpPr>
          <p:cNvPr id="18" name="TextBox 17">
            <a:extLst>
              <a:ext uri="{FF2B5EF4-FFF2-40B4-BE49-F238E27FC236}">
                <a16:creationId xmlns:a16="http://schemas.microsoft.com/office/drawing/2014/main" id="{727C3AA5-9F33-62A3-8B3E-52049EFA12D7}"/>
              </a:ext>
            </a:extLst>
          </p:cNvPr>
          <p:cNvSpPr txBox="1"/>
          <p:nvPr/>
        </p:nvSpPr>
        <p:spPr>
          <a:xfrm>
            <a:off x="5822370" y="5997115"/>
            <a:ext cx="6369629" cy="369332"/>
          </a:xfrm>
          <a:prstGeom prst="rect">
            <a:avLst/>
          </a:prstGeom>
          <a:noFill/>
        </p:spPr>
        <p:txBody>
          <a:bodyPr wrap="square" rtlCol="0">
            <a:spAutoFit/>
          </a:bodyPr>
          <a:lstStyle/>
          <a:p>
            <a:r>
              <a:rPr lang="en-US"/>
              <a:t>7. </a:t>
            </a:r>
            <a:r>
              <a:rPr lang="de-DE"/>
              <a:t>Fragen?</a:t>
            </a:r>
            <a:endParaRPr lang="en-US"/>
          </a:p>
        </p:txBody>
      </p:sp>
    </p:spTree>
    <p:extLst>
      <p:ext uri="{BB962C8B-B14F-4D97-AF65-F5344CB8AC3E}">
        <p14:creationId xmlns:p14="http://schemas.microsoft.com/office/powerpoint/2010/main" val="5617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P spid="14" grpId="0"/>
      <p:bldP spid="15" grpId="0"/>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Empty speech bubbles">
            <a:extLst>
              <a:ext uri="{FF2B5EF4-FFF2-40B4-BE49-F238E27FC236}">
                <a16:creationId xmlns:a16="http://schemas.microsoft.com/office/drawing/2014/main" id="{F28819F3-7D3B-EB42-24FD-3C0BBC5963B5}"/>
              </a:ext>
            </a:extLst>
          </p:cNvPr>
          <p:cNvPicPr>
            <a:picLocks noGrp="1" noChangeAspect="1"/>
          </p:cNvPicPr>
          <p:nvPr>
            <p:ph type="pic" sz="quarter" idx="10"/>
          </p:nvPr>
        </p:nvPicPr>
        <p:blipFill>
          <a:blip r:embed="rId3"/>
          <a:srcRect l="20323" r="20323"/>
          <a:stretch/>
        </p:blipFill>
        <p:spPr>
          <a:xfrm>
            <a:off x="6085840" y="-10159"/>
            <a:ext cx="6116320" cy="6868160"/>
          </a:xfrm>
        </p:spPr>
      </p:pic>
      <p:pic>
        <p:nvPicPr>
          <p:cNvPr id="4" name="Picture 3">
            <a:extLst>
              <a:ext uri="{FF2B5EF4-FFF2-40B4-BE49-F238E27FC236}">
                <a16:creationId xmlns:a16="http://schemas.microsoft.com/office/drawing/2014/main" id="{0D8DFE42-7AB8-C81B-1AE6-34734626488B}"/>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960417" y="1082349"/>
            <a:ext cx="3837709" cy="3837709"/>
          </a:xfrm>
          <a:prstGeom prst="rect">
            <a:avLst/>
          </a:prstGeom>
        </p:spPr>
      </p:pic>
      <p:sp>
        <p:nvSpPr>
          <p:cNvPr id="3" name="TextBox 2">
            <a:extLst>
              <a:ext uri="{FF2B5EF4-FFF2-40B4-BE49-F238E27FC236}">
                <a16:creationId xmlns:a16="http://schemas.microsoft.com/office/drawing/2014/main" id="{1EA11A4F-8415-C63C-47BE-54D8B658F353}"/>
              </a:ext>
            </a:extLst>
          </p:cNvPr>
          <p:cNvSpPr txBox="1"/>
          <p:nvPr/>
        </p:nvSpPr>
        <p:spPr>
          <a:xfrm>
            <a:off x="2036615" y="5216215"/>
            <a:ext cx="4107627" cy="523220"/>
          </a:xfrm>
          <a:prstGeom prst="rect">
            <a:avLst/>
          </a:prstGeom>
          <a:noFill/>
        </p:spPr>
        <p:txBody>
          <a:bodyPr wrap="square" rtlCol="0">
            <a:spAutoFit/>
          </a:bodyPr>
          <a:lstStyle/>
          <a:p>
            <a:r>
              <a:rPr lang="de-DE" sz="2800" i="1">
                <a:solidFill>
                  <a:schemeClr val="bg1"/>
                </a:solidFill>
              </a:rPr>
              <a:t>Durch Worte verbunden</a:t>
            </a:r>
            <a:endParaRPr lang="en-US" sz="2800" i="1">
              <a:solidFill>
                <a:schemeClr val="bg1"/>
              </a:solidFill>
            </a:endParaRPr>
          </a:p>
        </p:txBody>
      </p:sp>
      <p:sp>
        <p:nvSpPr>
          <p:cNvPr id="5" name="TextBox 4">
            <a:extLst>
              <a:ext uri="{FF2B5EF4-FFF2-40B4-BE49-F238E27FC236}">
                <a16:creationId xmlns:a16="http://schemas.microsoft.com/office/drawing/2014/main" id="{06081FDE-3370-7CDE-8909-BAFEA38A3491}"/>
              </a:ext>
            </a:extLst>
          </p:cNvPr>
          <p:cNvSpPr txBox="1"/>
          <p:nvPr/>
        </p:nvSpPr>
        <p:spPr>
          <a:xfrm>
            <a:off x="1177636" y="4419865"/>
            <a:ext cx="5403273" cy="830997"/>
          </a:xfrm>
          <a:prstGeom prst="rect">
            <a:avLst/>
          </a:prstGeom>
          <a:noFill/>
        </p:spPr>
        <p:txBody>
          <a:bodyPr wrap="square" rtlCol="0">
            <a:spAutoFit/>
          </a:bodyPr>
          <a:lstStyle/>
          <a:p>
            <a:r>
              <a:rPr lang="de-DE" sz="4800" b="1">
                <a:solidFill>
                  <a:schemeClr val="bg1"/>
                </a:solidFill>
              </a:rPr>
              <a:t>TransLingua GmbH</a:t>
            </a:r>
            <a:endParaRPr lang="en-US" sz="4800" b="1">
              <a:solidFill>
                <a:schemeClr val="bg1"/>
              </a:solidFill>
            </a:endParaRPr>
          </a:p>
        </p:txBody>
      </p:sp>
    </p:spTree>
    <p:extLst>
      <p:ext uri="{BB962C8B-B14F-4D97-AF65-F5344CB8AC3E}">
        <p14:creationId xmlns:p14="http://schemas.microsoft.com/office/powerpoint/2010/main" val="4293742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4F0B-A6EB-861C-1C34-CAA9BDE47858}"/>
              </a:ext>
            </a:extLst>
          </p:cNvPr>
          <p:cNvSpPr>
            <a:spLocks noGrp="1"/>
          </p:cNvSpPr>
          <p:nvPr>
            <p:ph type="title"/>
          </p:nvPr>
        </p:nvSpPr>
        <p:spPr>
          <a:xfrm>
            <a:off x="286186" y="374550"/>
            <a:ext cx="9539324" cy="630591"/>
          </a:xfrm>
        </p:spPr>
        <p:txBody>
          <a:bodyPr>
            <a:normAutofit/>
          </a:bodyPr>
          <a:lstStyle/>
          <a:p>
            <a:r>
              <a:rPr lang="de-DE" sz="2400"/>
              <a:t>Wie eine nachlässige Handlung die Firma transformierte</a:t>
            </a:r>
            <a:endParaRPr lang="en-US" sz="2400"/>
          </a:p>
        </p:txBody>
      </p:sp>
      <p:sp>
        <p:nvSpPr>
          <p:cNvPr id="11" name="Content Placeholder 3">
            <a:extLst>
              <a:ext uri="{FF2B5EF4-FFF2-40B4-BE49-F238E27FC236}">
                <a16:creationId xmlns:a16="http://schemas.microsoft.com/office/drawing/2014/main" id="{329E5E6B-0B78-5953-627C-1A6F69663595}"/>
              </a:ext>
            </a:extLst>
          </p:cNvPr>
          <p:cNvSpPr txBox="1">
            <a:spLocks/>
          </p:cNvSpPr>
          <p:nvPr/>
        </p:nvSpPr>
        <p:spPr>
          <a:xfrm>
            <a:off x="609598" y="2305278"/>
            <a:ext cx="4992709" cy="37471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1"/>
          </a:p>
        </p:txBody>
      </p:sp>
      <p:sp>
        <p:nvSpPr>
          <p:cNvPr id="12" name="Content Placeholder 3">
            <a:extLst>
              <a:ext uri="{FF2B5EF4-FFF2-40B4-BE49-F238E27FC236}">
                <a16:creationId xmlns:a16="http://schemas.microsoft.com/office/drawing/2014/main" id="{820191A1-FAEC-06AF-9861-27D246E6F14F}"/>
              </a:ext>
            </a:extLst>
          </p:cNvPr>
          <p:cNvSpPr txBox="1">
            <a:spLocks/>
          </p:cNvSpPr>
          <p:nvPr/>
        </p:nvSpPr>
        <p:spPr>
          <a:xfrm>
            <a:off x="609598" y="4705226"/>
            <a:ext cx="10196613" cy="17782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de-DE" sz="2000" b="1"/>
              <a:t>Internes Audit hat folgende Schwachstellen aufgedeckt:</a:t>
            </a:r>
          </a:p>
          <a:p>
            <a:pPr>
              <a:buFont typeface="Arial" panose="020B0604020202020204" pitchFamily="34" charset="0"/>
              <a:buNone/>
            </a:pPr>
            <a:r>
              <a:rPr lang="de-DE" sz="2000"/>
              <a:t>- unsachgemäße Entsorgung interner Server-Festplatten,</a:t>
            </a:r>
          </a:p>
          <a:p>
            <a:pPr>
              <a:buFontTx/>
              <a:buChar char="-"/>
            </a:pPr>
            <a:r>
              <a:rPr lang="de-DE" sz="2000"/>
              <a:t>unkontrollierte Schnittstellen, die externe Datenträger zulassen (z. B. USB-Sticks),</a:t>
            </a:r>
          </a:p>
          <a:p>
            <a:pPr marL="0" indent="0">
              <a:buNone/>
            </a:pPr>
            <a:r>
              <a:rPr lang="de-DE" sz="2000"/>
              <a:t>- unzureichende Aktenvernichtung in Papierform.</a:t>
            </a:r>
          </a:p>
        </p:txBody>
      </p:sp>
      <p:pic>
        <p:nvPicPr>
          <p:cNvPr id="4" name="Picture 3">
            <a:extLst>
              <a:ext uri="{FF2B5EF4-FFF2-40B4-BE49-F238E27FC236}">
                <a16:creationId xmlns:a16="http://schemas.microsoft.com/office/drawing/2014/main" id="{69963B48-C51B-825E-7893-69BFE3C8B74C}"/>
              </a:ext>
            </a:extLst>
          </p:cNvPr>
          <p:cNvPicPr>
            <a:picLocks noChangeAspect="1"/>
          </p:cNvPicPr>
          <p:nvPr/>
        </p:nvPicPr>
        <p:blipFill>
          <a:blip r:embed="rId3"/>
          <a:stretch>
            <a:fillRect/>
          </a:stretch>
        </p:blipFill>
        <p:spPr>
          <a:xfrm>
            <a:off x="693360" y="1098241"/>
            <a:ext cx="8541189" cy="3606985"/>
          </a:xfrm>
          <a:prstGeom prst="rect">
            <a:avLst/>
          </a:prstGeom>
        </p:spPr>
      </p:pic>
    </p:spTree>
    <p:extLst>
      <p:ext uri="{BB962C8B-B14F-4D97-AF65-F5344CB8AC3E}">
        <p14:creationId xmlns:p14="http://schemas.microsoft.com/office/powerpoint/2010/main" val="41200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480784" y="320475"/>
            <a:ext cx="9880460" cy="873905"/>
          </a:xfrm>
        </p:spPr>
        <p:txBody>
          <a:bodyPr>
            <a:normAutofit/>
          </a:bodyPr>
          <a:lstStyle/>
          <a:p>
            <a:r>
              <a:rPr lang="en-US" sz="2800"/>
              <a:t>SPEICHERMEDIEN DEFINIEREN und probleme lösen</a:t>
            </a:r>
          </a:p>
        </p:txBody>
      </p:sp>
      <p:sp>
        <p:nvSpPr>
          <p:cNvPr id="13" name="Rectangle 12">
            <a:extLst>
              <a:ext uri="{FF2B5EF4-FFF2-40B4-BE49-F238E27FC236}">
                <a16:creationId xmlns:a16="http://schemas.microsoft.com/office/drawing/2014/main" id="{85466E36-E4F6-4EC8-5C43-3B25C9D0A3FB}"/>
              </a:ext>
            </a:extLst>
          </p:cNvPr>
          <p:cNvSpPr/>
          <p:nvPr/>
        </p:nvSpPr>
        <p:spPr>
          <a:xfrm>
            <a:off x="638629" y="1625601"/>
            <a:ext cx="3389082" cy="4934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de-DE"/>
              <a:t>Interne Datenträger</a:t>
            </a:r>
            <a:endParaRPr lang="en-US"/>
          </a:p>
        </p:txBody>
      </p:sp>
      <p:sp>
        <p:nvSpPr>
          <p:cNvPr id="14" name="Rectangle 13">
            <a:extLst>
              <a:ext uri="{FF2B5EF4-FFF2-40B4-BE49-F238E27FC236}">
                <a16:creationId xmlns:a16="http://schemas.microsoft.com/office/drawing/2014/main" id="{92D2A815-7210-3FEC-3125-3B9A94312984}"/>
              </a:ext>
            </a:extLst>
          </p:cNvPr>
          <p:cNvSpPr/>
          <p:nvPr/>
        </p:nvSpPr>
        <p:spPr>
          <a:xfrm>
            <a:off x="4100288" y="1625601"/>
            <a:ext cx="3389082" cy="493486"/>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de-DE"/>
              <a:t>Externe Datenträger</a:t>
            </a:r>
            <a:endParaRPr lang="en-US"/>
          </a:p>
        </p:txBody>
      </p:sp>
      <p:sp>
        <p:nvSpPr>
          <p:cNvPr id="15" name="Rectangle 14">
            <a:extLst>
              <a:ext uri="{FF2B5EF4-FFF2-40B4-BE49-F238E27FC236}">
                <a16:creationId xmlns:a16="http://schemas.microsoft.com/office/drawing/2014/main" id="{6369DFF7-21AA-89B6-65CE-47D9966AD977}"/>
              </a:ext>
            </a:extLst>
          </p:cNvPr>
          <p:cNvSpPr/>
          <p:nvPr/>
        </p:nvSpPr>
        <p:spPr>
          <a:xfrm>
            <a:off x="7561947" y="1625601"/>
            <a:ext cx="3389082" cy="493486"/>
          </a:xfrm>
          <a:prstGeom prst="rect">
            <a:avLst/>
          </a:prstGeom>
          <a:solidFill>
            <a:schemeClr val="accent2">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de-DE"/>
              <a:t>Papier Datenträger</a:t>
            </a:r>
            <a:endParaRPr lang="en-US"/>
          </a:p>
        </p:txBody>
      </p:sp>
      <p:sp>
        <p:nvSpPr>
          <p:cNvPr id="20" name="TextBox 19">
            <a:extLst>
              <a:ext uri="{FF2B5EF4-FFF2-40B4-BE49-F238E27FC236}">
                <a16:creationId xmlns:a16="http://schemas.microsoft.com/office/drawing/2014/main" id="{FD45CF92-8762-4A09-642D-FBF7D1B858F6}"/>
              </a:ext>
            </a:extLst>
          </p:cNvPr>
          <p:cNvSpPr txBox="1"/>
          <p:nvPr/>
        </p:nvSpPr>
        <p:spPr>
          <a:xfrm>
            <a:off x="638629" y="2163905"/>
            <a:ext cx="3389082" cy="1569660"/>
          </a:xfrm>
          <a:prstGeom prst="rect">
            <a:avLst/>
          </a:prstGeom>
          <a:noFill/>
        </p:spPr>
        <p:txBody>
          <a:bodyPr wrap="square">
            <a:spAutoFit/>
          </a:bodyPr>
          <a:lstStyle/>
          <a:p>
            <a:r>
              <a:rPr lang="de-DE" sz="1600"/>
              <a:t>Speichermedien, die fest in IT-Systemen verbaut oder direkt Teil der Geräte sind, wie Festplatten (HDD, SSD) in Servern, Laptops, Tablets, Multifunktionsgeräten oder Druckern.</a:t>
            </a:r>
          </a:p>
        </p:txBody>
      </p:sp>
      <p:sp>
        <p:nvSpPr>
          <p:cNvPr id="21" name="TextBox 20">
            <a:extLst>
              <a:ext uri="{FF2B5EF4-FFF2-40B4-BE49-F238E27FC236}">
                <a16:creationId xmlns:a16="http://schemas.microsoft.com/office/drawing/2014/main" id="{6171A32F-07F3-E76F-44AB-0B9C81FB1DEF}"/>
              </a:ext>
            </a:extLst>
          </p:cNvPr>
          <p:cNvSpPr txBox="1"/>
          <p:nvPr/>
        </p:nvSpPr>
        <p:spPr>
          <a:xfrm>
            <a:off x="4100288" y="2160684"/>
            <a:ext cx="3389082" cy="1569660"/>
          </a:xfrm>
          <a:prstGeom prst="rect">
            <a:avLst/>
          </a:prstGeom>
          <a:noFill/>
        </p:spPr>
        <p:txBody>
          <a:bodyPr wrap="square">
            <a:spAutoFit/>
          </a:bodyPr>
          <a:lstStyle/>
          <a:p>
            <a:r>
              <a:rPr lang="de-DE" sz="1600"/>
              <a:t>Speichermedien, die physisch angeschlossen, entfernt oder transportiert werden können, wie USB-Sticks, externe Festplatten, SD-Karten, CDs, DVDs, Blu-rays oder ähnliche tragbare Medien.</a:t>
            </a:r>
          </a:p>
        </p:txBody>
      </p:sp>
      <p:sp>
        <p:nvSpPr>
          <p:cNvPr id="22" name="TextBox 21">
            <a:extLst>
              <a:ext uri="{FF2B5EF4-FFF2-40B4-BE49-F238E27FC236}">
                <a16:creationId xmlns:a16="http://schemas.microsoft.com/office/drawing/2014/main" id="{2EBDFC23-5108-C3FA-39A3-4043D3BBF48B}"/>
              </a:ext>
            </a:extLst>
          </p:cNvPr>
          <p:cNvSpPr txBox="1"/>
          <p:nvPr/>
        </p:nvSpPr>
        <p:spPr>
          <a:xfrm>
            <a:off x="7561947" y="2169074"/>
            <a:ext cx="3389082" cy="1323439"/>
          </a:xfrm>
          <a:prstGeom prst="rect">
            <a:avLst/>
          </a:prstGeom>
          <a:noFill/>
        </p:spPr>
        <p:txBody>
          <a:bodyPr wrap="square">
            <a:spAutoFit/>
          </a:bodyPr>
          <a:lstStyle/>
          <a:p>
            <a:r>
              <a:rPr lang="de-DE" sz="1600"/>
              <a:t>Nicht-digitale Medien, die Informationen in physischer Form enthalten, wie Papierdokumente, Ausdrucke oder analoge Datenträger.</a:t>
            </a:r>
          </a:p>
        </p:txBody>
      </p:sp>
      <p:pic>
        <p:nvPicPr>
          <p:cNvPr id="1040" name="Picture 16" descr="Paper shredder - Free technology icons">
            <a:extLst>
              <a:ext uri="{FF2B5EF4-FFF2-40B4-BE49-F238E27FC236}">
                <a16:creationId xmlns:a16="http://schemas.microsoft.com/office/drawing/2014/main" id="{EC20EF92-3A68-8E4C-C11D-158EE65AA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293" y="1367721"/>
            <a:ext cx="679047" cy="67904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sb stick - Kostenlose technologie-Icons">
            <a:extLst>
              <a:ext uri="{FF2B5EF4-FFF2-40B4-BE49-F238E27FC236}">
                <a16:creationId xmlns:a16="http://schemas.microsoft.com/office/drawing/2014/main" id="{038F6946-890C-7DD0-6D1E-8FC2123367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5634" y="1244367"/>
            <a:ext cx="823686" cy="823686"/>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Nas - Free computer icons">
            <a:extLst>
              <a:ext uri="{FF2B5EF4-FFF2-40B4-BE49-F238E27FC236}">
                <a16:creationId xmlns:a16="http://schemas.microsoft.com/office/drawing/2014/main" id="{7486C9FF-4113-396A-D186-1B6BDD5DA3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784" y="1295402"/>
            <a:ext cx="823686" cy="823686"/>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B36D1AD7-1C4E-36EC-F5F6-5CB40A945880}"/>
              </a:ext>
            </a:extLst>
          </p:cNvPr>
          <p:cNvSpPr/>
          <p:nvPr/>
        </p:nvSpPr>
        <p:spPr>
          <a:xfrm>
            <a:off x="638629" y="3749359"/>
            <a:ext cx="10312400" cy="699271"/>
          </a:xfrm>
          <a:prstGeom prst="rect">
            <a:avLst/>
          </a:prstGeom>
          <a:solidFill>
            <a:schemeClr val="accent6">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a:t>Lösungen</a:t>
            </a:r>
          </a:p>
        </p:txBody>
      </p:sp>
      <p:sp>
        <p:nvSpPr>
          <p:cNvPr id="30" name="TextBox 29">
            <a:extLst>
              <a:ext uri="{FF2B5EF4-FFF2-40B4-BE49-F238E27FC236}">
                <a16:creationId xmlns:a16="http://schemas.microsoft.com/office/drawing/2014/main" id="{75A718E1-BA54-BF8E-7751-054314CABF1C}"/>
              </a:ext>
            </a:extLst>
          </p:cNvPr>
          <p:cNvSpPr txBox="1"/>
          <p:nvPr/>
        </p:nvSpPr>
        <p:spPr>
          <a:xfrm>
            <a:off x="638629" y="4493448"/>
            <a:ext cx="3425560" cy="1569660"/>
          </a:xfrm>
          <a:prstGeom prst="rect">
            <a:avLst/>
          </a:prstGeom>
          <a:noFill/>
        </p:spPr>
        <p:txBody>
          <a:bodyPr wrap="square">
            <a:spAutoFit/>
          </a:bodyPr>
          <a:lstStyle/>
          <a:p>
            <a:r>
              <a:rPr lang="de-DE" sz="1600" b="1"/>
              <a:t>Wiederverwendbare</a:t>
            </a:r>
            <a:r>
              <a:rPr lang="de-DE" sz="1600"/>
              <a:t> Datenträger wipen, um vorherige Daten irreversibel zu löschen.</a:t>
            </a:r>
          </a:p>
          <a:p>
            <a:r>
              <a:rPr lang="de-DE" sz="1600" b="1"/>
              <a:t>Ausgemusterte</a:t>
            </a:r>
            <a:r>
              <a:rPr lang="de-DE" sz="1600"/>
              <a:t> Datenträger sicher durch einen zertifizierten Drittanbieter entsorgen.</a:t>
            </a:r>
          </a:p>
        </p:txBody>
      </p:sp>
      <p:sp>
        <p:nvSpPr>
          <p:cNvPr id="3" name="TextBox 2">
            <a:extLst>
              <a:ext uri="{FF2B5EF4-FFF2-40B4-BE49-F238E27FC236}">
                <a16:creationId xmlns:a16="http://schemas.microsoft.com/office/drawing/2014/main" id="{142F3576-A5F6-A3A2-9E99-E368170251CC}"/>
              </a:ext>
            </a:extLst>
          </p:cNvPr>
          <p:cNvSpPr txBox="1"/>
          <p:nvPr/>
        </p:nvSpPr>
        <p:spPr>
          <a:xfrm>
            <a:off x="4100288" y="4481926"/>
            <a:ext cx="3461659" cy="1569660"/>
          </a:xfrm>
          <a:prstGeom prst="rect">
            <a:avLst/>
          </a:prstGeom>
          <a:noFill/>
        </p:spPr>
        <p:txBody>
          <a:bodyPr wrap="square">
            <a:spAutoFit/>
          </a:bodyPr>
          <a:lstStyle/>
          <a:p>
            <a:r>
              <a:rPr lang="de-DE" sz="1600" b="1"/>
              <a:t>Windows Server-Gruppenrichtlinien (GPOs) </a:t>
            </a:r>
            <a:r>
              <a:rPr lang="de-DE" sz="1600"/>
              <a:t>konfigurieren, um das Anschließen externer Datenträger zu unterbinden.</a:t>
            </a:r>
          </a:p>
          <a:p>
            <a:r>
              <a:rPr lang="de-DE" sz="1600" b="1"/>
              <a:t>Zwangsverschlüsselung </a:t>
            </a:r>
            <a:r>
              <a:rPr lang="de-DE" sz="1600"/>
              <a:t>autorisierter Datenträger.</a:t>
            </a:r>
          </a:p>
        </p:txBody>
      </p:sp>
      <p:sp>
        <p:nvSpPr>
          <p:cNvPr id="4" name="TextBox 3">
            <a:extLst>
              <a:ext uri="{FF2B5EF4-FFF2-40B4-BE49-F238E27FC236}">
                <a16:creationId xmlns:a16="http://schemas.microsoft.com/office/drawing/2014/main" id="{3B13FA4F-94C1-AF6B-5E9E-374B30412080}"/>
              </a:ext>
            </a:extLst>
          </p:cNvPr>
          <p:cNvSpPr txBox="1"/>
          <p:nvPr/>
        </p:nvSpPr>
        <p:spPr>
          <a:xfrm>
            <a:off x="7561947" y="4478936"/>
            <a:ext cx="3486243" cy="1569660"/>
          </a:xfrm>
          <a:prstGeom prst="rect">
            <a:avLst/>
          </a:prstGeom>
          <a:noFill/>
        </p:spPr>
        <p:txBody>
          <a:bodyPr wrap="square">
            <a:spAutoFit/>
          </a:bodyPr>
          <a:lstStyle/>
          <a:p>
            <a:r>
              <a:rPr lang="de-DE" sz="1600" b="1"/>
              <a:t>Sichere Aktenvernichtung</a:t>
            </a:r>
            <a:r>
              <a:rPr lang="de-DE" sz="1600"/>
              <a:t> leicht zugänglich machen, ab Sicherheitsstufe P-4.</a:t>
            </a:r>
          </a:p>
          <a:p>
            <a:r>
              <a:rPr lang="de-DE" sz="1600" b="1"/>
              <a:t>Standardisierte Prozesse zur Aktenvernichtung</a:t>
            </a:r>
            <a:r>
              <a:rPr lang="de-DE" sz="1600"/>
              <a:t> werden durch den Datenschutzbeauftragten überwacht.</a:t>
            </a:r>
          </a:p>
        </p:txBody>
      </p:sp>
      <p:sp>
        <p:nvSpPr>
          <p:cNvPr id="7" name="Arrow: Down 6">
            <a:extLst>
              <a:ext uri="{FF2B5EF4-FFF2-40B4-BE49-F238E27FC236}">
                <a16:creationId xmlns:a16="http://schemas.microsoft.com/office/drawing/2014/main" id="{88C1A4AC-11E6-E4EB-76C4-6E745574FAA7}"/>
              </a:ext>
            </a:extLst>
          </p:cNvPr>
          <p:cNvSpPr/>
          <p:nvPr/>
        </p:nvSpPr>
        <p:spPr>
          <a:xfrm>
            <a:off x="764656" y="3852667"/>
            <a:ext cx="461042" cy="48409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46D831B3-9285-AE26-2B95-DC05458B6F14}"/>
              </a:ext>
            </a:extLst>
          </p:cNvPr>
          <p:cNvSpPr/>
          <p:nvPr/>
        </p:nvSpPr>
        <p:spPr>
          <a:xfrm>
            <a:off x="4263557" y="3852667"/>
            <a:ext cx="461042" cy="48409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94A47FBE-A306-D545-290A-8121519A7D7E}"/>
              </a:ext>
            </a:extLst>
          </p:cNvPr>
          <p:cNvSpPr/>
          <p:nvPr/>
        </p:nvSpPr>
        <p:spPr>
          <a:xfrm>
            <a:off x="7661081" y="3852667"/>
            <a:ext cx="461042" cy="48409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699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7"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366106" y="341999"/>
            <a:ext cx="10887281" cy="651263"/>
          </a:xfrm>
        </p:spPr>
        <p:txBody>
          <a:bodyPr>
            <a:normAutofit/>
          </a:bodyPr>
          <a:lstStyle/>
          <a:p>
            <a:r>
              <a:rPr lang="de-DE"/>
              <a:t>Kontinuität der Sicherheit</a:t>
            </a:r>
          </a:p>
        </p:txBody>
      </p:sp>
      <p:graphicFrame>
        <p:nvGraphicFramePr>
          <p:cNvPr id="18" name="Content Placeholder 17">
            <a:extLst>
              <a:ext uri="{FF2B5EF4-FFF2-40B4-BE49-F238E27FC236}">
                <a16:creationId xmlns:a16="http://schemas.microsoft.com/office/drawing/2014/main" id="{864E4460-C70B-F590-4E47-5B6571270212}"/>
              </a:ext>
            </a:extLst>
          </p:cNvPr>
          <p:cNvGraphicFramePr>
            <a:graphicFrameLocks noGrp="1"/>
          </p:cNvGraphicFramePr>
          <p:nvPr>
            <p:ph sz="quarter" idx="10"/>
            <p:extLst>
              <p:ext uri="{D42A27DB-BD31-4B8C-83A1-F6EECF244321}">
                <p14:modId xmlns:p14="http://schemas.microsoft.com/office/powerpoint/2010/main" val="3103032152"/>
              </p:ext>
            </p:extLst>
          </p:nvPr>
        </p:nvGraphicFramePr>
        <p:xfrm>
          <a:off x="4017897" y="1513309"/>
          <a:ext cx="7172668" cy="3959065"/>
        </p:xfrm>
        <a:graphic>
          <a:graphicData uri="http://schemas.openxmlformats.org/drawingml/2006/table">
            <a:tbl>
              <a:tblPr firstRow="1" bandRow="1">
                <a:tableStyleId>{08FB837D-C827-4EFA-A057-4D05807E0F7C}</a:tableStyleId>
              </a:tblPr>
              <a:tblGrid>
                <a:gridCol w="3724141">
                  <a:extLst>
                    <a:ext uri="{9D8B030D-6E8A-4147-A177-3AD203B41FA5}">
                      <a16:colId xmlns:a16="http://schemas.microsoft.com/office/drawing/2014/main" val="4121448222"/>
                    </a:ext>
                  </a:extLst>
                </a:gridCol>
                <a:gridCol w="2117493">
                  <a:extLst>
                    <a:ext uri="{9D8B030D-6E8A-4147-A177-3AD203B41FA5}">
                      <a16:colId xmlns:a16="http://schemas.microsoft.com/office/drawing/2014/main" val="3960705478"/>
                    </a:ext>
                  </a:extLst>
                </a:gridCol>
                <a:gridCol w="1331034">
                  <a:extLst>
                    <a:ext uri="{9D8B030D-6E8A-4147-A177-3AD203B41FA5}">
                      <a16:colId xmlns:a16="http://schemas.microsoft.com/office/drawing/2014/main" val="4089255041"/>
                    </a:ext>
                  </a:extLst>
                </a:gridCol>
              </a:tblGrid>
              <a:tr h="379477">
                <a:tc>
                  <a:txBody>
                    <a:bodyPr/>
                    <a:lstStyle/>
                    <a:p>
                      <a:pPr algn="ctr"/>
                      <a:r>
                        <a:rPr lang="en-US">
                          <a:solidFill>
                            <a:schemeClr val="tx1"/>
                          </a:solidFill>
                        </a:rPr>
                        <a:t>Maßnahme</a:t>
                      </a:r>
                    </a:p>
                  </a:txBody>
                  <a:tcPr/>
                </a:tc>
                <a:tc>
                  <a:txBody>
                    <a:bodyPr/>
                    <a:lstStyle/>
                    <a:p>
                      <a:pPr algn="ctr"/>
                      <a:r>
                        <a:rPr lang="en-US">
                          <a:solidFill>
                            <a:schemeClr val="tx1"/>
                          </a:solidFill>
                        </a:rPr>
                        <a:t>Verantwortlich</a:t>
                      </a:r>
                    </a:p>
                  </a:txBody>
                  <a:tcPr/>
                </a:tc>
                <a:tc>
                  <a:txBody>
                    <a:bodyPr/>
                    <a:lstStyle/>
                    <a:p>
                      <a:pPr algn="ctr"/>
                      <a:r>
                        <a:rPr lang="en-US">
                          <a:solidFill>
                            <a:schemeClr val="tx1"/>
                          </a:solidFill>
                        </a:rPr>
                        <a:t>Häufigkeit</a:t>
                      </a:r>
                    </a:p>
                  </a:txBody>
                  <a:tcPr/>
                </a:tc>
                <a:extLst>
                  <a:ext uri="{0D108BD9-81ED-4DB2-BD59-A6C34878D82A}">
                    <a16:rowId xmlns:a16="http://schemas.microsoft.com/office/drawing/2014/main" val="1444305827"/>
                  </a:ext>
                </a:extLst>
              </a:tr>
              <a:tr h="65152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chemeClr val="dk1"/>
                          </a:solidFill>
                        </a:rPr>
                        <a:t>Dokumentation &amp; Maßnahmen bei Verstößen</a:t>
                      </a:r>
                      <a:endParaRPr lang="en-US" sz="1400" kern="1200">
                        <a:solidFill>
                          <a:schemeClr val="dk1"/>
                        </a:solidFill>
                        <a:latin typeface="+mn-lt"/>
                        <a:ea typeface="+mn-ea"/>
                        <a:cs typeface="+mn-cs"/>
                      </a:endParaRPr>
                    </a:p>
                    <a:p>
                      <a:pPr marL="0" indent="0" algn="l" defTabSz="914400" rtl="0" eaLnBrk="1" latinLnBrk="0" hangingPunct="1">
                        <a:buFont typeface="Arial" panose="020B0604020202020204" pitchFamily="34" charset="0"/>
                        <a:buNone/>
                      </a:pPr>
                      <a:endParaRPr lang="en-US" sz="1400" kern="1200">
                        <a:solidFill>
                          <a:schemeClr val="dk1"/>
                        </a:solidFill>
                        <a:latin typeface="+mn-lt"/>
                        <a:ea typeface="+mn-ea"/>
                        <a:cs typeface="+mn-cs"/>
                      </a:endParaRPr>
                    </a:p>
                  </a:txBody>
                  <a:tcPr/>
                </a:tc>
                <a:tc>
                  <a:txBody>
                    <a:bodyPr/>
                    <a:lstStyle/>
                    <a:p>
                      <a:r>
                        <a:rPr lang="en-US" sz="1400"/>
                        <a:t>IT-Abteilung</a:t>
                      </a:r>
                    </a:p>
                    <a:p>
                      <a:r>
                        <a:rPr lang="en-US" sz="1400"/>
                        <a:t>Personalabteilung</a:t>
                      </a:r>
                    </a:p>
                    <a:p>
                      <a:endParaRPr lang="en-US" sz="1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Bei Vorfällen</a:t>
                      </a:r>
                    </a:p>
                    <a:p>
                      <a:endParaRPr lang="en-US" sz="1400"/>
                    </a:p>
                  </a:txBody>
                  <a:tcPr/>
                </a:tc>
                <a:extLst>
                  <a:ext uri="{0D108BD9-81ED-4DB2-BD59-A6C34878D82A}">
                    <a16:rowId xmlns:a16="http://schemas.microsoft.com/office/drawing/2014/main" val="4205314010"/>
                  </a:ext>
                </a:extLst>
              </a:tr>
              <a:tr h="651520">
                <a:tc>
                  <a:txBody>
                    <a:bodyPr/>
                    <a:lstStyle/>
                    <a:p>
                      <a:pPr marL="0" indent="0" algn="l" defTabSz="914400" rtl="0" eaLnBrk="1" latinLnBrk="0" hangingPunct="1">
                        <a:buFont typeface="Arial" panose="020B0604020202020204" pitchFamily="34" charset="0"/>
                        <a:buNone/>
                      </a:pPr>
                      <a:r>
                        <a:rPr lang="de-DE" sz="1400" kern="1200">
                          <a:solidFill>
                            <a:schemeClr val="dk1"/>
                          </a:solidFill>
                        </a:rPr>
                        <a:t>• </a:t>
                      </a:r>
                      <a:r>
                        <a:rPr lang="en-US" sz="1400" kern="1200">
                          <a:solidFill>
                            <a:schemeClr val="dk1"/>
                          </a:solidFill>
                        </a:rPr>
                        <a:t>Interner Verschlüsselungsstatus</a:t>
                      </a:r>
                    </a:p>
                    <a:p>
                      <a:pPr marL="0" indent="0" algn="l" defTabSz="914400" rtl="0" eaLnBrk="1" latinLnBrk="0" hangingPunct="1">
                        <a:buFont typeface="Arial" panose="020B0604020202020204" pitchFamily="34" charset="0"/>
                        <a:buNone/>
                      </a:pPr>
                      <a:r>
                        <a:rPr lang="de-DE" sz="1400" kern="1200">
                          <a:solidFill>
                            <a:schemeClr val="dk1"/>
                          </a:solidFill>
                        </a:rPr>
                        <a:t>• </a:t>
                      </a:r>
                      <a:r>
                        <a:rPr lang="en-US" sz="1400" kern="1200">
                          <a:solidFill>
                            <a:schemeClr val="dk1"/>
                          </a:solidFill>
                        </a:rPr>
                        <a:t>Externe Zwangsverschlüsselung</a:t>
                      </a:r>
                    </a:p>
                    <a:p>
                      <a:pPr marL="0" indent="0" algn="l" defTabSz="914400" rtl="0" eaLnBrk="1" latinLnBrk="0" hangingPunct="1">
                        <a:buFont typeface="Arial" panose="020B0604020202020204" pitchFamily="34" charset="0"/>
                        <a:buNone/>
                      </a:pPr>
                      <a:r>
                        <a:rPr lang="de-DE" sz="1400" kern="1200">
                          <a:solidFill>
                            <a:schemeClr val="dk1"/>
                          </a:solidFill>
                        </a:rPr>
                        <a:t>• </a:t>
                      </a:r>
                      <a:r>
                        <a:rPr lang="en-US" sz="1400" kern="1200">
                          <a:solidFill>
                            <a:schemeClr val="dk1"/>
                          </a:solidFill>
                        </a:rPr>
                        <a:t>Zugriffsprotokolle</a:t>
                      </a:r>
                      <a:endParaRPr lang="en-US" sz="1400" kern="1200">
                        <a:solidFill>
                          <a:schemeClr val="dk1"/>
                        </a:solidFill>
                        <a:latin typeface="+mn-lt"/>
                        <a:ea typeface="+mn-ea"/>
                        <a:cs typeface="+mn-cs"/>
                      </a:endParaRPr>
                    </a:p>
                  </a:txBody>
                  <a:tcPr/>
                </a:tc>
                <a:tc>
                  <a:txBody>
                    <a:bodyPr/>
                    <a:lstStyle/>
                    <a:p>
                      <a:r>
                        <a:rPr lang="en-US" sz="1400"/>
                        <a:t>IT-Abteilung</a:t>
                      </a:r>
                    </a:p>
                  </a:txBody>
                  <a:tcPr/>
                </a:tc>
                <a:tc>
                  <a:txBody>
                    <a:bodyPr/>
                    <a:lstStyle/>
                    <a:p>
                      <a:r>
                        <a:rPr lang="en-US" sz="1400"/>
                        <a:t>Monatlich</a:t>
                      </a:r>
                    </a:p>
                  </a:txBody>
                  <a:tcPr/>
                </a:tc>
                <a:extLst>
                  <a:ext uri="{0D108BD9-81ED-4DB2-BD59-A6C34878D82A}">
                    <a16:rowId xmlns:a16="http://schemas.microsoft.com/office/drawing/2014/main" val="3217135251"/>
                  </a:ext>
                </a:extLst>
              </a:tr>
              <a:tr h="1031574">
                <a:tc>
                  <a:txBody>
                    <a:bodyPr/>
                    <a:lstStyle/>
                    <a:p>
                      <a:pPr marL="0" indent="0" algn="l" defTabSz="914400" rtl="0" eaLnBrk="1" latinLnBrk="0" hangingPunct="1">
                        <a:buFont typeface="Arial" panose="020B0604020202020204" pitchFamily="34" charset="0"/>
                        <a:buNone/>
                      </a:pPr>
                      <a:r>
                        <a:rPr lang="de-DE" sz="1400" kern="1200">
                          <a:solidFill>
                            <a:schemeClr val="dk1"/>
                          </a:solidFill>
                        </a:rPr>
                        <a:t>• Status der Wechselspeichermedien</a:t>
                      </a:r>
                      <a:br>
                        <a:rPr lang="de-DE" sz="1400" kern="1200">
                          <a:solidFill>
                            <a:schemeClr val="dk1"/>
                          </a:solidFill>
                        </a:rPr>
                      </a:br>
                      <a:r>
                        <a:rPr lang="de-DE" sz="1400" kern="1200">
                          <a:solidFill>
                            <a:schemeClr val="dk1"/>
                          </a:solidFill>
                        </a:rPr>
                        <a:t>• Identifikation &amp; Klassifizierung</a:t>
                      </a:r>
                      <a:br>
                        <a:rPr lang="de-DE" sz="1400" kern="1200">
                          <a:solidFill>
                            <a:schemeClr val="dk1"/>
                          </a:solidFill>
                        </a:rPr>
                      </a:br>
                      <a:r>
                        <a:rPr lang="de-DE" sz="1400" kern="1200">
                          <a:solidFill>
                            <a:schemeClr val="dk1"/>
                          </a:solidFill>
                        </a:rPr>
                        <a:t>• Interne Verschlüsselung</a:t>
                      </a:r>
                      <a:br>
                        <a:rPr lang="de-DE" sz="1400" kern="1200">
                          <a:solidFill>
                            <a:schemeClr val="dk1"/>
                          </a:solidFill>
                        </a:rPr>
                      </a:br>
                      <a:r>
                        <a:rPr lang="de-DE" sz="1400" kern="1200">
                          <a:solidFill>
                            <a:schemeClr val="dk1"/>
                          </a:solidFill>
                        </a:rPr>
                        <a:t>• Schnittstellenblockierung</a:t>
                      </a:r>
                      <a:br>
                        <a:rPr lang="de-DE" sz="1400" kern="1200">
                          <a:solidFill>
                            <a:schemeClr val="dk1"/>
                          </a:solidFill>
                        </a:rPr>
                      </a:br>
                      <a:r>
                        <a:rPr lang="de-DE" sz="1400" kern="1200">
                          <a:solidFill>
                            <a:schemeClr val="dk1"/>
                          </a:solidFill>
                        </a:rPr>
                        <a:t>• Aktenvernichtung</a:t>
                      </a:r>
                      <a:endParaRPr lang="en-US" sz="1400" kern="1200">
                        <a:solidFill>
                          <a:schemeClr val="dk1"/>
                        </a:solidFill>
                        <a:latin typeface="+mn-lt"/>
                        <a:ea typeface="+mn-ea"/>
                        <a:cs typeface="+mn-cs"/>
                      </a:endParaRPr>
                    </a:p>
                  </a:txBody>
                  <a:tcPr/>
                </a:tc>
                <a:tc>
                  <a:txBody>
                    <a:bodyPr/>
                    <a:lstStyle/>
                    <a:p>
                      <a:r>
                        <a:rPr lang="en-US" sz="1400"/>
                        <a:t>IT-Abteilung</a:t>
                      </a:r>
                    </a:p>
                    <a:p>
                      <a:r>
                        <a:rPr lang="en-US" sz="1400"/>
                        <a:t>Datenschutzbeauftragter</a:t>
                      </a:r>
                    </a:p>
                  </a:txBody>
                  <a:tcPr/>
                </a:tc>
                <a:tc>
                  <a:txBody>
                    <a:bodyPr/>
                    <a:lstStyle/>
                    <a:p>
                      <a:r>
                        <a:rPr lang="en-US" sz="1400"/>
                        <a:t>Vierteljährlich</a:t>
                      </a:r>
                    </a:p>
                  </a:txBody>
                  <a:tcPr/>
                </a:tc>
                <a:extLst>
                  <a:ext uri="{0D108BD9-81ED-4DB2-BD59-A6C34878D82A}">
                    <a16:rowId xmlns:a16="http://schemas.microsoft.com/office/drawing/2014/main" val="614448711"/>
                  </a:ext>
                </a:extLst>
              </a:tr>
              <a:tr h="395248">
                <a:tc>
                  <a:txBody>
                    <a:bodyPr/>
                    <a:lstStyle/>
                    <a:p>
                      <a:r>
                        <a:rPr lang="de-DE" sz="1400" kern="1200">
                          <a:solidFill>
                            <a:schemeClr val="dk1"/>
                          </a:solidFill>
                        </a:rPr>
                        <a:t>• Interne Audits</a:t>
                      </a:r>
                      <a:endParaRPr lang="en-US" sz="1400" kern="1200">
                        <a:solidFill>
                          <a:schemeClr val="dk1"/>
                        </a:solidFill>
                        <a:latin typeface="+mn-lt"/>
                        <a:ea typeface="+mn-ea"/>
                        <a:cs typeface="+mn-cs"/>
                      </a:endParaRPr>
                    </a:p>
                  </a:txBody>
                  <a:tcPr/>
                </a:tc>
                <a:tc>
                  <a:txBody>
                    <a:bodyPr/>
                    <a:lstStyle/>
                    <a:p>
                      <a:r>
                        <a:rPr lang="en-US" sz="1400"/>
                        <a:t>IT-Abteilung</a:t>
                      </a:r>
                    </a:p>
                  </a:txBody>
                  <a:tcPr/>
                </a:tc>
                <a:tc>
                  <a:txBody>
                    <a:bodyPr/>
                    <a:lstStyle/>
                    <a:p>
                      <a:r>
                        <a:rPr lang="en-US" sz="1400"/>
                        <a:t>Halbjährlich</a:t>
                      </a:r>
                    </a:p>
                  </a:txBody>
                  <a:tcPr/>
                </a:tc>
                <a:extLst>
                  <a:ext uri="{0D108BD9-81ED-4DB2-BD59-A6C34878D82A}">
                    <a16:rowId xmlns:a16="http://schemas.microsoft.com/office/drawing/2014/main" val="3813522851"/>
                  </a:ext>
                </a:extLst>
              </a:tr>
              <a:tr h="563060">
                <a:tc>
                  <a:txBody>
                    <a:bodyPr/>
                    <a:lstStyle/>
                    <a:p>
                      <a:pPr marL="0" algn="l" defTabSz="914400" rtl="0" eaLnBrk="1" latinLnBrk="0" hangingPunct="1"/>
                      <a:r>
                        <a:rPr lang="de-DE" sz="1400" kern="1200">
                          <a:solidFill>
                            <a:schemeClr val="dk1"/>
                          </a:solidFill>
                        </a:rPr>
                        <a:t>• </a:t>
                      </a:r>
                      <a:r>
                        <a:rPr lang="en-US" sz="1400" kern="1200">
                          <a:solidFill>
                            <a:schemeClr val="dk1"/>
                          </a:solidFill>
                        </a:rPr>
                        <a:t>Externe Audits</a:t>
                      </a:r>
                      <a:br>
                        <a:rPr lang="en-US" sz="1400" kern="1200">
                          <a:solidFill>
                            <a:schemeClr val="dk1"/>
                          </a:solidFill>
                        </a:rPr>
                      </a:br>
                      <a:r>
                        <a:rPr lang="de-DE" sz="1400" kern="1200">
                          <a:solidFill>
                            <a:schemeClr val="dk1"/>
                          </a:solidFill>
                        </a:rPr>
                        <a:t>• </a:t>
                      </a:r>
                      <a:r>
                        <a:rPr lang="en-US" sz="1400" kern="1200">
                          <a:solidFill>
                            <a:schemeClr val="dk1"/>
                          </a:solidFill>
                        </a:rPr>
                        <a:t>Schulungen &amp; Awareness</a:t>
                      </a:r>
                      <a:endParaRPr lang="en-US" sz="1400" kern="1200">
                        <a:solidFill>
                          <a:schemeClr val="dk1"/>
                        </a:solidFill>
                        <a:latin typeface="+mn-lt"/>
                        <a:ea typeface="+mn-ea"/>
                        <a:cs typeface="+mn-cs"/>
                      </a:endParaRPr>
                    </a:p>
                  </a:txBody>
                  <a:tcPr/>
                </a:tc>
                <a:tc>
                  <a:txBody>
                    <a:bodyPr/>
                    <a:lstStyle/>
                    <a:p>
                      <a:r>
                        <a:rPr lang="en-US" sz="1400"/>
                        <a:t>Externe Auditoren</a:t>
                      </a:r>
                    </a:p>
                    <a:p>
                      <a:r>
                        <a:rPr lang="en-US" sz="1400"/>
                        <a:t>HR-Abteilung</a:t>
                      </a:r>
                    </a:p>
                  </a:txBody>
                  <a:tcPr/>
                </a:tc>
                <a:tc>
                  <a:txBody>
                    <a:bodyPr/>
                    <a:lstStyle/>
                    <a:p>
                      <a:r>
                        <a:rPr lang="en-US" sz="1400"/>
                        <a:t>Jährlich</a:t>
                      </a:r>
                    </a:p>
                  </a:txBody>
                  <a:tcPr/>
                </a:tc>
                <a:extLst>
                  <a:ext uri="{0D108BD9-81ED-4DB2-BD59-A6C34878D82A}">
                    <a16:rowId xmlns:a16="http://schemas.microsoft.com/office/drawing/2014/main" val="447471117"/>
                  </a:ext>
                </a:extLst>
              </a:tr>
            </a:tbl>
          </a:graphicData>
        </a:graphic>
      </p:graphicFrame>
      <p:sp>
        <p:nvSpPr>
          <p:cNvPr id="20" name="Content Placeholder 2">
            <a:extLst>
              <a:ext uri="{FF2B5EF4-FFF2-40B4-BE49-F238E27FC236}">
                <a16:creationId xmlns:a16="http://schemas.microsoft.com/office/drawing/2014/main" id="{190EAD87-F4DA-76AF-B4CE-CD7932F6A108}"/>
              </a:ext>
            </a:extLst>
          </p:cNvPr>
          <p:cNvSpPr txBox="1">
            <a:spLocks/>
          </p:cNvSpPr>
          <p:nvPr/>
        </p:nvSpPr>
        <p:spPr>
          <a:xfrm>
            <a:off x="366106" y="1663228"/>
            <a:ext cx="3731898" cy="35681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0"/>
              </a:spcBef>
              <a:spcAft>
                <a:spcPts val="1200"/>
              </a:spcAft>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0"/>
              </a:spcBef>
              <a:spcAft>
                <a:spcPts val="1200"/>
              </a:spcAft>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a:t>Überwachung</a:t>
            </a:r>
            <a:r>
              <a:rPr lang="en-US" sz="1800"/>
              <a:t>: </a:t>
            </a:r>
            <a:br>
              <a:rPr lang="en-US" sz="1800"/>
            </a:br>
            <a:r>
              <a:rPr lang="en-US" sz="1800"/>
              <a:t>Zentrale Gruppenrichtlinien (GPOs) &amp; Protokollierung der Zugriffe</a:t>
            </a:r>
          </a:p>
          <a:p>
            <a:pPr marL="0" indent="0">
              <a:buNone/>
            </a:pPr>
            <a:r>
              <a:rPr lang="en-US" sz="1800" b="1"/>
              <a:t>Audits</a:t>
            </a:r>
            <a:r>
              <a:rPr lang="en-US" sz="1800"/>
              <a:t>: </a:t>
            </a:r>
            <a:br>
              <a:rPr lang="en-US" sz="1800"/>
            </a:br>
            <a:r>
              <a:rPr lang="en-US" sz="1800"/>
              <a:t>Intern und extern</a:t>
            </a:r>
          </a:p>
          <a:p>
            <a:pPr marL="0" indent="0">
              <a:buNone/>
            </a:pPr>
            <a:r>
              <a:rPr lang="en-US" sz="1800" b="1"/>
              <a:t>Schulungen</a:t>
            </a:r>
            <a:r>
              <a:rPr lang="en-US" sz="1800"/>
              <a:t>: </a:t>
            </a:r>
            <a:br>
              <a:rPr lang="en-US" sz="1800"/>
            </a:br>
            <a:r>
              <a:rPr lang="en-US" sz="1800"/>
              <a:t>Awareness-Programme &amp; Onboarding  </a:t>
            </a:r>
          </a:p>
          <a:p>
            <a:pPr marL="0" indent="0">
              <a:buNone/>
            </a:pPr>
            <a:r>
              <a:rPr lang="en-US" sz="1800" b="1"/>
              <a:t>Verstöße</a:t>
            </a:r>
            <a:r>
              <a:rPr lang="en-US" sz="1800"/>
              <a:t>: </a:t>
            </a:r>
            <a:br>
              <a:rPr lang="en-US" sz="1800"/>
            </a:br>
            <a:r>
              <a:rPr lang="en-US" sz="1800"/>
              <a:t>Dokumentation &amp; </a:t>
            </a:r>
            <a:br>
              <a:rPr lang="en-US" sz="1800"/>
            </a:br>
            <a:r>
              <a:rPr lang="en-US" sz="1800"/>
              <a:t>disziplinarische Maßnahmen</a:t>
            </a:r>
          </a:p>
        </p:txBody>
      </p:sp>
      <p:sp>
        <p:nvSpPr>
          <p:cNvPr id="21" name="Content Placeholder 3">
            <a:extLst>
              <a:ext uri="{FF2B5EF4-FFF2-40B4-BE49-F238E27FC236}">
                <a16:creationId xmlns:a16="http://schemas.microsoft.com/office/drawing/2014/main" id="{A5CA4AF2-472E-E487-2ACE-6931382A9021}"/>
              </a:ext>
            </a:extLst>
          </p:cNvPr>
          <p:cNvSpPr txBox="1">
            <a:spLocks/>
          </p:cNvSpPr>
          <p:nvPr/>
        </p:nvSpPr>
        <p:spPr>
          <a:xfrm>
            <a:off x="1901163" y="5713357"/>
            <a:ext cx="9429065" cy="4261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800"/>
              <a:t>Alle Maßnahmen erfolgen gemäß den in Deutschland und weltweit anerkannten Standards.</a:t>
            </a:r>
          </a:p>
        </p:txBody>
      </p:sp>
      <p:sp>
        <p:nvSpPr>
          <p:cNvPr id="3" name="Content Placeholder 3">
            <a:extLst>
              <a:ext uri="{FF2B5EF4-FFF2-40B4-BE49-F238E27FC236}">
                <a16:creationId xmlns:a16="http://schemas.microsoft.com/office/drawing/2014/main" id="{71F3BC0A-2EEE-B6A4-D2C0-7F693963C8B1}"/>
              </a:ext>
            </a:extLst>
          </p:cNvPr>
          <p:cNvSpPr txBox="1">
            <a:spLocks/>
          </p:cNvSpPr>
          <p:nvPr/>
        </p:nvSpPr>
        <p:spPr>
          <a:xfrm>
            <a:off x="366106" y="985529"/>
            <a:ext cx="9429065" cy="42618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800"/>
              <a:t>Überwachung, Audits, Schulungen und der Umgang mit Verstößen.</a:t>
            </a:r>
          </a:p>
        </p:txBody>
      </p:sp>
    </p:spTree>
    <p:extLst>
      <p:ext uri="{BB962C8B-B14F-4D97-AF65-F5344CB8AC3E}">
        <p14:creationId xmlns:p14="http://schemas.microsoft.com/office/powerpoint/2010/main" val="43040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6000" y="413560"/>
            <a:ext cx="4326800" cy="3290088"/>
          </a:xfrm>
        </p:spPr>
        <p:txBody>
          <a:bodyPr/>
          <a:lstStyle/>
          <a:p>
            <a:r>
              <a:rPr lang="en-US"/>
              <a:t>Fragen?</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6000" y="4718584"/>
            <a:ext cx="4625515" cy="1346568"/>
          </a:xfrm>
        </p:spPr>
        <p:txBody>
          <a:bodyPr>
            <a:normAutofit/>
          </a:bodyPr>
          <a:lstStyle/>
          <a:p>
            <a:r>
              <a:rPr lang="en-US" sz="2400"/>
              <a:t>Lucian Haralambie</a:t>
            </a:r>
          </a:p>
          <a:p>
            <a:endParaRPr lang="en-US"/>
          </a:p>
          <a:p>
            <a:r>
              <a:rPr lang="de-DE"/>
              <a:t>Mail:</a:t>
            </a:r>
          </a:p>
          <a:p>
            <a:r>
              <a:rPr lang="en-US"/>
              <a:t>Student.Lucian@mindrefined.de</a:t>
            </a:r>
          </a:p>
        </p:txBody>
      </p:sp>
    </p:spTree>
    <p:extLst>
      <p:ext uri="{BB962C8B-B14F-4D97-AF65-F5344CB8AC3E}">
        <p14:creationId xmlns:p14="http://schemas.microsoft.com/office/powerpoint/2010/main" val="76993264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810</TotalTime>
  <Words>1614</Words>
  <Application>Microsoft Office PowerPoint</Application>
  <PresentationFormat>Widescreen</PresentationFormat>
  <Paragraphs>273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Tahoma</vt:lpstr>
      <vt:lpstr>Tenorite</vt:lpstr>
      <vt:lpstr>Wingdings</vt:lpstr>
      <vt:lpstr>Custom</vt:lpstr>
      <vt:lpstr>Cyber Security Advisor Lucian HARALAMBIE  |  Hanau  |  23.01.2025</vt:lpstr>
      <vt:lpstr>Über mich</vt:lpstr>
      <vt:lpstr>Agenda</vt:lpstr>
      <vt:lpstr>PowerPoint Presentation</vt:lpstr>
      <vt:lpstr>Wie eine nachlässige Handlung die Firma transformierte</vt:lpstr>
      <vt:lpstr>SPEICHERMEDIEN DEFINIEREN und probleme lösen</vt:lpstr>
      <vt:lpstr>Kontinuität der Sicherheit</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Lucian Haralambie</dc:creator>
  <cp:lastModifiedBy>Lucian Haralambie</cp:lastModifiedBy>
  <cp:revision>200</cp:revision>
  <dcterms:created xsi:type="dcterms:W3CDTF">2025-01-14T15:33:49Z</dcterms:created>
  <dcterms:modified xsi:type="dcterms:W3CDTF">2025-01-23T12:55:55Z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