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799"/>
    <a:srgbClr val="47B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83" d="100"/>
          <a:sy n="83" d="100"/>
        </p:scale>
        <p:origin x="49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D27E-36DC-A649-9D6C-2F8516568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0D05E-1C6F-3440-95E7-331EB4216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A5A3-3741-774A-822F-6F188366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EDC6-65BE-5540-ABB0-0AF4969E7C28}" type="datetimeFigureOut">
              <a:rPr lang="en-FR" smtClean="0"/>
              <a:t>09/12/2020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0491-A812-3146-9514-27DDBCCB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8FD06-533C-3042-BBF0-227C5E7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8229-FDC8-754E-82D6-214FE0D5E4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1886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1D5E-6A5D-5D4C-AB65-4A42491E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FEC2B-C4C3-FC42-9B72-51FA3261F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0B56-7DC9-FC49-9C0B-946E2112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EDC6-65BE-5540-ABB0-0AF4969E7C28}" type="datetimeFigureOut">
              <a:rPr lang="en-FR" smtClean="0"/>
              <a:t>09/12/2020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A67A-AB29-A24E-A253-4C6E52DC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7884-A010-244D-B1C0-9AD2CBB5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8229-FDC8-754E-82D6-214FE0D5E4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310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322C0-7734-C846-8A08-8887E4B65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AACE7-1D12-7640-A783-9185645CA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E8BE-55E2-E34B-AD09-B38CE3F1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EDC6-65BE-5540-ABB0-0AF4969E7C28}" type="datetimeFigureOut">
              <a:rPr lang="en-FR" smtClean="0"/>
              <a:t>09/12/2020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1A54-8DBC-A64D-9929-2071F255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9E63-CDAE-354C-8A74-FD87C909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8229-FDC8-754E-82D6-214FE0D5E4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3306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0CF8-8A7A-214E-92D0-9AAFEE3C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E775-A17C-0B46-A2B8-BDFA3D00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AF6B6-B274-6E4D-B362-A8505326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EDC6-65BE-5540-ABB0-0AF4969E7C28}" type="datetimeFigureOut">
              <a:rPr lang="en-FR" smtClean="0"/>
              <a:t>09/12/2020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931E-D4A4-AC4A-8676-4716A5EB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8E0A-4562-6C49-93DF-5998652B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8229-FDC8-754E-82D6-214FE0D5E4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929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35C0-96B4-5947-BD9E-DAFE4B09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B61F9-FF6F-2B4E-AD1B-80B5DAB41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6F9C-EA99-D34E-AA18-43967B51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EDC6-65BE-5540-ABB0-0AF4969E7C28}" type="datetimeFigureOut">
              <a:rPr lang="en-FR" smtClean="0"/>
              <a:t>09/12/2020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33C80-670F-7046-99F6-317071F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6469-C87A-BE41-A489-32BFC883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8229-FDC8-754E-82D6-214FE0D5E4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6760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F78F-6D81-274E-B5F8-DE08AE6D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5CF1-C991-F44A-92A9-54D398F7A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40C1C-4EC6-8A44-9E9E-E8129011E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7A6F-C860-5446-8408-07E7F253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EDC6-65BE-5540-ABB0-0AF4969E7C28}" type="datetimeFigureOut">
              <a:rPr lang="en-FR" smtClean="0"/>
              <a:t>09/12/2020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CB0E3-BF4D-F64A-ABB4-FA235126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F3829-DAF9-BD42-97BD-57347B4F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8229-FDC8-754E-82D6-214FE0D5E4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43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13B-9453-7C4C-BF91-54F03138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79E6-E1BD-AD42-B6BA-65ED0CC6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32FB8-6171-A442-92EA-E9B7AF27C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D46D2-7773-6246-AA5C-9C93226AE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1FC64-16D9-844C-A183-52F816872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E9BE9-7A29-CC44-B74C-D02A24F5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EDC6-65BE-5540-ABB0-0AF4969E7C28}" type="datetimeFigureOut">
              <a:rPr lang="en-FR" smtClean="0"/>
              <a:t>09/12/2020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DA436-3873-474E-9157-FE4B3E24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79597-436F-664A-BA8B-0957584C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8229-FDC8-754E-82D6-214FE0D5E4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0575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5286-9667-1D42-A8BD-F0E57027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03174-783A-BD4F-AA90-78EEB02D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EDC6-65BE-5540-ABB0-0AF4969E7C28}" type="datetimeFigureOut">
              <a:rPr lang="en-FR" smtClean="0"/>
              <a:t>09/12/2020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9CACC-F9C0-0A49-9D77-1F08F790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0008A-F4D7-8742-8360-A9461F39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8229-FDC8-754E-82D6-214FE0D5E4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876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05BA0-7A4F-B047-8F84-2F0DCF86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EDC6-65BE-5540-ABB0-0AF4969E7C28}" type="datetimeFigureOut">
              <a:rPr lang="en-FR" smtClean="0"/>
              <a:t>09/12/2020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2CA13-1011-3943-80BC-4286D4D5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A8AF7-5E01-574E-9308-C252BD9C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8229-FDC8-754E-82D6-214FE0D5E4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175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3212-6AAB-2E4C-B351-F21080B0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CECA-D602-4245-817B-8B93F4BB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5A5C2-568B-9D4B-9823-4533CB9B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E0BDB-9F0B-9A4C-BC89-A78E2CB7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EDC6-65BE-5540-ABB0-0AF4969E7C28}" type="datetimeFigureOut">
              <a:rPr lang="en-FR" smtClean="0"/>
              <a:t>09/12/2020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A5522-7758-2D44-8076-EEFA3B67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C379-DEE2-B340-B02F-9FF5043D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8229-FDC8-754E-82D6-214FE0D5E4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2788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588B-82AE-3344-B085-D1A54B1D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BF406-A286-9A46-990A-E892B8F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93030-E78C-854E-9067-74676ADE1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01CC2-4CFC-E04F-9F12-2649E540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EDC6-65BE-5540-ABB0-0AF4969E7C28}" type="datetimeFigureOut">
              <a:rPr lang="en-FR" smtClean="0"/>
              <a:t>09/12/2020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772C6-56A2-4E46-9EFD-BBCD71F3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02C3C-9F9E-7742-B1DB-B02EF9D3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8229-FDC8-754E-82D6-214FE0D5E4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2270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783D9-983B-4342-BE81-EC6CC5C6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369D7-D37E-0846-9750-05DEA75A0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AB64-EBD5-3B42-B08D-E9BB74375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EDC6-65BE-5540-ABB0-0AF4969E7C28}" type="datetimeFigureOut">
              <a:rPr lang="en-FR" smtClean="0"/>
              <a:t>09/12/2020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BB8C-C2E8-3D45-A93A-8BB79B23A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AC3C6-F9A0-3642-8104-62973D610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8229-FDC8-754E-82D6-214FE0D5E4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4500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DF2A-13D9-7244-8BE0-F20096472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Les Clouds Providers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4A7D27-4D47-C94D-BC71-8162141862AB}"/>
              </a:ext>
            </a:extLst>
          </p:cNvPr>
          <p:cNvCxnSpPr/>
          <p:nvPr/>
        </p:nvCxnSpPr>
        <p:spPr>
          <a:xfrm>
            <a:off x="3020785" y="3443287"/>
            <a:ext cx="6150429" cy="0"/>
          </a:xfrm>
          <a:prstGeom prst="line">
            <a:avLst/>
          </a:prstGeom>
          <a:ln w="508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63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4A7D27-4D47-C94D-BC71-8162141862AB}"/>
              </a:ext>
            </a:extLst>
          </p:cNvPr>
          <p:cNvCxnSpPr>
            <a:cxnSpLocks/>
          </p:cNvCxnSpPr>
          <p:nvPr/>
        </p:nvCxnSpPr>
        <p:spPr>
          <a:xfrm>
            <a:off x="5878286" y="1082933"/>
            <a:ext cx="1034143" cy="0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4C2C83-DCC6-0246-A943-7BB27BF70C9B}"/>
              </a:ext>
            </a:extLst>
          </p:cNvPr>
          <p:cNvSpPr txBox="1"/>
          <p:nvPr/>
        </p:nvSpPr>
        <p:spPr>
          <a:xfrm>
            <a:off x="3280012" y="477660"/>
            <a:ext cx="625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3200" dirty="0"/>
              <a:t>Sujet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54002-1B4D-E142-9CFD-D01833A4A6BB}"/>
              </a:ext>
            </a:extLst>
          </p:cNvPr>
          <p:cNvSpPr txBox="1"/>
          <p:nvPr/>
        </p:nvSpPr>
        <p:spPr>
          <a:xfrm>
            <a:off x="1293937" y="2153808"/>
            <a:ext cx="9604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/>
              <a:t>Enfin l’entreprise attend de vous un livrable au format </a:t>
            </a:r>
            <a:r>
              <a:rPr lang="en-FR" sz="2400" dirty="0">
                <a:solidFill>
                  <a:srgbClr val="3B9799"/>
                </a:solidFill>
              </a:rPr>
              <a:t>PDF</a:t>
            </a:r>
            <a:r>
              <a:rPr lang="en-FR" sz="2400" dirty="0"/>
              <a:t> et qui contiendra votre compte rendu. Celui-ci contiendra à </a:t>
            </a:r>
            <a:r>
              <a:rPr lang="en-FR" sz="2400" dirty="0">
                <a:solidFill>
                  <a:srgbClr val="3B9799"/>
                </a:solidFill>
              </a:rPr>
              <a:t>minima</a:t>
            </a:r>
            <a:r>
              <a:rPr lang="en-FR" sz="2400" dirty="0"/>
              <a:t> les points suivants 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A75C28-4967-ED46-A119-01A53FE36923}"/>
              </a:ext>
            </a:extLst>
          </p:cNvPr>
          <p:cNvCxnSpPr>
            <a:cxnSpLocks/>
          </p:cNvCxnSpPr>
          <p:nvPr/>
        </p:nvCxnSpPr>
        <p:spPr>
          <a:xfrm flipH="1" flipV="1">
            <a:off x="1280485" y="2225067"/>
            <a:ext cx="13452" cy="759738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AE5B42-FAF4-5040-8278-ADD5316F12B4}"/>
              </a:ext>
            </a:extLst>
          </p:cNvPr>
          <p:cNvCxnSpPr>
            <a:cxnSpLocks/>
          </p:cNvCxnSpPr>
          <p:nvPr/>
        </p:nvCxnSpPr>
        <p:spPr>
          <a:xfrm flipV="1">
            <a:off x="2247558" y="3555225"/>
            <a:ext cx="0" cy="1729272"/>
          </a:xfrm>
          <a:prstGeom prst="line">
            <a:avLst/>
          </a:prstGeom>
          <a:ln w="635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C3DA013-3C48-C14A-B2E6-BBCCE4DCA8F8}"/>
              </a:ext>
            </a:extLst>
          </p:cNvPr>
          <p:cNvSpPr/>
          <p:nvPr/>
        </p:nvSpPr>
        <p:spPr>
          <a:xfrm>
            <a:off x="2119440" y="3747196"/>
            <a:ext cx="252000" cy="252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47B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87561-68F3-E74F-A7FB-2EB35CEBAADA}"/>
              </a:ext>
            </a:extLst>
          </p:cNvPr>
          <p:cNvSpPr/>
          <p:nvPr/>
        </p:nvSpPr>
        <p:spPr>
          <a:xfrm>
            <a:off x="2565754" y="3642363"/>
            <a:ext cx="7060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FR" sz="2400" dirty="0"/>
              <a:t>Une comparaison technique entre deux Clous Providers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3E69CC-55FD-9C49-9139-E1376FBA6435}"/>
              </a:ext>
            </a:extLst>
          </p:cNvPr>
          <p:cNvSpPr/>
          <p:nvPr/>
        </p:nvSpPr>
        <p:spPr>
          <a:xfrm>
            <a:off x="2119440" y="4284167"/>
            <a:ext cx="252000" cy="252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47B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2F65C-FA03-6F45-B482-952EB71F4F0B}"/>
              </a:ext>
            </a:extLst>
          </p:cNvPr>
          <p:cNvSpPr/>
          <p:nvPr/>
        </p:nvSpPr>
        <p:spPr>
          <a:xfrm>
            <a:off x="2565754" y="4179334"/>
            <a:ext cx="7835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FR" sz="2400" dirty="0"/>
              <a:t>Une comparaison des coûts entre les deux Clouds Providers*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370F7F-8028-6C4D-807E-8C372EF5A326}"/>
              </a:ext>
            </a:extLst>
          </p:cNvPr>
          <p:cNvSpPr/>
          <p:nvPr/>
        </p:nvSpPr>
        <p:spPr>
          <a:xfrm>
            <a:off x="2119440" y="4821138"/>
            <a:ext cx="252000" cy="252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47B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93E433-204C-484A-8820-C9A3C55A8372}"/>
              </a:ext>
            </a:extLst>
          </p:cNvPr>
          <p:cNvSpPr/>
          <p:nvPr/>
        </p:nvSpPr>
        <p:spPr>
          <a:xfrm>
            <a:off x="2565754" y="4716305"/>
            <a:ext cx="7835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FR" sz="2400" dirty="0"/>
              <a:t>Une conclusion de votre part donnant votre avis d’expert informatique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8029FF-993B-144B-8768-9660A7DF100C}"/>
              </a:ext>
            </a:extLst>
          </p:cNvPr>
          <p:cNvSpPr txBox="1"/>
          <p:nvPr/>
        </p:nvSpPr>
        <p:spPr>
          <a:xfrm>
            <a:off x="797021" y="5877611"/>
            <a:ext cx="96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600" dirty="0"/>
              <a:t>* Coût des machines virtuelles, disques, ip publiques, load balancer et autre</a:t>
            </a:r>
          </a:p>
        </p:txBody>
      </p:sp>
    </p:spTree>
    <p:extLst>
      <p:ext uri="{BB962C8B-B14F-4D97-AF65-F5344CB8AC3E}">
        <p14:creationId xmlns:p14="http://schemas.microsoft.com/office/powerpoint/2010/main" val="13416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4A7D27-4D47-C94D-BC71-8162141862AB}"/>
              </a:ext>
            </a:extLst>
          </p:cNvPr>
          <p:cNvCxnSpPr>
            <a:cxnSpLocks/>
          </p:cNvCxnSpPr>
          <p:nvPr/>
        </p:nvCxnSpPr>
        <p:spPr>
          <a:xfrm>
            <a:off x="3351891" y="1085210"/>
            <a:ext cx="5488207" cy="0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4C2C83-DCC6-0246-A943-7BB27BF70C9B}"/>
              </a:ext>
            </a:extLst>
          </p:cNvPr>
          <p:cNvSpPr txBox="1"/>
          <p:nvPr/>
        </p:nvSpPr>
        <p:spPr>
          <a:xfrm>
            <a:off x="3280012" y="477660"/>
            <a:ext cx="563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3200" dirty="0"/>
              <a:t>Qu’est-ce qu’un Cloud Provider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C6A7E-B8EF-2E4C-9F12-C73DC6B1C2A3}"/>
              </a:ext>
            </a:extLst>
          </p:cNvPr>
          <p:cNvSpPr txBox="1"/>
          <p:nvPr/>
        </p:nvSpPr>
        <p:spPr>
          <a:xfrm>
            <a:off x="1742742" y="2313608"/>
            <a:ext cx="8828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/>
              <a:t>Un Cloud Provider est une entreprise fournissant des environnements informatiques, comme des Public Cloud ou Managed Private Cloud.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20F69-B57F-BB46-9313-46DD727EC1E2}"/>
              </a:ext>
            </a:extLst>
          </p:cNvPr>
          <p:cNvSpPr txBox="1"/>
          <p:nvPr/>
        </p:nvSpPr>
        <p:spPr>
          <a:xfrm>
            <a:off x="1729290" y="3401943"/>
            <a:ext cx="870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/>
              <a:t>Ces entreprises fournissent aussi du Cloud Computing Services, aussi connus sous les noms d’IaaS, PaaS et SaaS.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D76822-1C2F-6448-ABD0-834E221D5FB8}"/>
              </a:ext>
            </a:extLst>
          </p:cNvPr>
          <p:cNvCxnSpPr>
            <a:cxnSpLocks/>
          </p:cNvCxnSpPr>
          <p:nvPr/>
        </p:nvCxnSpPr>
        <p:spPr>
          <a:xfrm flipV="1">
            <a:off x="1729290" y="2428648"/>
            <a:ext cx="0" cy="600916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24DA7B-58B7-6E48-9E6B-5EAE68A94033}"/>
              </a:ext>
            </a:extLst>
          </p:cNvPr>
          <p:cNvCxnSpPr>
            <a:cxnSpLocks/>
          </p:cNvCxnSpPr>
          <p:nvPr/>
        </p:nvCxnSpPr>
        <p:spPr>
          <a:xfrm flipV="1">
            <a:off x="1725367" y="3529509"/>
            <a:ext cx="0" cy="600916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6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4A7D27-4D47-C94D-BC71-8162141862AB}"/>
              </a:ext>
            </a:extLst>
          </p:cNvPr>
          <p:cNvCxnSpPr>
            <a:cxnSpLocks/>
          </p:cNvCxnSpPr>
          <p:nvPr/>
        </p:nvCxnSpPr>
        <p:spPr>
          <a:xfrm>
            <a:off x="3858016" y="1085210"/>
            <a:ext cx="4459266" cy="0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4C2C83-DCC6-0246-A943-7BB27BF70C9B}"/>
              </a:ext>
            </a:extLst>
          </p:cNvPr>
          <p:cNvSpPr txBox="1"/>
          <p:nvPr/>
        </p:nvSpPr>
        <p:spPr>
          <a:xfrm>
            <a:off x="3280012" y="477660"/>
            <a:ext cx="563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3200" dirty="0"/>
              <a:t>Cloud Computing Services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54B4-0309-D941-950B-EF699905DD6F}"/>
              </a:ext>
            </a:extLst>
          </p:cNvPr>
          <p:cNvCxnSpPr>
            <a:cxnSpLocks/>
          </p:cNvCxnSpPr>
          <p:nvPr/>
        </p:nvCxnSpPr>
        <p:spPr>
          <a:xfrm>
            <a:off x="4396641" y="1882660"/>
            <a:ext cx="0" cy="3278063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58D871-7B8A-F242-AEF7-0ED6FF281178}"/>
              </a:ext>
            </a:extLst>
          </p:cNvPr>
          <p:cNvSpPr txBox="1"/>
          <p:nvPr/>
        </p:nvSpPr>
        <p:spPr>
          <a:xfrm>
            <a:off x="2265118" y="1882659"/>
            <a:ext cx="79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400" dirty="0"/>
              <a:t>IaaS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31E10-54E9-5749-AB19-0222D3605EA3}"/>
              </a:ext>
            </a:extLst>
          </p:cNvPr>
          <p:cNvSpPr txBox="1"/>
          <p:nvPr/>
        </p:nvSpPr>
        <p:spPr>
          <a:xfrm>
            <a:off x="5697397" y="1882661"/>
            <a:ext cx="79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400" dirty="0"/>
              <a:t>PaaS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5D790-8A45-8249-B76B-5B1DDF97BC37}"/>
              </a:ext>
            </a:extLst>
          </p:cNvPr>
          <p:cNvSpPr txBox="1"/>
          <p:nvPr/>
        </p:nvSpPr>
        <p:spPr>
          <a:xfrm>
            <a:off x="9151594" y="1882659"/>
            <a:ext cx="79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400" dirty="0"/>
              <a:t>SaaS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E3B065-7BEC-A845-994B-77F4028D3CE5}"/>
              </a:ext>
            </a:extLst>
          </p:cNvPr>
          <p:cNvCxnSpPr>
            <a:cxnSpLocks/>
          </p:cNvCxnSpPr>
          <p:nvPr/>
        </p:nvCxnSpPr>
        <p:spPr>
          <a:xfrm>
            <a:off x="7843386" y="1882660"/>
            <a:ext cx="0" cy="3278063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2E9E1C-3A7E-1D49-9ED6-F712E5B957CA}"/>
              </a:ext>
            </a:extLst>
          </p:cNvPr>
          <p:cNvSpPr txBox="1"/>
          <p:nvPr/>
        </p:nvSpPr>
        <p:spPr>
          <a:xfrm>
            <a:off x="1175502" y="2511047"/>
            <a:ext cx="29764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FR" sz="2000" dirty="0">
                <a:solidFill>
                  <a:srgbClr val="3B9799"/>
                </a:solidFill>
              </a:rPr>
              <a:t>Infrastructure</a:t>
            </a:r>
            <a:r>
              <a:rPr lang="en-FR" sz="2000" dirty="0"/>
              <a:t> as a Service. Tous les environements IT sont basés dessus. Une infrastructure peut inclure le réseau, le stockage de données, les serveurs ou encore la virtualisation.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966230-EB87-7347-A5A4-4819C6585CE1}"/>
              </a:ext>
            </a:extLst>
          </p:cNvPr>
          <p:cNvSpPr txBox="1"/>
          <p:nvPr/>
        </p:nvSpPr>
        <p:spPr>
          <a:xfrm>
            <a:off x="4609252" y="2511050"/>
            <a:ext cx="30374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FR" sz="2000" dirty="0">
                <a:solidFill>
                  <a:srgbClr val="3B9799"/>
                </a:solidFill>
              </a:rPr>
              <a:t>Platform</a:t>
            </a:r>
            <a:r>
              <a:rPr lang="en-FR" sz="2000" dirty="0"/>
              <a:t> as a Service. </a:t>
            </a:r>
          </a:p>
          <a:p>
            <a:pPr algn="just"/>
            <a:r>
              <a:rPr lang="en-FR" sz="2000" dirty="0"/>
              <a:t>Tout outils nécessaires au déploiement et à la création d’applicatif. On peut inclure les Runtime, Middleware ou encore les OS.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44FC8-9CAA-734F-939C-6550ECE93869}"/>
              </a:ext>
            </a:extLst>
          </p:cNvPr>
          <p:cNvSpPr txBox="1"/>
          <p:nvPr/>
        </p:nvSpPr>
        <p:spPr>
          <a:xfrm>
            <a:off x="8040071" y="2511049"/>
            <a:ext cx="3053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FR" sz="2000" dirty="0">
                <a:solidFill>
                  <a:srgbClr val="3B9799"/>
                </a:solidFill>
              </a:rPr>
              <a:t>Software</a:t>
            </a:r>
            <a:r>
              <a:rPr lang="en-FR" sz="2000" dirty="0"/>
              <a:t> as a Service. </a:t>
            </a:r>
          </a:p>
          <a:p>
            <a:pPr algn="just"/>
            <a:r>
              <a:rPr lang="en-FR" sz="2000" dirty="0"/>
              <a:t>Les applications clés en main. C’est à dire des applications fournies par des services providers vous permettant de les utilisées dans un cloud provider.</a:t>
            </a:r>
          </a:p>
        </p:txBody>
      </p:sp>
    </p:spTree>
    <p:extLst>
      <p:ext uri="{BB962C8B-B14F-4D97-AF65-F5344CB8AC3E}">
        <p14:creationId xmlns:p14="http://schemas.microsoft.com/office/powerpoint/2010/main" val="391892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4A7D27-4D47-C94D-BC71-8162141862AB}"/>
              </a:ext>
            </a:extLst>
          </p:cNvPr>
          <p:cNvCxnSpPr>
            <a:cxnSpLocks/>
          </p:cNvCxnSpPr>
          <p:nvPr/>
        </p:nvCxnSpPr>
        <p:spPr>
          <a:xfrm>
            <a:off x="4296427" y="1085210"/>
            <a:ext cx="3645074" cy="0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4C2C83-DCC6-0246-A943-7BB27BF70C9B}"/>
              </a:ext>
            </a:extLst>
          </p:cNvPr>
          <p:cNvSpPr txBox="1"/>
          <p:nvPr/>
        </p:nvSpPr>
        <p:spPr>
          <a:xfrm>
            <a:off x="3280012" y="477660"/>
            <a:ext cx="563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3200" dirty="0"/>
              <a:t>Public Cloud 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54002-1B4D-E142-9CFD-D01833A4A6BB}"/>
              </a:ext>
            </a:extLst>
          </p:cNvPr>
          <p:cNvSpPr txBox="1"/>
          <p:nvPr/>
        </p:nvSpPr>
        <p:spPr>
          <a:xfrm>
            <a:off x="1742742" y="2626758"/>
            <a:ext cx="870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/>
              <a:t>Un Public Cloud Provider </a:t>
            </a:r>
            <a:r>
              <a:rPr lang="en-FR" sz="2400" dirty="0">
                <a:solidFill>
                  <a:srgbClr val="3B9799"/>
                </a:solidFill>
              </a:rPr>
              <a:t>virtualise</a:t>
            </a:r>
            <a:r>
              <a:rPr lang="en-FR" sz="2400" dirty="0"/>
              <a:t> ses propres infrastructures, plateformes et services et les orchestrent avec des outils de gestion et d’automatisation afin proposer ses ressources à des </a:t>
            </a:r>
            <a:r>
              <a:rPr lang="en-FR" sz="2400" dirty="0">
                <a:solidFill>
                  <a:srgbClr val="3B9799"/>
                </a:solidFill>
              </a:rPr>
              <a:t>utilisateurs</a:t>
            </a:r>
            <a:r>
              <a:rPr lang="en-FR" sz="2400" dirty="0"/>
              <a:t>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A75C28-4967-ED46-A119-01A53FE36923}"/>
              </a:ext>
            </a:extLst>
          </p:cNvPr>
          <p:cNvCxnSpPr>
            <a:cxnSpLocks/>
          </p:cNvCxnSpPr>
          <p:nvPr/>
        </p:nvCxnSpPr>
        <p:spPr>
          <a:xfrm flipV="1">
            <a:off x="1729290" y="2741798"/>
            <a:ext cx="0" cy="1000352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7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4A7D27-4D47-C94D-BC71-8162141862AB}"/>
              </a:ext>
            </a:extLst>
          </p:cNvPr>
          <p:cNvCxnSpPr>
            <a:cxnSpLocks/>
          </p:cNvCxnSpPr>
          <p:nvPr/>
        </p:nvCxnSpPr>
        <p:spPr>
          <a:xfrm>
            <a:off x="3317590" y="1082933"/>
            <a:ext cx="6152087" cy="0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4C2C83-DCC6-0246-A943-7BB27BF70C9B}"/>
              </a:ext>
            </a:extLst>
          </p:cNvPr>
          <p:cNvSpPr txBox="1"/>
          <p:nvPr/>
        </p:nvSpPr>
        <p:spPr>
          <a:xfrm>
            <a:off x="3280012" y="477660"/>
            <a:ext cx="625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3200" dirty="0"/>
              <a:t>Pourquoi utiliser un Cloud Provider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54002-1B4D-E142-9CFD-D01833A4A6BB}"/>
              </a:ext>
            </a:extLst>
          </p:cNvPr>
          <p:cNvSpPr txBox="1"/>
          <p:nvPr/>
        </p:nvSpPr>
        <p:spPr>
          <a:xfrm>
            <a:off x="1293937" y="2644170"/>
            <a:ext cx="9604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/>
              <a:t>Utiliser les clouds providers permet aux entreprises de faire des </a:t>
            </a:r>
            <a:r>
              <a:rPr lang="en-FR" sz="2400" dirty="0">
                <a:solidFill>
                  <a:srgbClr val="3B9799"/>
                </a:solidFill>
              </a:rPr>
              <a:t>économies</a:t>
            </a:r>
            <a:r>
              <a:rPr lang="en-FR" sz="2400" dirty="0"/>
              <a:t> et surtout de s’introduire dans une méthodologie </a:t>
            </a:r>
            <a:r>
              <a:rPr lang="en-FR" sz="2400" dirty="0">
                <a:solidFill>
                  <a:srgbClr val="3B9799"/>
                </a:solidFill>
              </a:rPr>
              <a:t>DevOps</a:t>
            </a:r>
            <a:r>
              <a:rPr lang="en-FR" sz="2400" dirty="0"/>
              <a:t> permetant de prendre plus de temps pour améliorer la </a:t>
            </a:r>
            <a:r>
              <a:rPr lang="en-FR" sz="2400" dirty="0">
                <a:solidFill>
                  <a:srgbClr val="3B9799"/>
                </a:solidFill>
              </a:rPr>
              <a:t>qualité de service</a:t>
            </a:r>
            <a:r>
              <a:rPr lang="en-FR" sz="2400" dirty="0"/>
              <a:t> en continue et par conséquent la </a:t>
            </a:r>
            <a:r>
              <a:rPr lang="en-FR" sz="2400" dirty="0">
                <a:solidFill>
                  <a:srgbClr val="3B9799"/>
                </a:solidFill>
              </a:rPr>
              <a:t>satisafaction client</a:t>
            </a:r>
            <a:r>
              <a:rPr lang="en-FR" sz="2400" dirty="0"/>
              <a:t>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A75C28-4967-ED46-A119-01A53FE36923}"/>
              </a:ext>
            </a:extLst>
          </p:cNvPr>
          <p:cNvCxnSpPr>
            <a:cxnSpLocks/>
          </p:cNvCxnSpPr>
          <p:nvPr/>
        </p:nvCxnSpPr>
        <p:spPr>
          <a:xfrm flipV="1">
            <a:off x="1280485" y="2748086"/>
            <a:ext cx="0" cy="1465744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0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4A7D27-4D47-C94D-BC71-8162141862AB}"/>
              </a:ext>
            </a:extLst>
          </p:cNvPr>
          <p:cNvCxnSpPr>
            <a:cxnSpLocks/>
          </p:cNvCxnSpPr>
          <p:nvPr/>
        </p:nvCxnSpPr>
        <p:spPr>
          <a:xfrm>
            <a:off x="4121063" y="1082933"/>
            <a:ext cx="4572000" cy="0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4C2C83-DCC6-0246-A943-7BB27BF70C9B}"/>
              </a:ext>
            </a:extLst>
          </p:cNvPr>
          <p:cNvSpPr txBox="1"/>
          <p:nvPr/>
        </p:nvSpPr>
        <p:spPr>
          <a:xfrm>
            <a:off x="3280012" y="477660"/>
            <a:ext cx="625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3200" dirty="0"/>
              <a:t>Quelques Clouds Providers</a:t>
            </a:r>
          </a:p>
        </p:txBody>
      </p:sp>
      <p:pic>
        <p:nvPicPr>
          <p:cNvPr id="7172" name="Picture 4" descr="Google Cloud Platform Tutorial: From Zero to Hero with GCP">
            <a:extLst>
              <a:ext uri="{FF2B5EF4-FFF2-40B4-BE49-F238E27FC236}">
                <a16:creationId xmlns:a16="http://schemas.microsoft.com/office/drawing/2014/main" id="{F601A216-04E3-8341-BB72-87159F8C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1" y="1976401"/>
            <a:ext cx="3783195" cy="21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CF719EB-A505-C441-92B6-85A86C0B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09" y="2496312"/>
            <a:ext cx="1558582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840FEFF4-0B1C-314D-A716-A486DC7C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36" y="2487256"/>
            <a:ext cx="2627619" cy="75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E626753E-1672-2549-911F-BABA2308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970" y="4652674"/>
            <a:ext cx="2208430" cy="88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ébergement Internet, Cloud, et Serveurs dédiés - OVHcloud">
            <a:extLst>
              <a:ext uri="{FF2B5EF4-FFF2-40B4-BE49-F238E27FC236}">
                <a16:creationId xmlns:a16="http://schemas.microsoft.com/office/drawing/2014/main" id="{972213A8-31DA-474E-846E-1261F749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982" y="4827067"/>
            <a:ext cx="3387708" cy="53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62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DF2A-13D9-7244-8BE0-F20096472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TP : Le cas d’étude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4A7D27-4D47-C94D-BC71-8162141862AB}"/>
              </a:ext>
            </a:extLst>
          </p:cNvPr>
          <p:cNvCxnSpPr>
            <a:cxnSpLocks/>
          </p:cNvCxnSpPr>
          <p:nvPr/>
        </p:nvCxnSpPr>
        <p:spPr>
          <a:xfrm>
            <a:off x="3233057" y="3443287"/>
            <a:ext cx="5747657" cy="0"/>
          </a:xfrm>
          <a:prstGeom prst="line">
            <a:avLst/>
          </a:prstGeom>
          <a:ln w="508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54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0C733A-756A-2B47-85A4-50AC50AACDBF}"/>
              </a:ext>
            </a:extLst>
          </p:cNvPr>
          <p:cNvCxnSpPr>
            <a:cxnSpLocks/>
          </p:cNvCxnSpPr>
          <p:nvPr/>
        </p:nvCxnSpPr>
        <p:spPr>
          <a:xfrm flipV="1">
            <a:off x="3408130" y="3819120"/>
            <a:ext cx="0" cy="2248347"/>
          </a:xfrm>
          <a:prstGeom prst="line">
            <a:avLst/>
          </a:prstGeom>
          <a:ln w="635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4A7D27-4D47-C94D-BC71-8162141862AB}"/>
              </a:ext>
            </a:extLst>
          </p:cNvPr>
          <p:cNvCxnSpPr>
            <a:cxnSpLocks/>
          </p:cNvCxnSpPr>
          <p:nvPr/>
        </p:nvCxnSpPr>
        <p:spPr>
          <a:xfrm>
            <a:off x="5878286" y="1082933"/>
            <a:ext cx="1034143" cy="0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4C2C83-DCC6-0246-A943-7BB27BF70C9B}"/>
              </a:ext>
            </a:extLst>
          </p:cNvPr>
          <p:cNvSpPr txBox="1"/>
          <p:nvPr/>
        </p:nvSpPr>
        <p:spPr>
          <a:xfrm>
            <a:off x="3280012" y="477660"/>
            <a:ext cx="625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3200" dirty="0"/>
              <a:t>Sujet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54002-1B4D-E142-9CFD-D01833A4A6BB}"/>
              </a:ext>
            </a:extLst>
          </p:cNvPr>
          <p:cNvSpPr txBox="1"/>
          <p:nvPr/>
        </p:nvSpPr>
        <p:spPr>
          <a:xfrm>
            <a:off x="1293937" y="1859340"/>
            <a:ext cx="9604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/>
              <a:t>L’entrepise </a:t>
            </a:r>
            <a:r>
              <a:rPr lang="en-FR" sz="2400" dirty="0">
                <a:solidFill>
                  <a:srgbClr val="3B9799"/>
                </a:solidFill>
              </a:rPr>
              <a:t>Stardust </a:t>
            </a:r>
            <a:r>
              <a:rPr lang="en-FR" sz="2400" dirty="0"/>
              <a:t>souhaite migrer son infrastructure actuelle fonctionnant sur des serveurs physiques vers un cloud publique mais ne sait pas lequel choisir. L’entreprise vous à fourni </a:t>
            </a:r>
            <a:r>
              <a:rPr lang="en-FR" sz="2400" dirty="0">
                <a:solidFill>
                  <a:srgbClr val="3B9799"/>
                </a:solidFill>
              </a:rPr>
              <a:t>toutes ses spécification techniques </a:t>
            </a:r>
            <a:r>
              <a:rPr lang="en-FR" sz="2400" dirty="0"/>
              <a:t>ci dessous.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A75C28-4967-ED46-A119-01A53FE36923}"/>
              </a:ext>
            </a:extLst>
          </p:cNvPr>
          <p:cNvCxnSpPr>
            <a:cxnSpLocks/>
          </p:cNvCxnSpPr>
          <p:nvPr/>
        </p:nvCxnSpPr>
        <p:spPr>
          <a:xfrm flipV="1">
            <a:off x="1280485" y="1930598"/>
            <a:ext cx="0" cy="1465744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6326103-A3B2-5C46-A56F-5A36183DEA2A}"/>
              </a:ext>
            </a:extLst>
          </p:cNvPr>
          <p:cNvSpPr/>
          <p:nvPr/>
        </p:nvSpPr>
        <p:spPr>
          <a:xfrm>
            <a:off x="3280012" y="4011092"/>
            <a:ext cx="252000" cy="252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47B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06D78-56C4-8D44-A1F0-60FBFD24FD86}"/>
              </a:ext>
            </a:extLst>
          </p:cNvPr>
          <p:cNvSpPr/>
          <p:nvPr/>
        </p:nvSpPr>
        <p:spPr>
          <a:xfrm>
            <a:off x="3726327" y="39062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FR" sz="2400" dirty="0"/>
              <a:t>2 Serveurs Wordpress en Haute disponibilité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C62254-0EDC-E546-8BD2-9556868C4157}"/>
              </a:ext>
            </a:extLst>
          </p:cNvPr>
          <p:cNvSpPr/>
          <p:nvPr/>
        </p:nvSpPr>
        <p:spPr>
          <a:xfrm>
            <a:off x="3280012" y="4548063"/>
            <a:ext cx="252000" cy="252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47B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C0424-A541-5B42-A402-19FC068E20ED}"/>
              </a:ext>
            </a:extLst>
          </p:cNvPr>
          <p:cNvSpPr/>
          <p:nvPr/>
        </p:nvSpPr>
        <p:spPr>
          <a:xfrm>
            <a:off x="3726327" y="444323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FR" sz="2400" dirty="0"/>
              <a:t>2 Serveurs MySQL en Haute disponibilité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1BFB5F-BFAC-AE44-AB93-951F5B24EF03}"/>
              </a:ext>
            </a:extLst>
          </p:cNvPr>
          <p:cNvSpPr/>
          <p:nvPr/>
        </p:nvSpPr>
        <p:spPr>
          <a:xfrm>
            <a:off x="3280012" y="5085034"/>
            <a:ext cx="252000" cy="252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47B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F9AB2E-BD6A-A841-BD98-37FD49C7CABD}"/>
              </a:ext>
            </a:extLst>
          </p:cNvPr>
          <p:cNvSpPr/>
          <p:nvPr/>
        </p:nvSpPr>
        <p:spPr>
          <a:xfrm>
            <a:off x="3726327" y="498020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FR" sz="2400" dirty="0"/>
              <a:t>1 Reverse proxy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4F4633-A1DE-0843-964A-327E29A4F766}"/>
              </a:ext>
            </a:extLst>
          </p:cNvPr>
          <p:cNvSpPr/>
          <p:nvPr/>
        </p:nvSpPr>
        <p:spPr>
          <a:xfrm>
            <a:off x="3280012" y="5622005"/>
            <a:ext cx="252000" cy="252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47B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FC232-5D2B-964E-8982-5883F1F2C1E4}"/>
              </a:ext>
            </a:extLst>
          </p:cNvPr>
          <p:cNvSpPr/>
          <p:nvPr/>
        </p:nvSpPr>
        <p:spPr>
          <a:xfrm>
            <a:off x="3726327" y="551717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FR" sz="2400" dirty="0"/>
              <a:t>1 Serveur Gitlab</a:t>
            </a:r>
          </a:p>
        </p:txBody>
      </p:sp>
    </p:spTree>
    <p:extLst>
      <p:ext uri="{BB962C8B-B14F-4D97-AF65-F5344CB8AC3E}">
        <p14:creationId xmlns:p14="http://schemas.microsoft.com/office/powerpoint/2010/main" val="98884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4A7D27-4D47-C94D-BC71-8162141862AB}"/>
              </a:ext>
            </a:extLst>
          </p:cNvPr>
          <p:cNvCxnSpPr>
            <a:cxnSpLocks/>
          </p:cNvCxnSpPr>
          <p:nvPr/>
        </p:nvCxnSpPr>
        <p:spPr>
          <a:xfrm>
            <a:off x="5878286" y="1082933"/>
            <a:ext cx="1034143" cy="0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4C2C83-DCC6-0246-A943-7BB27BF70C9B}"/>
              </a:ext>
            </a:extLst>
          </p:cNvPr>
          <p:cNvSpPr txBox="1"/>
          <p:nvPr/>
        </p:nvSpPr>
        <p:spPr>
          <a:xfrm>
            <a:off x="3280012" y="477660"/>
            <a:ext cx="625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3200" dirty="0"/>
              <a:t>Sujet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54002-1B4D-E142-9CFD-D01833A4A6BB}"/>
              </a:ext>
            </a:extLst>
          </p:cNvPr>
          <p:cNvSpPr txBox="1"/>
          <p:nvPr/>
        </p:nvSpPr>
        <p:spPr>
          <a:xfrm>
            <a:off x="1293937" y="2634255"/>
            <a:ext cx="9604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/>
              <a:t>Stardust vous indique aussi qu’elle a un traffic journalier de </a:t>
            </a:r>
            <a:r>
              <a:rPr lang="en-FR" sz="2400" dirty="0">
                <a:solidFill>
                  <a:srgbClr val="3B9799"/>
                </a:solidFill>
              </a:rPr>
              <a:t>500</a:t>
            </a:r>
            <a:r>
              <a:rPr lang="en-FR" sz="2400" dirty="0"/>
              <a:t> utilisateurs et qu’elle détient </a:t>
            </a:r>
            <a:r>
              <a:rPr lang="en-FR" sz="2400" dirty="0">
                <a:solidFill>
                  <a:srgbClr val="3B9799"/>
                </a:solidFill>
              </a:rPr>
              <a:t>un nom de domaine</a:t>
            </a:r>
            <a:r>
              <a:rPr lang="en-FR" sz="2400" dirty="0"/>
              <a:t> pour son site principal et des sous domaine pour son serveur Gitlab et la gestion de MySQL avec PhpMyAdmin.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A75C28-4967-ED46-A119-01A53FE36923}"/>
              </a:ext>
            </a:extLst>
          </p:cNvPr>
          <p:cNvCxnSpPr>
            <a:cxnSpLocks/>
          </p:cNvCxnSpPr>
          <p:nvPr/>
        </p:nvCxnSpPr>
        <p:spPr>
          <a:xfrm flipV="1">
            <a:off x="1280485" y="2705513"/>
            <a:ext cx="0" cy="1129071"/>
          </a:xfrm>
          <a:prstGeom prst="line">
            <a:avLst/>
          </a:prstGeom>
          <a:ln w="38100" cap="rnd">
            <a:solidFill>
              <a:srgbClr val="47B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4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393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Les Clouds Providers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: Le cas d’étude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Clouds Providers</dc:title>
  <dc:creator>ERISSET Lucas</dc:creator>
  <cp:lastModifiedBy>ERISSET Lucas</cp:lastModifiedBy>
  <cp:revision>12</cp:revision>
  <dcterms:created xsi:type="dcterms:W3CDTF">2020-12-08T21:29:50Z</dcterms:created>
  <dcterms:modified xsi:type="dcterms:W3CDTF">2020-12-09T00:46:05Z</dcterms:modified>
</cp:coreProperties>
</file>