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6.png" ContentType="image/png"/>
  <Override PartName="/ppt/media/image18.jpeg" ContentType="image/jpeg"/>
  <Override PartName="/ppt/media/image11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slideLayout" Target="../slideLayouts/slideLayout1.xml"/><Relationship Id="rId11" Type="http://schemas.openxmlformats.org/officeDocument/2006/relationships/slideLayout" Target="../slideLayouts/slideLayout2.xml"/><Relationship Id="rId12" Type="http://schemas.openxmlformats.org/officeDocument/2006/relationships/slideLayout" Target="../slideLayouts/slideLayout3.xml"/><Relationship Id="rId13" Type="http://schemas.openxmlformats.org/officeDocument/2006/relationships/slideLayout" Target="../slideLayouts/slideLayout4.xml"/><Relationship Id="rId14" Type="http://schemas.openxmlformats.org/officeDocument/2006/relationships/slideLayout" Target="../slideLayouts/slideLayout5.xml"/><Relationship Id="rId15" Type="http://schemas.openxmlformats.org/officeDocument/2006/relationships/slideLayout" Target="../slideLayouts/slideLayout6.xml"/><Relationship Id="rId16" Type="http://schemas.openxmlformats.org/officeDocument/2006/relationships/slideLayout" Target="../slideLayouts/slideLayout7.xml"/><Relationship Id="rId17" Type="http://schemas.openxmlformats.org/officeDocument/2006/relationships/slideLayout" Target="../slideLayouts/slideLayout8.xml"/><Relationship Id="rId18" Type="http://schemas.openxmlformats.org/officeDocument/2006/relationships/slideLayout" Target="../slideLayouts/slideLayout9.xml"/><Relationship Id="rId19" Type="http://schemas.openxmlformats.org/officeDocument/2006/relationships/slideLayout" Target="../slideLayouts/slideLayout10.xml"/><Relationship Id="rId20" Type="http://schemas.openxmlformats.org/officeDocument/2006/relationships/slideLayout" Target="../slideLayouts/slideLayout11.xml"/><Relationship Id="rId21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6;p1" descr=""/>
          <p:cNvPicPr/>
          <p:nvPr/>
        </p:nvPicPr>
        <p:blipFill>
          <a:blip r:embed="rId2"/>
          <a:srcRect l="33254" t="0" r="45477" b="41750"/>
          <a:stretch/>
        </p:blipFill>
        <p:spPr>
          <a:xfrm rot="10800000">
            <a:off x="7200720" y="360"/>
            <a:ext cx="1943280" cy="2995200"/>
          </a:xfrm>
          <a:prstGeom prst="rect">
            <a:avLst/>
          </a:prstGeom>
          <a:ln w="12600">
            <a:noFill/>
          </a:ln>
        </p:spPr>
      </p:pic>
      <p:pic>
        <p:nvPicPr>
          <p:cNvPr id="1" name="Google Shape;7;p1" descr=""/>
          <p:cNvPicPr/>
          <p:nvPr/>
        </p:nvPicPr>
        <p:blipFill>
          <a:blip r:embed="rId3"/>
          <a:srcRect l="42433" t="35788" r="49868" b="21382"/>
          <a:stretch/>
        </p:blipFill>
        <p:spPr>
          <a:xfrm>
            <a:off x="0" y="0"/>
            <a:ext cx="1079280" cy="3383280"/>
          </a:xfrm>
          <a:prstGeom prst="rect">
            <a:avLst/>
          </a:prstGeom>
          <a:ln w="12600">
            <a:noFill/>
          </a:ln>
        </p:spPr>
      </p:pic>
      <p:pic>
        <p:nvPicPr>
          <p:cNvPr id="2" name="Google Shape;8;p1" descr=""/>
          <p:cNvPicPr/>
          <p:nvPr/>
        </p:nvPicPr>
        <p:blipFill>
          <a:blip r:embed="rId4"/>
          <a:stretch/>
        </p:blipFill>
        <p:spPr>
          <a:xfrm>
            <a:off x="601200" y="4763880"/>
            <a:ext cx="1499760" cy="104760"/>
          </a:xfrm>
          <a:prstGeom prst="rect">
            <a:avLst/>
          </a:prstGeom>
          <a:ln w="12600">
            <a:noFill/>
          </a:ln>
        </p:spPr>
      </p:pic>
      <p:pic>
        <p:nvPicPr>
          <p:cNvPr id="3" name="Google Shape;9;p1" descr=""/>
          <p:cNvPicPr/>
          <p:nvPr/>
        </p:nvPicPr>
        <p:blipFill>
          <a:blip r:embed="rId5"/>
          <a:stretch/>
        </p:blipFill>
        <p:spPr>
          <a:xfrm>
            <a:off x="8278920" y="4507560"/>
            <a:ext cx="482760" cy="464760"/>
          </a:xfrm>
          <a:prstGeom prst="rect">
            <a:avLst/>
          </a:prstGeom>
          <a:ln w="12600">
            <a:noFill/>
          </a:ln>
        </p:spPr>
      </p:pic>
      <p:pic>
        <p:nvPicPr>
          <p:cNvPr id="4" name="Google Shape;6;p1" descr=""/>
          <p:cNvPicPr/>
          <p:nvPr/>
        </p:nvPicPr>
        <p:blipFill>
          <a:blip r:embed="rId6"/>
          <a:srcRect l="33254" t="0" r="45477" b="41750"/>
          <a:stretch/>
        </p:blipFill>
        <p:spPr>
          <a:xfrm rot="10800000">
            <a:off x="7200720" y="360"/>
            <a:ext cx="1943280" cy="2995200"/>
          </a:xfrm>
          <a:prstGeom prst="rect">
            <a:avLst/>
          </a:prstGeom>
          <a:ln w="12600">
            <a:noFill/>
          </a:ln>
        </p:spPr>
      </p:pic>
      <p:pic>
        <p:nvPicPr>
          <p:cNvPr id="5" name="Google Shape;7;p1" descr=""/>
          <p:cNvPicPr/>
          <p:nvPr/>
        </p:nvPicPr>
        <p:blipFill>
          <a:blip r:embed="rId7"/>
          <a:srcRect l="42433" t="35788" r="49868" b="21382"/>
          <a:stretch/>
        </p:blipFill>
        <p:spPr>
          <a:xfrm>
            <a:off x="0" y="0"/>
            <a:ext cx="1079280" cy="3383280"/>
          </a:xfrm>
          <a:prstGeom prst="rect">
            <a:avLst/>
          </a:prstGeom>
          <a:ln w="12600">
            <a:noFill/>
          </a:ln>
        </p:spPr>
      </p:pic>
      <p:pic>
        <p:nvPicPr>
          <p:cNvPr id="6" name="Google Shape;8;p1" descr=""/>
          <p:cNvPicPr/>
          <p:nvPr/>
        </p:nvPicPr>
        <p:blipFill>
          <a:blip r:embed="rId8"/>
          <a:stretch/>
        </p:blipFill>
        <p:spPr>
          <a:xfrm>
            <a:off x="601200" y="4763880"/>
            <a:ext cx="1499760" cy="104760"/>
          </a:xfrm>
          <a:prstGeom prst="rect">
            <a:avLst/>
          </a:prstGeom>
          <a:ln w="12600">
            <a:noFill/>
          </a:ln>
        </p:spPr>
      </p:pic>
      <p:pic>
        <p:nvPicPr>
          <p:cNvPr id="7" name="Google Shape;9;p1" descr=""/>
          <p:cNvPicPr/>
          <p:nvPr/>
        </p:nvPicPr>
        <p:blipFill>
          <a:blip r:embed="rId9"/>
          <a:stretch/>
        </p:blipFill>
        <p:spPr>
          <a:xfrm>
            <a:off x="8278920" y="4507560"/>
            <a:ext cx="482760" cy="464760"/>
          </a:xfrm>
          <a:prstGeom prst="rect">
            <a:avLst/>
          </a:prstGeom>
          <a:ln w="1260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Texto del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marL="228600"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Nivel de texto 1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457200"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Nivel de texto 2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914400"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Nivel de texto 3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1371600"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Nivel de texto 4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1828800"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Nivel de texto 5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sldNum"/>
          </p:nvPr>
        </p:nvSpPr>
        <p:spPr>
          <a:xfrm>
            <a:off x="4419720" y="4627440"/>
            <a:ext cx="2133360" cy="279000"/>
          </a:xfrm>
          <a:prstGeom prst="rect">
            <a:avLst/>
          </a:prstGeom>
        </p:spPr>
        <p:txBody>
          <a:bodyPr lIns="45720" rIns="45720" tIns="45000" bIns="45000" anchor="ctr">
            <a:noAutofit/>
          </a:bodyPr>
          <a:p>
            <a:endParaRPr b="0" lang="es-AR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10"/>
    <p:sldLayoutId id="2147483650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  <p:sldLayoutId id="2147483660" r:id="rId21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6;p1" descr=""/>
          <p:cNvPicPr/>
          <p:nvPr/>
        </p:nvPicPr>
        <p:blipFill>
          <a:blip r:embed="rId2"/>
          <a:srcRect l="33254" t="0" r="45477" b="41750"/>
          <a:stretch/>
        </p:blipFill>
        <p:spPr>
          <a:xfrm rot="10800000">
            <a:off x="7200720" y="360"/>
            <a:ext cx="1943280" cy="2995200"/>
          </a:xfrm>
          <a:prstGeom prst="rect">
            <a:avLst/>
          </a:prstGeom>
          <a:ln w="12600">
            <a:noFill/>
          </a:ln>
        </p:spPr>
      </p:pic>
      <p:pic>
        <p:nvPicPr>
          <p:cNvPr id="48" name="Google Shape;7;p1" descr=""/>
          <p:cNvPicPr/>
          <p:nvPr/>
        </p:nvPicPr>
        <p:blipFill>
          <a:blip r:embed="rId3"/>
          <a:srcRect l="42433" t="35788" r="49868" b="21382"/>
          <a:stretch/>
        </p:blipFill>
        <p:spPr>
          <a:xfrm>
            <a:off x="0" y="0"/>
            <a:ext cx="1079280" cy="3383280"/>
          </a:xfrm>
          <a:prstGeom prst="rect">
            <a:avLst/>
          </a:prstGeom>
          <a:ln w="12600">
            <a:noFill/>
          </a:ln>
        </p:spPr>
      </p:pic>
      <p:pic>
        <p:nvPicPr>
          <p:cNvPr id="49" name="Google Shape;8;p1" descr=""/>
          <p:cNvPicPr/>
          <p:nvPr/>
        </p:nvPicPr>
        <p:blipFill>
          <a:blip r:embed="rId4"/>
          <a:stretch/>
        </p:blipFill>
        <p:spPr>
          <a:xfrm>
            <a:off x="601200" y="4763880"/>
            <a:ext cx="1499760" cy="104760"/>
          </a:xfrm>
          <a:prstGeom prst="rect">
            <a:avLst/>
          </a:prstGeom>
          <a:ln w="12600">
            <a:noFill/>
          </a:ln>
        </p:spPr>
      </p:pic>
      <p:pic>
        <p:nvPicPr>
          <p:cNvPr id="50" name="Google Shape;9;p1" descr=""/>
          <p:cNvPicPr/>
          <p:nvPr/>
        </p:nvPicPr>
        <p:blipFill>
          <a:blip r:embed="rId5"/>
          <a:stretch/>
        </p:blipFill>
        <p:spPr>
          <a:xfrm>
            <a:off x="8278920" y="4507560"/>
            <a:ext cx="482760" cy="464760"/>
          </a:xfrm>
          <a:prstGeom prst="rect">
            <a:avLst/>
          </a:prstGeom>
          <a:ln w="12600">
            <a:noFill/>
          </a:ln>
        </p:spPr>
      </p:pic>
      <p:sp>
        <p:nvSpPr>
          <p:cNvPr id="51" name="PlaceHolder 1"/>
          <p:cNvSpPr>
            <a:spLocks noGrp="1"/>
          </p:cNvSpPr>
          <p:nvPr>
            <p:ph type="sldNum"/>
          </p:nvPr>
        </p:nvSpPr>
        <p:spPr>
          <a:xfrm>
            <a:off x="4419720" y="4627440"/>
            <a:ext cx="2133360" cy="279000"/>
          </a:xfrm>
          <a:prstGeom prst="rect">
            <a:avLst/>
          </a:prstGeom>
        </p:spPr>
        <p:txBody>
          <a:bodyPr lIns="45720" rIns="45720" tIns="45000" bIns="45000" anchor="ctr">
            <a:noAutofit/>
          </a:bodyPr>
          <a:p>
            <a:endParaRPr b="0" lang="es-AR" sz="2400" spc="-1" strike="noStrike"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735640" y="2359080"/>
            <a:ext cx="4176720" cy="7462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s-AR" sz="4900" spc="-1" strike="noStrike">
                <a:solidFill>
                  <a:srgbClr val="5b9400"/>
                </a:solidFill>
                <a:latin typeface="Arial"/>
                <a:ea typeface="Arial"/>
              </a:rPr>
              <a:t>           </a:t>
            </a:r>
            <a:r>
              <a:rPr b="0" lang="es-AR" sz="4900" spc="-1" strike="noStrike">
                <a:solidFill>
                  <a:srgbClr val="5b9400"/>
                </a:solidFill>
                <a:latin typeface="Arial"/>
                <a:ea typeface="Arial"/>
              </a:rPr>
              <a:t>Clusters</a:t>
            </a:r>
            <a:endParaRPr b="0" lang="es-AR" sz="4900" spc="-1" strike="noStrike">
              <a:latin typeface="Arial"/>
            </a:endParaRPr>
          </a:p>
        </p:txBody>
      </p:sp>
      <p:grpSp>
        <p:nvGrpSpPr>
          <p:cNvPr id="91" name="Group 2"/>
          <p:cNvGrpSpPr/>
          <p:nvPr/>
        </p:nvGrpSpPr>
        <p:grpSpPr>
          <a:xfrm>
            <a:off x="1466640" y="207360"/>
            <a:ext cx="4881600" cy="3375000"/>
            <a:chOff x="1466640" y="207360"/>
            <a:chExt cx="4881600" cy="3375000"/>
          </a:xfrm>
        </p:grpSpPr>
        <p:pic>
          <p:nvPicPr>
            <p:cNvPr id="92" name="nodejs-new-pantone-black.ai" descr=""/>
            <p:cNvPicPr/>
            <p:nvPr/>
          </p:nvPicPr>
          <p:blipFill>
            <a:blip r:embed="rId1"/>
            <a:srcRect l="0" t="349" r="0" b="349"/>
            <a:stretch/>
          </p:blipFill>
          <p:spPr>
            <a:xfrm>
              <a:off x="1466640" y="207360"/>
              <a:ext cx="4881600" cy="296856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93" name="CustomShape 3"/>
            <p:cNvSpPr/>
            <p:nvPr/>
          </p:nvSpPr>
          <p:spPr>
            <a:xfrm>
              <a:off x="1466640" y="3252600"/>
              <a:ext cx="4881600" cy="329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76320" rIns="76320" tIns="76320" bIns="76320">
              <a:noAutofit/>
            </a:bodyPr>
            <a:p>
              <a:pPr>
                <a:lnSpc>
                  <a:spcPct val="100000"/>
                </a:lnSpc>
              </a:pPr>
              <a:r>
                <a:rPr b="0" lang="es-A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Ingresa un texto.</a:t>
              </a:r>
              <a:endParaRPr b="0" lang="es-AR" sz="1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149;p29" descr=""/>
          <p:cNvPicPr/>
          <p:nvPr/>
        </p:nvPicPr>
        <p:blipFill>
          <a:blip r:embed="rId1"/>
          <a:srcRect l="0" t="0" r="23471" b="0"/>
          <a:stretch/>
        </p:blipFill>
        <p:spPr>
          <a:xfrm>
            <a:off x="3229200" y="0"/>
            <a:ext cx="5903280" cy="5142960"/>
          </a:xfrm>
          <a:prstGeom prst="rect">
            <a:avLst/>
          </a:prstGeom>
          <a:ln w="12600">
            <a:noFill/>
          </a:ln>
        </p:spPr>
      </p:pic>
      <p:grpSp>
        <p:nvGrpSpPr>
          <p:cNvPr id="95" name="Group 1"/>
          <p:cNvGrpSpPr/>
          <p:nvPr/>
        </p:nvGrpSpPr>
        <p:grpSpPr>
          <a:xfrm>
            <a:off x="-64440" y="0"/>
            <a:ext cx="9974880" cy="5142600"/>
            <a:chOff x="-64440" y="0"/>
            <a:chExt cx="9974880" cy="5142600"/>
          </a:xfrm>
        </p:grpSpPr>
        <p:pic>
          <p:nvPicPr>
            <p:cNvPr id="96" name="Google Shape;151;p29" descr=""/>
            <p:cNvPicPr/>
            <p:nvPr/>
          </p:nvPicPr>
          <p:blipFill>
            <a:blip r:embed="rId2"/>
            <a:stretch/>
          </p:blipFill>
          <p:spPr>
            <a:xfrm>
              <a:off x="767160" y="0"/>
              <a:ext cx="9143280" cy="514260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97" name="CustomShape 2"/>
            <p:cNvSpPr/>
            <p:nvPr/>
          </p:nvSpPr>
          <p:spPr>
            <a:xfrm>
              <a:off x="-64440" y="0"/>
              <a:ext cx="1590480" cy="5142600"/>
            </a:xfrm>
            <a:prstGeom prst="rect">
              <a:avLst/>
            </a:prstGeom>
            <a:solidFill>
              <a:srgbClr val="1dcad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8" name="CustomShape 3"/>
          <p:cNvSpPr/>
          <p:nvPr/>
        </p:nvSpPr>
        <p:spPr>
          <a:xfrm>
            <a:off x="522360" y="754200"/>
            <a:ext cx="3334680" cy="451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44000"/>
              </a:lnSpc>
            </a:pPr>
            <a:r>
              <a:rPr b="1" lang="es-AR" sz="4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Que son?</a:t>
            </a:r>
            <a:endParaRPr b="0" lang="es-AR" sz="4000" spc="-1" strike="noStrike">
              <a:latin typeface="Arial"/>
            </a:endParaRPr>
          </a:p>
        </p:txBody>
      </p:sp>
      <p:pic>
        <p:nvPicPr>
          <p:cNvPr id="99" name="Google Shape;154;p29" descr=""/>
          <p:cNvPicPr/>
          <p:nvPr/>
        </p:nvPicPr>
        <p:blipFill>
          <a:blip r:embed="rId3"/>
          <a:stretch/>
        </p:blipFill>
        <p:spPr>
          <a:xfrm>
            <a:off x="632880" y="4763880"/>
            <a:ext cx="1499760" cy="104760"/>
          </a:xfrm>
          <a:prstGeom prst="rect">
            <a:avLst/>
          </a:prstGeom>
          <a:ln w="12600">
            <a:noFill/>
          </a:ln>
        </p:spPr>
      </p:pic>
      <p:sp>
        <p:nvSpPr>
          <p:cNvPr id="100" name="CustomShape 4"/>
          <p:cNvSpPr/>
          <p:nvPr/>
        </p:nvSpPr>
        <p:spPr>
          <a:xfrm>
            <a:off x="426600" y="1657800"/>
            <a:ext cx="3666240" cy="1887480"/>
          </a:xfrm>
          <a:prstGeom prst="rect">
            <a:avLst/>
          </a:prstGeom>
          <a:solidFill>
            <a:srgbClr val="62c7d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Es un módulo de Node.js que contiene conjuntos de funciones y propiedades que ayudan a bifurcar procesos a través de los cuales pueden aprovechar el sistema multicore.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Se puede bifurcar cualquier número de procesos child / worker con la ayuda del módulo cluster.</a:t>
            </a:r>
            <a:endParaRPr b="0" lang="es-AR" sz="1400" spc="-1" strike="noStrike">
              <a:latin typeface="Arial"/>
            </a:endParaRPr>
          </a:p>
        </p:txBody>
      </p:sp>
      <p:pic>
        <p:nvPicPr>
          <p:cNvPr id="101" name="Google Shape;156;p29" descr=""/>
          <p:cNvPicPr/>
          <p:nvPr/>
        </p:nvPicPr>
        <p:blipFill>
          <a:blip r:embed="rId4"/>
          <a:stretch/>
        </p:blipFill>
        <p:spPr>
          <a:xfrm>
            <a:off x="8031960" y="4141440"/>
            <a:ext cx="952560" cy="91656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9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511280" y="1179720"/>
            <a:ext cx="5559120" cy="29840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Cada proceso Node.js se ejecuta en un solo subproceso y, de forma predeterminada, tiene un límite de memoria de 512 MB en sistemas de 32 bits y 1 GB en sistemas de 64 bits.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Aunque el límite de memoria se puede superar a ~ 1 GB en sistemas de 32 bits y ~ 1,7 GB en sistemas de 64 bits, tanto la memoria como la potencia de procesamiento pueden convertirse en cuellos de botella para diversos procesos.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Un clúster es un grupo de workers similares que se ejecutan bajo un proceso de nodo primario. Los trabajadores se generan utilizando el método </a:t>
            </a:r>
            <a:r>
              <a:rPr b="1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fork ()</a:t>
            </a: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 del módulo </a:t>
            </a:r>
            <a:r>
              <a:rPr b="1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child_processes</a:t>
            </a: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. Esto significa que los workers pueden compartir identificadores de servidor y usar IPC (comunicación entre procesos) para comunicarse con el proceso del nodo principal.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488960" y="358200"/>
            <a:ext cx="3169440" cy="36540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5b9400"/>
                </a:solidFill>
                <a:latin typeface="Arial"/>
                <a:ea typeface="Arial"/>
              </a:rPr>
              <a:t>Por que es importante?</a:t>
            </a:r>
            <a:endParaRPr b="0" lang="es-A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674360" y="463320"/>
            <a:ext cx="2218680" cy="365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5b9400"/>
                </a:solidFill>
                <a:latin typeface="Arial"/>
                <a:ea typeface="Arial"/>
              </a:rPr>
              <a:t>Como funciona?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219120" y="1458000"/>
            <a:ext cx="2704680" cy="381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ts val="2999"/>
              </a:lnSpc>
            </a:pPr>
            <a:r>
              <a:rPr b="0" lang="es-AR" sz="1400" spc="-1" strike="noStrike">
                <a:solidFill>
                  <a:srgbClr val="0077aa"/>
                </a:solidFill>
                <a:latin typeface="Monaco"/>
                <a:ea typeface="Monaco"/>
              </a:rPr>
              <a:t>var</a:t>
            </a:r>
            <a:r>
              <a:rPr b="0" lang="es-AR" sz="1400" spc="-1" strike="noStrike">
                <a:solidFill>
                  <a:srgbClr val="000000"/>
                </a:solidFill>
                <a:latin typeface="Monaco"/>
                <a:ea typeface="Monaco"/>
              </a:rPr>
              <a:t> cluster </a:t>
            </a:r>
            <a:r>
              <a:rPr b="0" lang="es-AR" sz="1400" spc="-1" strike="noStrike">
                <a:solidFill>
                  <a:srgbClr val="a67f59"/>
                </a:solidFill>
                <a:latin typeface="Monaco"/>
                <a:ea typeface="Monaco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0" lang="es-AR" sz="1400" spc="-1" strike="noStrike">
                <a:solidFill>
                  <a:srgbClr val="dd4a68"/>
                </a:solidFill>
                <a:latin typeface="Monaco"/>
                <a:ea typeface="Monaco"/>
              </a:rPr>
              <a:t>require</a:t>
            </a:r>
            <a:r>
              <a:rPr b="0" lang="es-AR" sz="1400" spc="-1" strike="noStrike">
                <a:solidFill>
                  <a:srgbClr val="999999"/>
                </a:solidFill>
                <a:latin typeface="Monaco"/>
                <a:ea typeface="Monaco"/>
              </a:rPr>
              <a:t>(</a:t>
            </a:r>
            <a:r>
              <a:rPr b="0" lang="es-AR" sz="1400" spc="-1" strike="noStrike">
                <a:solidFill>
                  <a:srgbClr val="000000"/>
                </a:solidFill>
                <a:latin typeface="Monaco"/>
                <a:ea typeface="Monaco"/>
              </a:rPr>
              <a:t>'cluster</a:t>
            </a:r>
            <a:r>
              <a:rPr b="0" lang="es-AR" sz="1400" spc="-1" strike="noStrike">
                <a:solidFill>
                  <a:srgbClr val="999999"/>
                </a:solidFill>
                <a:latin typeface="Monaco"/>
                <a:ea typeface="Monaco"/>
              </a:rPr>
              <a:t>);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1429560" y="1064520"/>
            <a:ext cx="5173560" cy="2134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Para comenzar a usarlo, debemos incluirlo en nuestra aplicación: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4353120" y="2473200"/>
            <a:ext cx="437400" cy="196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5"/>
          <p:cNvSpPr/>
          <p:nvPr/>
        </p:nvSpPr>
        <p:spPr>
          <a:xfrm>
            <a:off x="1403640" y="1848600"/>
            <a:ext cx="6017040" cy="85212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Un módulo de clúster ejecuta el mismo proceso Node.js varias veces. Por lo tanto, lo primero que debe hacer es identificar qué porción del código es para el proceso maestro y qué porción es para los workers. El módulo de clúster nos permite identificar el proceso maestro de la siguiente manera: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09" name="CustomShape 6"/>
          <p:cNvSpPr/>
          <p:nvPr/>
        </p:nvSpPr>
        <p:spPr>
          <a:xfrm>
            <a:off x="3302280" y="2860920"/>
            <a:ext cx="2538720" cy="419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ts val="3300"/>
              </a:lnSpc>
            </a:pPr>
            <a:r>
              <a:rPr b="0" lang="es-AR" sz="1600" spc="-1" strike="noStrike">
                <a:solidFill>
                  <a:srgbClr val="0077aa"/>
                </a:solidFill>
                <a:latin typeface="Monaco"/>
                <a:ea typeface="Monaco"/>
              </a:rPr>
              <a:t>if</a:t>
            </a:r>
            <a:r>
              <a:rPr b="0" lang="es-AR" sz="1600" spc="-1" strike="noStrike">
                <a:solidFill>
                  <a:srgbClr val="999999"/>
                </a:solidFill>
                <a:latin typeface="Monaco"/>
                <a:ea typeface="Monaco"/>
              </a:rPr>
              <a:t>(</a:t>
            </a:r>
            <a:r>
              <a:rPr b="0" lang="es-AR" sz="1600" spc="-1" strike="noStrike">
                <a:solidFill>
                  <a:srgbClr val="000000"/>
                </a:solidFill>
                <a:latin typeface="Monaco"/>
                <a:ea typeface="Monaco"/>
              </a:rPr>
              <a:t>cluster</a:t>
            </a:r>
            <a:r>
              <a:rPr b="0" lang="es-AR" sz="1600" spc="-1" strike="noStrike">
                <a:solidFill>
                  <a:srgbClr val="999999"/>
                </a:solidFill>
                <a:latin typeface="Monaco"/>
                <a:ea typeface="Monaco"/>
              </a:rPr>
              <a:t>.</a:t>
            </a:r>
            <a:r>
              <a:rPr b="0" lang="es-AR" sz="1600" spc="-1" strike="noStrike">
                <a:solidFill>
                  <a:srgbClr val="000000"/>
                </a:solidFill>
                <a:latin typeface="Monaco"/>
                <a:ea typeface="Monaco"/>
              </a:rPr>
              <a:t>isMaster</a:t>
            </a:r>
            <a:r>
              <a:rPr b="0" lang="es-AR" sz="1600" spc="-1" strike="noStrike">
                <a:solidFill>
                  <a:srgbClr val="999999"/>
                </a:solidFill>
                <a:latin typeface="Monaco"/>
                <a:ea typeface="Monaco"/>
              </a:rPr>
              <a:t>)</a:t>
            </a:r>
            <a:r>
              <a:rPr b="0" lang="es-AR" sz="1600" spc="-1" strike="noStrike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0" lang="es-AR" sz="1600" spc="-1" strike="noStrike">
                <a:solidFill>
                  <a:srgbClr val="999999"/>
                </a:solidFill>
                <a:latin typeface="Monaco"/>
                <a:ea typeface="Monaco"/>
              </a:rPr>
              <a:t>{</a:t>
            </a:r>
            <a:r>
              <a:rPr b="0" lang="es-AR" sz="1600" spc="-1" strike="noStrike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0" lang="es-AR" sz="1600" spc="-1" strike="noStrike">
                <a:solidFill>
                  <a:srgbClr val="a67f59"/>
                </a:solidFill>
                <a:latin typeface="Monaco"/>
                <a:ea typeface="Monaco"/>
              </a:rPr>
              <a:t>...</a:t>
            </a:r>
            <a:r>
              <a:rPr b="0" lang="es-AR" sz="1600" spc="-1" strike="noStrike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0" lang="es-AR" sz="1600" spc="-1" strike="noStrike">
                <a:solidFill>
                  <a:srgbClr val="999999"/>
                </a:solidFill>
                <a:latin typeface="Monaco"/>
                <a:ea typeface="Monaco"/>
              </a:rPr>
              <a:t>}</a:t>
            </a:r>
            <a:endParaRPr b="0" lang="es-AR" sz="1600" spc="-1" strike="noStrike">
              <a:latin typeface="Arial"/>
            </a:endParaRPr>
          </a:p>
        </p:txBody>
      </p:sp>
      <p:sp>
        <p:nvSpPr>
          <p:cNvPr id="110" name="CustomShape 7"/>
          <p:cNvSpPr/>
          <p:nvPr/>
        </p:nvSpPr>
        <p:spPr>
          <a:xfrm>
            <a:off x="864000" y="3456000"/>
            <a:ext cx="7380360" cy="4258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 algn="just"/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El proceso maestro es el proceso que inicia, y que a su vez </a:t>
            </a: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inicializa</a:t>
            </a: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 a los workers. </a:t>
            </a:r>
            <a:endParaRPr b="0" lang="es-AR" sz="1400" spc="-1" strike="noStrike">
              <a:latin typeface="Arial"/>
            </a:endParaRPr>
          </a:p>
          <a:p>
            <a:pPr algn="just"/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Para iniciar un proceso de trabajo dentro de un proceso maestro, usaremos el método</a:t>
            </a:r>
            <a:r>
              <a:rPr b="1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 fork ()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11" name="CustomShape 8"/>
          <p:cNvSpPr/>
          <p:nvPr/>
        </p:nvSpPr>
        <p:spPr>
          <a:xfrm>
            <a:off x="4010040" y="3932640"/>
            <a:ext cx="1377360" cy="419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ts val="3300"/>
              </a:lnSpc>
            </a:pPr>
            <a:r>
              <a:rPr b="0" lang="es-AR" sz="1600" spc="-1" strike="noStrike">
                <a:solidFill>
                  <a:srgbClr val="000000"/>
                </a:solidFill>
                <a:latin typeface="Monaco"/>
                <a:ea typeface="Monaco"/>
              </a:rPr>
              <a:t>cluster</a:t>
            </a:r>
            <a:r>
              <a:rPr b="0" lang="es-AR" sz="1600" spc="-1" strike="noStrike">
                <a:solidFill>
                  <a:srgbClr val="999999"/>
                </a:solidFill>
                <a:latin typeface="Monaco"/>
                <a:ea typeface="Monaco"/>
              </a:rPr>
              <a:t>.</a:t>
            </a:r>
            <a:r>
              <a:rPr b="0" lang="es-AR" sz="1600" spc="-1" strike="noStrike">
                <a:solidFill>
                  <a:srgbClr val="dd4a68"/>
                </a:solidFill>
                <a:latin typeface="Monaco"/>
                <a:ea typeface="Monaco"/>
              </a:rPr>
              <a:t>fork</a:t>
            </a:r>
            <a:r>
              <a:rPr b="0" lang="es-AR" sz="1600" spc="-1" strike="noStrike">
                <a:solidFill>
                  <a:srgbClr val="999999"/>
                </a:solidFill>
                <a:latin typeface="Monaco"/>
                <a:ea typeface="Monaco"/>
              </a:rPr>
              <a:t>();</a:t>
            </a:r>
            <a:endParaRPr b="0" lang="es-A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427040" y="360000"/>
            <a:ext cx="5050080" cy="365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5b9400"/>
                </a:solidFill>
                <a:latin typeface="Arial"/>
                <a:ea typeface="Arial"/>
              </a:rPr>
              <a:t>Comunicación entre master y worker: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613520" y="1024920"/>
            <a:ext cx="2994480" cy="6175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TextShape 3"/>
          <p:cNvSpPr txBox="1"/>
          <p:nvPr/>
        </p:nvSpPr>
        <p:spPr>
          <a:xfrm>
            <a:off x="1297440" y="936000"/>
            <a:ext cx="6406560" cy="128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Ocasionalmente</a:t>
            </a:r>
            <a:r>
              <a:rPr b="0" lang="es-AR" sz="1400" spc="-1" strike="noStrike">
                <a:latin typeface="Arial"/>
              </a:rPr>
              <a:t>, es posible que tengamos que enviar mensajes del master a un worker para asignar una tarea o realizar otras operaciones. </a:t>
            </a:r>
            <a:br/>
            <a:r>
              <a:rPr b="0" lang="es-AR" sz="1400" spc="-1" strike="noStrike">
                <a:latin typeface="Arial"/>
              </a:rPr>
              <a:t>O en cambio, los trabajadores pueden necesitar informar al maestro que la tarea se ha completado. </a:t>
            </a:r>
            <a:endParaRPr b="0" lang="es-AR" sz="1400" spc="-1" strike="noStrike">
              <a:latin typeface="Arial"/>
            </a:endParaRPr>
          </a:p>
          <a:p>
            <a:r>
              <a:rPr b="0" lang="es-AR" sz="1400" spc="-1" strike="noStrike">
                <a:latin typeface="Arial"/>
              </a:rPr>
              <a:t>Para escuchar los mensajes, se debe configurar un detector de eventos para el evento del mensaje tanto en el master como en los workers:</a:t>
            </a:r>
            <a:endParaRPr b="0" lang="es-AR" sz="1400" spc="-1" strike="noStrike">
              <a:latin typeface="Arial"/>
              <a:ea typeface="Courier New"/>
            </a:endParaRPr>
          </a:p>
        </p:txBody>
      </p:sp>
      <p:sp>
        <p:nvSpPr>
          <p:cNvPr id="115" name="TextShape 4"/>
          <p:cNvSpPr txBox="1"/>
          <p:nvPr/>
        </p:nvSpPr>
        <p:spPr>
          <a:xfrm>
            <a:off x="1656000" y="2376000"/>
            <a:ext cx="4608000" cy="28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AR" sz="1000" spc="-1" strike="noStrike">
                <a:latin typeface="Courier New"/>
                <a:ea typeface="Courier New"/>
              </a:rPr>
              <a:t>worker.on('message', (message) =&gt; console.log(message));</a:t>
            </a:r>
            <a:endParaRPr b="0" lang="es-AR" sz="1000" spc="-1" strike="noStrike">
              <a:latin typeface="Courier New"/>
              <a:ea typeface="Courier New"/>
            </a:endParaRPr>
          </a:p>
        </p:txBody>
      </p:sp>
      <p:sp>
        <p:nvSpPr>
          <p:cNvPr id="116" name="TextShape 5"/>
          <p:cNvSpPr txBox="1"/>
          <p:nvPr/>
        </p:nvSpPr>
        <p:spPr>
          <a:xfrm>
            <a:off x="1440000" y="2808000"/>
            <a:ext cx="6120000" cy="96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AR" sz="1400" spc="-1" strike="noStrike">
                <a:latin typeface="Arial"/>
              </a:rPr>
              <a:t>En el metodo fork() devolvemos una referencia al objeto worker. </a:t>
            </a:r>
            <a:endParaRPr b="0" lang="es-AR" sz="1400" spc="-1" strike="noStrike">
              <a:latin typeface="Arial"/>
              <a:ea typeface="Noto Sans CJK SC"/>
            </a:endParaRPr>
          </a:p>
          <a:p>
            <a:pPr algn="just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AR" sz="1400" spc="-1" strike="noStrike">
                <a:latin typeface="Arial"/>
              </a:rPr>
              <a:t>Para escuchar mensajes del maestro en un trabajador tenemos que hacerlo de la siguente forma:</a:t>
            </a:r>
            <a:endParaRPr b="0" lang="es-AR" sz="1400" spc="-1" strike="noStrike">
              <a:latin typeface="Arial"/>
              <a:ea typeface="Noto Sans CJK SC"/>
            </a:endParaRPr>
          </a:p>
        </p:txBody>
      </p:sp>
      <p:sp>
        <p:nvSpPr>
          <p:cNvPr id="117" name="TextShape 6"/>
          <p:cNvSpPr txBox="1"/>
          <p:nvPr/>
        </p:nvSpPr>
        <p:spPr>
          <a:xfrm>
            <a:off x="1728000" y="3727440"/>
            <a:ext cx="4536000" cy="30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AR" sz="1000" spc="-1" strike="noStrike">
                <a:latin typeface="Courier New"/>
              </a:rPr>
              <a:t>process.on('message', (message) =&gt; console.log(message));</a:t>
            </a:r>
            <a:endParaRPr b="0" lang="es-AR" sz="1000" spc="-1" strike="noStrike">
              <a:latin typeface="Courier New"/>
              <a:ea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427040" y="360000"/>
            <a:ext cx="5050080" cy="365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5b9400"/>
                </a:solidFill>
                <a:latin typeface="Arial"/>
                <a:ea typeface="Arial"/>
              </a:rPr>
              <a:t>Comunicación entre master y worker: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613520" y="1024920"/>
            <a:ext cx="2994480" cy="6175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TextShape 3"/>
          <p:cNvSpPr txBox="1"/>
          <p:nvPr/>
        </p:nvSpPr>
        <p:spPr>
          <a:xfrm>
            <a:off x="1297440" y="725400"/>
            <a:ext cx="6406560" cy="71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endParaRPr b="0" lang="es-AR" sz="1400" spc="-1" strike="noStrike">
              <a:latin typeface="Arial"/>
            </a:endParaRPr>
          </a:p>
          <a:p>
            <a:r>
              <a:rPr b="0" lang="es-AR" sz="1400" spc="-1" strike="noStrike">
                <a:latin typeface="Arial"/>
              </a:rPr>
              <a:t>Los mensajes pueden ser strings u objetos JSON. Para enviar un mensaje del master a un worker específico, lo podemos hacer de la siguiente manera: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21" name="TextShape 4"/>
          <p:cNvSpPr txBox="1"/>
          <p:nvPr/>
        </p:nvSpPr>
        <p:spPr>
          <a:xfrm>
            <a:off x="2304000" y="1656000"/>
            <a:ext cx="4608000" cy="28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AR" sz="1000" spc="-1" strike="noStrike">
                <a:latin typeface="Courier New"/>
                <a:ea typeface="Courier New"/>
              </a:rPr>
              <a:t>worker.send('hello from the master');</a:t>
            </a:r>
            <a:endParaRPr b="0" lang="es-AR" sz="1000" spc="-1" strike="noStrike">
              <a:latin typeface="Courier New"/>
              <a:ea typeface="Courier New"/>
            </a:endParaRPr>
          </a:p>
        </p:txBody>
      </p:sp>
      <p:sp>
        <p:nvSpPr>
          <p:cNvPr id="122" name="TextShape 5"/>
          <p:cNvSpPr txBox="1"/>
          <p:nvPr/>
        </p:nvSpPr>
        <p:spPr>
          <a:xfrm>
            <a:off x="1296000" y="2088000"/>
            <a:ext cx="6120000" cy="5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s-AR" sz="1400" spc="-1" strike="noStrike">
                <a:latin typeface="Arial"/>
              </a:rPr>
              <a:t>De igual forma para enviar un mensaje desde un worker al master lo hacemos asi:</a:t>
            </a:r>
            <a:endParaRPr b="0" lang="es-AR" sz="1400" spc="-1" strike="noStrike">
              <a:latin typeface="Arial"/>
              <a:ea typeface="Noto Sans CJK SC"/>
            </a:endParaRPr>
          </a:p>
        </p:txBody>
      </p:sp>
      <p:sp>
        <p:nvSpPr>
          <p:cNvPr id="123" name="TextShape 6"/>
          <p:cNvSpPr txBox="1"/>
          <p:nvPr/>
        </p:nvSpPr>
        <p:spPr>
          <a:xfrm>
            <a:off x="1800000" y="2863080"/>
            <a:ext cx="5976000" cy="37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AR" sz="1000" spc="-1" strike="noStrike">
                <a:latin typeface="Courier New"/>
                <a:ea typeface="Courier New"/>
              </a:rPr>
              <a:t>process.send('hello from worker with id: ' + process.pid);</a:t>
            </a:r>
            <a:endParaRPr b="0" lang="es-AR" sz="1000" spc="-1" strike="noStrike">
              <a:latin typeface="Courier New"/>
              <a:ea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379;p48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LibreOffice/6.2.8.2$Linux_X86_64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es-AR</dc:language>
  <cp:lastModifiedBy/>
  <dcterms:modified xsi:type="dcterms:W3CDTF">2020-03-25T21:45:04Z</dcterms:modified>
  <cp:revision>1</cp:revision>
  <dc:subject/>
  <dc:title/>
</cp:coreProperties>
</file>