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69" r:id="rId10"/>
    <p:sldId id="272" r:id="rId11"/>
    <p:sldId id="280" r:id="rId12"/>
    <p:sldId id="276" r:id="rId13"/>
    <p:sldId id="277" r:id="rId14"/>
    <p:sldId id="281" r:id="rId15"/>
    <p:sldId id="278" r:id="rId16"/>
    <p:sldId id="273" r:id="rId17"/>
    <p:sldId id="282" r:id="rId18"/>
    <p:sldId id="283" r:id="rId19"/>
    <p:sldId id="284" r:id="rId20"/>
    <p:sldId id="285" r:id="rId21"/>
    <p:sldId id="274" r:id="rId22"/>
    <p:sldId id="279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FD643F-6DE8-CB6C-51A6-87CEF37CF488}" name="71 Борян" initials="7Б" userId="477f2db7a52f9db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385723"/>
    <a:srgbClr val="8C263A"/>
    <a:srgbClr val="C00000"/>
    <a:srgbClr val="203864"/>
    <a:srgbClr val="A87886"/>
    <a:srgbClr val="001642"/>
    <a:srgbClr val="FF3333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0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E8536B-BA22-4DD6-8769-068FCF0A6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A2BDC0-1189-4B0A-9630-DBB70B281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4C5A2-D311-4E9E-B218-F67D620C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1B301-2399-4DCC-9035-A206424A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D1B6BF-806B-4CF1-8E80-B99F7998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84B51-71F7-49A3-AA0D-ED23C75D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F73D35-2ED7-4894-8245-4D7FAE202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9A2BDD-9C7A-48B1-8828-BE9661460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1683D-DF24-4103-987D-74E978A2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55EBD9-639E-4E63-AB7E-AFF6EA56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FABC8E-67C9-492C-A902-2B5A9C8F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6505-9409-4733-A73E-A5AAB24E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5F14A6-119A-4988-895F-38D95BB0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3628FB-22F4-4D7C-B50D-C7AD18CA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9FD9E-3DF5-45D9-B0D7-E761B3C9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80CA4-1E57-4E4A-8F5B-AC44FD46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78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598E2A-F704-4F1A-81B7-8CF05DCD8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FEE0CA-CEFF-4C79-89F2-15F61BFFC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41710-B5D6-4BC9-BFCF-B4C02281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C3865-E42D-4988-BCEB-BB81200C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119E4-B6DE-4FF0-8005-B8D3BCFC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D7280A8-1FC5-4B83-B8B9-25EF587FB5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71429" y="5238000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0" name="Рисунок 7">
            <a:extLst>
              <a:ext uri="{FF2B5EF4-FFF2-40B4-BE49-F238E27FC236}">
                <a16:creationId xmlns:a16="http://schemas.microsoft.com/office/drawing/2014/main" id="{A668FB69-CA02-4511-B6E4-BC40D62723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10628" y="3235028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1" name="Рисунок 7">
            <a:extLst>
              <a:ext uri="{FF2B5EF4-FFF2-40B4-BE49-F238E27FC236}">
                <a16:creationId xmlns:a16="http://schemas.microsoft.com/office/drawing/2014/main" id="{DF2E071A-3001-4CC6-813F-831F7B1884A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49827" y="1232056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2" name="Рисунок 7">
            <a:extLst>
              <a:ext uri="{FF2B5EF4-FFF2-40B4-BE49-F238E27FC236}">
                <a16:creationId xmlns:a16="http://schemas.microsoft.com/office/drawing/2014/main" id="{0DDB5FAA-6271-4437-8D09-EA0242DCE1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10974" y="-770916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4" name="Рисунок 7">
            <a:extLst>
              <a:ext uri="{FF2B5EF4-FFF2-40B4-BE49-F238E27FC236}">
                <a16:creationId xmlns:a16="http://schemas.microsoft.com/office/drawing/2014/main" id="{F4BC32CA-E5EB-4B15-9979-C49D30C8A5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642635" y="2603656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5" name="Рисунок 7">
            <a:extLst>
              <a:ext uri="{FF2B5EF4-FFF2-40B4-BE49-F238E27FC236}">
                <a16:creationId xmlns:a16="http://schemas.microsoft.com/office/drawing/2014/main" id="{DE4B5637-4458-44EF-847D-0AA7B3B3EF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81834" y="600684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6" name="Рисунок 7">
            <a:extLst>
              <a:ext uri="{FF2B5EF4-FFF2-40B4-BE49-F238E27FC236}">
                <a16:creationId xmlns:a16="http://schemas.microsoft.com/office/drawing/2014/main" id="{F9C0E516-9520-4875-AA2F-CA2DFD84C4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921033" y="-1402288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7" name="Рисунок 7">
            <a:extLst>
              <a:ext uri="{FF2B5EF4-FFF2-40B4-BE49-F238E27FC236}">
                <a16:creationId xmlns:a16="http://schemas.microsoft.com/office/drawing/2014/main" id="{30BF0B66-E716-4E77-B3D6-0603DFF835E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5503436" y="1780289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8" name="Рисунок 7">
            <a:extLst>
              <a:ext uri="{FF2B5EF4-FFF2-40B4-BE49-F238E27FC236}">
                <a16:creationId xmlns:a16="http://schemas.microsoft.com/office/drawing/2014/main" id="{2B8301AD-C7A3-46A1-B599-E3F557AECB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642635" y="-222683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  <p:sp>
        <p:nvSpPr>
          <p:cNvPr id="19" name="Рисунок 7">
            <a:extLst>
              <a:ext uri="{FF2B5EF4-FFF2-40B4-BE49-F238E27FC236}">
                <a16:creationId xmlns:a16="http://schemas.microsoft.com/office/drawing/2014/main" id="{CDDB3ED3-47F7-488B-8969-0FCD386E34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781834" y="-2225655"/>
            <a:ext cx="5760000" cy="3240000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56BE2-3A3C-4E9C-8DA8-65AE1A4B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0DD75-0187-4D2C-A4C2-348BBCD1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F5493-406B-4B5C-95D2-2BA43AD2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3211C-7F00-4D62-8263-3D9651B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5248A-D316-4533-AC83-A36D7B3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12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C4D09-88A0-4BD5-8D12-94DC804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EB94ED-DFD5-490E-AB5E-CF05A7130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6076B-D82F-4105-9CA6-CC4B171B7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E6268-A956-4D1D-9BA4-BD4767A5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52CE3-3234-48C2-A1F4-D7B6DCC4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5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168C5-6675-43C5-8401-BFD2FCFC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C549C-74AF-4B0B-992B-96FBBA371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BABCDF-5FC5-4E8C-8D6D-7D5F6142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DA5A14-8DB5-4AAE-B6BC-A02B78E3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578DDA-DA0A-4C40-B1F0-EB446F5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3A09BA-7E9B-4CD1-A0A0-19D14160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02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4EA4F-59DA-4DEF-85B7-21A617F4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D201D1-EC72-4377-8D24-54A5F23F8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00B357-08FC-43F1-AC6C-91A4E175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FB6977-FDEF-451D-8911-345CD9D75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2F98F7-5C60-4D84-AF8F-FCDCF3CD0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B98004-2CC1-498E-ADC5-EE1C119C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31628A-CF1D-4B5F-A584-9FD53B80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E21DE3A-D0AC-4E93-B33E-948AF45E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5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05AFE-935F-4891-8B01-BD148A36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B42C2C-4FAD-4D08-B304-0DB44691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A7961B-05AB-4DF9-AD94-B0CA8CA7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A28F9-6812-48B3-9D64-6EDD33FA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85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9B9E77-7C87-486D-A952-F37F1932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077B3F-697C-4F01-B279-F31E1004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030A23-9DF5-48D6-93BF-A6C892D6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87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2031A-9FF6-4D19-95FF-E50245B7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C28928-FD82-475A-B44B-EF6CD031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850E6E-D85C-433E-B5AA-C9EC1266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90B688-8000-4E10-BAEE-ACC44975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9ED162-8175-4664-8DC4-E2AD2851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E35B0D-D7C5-45A7-B879-56AB2418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84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9F515-FAB1-45D5-8D3A-FEC9045B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D9EAF8-B6CB-4EE7-B184-9DAFCE8C5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4AA4E-0522-4F8E-A4D5-14AD3D1BB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AF3B-406B-4634-A29A-3766667A294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362BE-938D-4289-A753-E44A2C451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ACBDE-B2AE-43BC-A8ED-4F327E92A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29F32-544A-46BE-809B-C1A099FB4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74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56718C1-57A8-4279-9C65-E04B1E8D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0" b="11490"/>
          <a:stretch/>
        </p:blipFill>
        <p:spPr>
          <a:xfrm>
            <a:off x="8878888" y="-598832"/>
            <a:ext cx="3838575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EA29B38-8696-42FD-9603-41D38BF81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r="8676"/>
          <a:stretch/>
        </p:blipFill>
        <p:spPr>
          <a:xfrm>
            <a:off x="7715250" y="692192"/>
            <a:ext cx="3838575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BE843934-FE41-4ECA-9D7D-DCA499DB3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10390188" y="2091552"/>
            <a:ext cx="3840162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DB2C3D9-B31A-4C97-A090-2FF3D7B59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" b="101"/>
          <a:stretch/>
        </p:blipFill>
        <p:spPr>
          <a:xfrm>
            <a:off x="5038725" y="-706874"/>
            <a:ext cx="3840163" cy="2160587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9117D3D-598C-4E92-B20F-F57CD152C3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667250" y="1035092"/>
            <a:ext cx="3838575" cy="2160588"/>
          </a:xfr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04DED15-1A46-4F5C-87AD-A3851D1235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7342188" y="2434452"/>
            <a:ext cx="3840162" cy="2160588"/>
          </a:xfr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19FEA49-CDBA-4AC1-B6DF-DE37700BFC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0" b="4080"/>
          <a:stretch/>
        </p:blipFill>
        <p:spPr>
          <a:xfrm>
            <a:off x="1990725" y="-363974"/>
            <a:ext cx="3840163" cy="2160587"/>
          </a:xfr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EE2AF96-ED9D-4316-80FC-CC82F55F37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>
          <a:xfrm>
            <a:off x="10018712" y="3835400"/>
            <a:ext cx="3838575" cy="2159000"/>
          </a:xfr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0B41949-BCC0-4D12-87DF-A04DD7DFC710}"/>
              </a:ext>
            </a:extLst>
          </p:cNvPr>
          <p:cNvSpPr txBox="1"/>
          <p:nvPr/>
        </p:nvSpPr>
        <p:spPr>
          <a:xfrm>
            <a:off x="533113" y="28527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73EB2-EBE6-4404-BADE-E863BC2F34B1}"/>
              </a:ext>
            </a:extLst>
          </p:cNvPr>
          <p:cNvSpPr txBox="1"/>
          <p:nvPr/>
        </p:nvSpPr>
        <p:spPr>
          <a:xfrm>
            <a:off x="251785" y="3429000"/>
            <a:ext cx="70904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Команда №10</a:t>
            </a:r>
          </a:p>
          <a:p>
            <a:r>
              <a:rPr lang="ru-RU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Экомониторинг</a:t>
            </a:r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Сортировка вторсырья.</a:t>
            </a:r>
            <a:endParaRPr lang="ru-RU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2DB0C-A33D-4C2E-A072-068FF63B7C38}"/>
              </a:ext>
            </a:extLst>
          </p:cNvPr>
          <p:cNvSpPr txBox="1"/>
          <p:nvPr/>
        </p:nvSpPr>
        <p:spPr>
          <a:xfrm>
            <a:off x="261726" y="4914900"/>
            <a:ext cx="34579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Пападык</a:t>
            </a:r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Всеволод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Полянин Алексей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Лукин Иван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Макунин Борис</a:t>
            </a:r>
          </a:p>
        </p:txBody>
      </p:sp>
    </p:spTree>
    <p:extLst>
      <p:ext uri="{BB962C8B-B14F-4D97-AF65-F5344CB8AC3E}">
        <p14:creationId xmlns:p14="http://schemas.microsoft.com/office/powerpoint/2010/main" val="28359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2138827" y="493776"/>
            <a:ext cx="791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Датасет</a:t>
            </a:r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для обучения 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C3776-205F-42E9-8AB4-F48D011B1596}"/>
              </a:ext>
            </a:extLst>
          </p:cNvPr>
          <p:cNvSpPr txBox="1"/>
          <p:nvPr/>
        </p:nvSpPr>
        <p:spPr>
          <a:xfrm>
            <a:off x="1352424" y="4053114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Картон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FC34F-45C6-4197-B633-9340DDA3D966}"/>
              </a:ext>
            </a:extLst>
          </p:cNvPr>
          <p:cNvSpPr txBox="1"/>
          <p:nvPr/>
        </p:nvSpPr>
        <p:spPr>
          <a:xfrm>
            <a:off x="3465960" y="4053114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Стекло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760723-7B35-45EF-A083-0F0F5AA2F946}"/>
              </a:ext>
            </a:extLst>
          </p:cNvPr>
          <p:cNvSpPr txBox="1"/>
          <p:nvPr/>
        </p:nvSpPr>
        <p:spPr>
          <a:xfrm>
            <a:off x="5570856" y="4053114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Метал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BA353E-F4CF-4D42-A3D0-F89719017857}"/>
              </a:ext>
            </a:extLst>
          </p:cNvPr>
          <p:cNvSpPr txBox="1"/>
          <p:nvPr/>
        </p:nvSpPr>
        <p:spPr>
          <a:xfrm>
            <a:off x="7684392" y="40531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Бумага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74B217-E059-4BE8-80FB-936EE06E6E8A}"/>
              </a:ext>
            </a:extLst>
          </p:cNvPr>
          <p:cNvSpPr txBox="1"/>
          <p:nvPr/>
        </p:nvSpPr>
        <p:spPr>
          <a:xfrm>
            <a:off x="9793608" y="4053114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Пластик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887BF8-81F0-4315-AD94-EDCB24B2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2" y="2314602"/>
            <a:ext cx="1738512" cy="173851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19F11E9-827C-41A9-A52B-CA8DC97F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2" y="2314602"/>
            <a:ext cx="1738512" cy="173851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0B228C4-4626-433F-A461-DF4BA4C0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6" y="2316686"/>
            <a:ext cx="1738512" cy="173851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E9E8867-4979-4C57-9E99-1E822D9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48" y="2314602"/>
            <a:ext cx="1738512" cy="173851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4C06266-04CD-4896-B49F-8C2EF6DD1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35" y="2314602"/>
            <a:ext cx="1738512" cy="17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2138827" y="493776"/>
            <a:ext cx="79143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Датасет</a:t>
            </a:r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для обучения моделей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C3776-205F-42E9-8AB4-F48D011B1596}"/>
              </a:ext>
            </a:extLst>
          </p:cNvPr>
          <p:cNvSpPr txBox="1"/>
          <p:nvPr/>
        </p:nvSpPr>
        <p:spPr>
          <a:xfrm>
            <a:off x="1352424" y="4053114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Картон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3FC34F-45C6-4197-B633-9340DDA3D966}"/>
              </a:ext>
            </a:extLst>
          </p:cNvPr>
          <p:cNvSpPr txBox="1"/>
          <p:nvPr/>
        </p:nvSpPr>
        <p:spPr>
          <a:xfrm>
            <a:off x="3465960" y="4053114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Стекло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760723-7B35-45EF-A083-0F0F5AA2F946}"/>
              </a:ext>
            </a:extLst>
          </p:cNvPr>
          <p:cNvSpPr txBox="1"/>
          <p:nvPr/>
        </p:nvSpPr>
        <p:spPr>
          <a:xfrm>
            <a:off x="5570856" y="4053114"/>
            <a:ext cx="957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Метал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BA353E-F4CF-4D42-A3D0-F89719017857}"/>
              </a:ext>
            </a:extLst>
          </p:cNvPr>
          <p:cNvSpPr txBox="1"/>
          <p:nvPr/>
        </p:nvSpPr>
        <p:spPr>
          <a:xfrm>
            <a:off x="7684392" y="4053114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Бумага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74B217-E059-4BE8-80FB-936EE06E6E8A}"/>
              </a:ext>
            </a:extLst>
          </p:cNvPr>
          <p:cNvSpPr txBox="1"/>
          <p:nvPr/>
        </p:nvSpPr>
        <p:spPr>
          <a:xfrm>
            <a:off x="9793608" y="4053114"/>
            <a:ext cx="1199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Пластик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887BF8-81F0-4315-AD94-EDCB24B2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12" y="2314602"/>
            <a:ext cx="1738512" cy="173851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19F11E9-827C-41A9-A52B-CA8DC97F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2" y="2314602"/>
            <a:ext cx="1738512" cy="173851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0B228C4-4626-433F-A461-DF4BA4C0A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256" y="2316686"/>
            <a:ext cx="1738512" cy="173851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E9E8867-4979-4C57-9E99-1E822D9A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48" y="2314602"/>
            <a:ext cx="1738512" cy="1738512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4C06266-04CD-4896-B49F-8C2EF6DD1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035" y="2314602"/>
            <a:ext cx="1738512" cy="17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5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1"/>
      <p:bldP spid="25" grpId="1"/>
      <p:bldP spid="26" grpId="1"/>
      <p:bldP spid="27" grpId="1"/>
      <p:bldP spid="2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BCE472-DA53-4CB9-B070-4B53409C4DD9}"/>
              </a:ext>
            </a:extLst>
          </p:cNvPr>
          <p:cNvSpPr txBox="1"/>
          <p:nvPr/>
        </p:nvSpPr>
        <p:spPr>
          <a:xfrm>
            <a:off x="3699350" y="328676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Обучение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17567-0540-4440-A3AE-A1A30743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1442264"/>
            <a:ext cx="8306959" cy="50870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28498E-6B48-426B-A7F9-1F31B7FB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931" y="-5751019"/>
            <a:ext cx="5931501" cy="50870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61FE40-0C0D-41D6-A02B-A04035A6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582" y="-12552"/>
            <a:ext cx="1601555" cy="13903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DFDC3B-870F-4BA9-959F-A1F08503C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637" y="1836"/>
            <a:ext cx="1942181" cy="13759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AF6612-314F-42FD-AF7D-8E1E9A63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9637" y="1442264"/>
            <a:ext cx="1942181" cy="11861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3C744A-3CDF-41BC-991D-F7729EBD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3582" y="3062927"/>
            <a:ext cx="1651774" cy="9121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638898-8C17-46FD-8D6A-F9D665C93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9637" y="4229599"/>
            <a:ext cx="1718344" cy="9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BCE472-DA53-4CB9-B070-4B53409C4DD9}"/>
              </a:ext>
            </a:extLst>
          </p:cNvPr>
          <p:cNvSpPr txBox="1"/>
          <p:nvPr/>
        </p:nvSpPr>
        <p:spPr>
          <a:xfrm>
            <a:off x="0" y="-25268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Обучение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17567-0540-4440-A3AE-A1A30743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959" y="7652564"/>
            <a:ext cx="8306959" cy="50870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28498E-6B48-426B-A7F9-1F31B7FB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084" y="313286"/>
            <a:ext cx="7265115" cy="623081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61FE40-0C0D-41D6-A02B-A04035A6E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084" y="356659"/>
            <a:ext cx="7265114" cy="61874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DFDC3B-870F-4BA9-959F-A1F08503C3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637" y="1836"/>
            <a:ext cx="1942181" cy="13759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AF6612-314F-42FD-AF7D-8E1E9A631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69637" y="1442264"/>
            <a:ext cx="1942181" cy="11861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3C744A-3CDF-41BC-991D-F7729EBD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23582" y="3062927"/>
            <a:ext cx="1651774" cy="9121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638898-8C17-46FD-8D6A-F9D665C933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9637" y="4229599"/>
            <a:ext cx="1718344" cy="9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1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BCE472-DA53-4CB9-B070-4B53409C4DD9}"/>
              </a:ext>
            </a:extLst>
          </p:cNvPr>
          <p:cNvSpPr txBox="1"/>
          <p:nvPr/>
        </p:nvSpPr>
        <p:spPr>
          <a:xfrm>
            <a:off x="0" y="-25268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Обучение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A17567-0540-4440-A3AE-A1A30743E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959" y="7652564"/>
            <a:ext cx="8306959" cy="50870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761FE40-0C0D-41D6-A02B-A04035A6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443" y="335279"/>
            <a:ext cx="7265114" cy="61874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DFDC3B-870F-4BA9-959F-A1F08503C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9637" y="1836"/>
            <a:ext cx="1942181" cy="13759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AF6612-314F-42FD-AF7D-8E1E9A631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9637" y="1442264"/>
            <a:ext cx="1942181" cy="118613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3C744A-3CDF-41BC-991D-F7729EBDD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3582" y="3062927"/>
            <a:ext cx="1651774" cy="91217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638898-8C17-46FD-8D6A-F9D665C933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69637" y="4229599"/>
            <a:ext cx="1718344" cy="91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BCE472-DA53-4CB9-B070-4B53409C4DD9}"/>
              </a:ext>
            </a:extLst>
          </p:cNvPr>
          <p:cNvSpPr txBox="1"/>
          <p:nvPr/>
        </p:nvSpPr>
        <p:spPr>
          <a:xfrm>
            <a:off x="0" y="-25268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Обучение моделей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3DFDC3B-870F-4BA9-959F-A1F08503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9" y="360862"/>
            <a:ext cx="6753087" cy="478427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AF6612-314F-42FD-AF7D-8E1E9A631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095" y="2443748"/>
            <a:ext cx="6942412" cy="423990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63C744A-3CDF-41BC-991D-F7729EBD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09" y="360861"/>
            <a:ext cx="6711429" cy="370631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3638898-8C17-46FD-8D6A-F9D665C93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095" y="3085586"/>
            <a:ext cx="6753087" cy="35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5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EF3DC61-C895-4CD9-907A-0D42FB4609A4}"/>
              </a:ext>
            </a:extLst>
          </p:cNvPr>
          <p:cNvGrpSpPr/>
          <p:nvPr/>
        </p:nvGrpSpPr>
        <p:grpSpPr>
          <a:xfrm>
            <a:off x="1790099" y="1337970"/>
            <a:ext cx="8611802" cy="4182059"/>
            <a:chOff x="1790099" y="1337970"/>
            <a:chExt cx="8611802" cy="4182059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E1D8CA6A-709A-4FD2-B38B-01578CBF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099" y="1337970"/>
              <a:ext cx="8611802" cy="418205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D66ADF-FB6E-4EE3-AF5C-47704E186D33}"/>
                </a:ext>
              </a:extLst>
            </p:cNvPr>
            <p:cNvSpPr txBox="1"/>
            <p:nvPr/>
          </p:nvSpPr>
          <p:spPr>
            <a:xfrm rot="16200000">
              <a:off x="1551476" y="3202184"/>
              <a:ext cx="104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Точность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CA13D3-E6DA-4553-95E6-7EEF9A71B912}"/>
                </a:ext>
              </a:extLst>
            </p:cNvPr>
            <p:cNvSpPr txBox="1"/>
            <p:nvPr/>
          </p:nvSpPr>
          <p:spPr>
            <a:xfrm>
              <a:off x="5193734" y="4968412"/>
              <a:ext cx="180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Количество эпох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50AC4A9-1161-4E83-9B95-8A1D8E042577}"/>
              </a:ext>
            </a:extLst>
          </p:cNvPr>
          <p:cNvGrpSpPr/>
          <p:nvPr/>
        </p:nvGrpSpPr>
        <p:grpSpPr>
          <a:xfrm>
            <a:off x="1790099" y="1337970"/>
            <a:ext cx="8611802" cy="4182059"/>
            <a:chOff x="1790099" y="1337970"/>
            <a:chExt cx="8611802" cy="4182059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EF01084-8DD4-4414-A142-345BB0BB6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099" y="1337970"/>
              <a:ext cx="8611802" cy="41820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CD9E0-0706-4FD1-9FFA-70D07E3B4EA7}"/>
                </a:ext>
              </a:extLst>
            </p:cNvPr>
            <p:cNvSpPr txBox="1"/>
            <p:nvPr/>
          </p:nvSpPr>
          <p:spPr>
            <a:xfrm rot="16200000">
              <a:off x="1551475" y="3202185"/>
              <a:ext cx="1048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Точность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3B42C8-3E2E-49A9-83BC-E418E0CCB8CE}"/>
                </a:ext>
              </a:extLst>
            </p:cNvPr>
            <p:cNvSpPr txBox="1"/>
            <p:nvPr/>
          </p:nvSpPr>
          <p:spPr>
            <a:xfrm>
              <a:off x="5193733" y="4968413"/>
              <a:ext cx="180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Количество эпох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36DAE51-554A-45ED-9640-93D49B159BAF}"/>
              </a:ext>
            </a:extLst>
          </p:cNvPr>
          <p:cNvGrpSpPr/>
          <p:nvPr/>
        </p:nvGrpSpPr>
        <p:grpSpPr>
          <a:xfrm>
            <a:off x="1780573" y="1333207"/>
            <a:ext cx="8630854" cy="4191585"/>
            <a:chOff x="1780573" y="1333207"/>
            <a:chExt cx="8630854" cy="4191585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A679C421-A30D-44CA-B313-47EF8D374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0573" y="1333207"/>
              <a:ext cx="8630854" cy="419158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D3B98E-328A-4CD2-913E-6613B4E18E4E}"/>
                </a:ext>
              </a:extLst>
            </p:cNvPr>
            <p:cNvSpPr txBox="1"/>
            <p:nvPr/>
          </p:nvSpPr>
          <p:spPr>
            <a:xfrm rot="16200000">
              <a:off x="1650352" y="3350721"/>
              <a:ext cx="84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Кол-во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EA6205-4B87-46E9-87C9-2A6388FA4816}"/>
                </a:ext>
              </a:extLst>
            </p:cNvPr>
            <p:cNvSpPr txBox="1"/>
            <p:nvPr/>
          </p:nvSpPr>
          <p:spPr>
            <a:xfrm>
              <a:off x="5190305" y="5116949"/>
              <a:ext cx="180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Количество эпох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F697C71-DAE1-4934-8514-9FC831230430}"/>
              </a:ext>
            </a:extLst>
          </p:cNvPr>
          <p:cNvGrpSpPr/>
          <p:nvPr/>
        </p:nvGrpSpPr>
        <p:grpSpPr>
          <a:xfrm>
            <a:off x="1785335" y="1333207"/>
            <a:ext cx="8626091" cy="4191585"/>
            <a:chOff x="1785335" y="1333207"/>
            <a:chExt cx="8626091" cy="4191585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8DB311F-44A7-41D0-9175-17CF8B253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5335" y="1333207"/>
              <a:ext cx="8626091" cy="41915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9A3007-2CC7-4232-94A7-BBCA7CD9FF03}"/>
                </a:ext>
              </a:extLst>
            </p:cNvPr>
            <p:cNvSpPr txBox="1"/>
            <p:nvPr/>
          </p:nvSpPr>
          <p:spPr>
            <a:xfrm rot="16200000">
              <a:off x="1653780" y="3350721"/>
              <a:ext cx="843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Кол-во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E66740-5C4D-4580-A6A8-E3A8684CA933}"/>
                </a:ext>
              </a:extLst>
            </p:cNvPr>
            <p:cNvSpPr txBox="1"/>
            <p:nvPr/>
          </p:nvSpPr>
          <p:spPr>
            <a:xfrm>
              <a:off x="5193733" y="5116949"/>
              <a:ext cx="1804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2">
                      <a:lumMod val="25000"/>
                    </a:schemeClr>
                  </a:solidFill>
                </a:rPr>
                <a:t>Количество эпох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2484274" y="421204"/>
            <a:ext cx="7223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Графики сравнения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291309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2484274" y="421204"/>
            <a:ext cx="7223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Графики сравнения моделей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EF01084-8DD4-4414-A142-345BB0BB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337970"/>
            <a:ext cx="8611802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1773342" y="265756"/>
            <a:ext cx="864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Использование модели </a:t>
            </a:r>
            <a:r>
              <a:rPr lang="en-US" sz="4000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GoogLeNet</a:t>
            </a:r>
            <a:endParaRPr lang="ru-RU" sz="4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CD79CF-9DD9-4376-9B78-EE6B28A6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2" y="1066973"/>
            <a:ext cx="7363853" cy="55252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FF387-402B-4444-BA40-64BD8E92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8569" y="1609638"/>
            <a:ext cx="4830802" cy="363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1" y="75256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Использование модели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GoogLeNet</a:t>
            </a:r>
            <a:endParaRPr lang="ru-RU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CD79CF-9DD9-4376-9B78-EE6B28A6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25177" y="619699"/>
            <a:ext cx="3529528" cy="264828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9FF387-402B-4444-BA40-64BD8E926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828" y="619699"/>
            <a:ext cx="7608343" cy="5730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E553D-D0B2-45F7-A085-91034F48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27" y="1086761"/>
            <a:ext cx="7608343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5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3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56718C1-57A8-4279-9C65-E04B1E8D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1741092" y="1188533"/>
            <a:ext cx="8709815" cy="4902424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EA29B38-8696-42FD-9603-41D38BF81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12464230" y="-6752571"/>
            <a:ext cx="3838575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BE843934-FE41-4ECA-9D7D-DCA499DB3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>
          <a:xfrm>
            <a:off x="21861463" y="-388102"/>
            <a:ext cx="3840162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DB2C3D9-B31A-4C97-A090-2FF3D7B5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>
          <a:xfrm>
            <a:off x="7342188" y="-7832864"/>
            <a:ext cx="3840163" cy="2160587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9117D3D-598C-4E92-B20F-F57CD152C31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-4889705" y="-7282998"/>
            <a:ext cx="3838575" cy="2160588"/>
          </a:xfr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04DED15-1A46-4F5C-87AD-A3851D12352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>
          <a:xfrm>
            <a:off x="21589130" y="5971257"/>
            <a:ext cx="3840162" cy="2160588"/>
          </a:xfr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019FEA49-CDBA-4AC1-B6DF-DE37700BFC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>
            <a:fillRect/>
          </a:stretch>
        </p:blipFill>
        <p:spPr>
          <a:xfrm>
            <a:off x="4849813" y="-6752570"/>
            <a:ext cx="3840163" cy="2160587"/>
          </a:xfr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EE2AF96-ED9D-4316-80FC-CC82F55F37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>
            <a:fillRect/>
          </a:stretch>
        </p:blipFill>
        <p:spPr>
          <a:xfrm>
            <a:off x="22643332" y="2560245"/>
            <a:ext cx="3838575" cy="2159000"/>
          </a:xfr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0B41949-BCC0-4D12-87DF-A04DD7DFC710}"/>
              </a:ext>
            </a:extLst>
          </p:cNvPr>
          <p:cNvSpPr txBox="1"/>
          <p:nvPr/>
        </p:nvSpPr>
        <p:spPr>
          <a:xfrm>
            <a:off x="474119" y="9165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F173C-ED85-4BF5-BA16-0242599CC7F0}"/>
              </a:ext>
            </a:extLst>
          </p:cNvPr>
          <p:cNvSpPr txBox="1"/>
          <p:nvPr/>
        </p:nvSpPr>
        <p:spPr>
          <a:xfrm>
            <a:off x="215458" y="9165088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Хакатон</a:t>
            </a:r>
            <a:endParaRPr lang="ru-RU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73EB2-EBE6-4404-BADE-E863BC2F34B1}"/>
              </a:ext>
            </a:extLst>
          </p:cNvPr>
          <p:cNvSpPr txBox="1"/>
          <p:nvPr/>
        </p:nvSpPr>
        <p:spPr>
          <a:xfrm>
            <a:off x="215458" y="9598111"/>
            <a:ext cx="3599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Команда №10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2DB0C-A33D-4C2E-A072-068FF63B7C38}"/>
              </a:ext>
            </a:extLst>
          </p:cNvPr>
          <p:cNvSpPr txBox="1"/>
          <p:nvPr/>
        </p:nvSpPr>
        <p:spPr>
          <a:xfrm>
            <a:off x="215458" y="10367552"/>
            <a:ext cx="35910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Пападык</a:t>
            </a:r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Всеволод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Полянин Алексей(?)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Лукин Иван</a:t>
            </a:r>
          </a:p>
          <a:p>
            <a:r>
              <a:rPr lang="ru-RU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Макунин Борис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2157D-026B-4F2D-8FDA-1B255CC687E3}"/>
              </a:ext>
            </a:extLst>
          </p:cNvPr>
          <p:cNvSpPr txBox="1"/>
          <p:nvPr/>
        </p:nvSpPr>
        <p:spPr>
          <a:xfrm>
            <a:off x="4605047" y="3474243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Информация о нейросети </a:t>
            </a:r>
            <a:r>
              <a:rPr lang="en-US" sz="1100" dirty="0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VGG19</a:t>
            </a:r>
            <a:endParaRPr lang="ru-RU" sz="1100" dirty="0">
              <a:solidFill>
                <a:srgbClr val="7C7C7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8D4F4-4BF4-4E65-A55A-368A4AA5D87B}"/>
              </a:ext>
            </a:extLst>
          </p:cNvPr>
          <p:cNvSpPr txBox="1"/>
          <p:nvPr/>
        </p:nvSpPr>
        <p:spPr>
          <a:xfrm>
            <a:off x="4265209" y="397711"/>
            <a:ext cx="366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ПОДГОТОВКА К ВЫПОЛНЕНИЮ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9DD6B0-9F4F-4631-92E9-0FE1B8F2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37" y="3211060"/>
            <a:ext cx="857370" cy="85737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1741092" y="1188533"/>
            <a:ext cx="8709815" cy="4902424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44E30AC-1DFE-40EE-A853-FD2B6FE1ED67}"/>
              </a:ext>
            </a:extLst>
          </p:cNvPr>
          <p:cNvSpPr txBox="1"/>
          <p:nvPr/>
        </p:nvSpPr>
        <p:spPr>
          <a:xfrm>
            <a:off x="4912021" y="397711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НЕЙРОСЕТЬ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VGG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19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43173F2-4EFC-4510-9D79-C4D74441A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12"/>
          <a:stretch/>
        </p:blipFill>
        <p:spPr>
          <a:xfrm>
            <a:off x="15686088" y="-3318648"/>
            <a:ext cx="3840162" cy="216058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19800000" lon="3240000" rev="17880000"/>
            </a:camera>
            <a:lightRig rig="soft" dir="t"/>
          </a:scene3d>
          <a:sp3d extrusionH="95250" prstMaterial="plastic"/>
        </p:spPr>
      </p:pic>
    </p:spTree>
    <p:extLst>
      <p:ext uri="{BB962C8B-B14F-4D97-AF65-F5344CB8AC3E}">
        <p14:creationId xmlns:p14="http://schemas.microsoft.com/office/powerpoint/2010/main" val="99520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2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1" y="75256"/>
            <a:ext cx="415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Использование модели </a:t>
            </a:r>
            <a:r>
              <a:rPr lang="en-US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GoogLeNet</a:t>
            </a:r>
            <a:endParaRPr lang="ru-RU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370525-50EB-4B46-B5FE-2CA45793B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298" y="653024"/>
            <a:ext cx="4482139" cy="258163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4B3FDA-99FF-4734-AB3B-75308BA9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28" y="1247775"/>
            <a:ext cx="7608343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631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8377232" y="383104"/>
            <a:ext cx="3903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Создание </a:t>
            </a:r>
            <a:endParaRPr lang="en-US" sz="3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телеграмм-бота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E46BC2-3D8E-42A0-86E9-35033181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30" y="383104"/>
            <a:ext cx="8045102" cy="5873162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B9A990F-F485-4EC7-A150-4BA0E4216A10}"/>
              </a:ext>
            </a:extLst>
          </p:cNvPr>
          <p:cNvGrpSpPr/>
          <p:nvPr/>
        </p:nvGrpSpPr>
        <p:grpSpPr>
          <a:xfrm>
            <a:off x="13095048" y="0"/>
            <a:ext cx="7121422" cy="4289350"/>
            <a:chOff x="13095048" y="0"/>
            <a:chExt cx="7121422" cy="42893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10FA047-CEFD-48D6-8FAC-1BBD0614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5048" y="0"/>
              <a:ext cx="7121422" cy="4289350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7A65DE3-3974-4920-896A-0B63080AB401}"/>
                </a:ext>
              </a:extLst>
            </p:cNvPr>
            <p:cNvSpPr/>
            <p:nvPr/>
          </p:nvSpPr>
          <p:spPr>
            <a:xfrm>
              <a:off x="14325600" y="1047750"/>
              <a:ext cx="2006600" cy="82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437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CF005E-84E7-4E8C-BA7E-25E7EA9B7FAB}"/>
              </a:ext>
            </a:extLst>
          </p:cNvPr>
          <p:cNvSpPr txBox="1"/>
          <p:nvPr/>
        </p:nvSpPr>
        <p:spPr>
          <a:xfrm>
            <a:off x="0" y="0"/>
            <a:ext cx="3903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Создание </a:t>
            </a:r>
            <a:endParaRPr lang="en-US" sz="36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телеграмм-бота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E46BC2-3D8E-42A0-86E9-350331816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71770" y="192604"/>
            <a:ext cx="5014570" cy="3660784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B9A990F-F485-4EC7-A150-4BA0E4216A10}"/>
              </a:ext>
            </a:extLst>
          </p:cNvPr>
          <p:cNvGrpSpPr/>
          <p:nvPr/>
        </p:nvGrpSpPr>
        <p:grpSpPr>
          <a:xfrm>
            <a:off x="3515252" y="1094402"/>
            <a:ext cx="8410048" cy="5517971"/>
            <a:chOff x="13095048" y="0"/>
            <a:chExt cx="7121422" cy="428935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10FA047-CEFD-48D6-8FAC-1BBD06143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95048" y="0"/>
              <a:ext cx="7121422" cy="4289350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7A65DE3-3974-4920-896A-0B63080AB401}"/>
                </a:ext>
              </a:extLst>
            </p:cNvPr>
            <p:cNvSpPr/>
            <p:nvPr/>
          </p:nvSpPr>
          <p:spPr>
            <a:xfrm>
              <a:off x="14325600" y="1047750"/>
              <a:ext cx="2006600" cy="825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379399-2970-4647-A35F-DDD553232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4" y="1200329"/>
            <a:ext cx="3066564" cy="5560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7842B8-8238-4010-ABFD-A125FDC12E06}"/>
              </a:ext>
            </a:extLst>
          </p:cNvPr>
          <p:cNvSpPr txBox="1"/>
          <p:nvPr/>
        </p:nvSpPr>
        <p:spPr>
          <a:xfrm>
            <a:off x="3495675" y="3105834"/>
            <a:ext cx="5200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0265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1741092" y="1188533"/>
            <a:ext cx="8709815" cy="4902424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0B41949-BCC0-4D12-87DF-A04DD7DFC710}"/>
              </a:ext>
            </a:extLst>
          </p:cNvPr>
          <p:cNvSpPr txBox="1"/>
          <p:nvPr/>
        </p:nvSpPr>
        <p:spPr>
          <a:xfrm>
            <a:off x="474119" y="9165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E30AC-1DFE-40EE-A853-FD2B6FE1ED67}"/>
              </a:ext>
            </a:extLst>
          </p:cNvPr>
          <p:cNvSpPr txBox="1"/>
          <p:nvPr/>
        </p:nvSpPr>
        <p:spPr>
          <a:xfrm>
            <a:off x="4912021" y="397711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НЕЙРОСЕТЬ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VGG19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8509"/>
      </p:ext>
    </p:extLst>
  </p:cSld>
  <p:clrMapOvr>
    <a:masterClrMapping/>
  </p:clrMapOvr>
  <p:transition advClick="0" advTm="10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74118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7CCAB8C-F215-4106-8FFF-9D863495CF4B}"/>
              </a:ext>
            </a:extLst>
          </p:cNvPr>
          <p:cNvGrpSpPr/>
          <p:nvPr/>
        </p:nvGrpSpPr>
        <p:grpSpPr>
          <a:xfrm>
            <a:off x="1459689" y="397711"/>
            <a:ext cx="4106160" cy="6062578"/>
            <a:chOff x="7796989" y="397711"/>
            <a:chExt cx="4106160" cy="6062578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A2A444ED-0724-4BF0-AC25-3EC00CB5EE2C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E8367-B792-4272-9FC7-0E6DBB4171BE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820646-7E40-44A9-A261-0F2F892C8F49}"/>
                </a:ext>
              </a:extLst>
            </p:cNvPr>
            <p:cNvSpPr txBox="1"/>
            <p:nvPr/>
          </p:nvSpPr>
          <p:spPr>
            <a:xfrm>
              <a:off x="8170744" y="1231900"/>
              <a:ext cx="3348994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Медленная скорость обучения.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Высокие требования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памяти.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Сильная зависимость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от объема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Риск переобучения при недостатке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Ограниченная гибкость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сложных задач. 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A71E59F-3F02-4A6F-B7EE-499DDDE8FB35}"/>
              </a:ext>
            </a:extLst>
          </p:cNvPr>
          <p:cNvGrpSpPr/>
          <p:nvPr/>
        </p:nvGrpSpPr>
        <p:grpSpPr>
          <a:xfrm>
            <a:off x="813386" y="397711"/>
            <a:ext cx="4291426" cy="6062578"/>
            <a:chOff x="4166186" y="397711"/>
            <a:chExt cx="4291426" cy="6062578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9ECF963-46A4-4C71-8421-BA36FF549BC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rgbClr val="A87886"/>
            </a:solidFill>
            <a:ln>
              <a:solidFill>
                <a:srgbClr val="A87886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95906-FD7C-4061-A991-29CC52473779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47976-CD0C-4170-A45A-48582079D473}"/>
                </a:ext>
              </a:extLst>
            </p:cNvPr>
            <p:cNvSpPr txBox="1"/>
            <p:nvPr/>
          </p:nvSpPr>
          <p:spPr>
            <a:xfrm>
              <a:off x="4637403" y="1231900"/>
              <a:ext cx="3348994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Простота архитектуры.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Глубокая сеть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 высокой точностью.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Хорошо изучена и документирована.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Применима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к различным задачам.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Легко а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даптируется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под разные модели.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 Обеспечивает качественные признаки изображений.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4E30AC-1DFE-40EE-A853-FD2B6FE1ED67}"/>
              </a:ext>
            </a:extLst>
          </p:cNvPr>
          <p:cNvSpPr txBox="1"/>
          <p:nvPr/>
        </p:nvSpPr>
        <p:spPr>
          <a:xfrm>
            <a:off x="4941677" y="-1583489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НЕЙРОСЕТЬ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VGG19</a:t>
            </a:r>
            <a:endParaRPr lang="ru-RU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590C01D-FD8F-4921-B9B5-F05B3316EE97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57F59BB-0AFA-4FE6-9A4C-B585640F7BED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rgbClr val="203864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2B980-24E5-4617-BA6B-F451C2CDC490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C5D93-6A15-460A-A9BF-78C661DAF036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VGG19 – глубокая </a:t>
              </a:r>
              <a:r>
                <a:rPr lang="ru-RU" sz="18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свёрточная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 для задач компьютерного зрения.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Разработана Оксфордским университетом.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Содержит 19 слоев с обучаемыми параметрами.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Широко применяется в задачах классификации изображений и извлечения признаков.</a:t>
              </a:r>
              <a:endPara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8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74118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7CCAB8C-F215-4106-8FFF-9D863495CF4B}"/>
              </a:ext>
            </a:extLst>
          </p:cNvPr>
          <p:cNvGrpSpPr/>
          <p:nvPr/>
        </p:nvGrpSpPr>
        <p:grpSpPr>
          <a:xfrm>
            <a:off x="7784289" y="397711"/>
            <a:ext cx="4106160" cy="6062578"/>
            <a:chOff x="7796989" y="397711"/>
            <a:chExt cx="4106160" cy="6062578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A2A444ED-0724-4BF0-AC25-3EC00CB5EE2C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E8367-B792-4272-9FC7-0E6DBB4171BE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820646-7E40-44A9-A261-0F2F892C8F49}"/>
                </a:ext>
              </a:extLst>
            </p:cNvPr>
            <p:cNvSpPr txBox="1"/>
            <p:nvPr/>
          </p:nvSpPr>
          <p:spPr>
            <a:xfrm>
              <a:off x="8170744" y="1231900"/>
              <a:ext cx="3348994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Медленная скорость обучения.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Высокие требования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памяти.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Сильная зависимость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от объема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Риск переобучения при недостатке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Ограниченная гибкость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сложных задач. 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A71E59F-3F02-4A6F-B7EE-499DDDE8FB35}"/>
              </a:ext>
            </a:extLst>
          </p:cNvPr>
          <p:cNvGrpSpPr/>
          <p:nvPr/>
        </p:nvGrpSpPr>
        <p:grpSpPr>
          <a:xfrm>
            <a:off x="4051886" y="397711"/>
            <a:ext cx="4291426" cy="6062578"/>
            <a:chOff x="4166186" y="397711"/>
            <a:chExt cx="4291426" cy="6062578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9ECF963-46A4-4C71-8421-BA36FF549BC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rgbClr val="A87886"/>
            </a:solidFill>
            <a:ln>
              <a:solidFill>
                <a:srgbClr val="A87886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95906-FD7C-4061-A991-29CC52473779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47976-CD0C-4170-A45A-48582079D473}"/>
                </a:ext>
              </a:extLst>
            </p:cNvPr>
            <p:cNvSpPr txBox="1"/>
            <p:nvPr/>
          </p:nvSpPr>
          <p:spPr>
            <a:xfrm>
              <a:off x="4637403" y="1231900"/>
              <a:ext cx="3348994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Простота архитектуры.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Глубокая сеть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 высокой точностью.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Хорошо изучена и документирована.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Применима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к различным задачам.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Легко а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даптируется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под разные модели.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 Обеспечивает качественные признаки изображений.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590C01D-FD8F-4921-B9B5-F05B3316EE97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57F59BB-0AFA-4FE6-9A4C-B585640F7BED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rgbClr val="203864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2B980-24E5-4617-BA6B-F451C2CDC490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C5D93-6A15-460A-A9BF-78C661DAF036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VGG19 – глубокая </a:t>
              </a:r>
              <a:r>
                <a:rPr lang="ru-RU" sz="18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свёрточная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 для задач компьютерного зрения.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Разработана Оксфордским университетом.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Содержит 19 слоев с обучаемыми параметрами.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Широко применяется в задачах классификации изображений и извлечения признаков.</a:t>
              </a:r>
              <a:endPara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7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74118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7CCAB8C-F215-4106-8FFF-9D863495CF4B}"/>
              </a:ext>
            </a:extLst>
          </p:cNvPr>
          <p:cNvGrpSpPr/>
          <p:nvPr/>
        </p:nvGrpSpPr>
        <p:grpSpPr>
          <a:xfrm>
            <a:off x="1335864" y="397711"/>
            <a:ext cx="4106160" cy="6062578"/>
            <a:chOff x="7796989" y="397711"/>
            <a:chExt cx="4106160" cy="6062578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A2A444ED-0724-4BF0-AC25-3EC00CB5EE2C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E8367-B792-4272-9FC7-0E6DBB4171BE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820646-7E40-44A9-A261-0F2F892C8F49}"/>
                </a:ext>
              </a:extLst>
            </p:cNvPr>
            <p:cNvSpPr txBox="1"/>
            <p:nvPr/>
          </p:nvSpPr>
          <p:spPr>
            <a:xfrm>
              <a:off x="8170744" y="1231900"/>
              <a:ext cx="3348994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Медленная скорость обучения.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Высокие требования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памяти.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Сильная зависимость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от объема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Риск переобучения при недостатке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Ограниченная гибкость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сложных задач. 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A71E59F-3F02-4A6F-B7EE-499DDDE8FB35}"/>
              </a:ext>
            </a:extLst>
          </p:cNvPr>
          <p:cNvGrpSpPr/>
          <p:nvPr/>
        </p:nvGrpSpPr>
        <p:grpSpPr>
          <a:xfrm>
            <a:off x="737186" y="397711"/>
            <a:ext cx="4291426" cy="6062578"/>
            <a:chOff x="4166186" y="397711"/>
            <a:chExt cx="4291426" cy="6062578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9ECF963-46A4-4C71-8421-BA36FF549BC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rgbClr val="A87886"/>
            </a:solidFill>
            <a:ln>
              <a:solidFill>
                <a:srgbClr val="A87886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95906-FD7C-4061-A991-29CC52473779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47976-CD0C-4170-A45A-48582079D473}"/>
                </a:ext>
              </a:extLst>
            </p:cNvPr>
            <p:cNvSpPr txBox="1"/>
            <p:nvPr/>
          </p:nvSpPr>
          <p:spPr>
            <a:xfrm>
              <a:off x="4637403" y="1231900"/>
              <a:ext cx="3348994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Простота архитектуры.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Глубокая сеть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 высокой точностью.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Хорошо изучена и документирована.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Применима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к различным задачам.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Легко а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даптируется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под разные модели.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 Обеспечивает качественные признаки изображений.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590C01D-FD8F-4921-B9B5-F05B3316EE97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57F59BB-0AFA-4FE6-9A4C-B585640F7BED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rgbClr val="203864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2B980-24E5-4617-BA6B-F451C2CDC490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C5D93-6A15-460A-A9BF-78C661DAF036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VGG19 – глубокая </a:t>
              </a:r>
              <a:r>
                <a:rPr lang="ru-RU" sz="18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свёрточная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 для задач компьютерного зрения.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Разработана Оксфордским университетом.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Содержит 19 слоев с обучаемыми параметрами.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Широко применяется в задачах классификации изображений и извлечения признаков.</a:t>
              </a:r>
              <a:endPara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962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99A2E68-87C1-40D2-BED3-ED7DC5EAE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74118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7CCAB8C-F215-4106-8FFF-9D863495CF4B}"/>
              </a:ext>
            </a:extLst>
          </p:cNvPr>
          <p:cNvGrpSpPr/>
          <p:nvPr/>
        </p:nvGrpSpPr>
        <p:grpSpPr>
          <a:xfrm>
            <a:off x="1335864" y="397711"/>
            <a:ext cx="4106160" cy="6062578"/>
            <a:chOff x="7796989" y="397711"/>
            <a:chExt cx="4106160" cy="6062578"/>
          </a:xfrm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A2A444ED-0724-4BF0-AC25-3EC00CB5EE2C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2E8367-B792-4272-9FC7-0E6DBB4171BE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820646-7E40-44A9-A261-0F2F892C8F49}"/>
                </a:ext>
              </a:extLst>
            </p:cNvPr>
            <p:cNvSpPr txBox="1"/>
            <p:nvPr/>
          </p:nvSpPr>
          <p:spPr>
            <a:xfrm>
              <a:off x="8170744" y="1231900"/>
              <a:ext cx="3348994" cy="400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Медленная скорость обучения.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Высокие требования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памяти.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Сильная зависимость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от объема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Риск переобучения при недостатке данных.</a:t>
              </a:r>
            </a:p>
            <a:p>
              <a:pPr algn="ctr"/>
              <a:endParaRPr lang="ru-RU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Ограниченная гибкость </a:t>
              </a:r>
            </a:p>
            <a:p>
              <a:pPr algn="ctr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сложных задач. 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A71E59F-3F02-4A6F-B7EE-499DDDE8FB35}"/>
              </a:ext>
            </a:extLst>
          </p:cNvPr>
          <p:cNvGrpSpPr/>
          <p:nvPr/>
        </p:nvGrpSpPr>
        <p:grpSpPr>
          <a:xfrm>
            <a:off x="737186" y="397711"/>
            <a:ext cx="4291426" cy="6062578"/>
            <a:chOff x="4166186" y="397711"/>
            <a:chExt cx="4291426" cy="6062578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99ECF963-46A4-4C71-8421-BA36FF549BC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rgbClr val="A87886"/>
            </a:solidFill>
            <a:ln>
              <a:solidFill>
                <a:srgbClr val="A87886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095906-FD7C-4061-A991-29CC52473779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1047976-CD0C-4170-A45A-48582079D473}"/>
                </a:ext>
              </a:extLst>
            </p:cNvPr>
            <p:cNvSpPr txBox="1"/>
            <p:nvPr/>
          </p:nvSpPr>
          <p:spPr>
            <a:xfrm>
              <a:off x="4637403" y="1231900"/>
              <a:ext cx="3348994" cy="47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Простота архитектуры.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Глубокая сеть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 высокой точностью.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Хорошо изучена и документирована.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Применима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к различным задачам.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Легко а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даптируется </a:t>
              </a: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под разные модели.</a:t>
              </a:r>
            </a:p>
            <a:p>
              <a:pPr algn="ctr" fontAlgn="base"/>
              <a:endParaRPr lang="ru-RU" sz="1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 fontAlgn="base"/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 Обеспечивает качественные признаки изображений.</a:t>
              </a: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590C01D-FD8F-4921-B9B5-F05B3316EE97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57F59BB-0AFA-4FE6-9A4C-B585640F7BED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rgbClr val="203864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42B980-24E5-4617-BA6B-F451C2CDC490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9C5D93-6A15-460A-A9BF-78C661DAF036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VGG19 – глубокая </a:t>
              </a:r>
              <a:r>
                <a:rPr lang="ru-RU" sz="18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свёрточная</a:t>
              </a: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 для задач компьютерного зрения.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Разработана Оксфордским университетом.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Содержит 19 слоев с обучаемыми параметрами.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ru-RU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ru-RU" sz="18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Широко применяется в задачах классификации изображений и извлечения признаков.</a:t>
              </a:r>
              <a:endPara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endParaRPr lang="ru-RU" dirty="0">
                <a:solidFill>
                  <a:schemeClr val="bg1"/>
                </a:solidFill>
              </a:endParaRPr>
            </a:p>
          </p:txBody>
        </p: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41B1424-0E4B-4E41-991E-42BD6071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>
            <a:fillRect/>
          </a:stretch>
        </p:blipFill>
        <p:spPr>
          <a:xfrm>
            <a:off x="1741092" y="1188533"/>
            <a:ext cx="8709815" cy="4902424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D0D252-6A4A-46C1-8C20-F03B0FBFC667}"/>
              </a:ext>
            </a:extLst>
          </p:cNvPr>
          <p:cNvSpPr txBox="1"/>
          <p:nvPr/>
        </p:nvSpPr>
        <p:spPr>
          <a:xfrm>
            <a:off x="4605047" y="3474243"/>
            <a:ext cx="23727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Информация о нейросети </a:t>
            </a:r>
            <a:r>
              <a:rPr lang="en-US" sz="1100" dirty="0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VGG19</a:t>
            </a:r>
            <a:endParaRPr lang="ru-RU" sz="1100" dirty="0">
              <a:solidFill>
                <a:srgbClr val="7C7C7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E9E43D-CDF2-4697-B2F8-45D89693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37" y="3211060"/>
            <a:ext cx="857370" cy="8573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9142ED-EE17-4B1E-8801-F243E1E538E8}"/>
              </a:ext>
            </a:extLst>
          </p:cNvPr>
          <p:cNvSpPr txBox="1"/>
          <p:nvPr/>
        </p:nvSpPr>
        <p:spPr>
          <a:xfrm>
            <a:off x="4606077" y="3474243"/>
            <a:ext cx="19111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Информация о </a:t>
            </a:r>
            <a:r>
              <a:rPr lang="en-US" sz="1100" dirty="0" err="1">
                <a:solidFill>
                  <a:srgbClr val="7C7C7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GoogLeNet</a:t>
            </a:r>
            <a:endParaRPr lang="ru-RU" sz="1100" dirty="0">
              <a:solidFill>
                <a:srgbClr val="7C7C7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1B48686-05D4-4814-A02E-62439614B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505467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D869B69A-9D0C-423D-B41F-45DC1A235D7F}"/>
              </a:ext>
            </a:extLst>
          </p:cNvPr>
          <p:cNvGrpSpPr/>
          <p:nvPr/>
        </p:nvGrpSpPr>
        <p:grpSpPr>
          <a:xfrm>
            <a:off x="1275773" y="397711"/>
            <a:ext cx="4106160" cy="6062578"/>
            <a:chOff x="7796989" y="397711"/>
            <a:chExt cx="4106160" cy="6062578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EC6CAB8-FA27-4D70-A4FE-58A3310EB77C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rgbClr val="385723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7AE90A-E43F-4615-88F8-224243EAF14D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CC39C5-12A5-4111-A5B2-88D922ECBCEC}"/>
                </a:ext>
              </a:extLst>
            </p:cNvPr>
            <p:cNvSpPr txBox="1"/>
            <p:nvPr/>
          </p:nvSpPr>
          <p:spPr>
            <a:xfrm>
              <a:off x="8234472" y="1231900"/>
              <a:ext cx="32852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Сложность архитектуры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новичков.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Требовательность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мощным ресурсам.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Проблемы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 оптимизацией </a:t>
              </a:r>
              <a:r>
                <a:rPr lang="ru-RU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гиперпараметров</a:t>
              </a:r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Возможный риск переобучения.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E7E95449-F8C3-44D7-8081-79D2826D3F33}"/>
              </a:ext>
            </a:extLst>
          </p:cNvPr>
          <p:cNvGrpSpPr/>
          <p:nvPr/>
        </p:nvGrpSpPr>
        <p:grpSpPr>
          <a:xfrm>
            <a:off x="731959" y="397711"/>
            <a:ext cx="4291426" cy="6062578"/>
            <a:chOff x="4166186" y="397711"/>
            <a:chExt cx="4291426" cy="6062578"/>
          </a:xfrm>
        </p:grpSpPr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84BD9BDF-F317-437A-B1F1-1C6C366337D5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753A1C-2D7C-4087-B25D-CBCBFFD133C4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E6E9C2D-DC1C-487B-A468-2BA069D4136C}"/>
                </a:ext>
              </a:extLst>
            </p:cNvPr>
            <p:cNvSpPr txBox="1"/>
            <p:nvPr/>
          </p:nvSpPr>
          <p:spPr>
            <a:xfrm>
              <a:off x="4899991" y="1231900"/>
              <a:ext cx="326702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Высокая точность благодаря модулям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Эффективное использование ресурсов.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Низкое число параметров по сравнению с глубиной.</a:t>
              </a:r>
            </a:p>
            <a:p>
              <a:pPr algn="l" fontAlgn="base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Хорошее масштабирование на разных задачах.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B6D84C6A-39CD-4532-BD63-91BD3C728B96}"/>
              </a:ext>
            </a:extLst>
          </p:cNvPr>
          <p:cNvGrpSpPr/>
          <p:nvPr/>
        </p:nvGrpSpPr>
        <p:grpSpPr>
          <a:xfrm>
            <a:off x="496321" y="397711"/>
            <a:ext cx="4106160" cy="6062578"/>
            <a:chOff x="474116" y="397711"/>
            <a:chExt cx="4106160" cy="6062578"/>
          </a:xfrm>
        </p:grpSpPr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C03E891D-6A61-48F5-8521-940F335AB99F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FF7FCE-5478-4E93-8AE7-4150724F972C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9755E91-5745-4BB9-B0BE-B411CB26134A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GoogLeNet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– это глубокая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сверточная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нейросеть, созданная Google. </a:t>
              </a:r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Имеет 22 слоя с обучаемыми параметрами.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Использует модуль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для увеличения эффективности.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Отличается низкой сложностью и высокой точностью.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2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xit" presetSubtype="2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"/>
                            </p:stCondLst>
                            <p:childTnLst>
                              <p:par>
                                <p:cTn id="44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0474200-FFBB-4992-81D0-BBEFA50BB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83262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AE077A9-0E44-4E71-9BDB-9D3F36F0F0A7}"/>
              </a:ext>
            </a:extLst>
          </p:cNvPr>
          <p:cNvGrpSpPr/>
          <p:nvPr/>
        </p:nvGrpSpPr>
        <p:grpSpPr>
          <a:xfrm>
            <a:off x="7800672" y="397711"/>
            <a:ext cx="4106160" cy="6062578"/>
            <a:chOff x="7796989" y="397711"/>
            <a:chExt cx="4106160" cy="6062578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D115C86A-28A1-481E-9682-427D0D7D9E1D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rgbClr val="385723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39CBC9-2564-4F84-9FC2-762E9E913C66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B8A31B-0ACB-4A10-9DAE-70AC4BB8BF17}"/>
                </a:ext>
              </a:extLst>
            </p:cNvPr>
            <p:cNvSpPr txBox="1"/>
            <p:nvPr/>
          </p:nvSpPr>
          <p:spPr>
            <a:xfrm>
              <a:off x="8234472" y="1231900"/>
              <a:ext cx="32852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Сложность архитектуры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новичков.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Требовательность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мощным ресурсам.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Проблемы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 оптимизацией </a:t>
              </a:r>
              <a:r>
                <a:rPr lang="ru-RU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гиперпараметров</a:t>
              </a:r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Возможный риск переобучения.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80A595F-D3C3-4981-A051-3F9700CFB00A}"/>
              </a:ext>
            </a:extLst>
          </p:cNvPr>
          <p:cNvGrpSpPr/>
          <p:nvPr/>
        </p:nvGrpSpPr>
        <p:grpSpPr>
          <a:xfrm>
            <a:off x="4010738" y="397711"/>
            <a:ext cx="4291426" cy="6062578"/>
            <a:chOff x="4166186" y="397711"/>
            <a:chExt cx="4291426" cy="6062578"/>
          </a:xfrm>
        </p:grpSpPr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3058039E-57DE-414F-9722-7A04A9722D5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233752-6D52-4B1C-B249-549EF33649F6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F63C3F-E0DA-4D7D-9622-37E59510A23D}"/>
                </a:ext>
              </a:extLst>
            </p:cNvPr>
            <p:cNvSpPr txBox="1"/>
            <p:nvPr/>
          </p:nvSpPr>
          <p:spPr>
            <a:xfrm>
              <a:off x="4899991" y="1231900"/>
              <a:ext cx="326702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Высокая точность благодаря модулям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Эффективное использование ресурсов.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Низкое число параметров по сравнению с глубиной.</a:t>
              </a:r>
            </a:p>
            <a:p>
              <a:pPr algn="l" fontAlgn="base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Хорошее масштабирование на разных задачах.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BAABA12-4244-410D-B8E3-CDD47A6F6768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B2482917-683D-45A3-9F47-DC712FF04ED8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C5E24-2253-4C8F-BC33-AA4B6D8FD179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2DD634-512C-44A2-A4C5-6C37911D07F2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GoogLeNet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– это глубокая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сверточная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нейросеть, созданная Google. </a:t>
              </a:r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Имеет 22 слоя с обучаемыми параметрами.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Использует модуль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для увеличения эффективности.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Отличается низкой сложностью и высокой точностью.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06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rgbClr val="001642"/>
            </a:gs>
            <a:gs pos="100000">
              <a:srgbClr val="FF3333"/>
            </a:gs>
          </a:gsLst>
          <a:lin ang="31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0474200-FFBB-4992-81D0-BBEFA50BB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" r="32"/>
          <a:stretch/>
        </p:blipFill>
        <p:spPr>
          <a:xfrm>
            <a:off x="483262" y="397711"/>
            <a:ext cx="11403557" cy="6062578"/>
          </a:xfrm>
          <a:prstGeom prst="roundRect">
            <a:avLst>
              <a:gd name="adj" fmla="val 4784"/>
            </a:avLst>
          </a:prstGeom>
          <a:solidFill>
            <a:srgbClr val="001642">
              <a:alpha val="5000"/>
            </a:srgbClr>
          </a:solidFill>
          <a:effectLst>
            <a:reflection blurRad="76200" stA="40000" endPos="98000" dir="5400000" sy="-100000" algn="bl" rotWithShape="0"/>
          </a:effectLst>
          <a:scene3d>
            <a:camera prst="orthographicFront">
              <a:rot lat="0" lon="0" rev="0"/>
            </a:camera>
            <a:lightRig rig="soft" dir="t"/>
          </a:scene3d>
          <a:sp3d extrusionH="95250" prstMaterial="plastic"/>
        </p:spPr>
      </p:pic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AE077A9-0E44-4E71-9BDB-9D3F36F0F0A7}"/>
              </a:ext>
            </a:extLst>
          </p:cNvPr>
          <p:cNvGrpSpPr/>
          <p:nvPr/>
        </p:nvGrpSpPr>
        <p:grpSpPr>
          <a:xfrm>
            <a:off x="1271856" y="397711"/>
            <a:ext cx="4106160" cy="6062578"/>
            <a:chOff x="7796989" y="397711"/>
            <a:chExt cx="4106160" cy="6062578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D115C86A-28A1-481E-9682-427D0D7D9E1D}"/>
                </a:ext>
              </a:extLst>
            </p:cNvPr>
            <p:cNvSpPr/>
            <p:nvPr/>
          </p:nvSpPr>
          <p:spPr>
            <a:xfrm>
              <a:off x="7796989" y="397711"/>
              <a:ext cx="4106160" cy="6062578"/>
            </a:xfrm>
            <a:prstGeom prst="roundRect">
              <a:avLst>
                <a:gd name="adj" fmla="val 7635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rgbClr val="385723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39CBC9-2564-4F84-9FC2-762E9E913C66}"/>
                </a:ext>
              </a:extLst>
            </p:cNvPr>
            <p:cNvSpPr txBox="1"/>
            <p:nvPr/>
          </p:nvSpPr>
          <p:spPr>
            <a:xfrm>
              <a:off x="8881694" y="520820"/>
              <a:ext cx="19367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Недостатки</a:t>
              </a:r>
              <a:endParaRPr lang="ru-RU" sz="24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B8A31B-0ACB-4A10-9DAE-70AC4BB8BF17}"/>
                </a:ext>
              </a:extLst>
            </p:cNvPr>
            <p:cNvSpPr txBox="1"/>
            <p:nvPr/>
          </p:nvSpPr>
          <p:spPr>
            <a:xfrm>
              <a:off x="8234472" y="1231900"/>
              <a:ext cx="328526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Сложность архитектуры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для новичков.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Требовательность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к мощным ресурсам.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Проблемы </a:t>
              </a: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с оптимизацией </a:t>
              </a:r>
              <a:r>
                <a:rPr lang="ru-RU" sz="2000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гиперпараметров</a:t>
              </a:r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ctr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ctr"/>
              <a:r>
                <a:rPr lang="ru-RU" sz="20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Возможный риск переобучения.</a:t>
              </a:r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880A595F-D3C3-4981-A051-3F9700CFB00A}"/>
              </a:ext>
            </a:extLst>
          </p:cNvPr>
          <p:cNvGrpSpPr/>
          <p:nvPr/>
        </p:nvGrpSpPr>
        <p:grpSpPr>
          <a:xfrm>
            <a:off x="709754" y="397711"/>
            <a:ext cx="4291426" cy="6062578"/>
            <a:chOff x="4166186" y="397711"/>
            <a:chExt cx="4291426" cy="6062578"/>
          </a:xfrm>
        </p:grpSpPr>
        <p:sp>
          <p:nvSpPr>
            <p:cNvPr id="50" name="Прямоугольник: скругленные углы 49">
              <a:extLst>
                <a:ext uri="{FF2B5EF4-FFF2-40B4-BE49-F238E27FC236}">
                  <a16:creationId xmlns:a16="http://schemas.microsoft.com/office/drawing/2014/main" id="{3058039E-57DE-414F-9722-7A04A9722D5D}"/>
                </a:ext>
              </a:extLst>
            </p:cNvPr>
            <p:cNvSpPr/>
            <p:nvPr/>
          </p:nvSpPr>
          <p:spPr>
            <a:xfrm>
              <a:off x="4166186" y="397711"/>
              <a:ext cx="4291426" cy="6062578"/>
            </a:xfrm>
            <a:prstGeom prst="roundRect">
              <a:avLst>
                <a:gd name="adj" fmla="val 7635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ru-RU" sz="20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3233752-6D52-4B1C-B249-549EF33649F6}"/>
                </a:ext>
              </a:extLst>
            </p:cNvPr>
            <p:cNvSpPr txBox="1"/>
            <p:nvPr/>
          </p:nvSpPr>
          <p:spPr>
            <a:xfrm>
              <a:off x="5268183" y="520821"/>
              <a:ext cx="20874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Достоинства</a:t>
              </a:r>
              <a:endParaRPr lang="ru-RU" sz="40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F63C3F-E0DA-4D7D-9622-37E59510A23D}"/>
                </a:ext>
              </a:extLst>
            </p:cNvPr>
            <p:cNvSpPr txBox="1"/>
            <p:nvPr/>
          </p:nvSpPr>
          <p:spPr>
            <a:xfrm>
              <a:off x="4899991" y="1231900"/>
              <a:ext cx="3267024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Высокая точность благодаря модулям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Эффективное использование ресурсов.</a:t>
              </a:r>
            </a:p>
            <a:p>
              <a:pPr algn="l" fontAlgn="base"/>
              <a:endParaRPr lang="ru-RU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Низкое число параметров по сравнению с глубиной.</a:t>
              </a:r>
            </a:p>
            <a:p>
              <a:pPr algn="l" fontAlgn="base"/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algn="l" fontAlgn="base"/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Хорошее масштабирование на разных задачах.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BAABA12-4244-410D-B8E3-CDD47A6F6768}"/>
              </a:ext>
            </a:extLst>
          </p:cNvPr>
          <p:cNvGrpSpPr/>
          <p:nvPr/>
        </p:nvGrpSpPr>
        <p:grpSpPr>
          <a:xfrm>
            <a:off x="474116" y="397711"/>
            <a:ext cx="4106160" cy="6062578"/>
            <a:chOff x="474116" y="397711"/>
            <a:chExt cx="4106160" cy="6062578"/>
          </a:xfrm>
        </p:grpSpPr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B2482917-683D-45A3-9F47-DC712FF04ED8}"/>
                </a:ext>
              </a:extLst>
            </p:cNvPr>
            <p:cNvSpPr/>
            <p:nvPr/>
          </p:nvSpPr>
          <p:spPr>
            <a:xfrm>
              <a:off x="474117" y="397711"/>
              <a:ext cx="4106159" cy="6062578"/>
            </a:xfrm>
            <a:prstGeom prst="roundRect">
              <a:avLst>
                <a:gd name="adj" fmla="val 6451"/>
              </a:avLst>
            </a:prstGeom>
            <a:solidFill>
              <a:srgbClr val="8C263A"/>
            </a:solidFill>
            <a:ln>
              <a:solidFill>
                <a:srgbClr val="8C263A"/>
              </a:solidFill>
            </a:ln>
            <a:effectLst>
              <a:reflection blurRad="76200" stA="5000" endPos="5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000" dirty="0">
                <a:latin typeface="Roboto Black" panose="02000000000000000000" pitchFamily="2" charset="0"/>
                <a:ea typeface="Roboto Black" panose="020000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1C5E24-2253-4C8F-BC33-AA4B6D8FD179}"/>
                </a:ext>
              </a:extLst>
            </p:cNvPr>
            <p:cNvSpPr txBox="1"/>
            <p:nvPr/>
          </p:nvSpPr>
          <p:spPr>
            <a:xfrm>
              <a:off x="736495" y="536210"/>
              <a:ext cx="35814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2400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</a:rPr>
                <a:t>Основная информация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2DD634-512C-44A2-A4C5-6C37911D07F2}"/>
                </a:ext>
              </a:extLst>
            </p:cNvPr>
            <p:cNvSpPr txBox="1"/>
            <p:nvPr/>
          </p:nvSpPr>
          <p:spPr>
            <a:xfrm>
              <a:off x="474116" y="1382596"/>
              <a:ext cx="3692070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GoogLeNet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– это глубокая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сверточная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нейросеть, созданная Google. </a:t>
              </a:r>
              <a:endParaRPr lang="ru-RU" sz="2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Имеет 22 слоя с обучаемыми параметрами.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Использует модуль </a:t>
              </a:r>
              <a:r>
                <a:rPr lang="ru-RU" sz="2000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Inception</a:t>
              </a: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 для увеличения эффективности.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ru-RU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ru-RU" sz="2000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</a:rPr>
                <a:t>Отличается низкой сложностью и высокой точностью.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10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717</Words>
  <Application>Microsoft Office PowerPoint</Application>
  <PresentationFormat>Широкоэкранный</PresentationFormat>
  <Paragraphs>278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Roboto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71 Борян</dc:creator>
  <cp:lastModifiedBy>71 Борян</cp:lastModifiedBy>
  <cp:revision>13</cp:revision>
  <dcterms:created xsi:type="dcterms:W3CDTF">2024-12-26T20:38:02Z</dcterms:created>
  <dcterms:modified xsi:type="dcterms:W3CDTF">2024-12-27T15:04:44Z</dcterms:modified>
</cp:coreProperties>
</file>